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68" r:id="rId2"/>
    <p:sldId id="354" r:id="rId3"/>
    <p:sldId id="355" r:id="rId4"/>
    <p:sldId id="356" r:id="rId5"/>
    <p:sldId id="357"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615C5B-C1BE-4D7B-AC65-120C651C28C0}" type="datetimeFigureOut">
              <a:rPr lang="en-IN" smtClean="0"/>
              <a:t>11-06-2020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6F60F1-6252-43C2-9B9A-91CB47CA6320}" type="slidenum">
              <a:rPr lang="en-IN" smtClean="0"/>
              <a:t>‹#›</a:t>
            </a:fld>
            <a:endParaRPr lang="en-IN"/>
          </a:p>
        </p:txBody>
      </p:sp>
    </p:spTree>
    <p:extLst>
      <p:ext uri="{BB962C8B-B14F-4D97-AF65-F5344CB8AC3E}">
        <p14:creationId xmlns:p14="http://schemas.microsoft.com/office/powerpoint/2010/main" val="152734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EB14110-7EC2-41EA-8FF9-0753AEC3C9E3}" type="datetime1">
              <a:rPr lang="en-US" smtClean="0">
                <a:solidFill>
                  <a:prstClr val="black">
                    <a:tint val="75000"/>
                  </a:prstClr>
                </a:solidFill>
              </a:rPr>
              <a:t>6/11/2020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9508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BA314F-6592-43B9-ACAB-50519C786010}" type="datetime1">
              <a:rPr lang="en-US" smtClean="0">
                <a:solidFill>
                  <a:prstClr val="black">
                    <a:tint val="75000"/>
                  </a:prstClr>
                </a:solidFill>
              </a:rPr>
              <a:t>6/11/2020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7678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AB73C8-9F5E-4D61-BC0D-DFFAB7EBD064}" type="datetime1">
              <a:rPr lang="en-US" smtClean="0">
                <a:solidFill>
                  <a:prstClr val="black">
                    <a:tint val="75000"/>
                  </a:prstClr>
                </a:solidFill>
              </a:rPr>
              <a:t>6/11/2020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635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B58391-5456-4B1F-94B2-808D3C8F2D6A}" type="datetime1">
              <a:rPr lang="en-US" smtClean="0">
                <a:solidFill>
                  <a:prstClr val="black">
                    <a:tint val="75000"/>
                  </a:prstClr>
                </a:solidFill>
              </a:rPr>
              <a:t>6/11/2020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245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19CB2-CEC2-40A4-9BB1-68F307F1FC15}" type="datetime1">
              <a:rPr lang="en-US" smtClean="0">
                <a:solidFill>
                  <a:prstClr val="black">
                    <a:tint val="75000"/>
                  </a:prstClr>
                </a:solidFill>
              </a:rPr>
              <a:t>6/11/2020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3672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CA208EE-7175-482F-9A53-46AD911DA639}" type="datetime1">
              <a:rPr lang="en-US" smtClean="0">
                <a:solidFill>
                  <a:prstClr val="black">
                    <a:tint val="75000"/>
                  </a:prstClr>
                </a:solidFill>
              </a:rPr>
              <a:t>6/11/2020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3323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88D8A4A-C189-4E37-AF86-1EB6A0F3EEE3}" type="datetime1">
              <a:rPr lang="en-US" smtClean="0">
                <a:solidFill>
                  <a:prstClr val="black">
                    <a:tint val="75000"/>
                  </a:prstClr>
                </a:solidFill>
              </a:rPr>
              <a:t>6/11/2020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009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75BE564-5982-4552-844A-6107D883546D}" type="datetime1">
              <a:rPr lang="en-US" smtClean="0">
                <a:solidFill>
                  <a:prstClr val="black">
                    <a:tint val="75000"/>
                  </a:prstClr>
                </a:solidFill>
              </a:rPr>
              <a:t>6/11/2020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6069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DCE90-7D73-4876-B2D5-EF8951C8B6D5}" type="datetime1">
              <a:rPr lang="en-US" smtClean="0">
                <a:solidFill>
                  <a:prstClr val="black">
                    <a:tint val="75000"/>
                  </a:prstClr>
                </a:solidFill>
              </a:rPr>
              <a:t>6/11/2020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0701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B3D3E-E772-450B-AD33-372CF84E9FA8}" type="datetime1">
              <a:rPr lang="en-US" smtClean="0">
                <a:solidFill>
                  <a:prstClr val="black">
                    <a:tint val="75000"/>
                  </a:prstClr>
                </a:solidFill>
              </a:rPr>
              <a:t>6/11/2020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51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899D10-615B-447C-99BC-9B57FB6F6548}" type="datetime1">
              <a:rPr lang="en-US" smtClean="0">
                <a:solidFill>
                  <a:prstClr val="black">
                    <a:tint val="75000"/>
                  </a:prstClr>
                </a:solidFill>
              </a:rPr>
              <a:t>6/11/2020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601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3C9F6-FFFF-4654-A1C5-113C801584E1}" type="datetime1">
              <a:rPr lang="en-US" smtClean="0">
                <a:solidFill>
                  <a:prstClr val="black">
                    <a:tint val="75000"/>
                  </a:prstClr>
                </a:solidFill>
              </a:rPr>
              <a:t>6/11/2020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Ghanshyam Shivhare</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27042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973050"/>
            <a:ext cx="8305800" cy="2123658"/>
          </a:xfrm>
          <a:prstGeom prst="rect">
            <a:avLst/>
          </a:prstGeom>
          <a:noFill/>
        </p:spPr>
        <p:txBody>
          <a:bodyPr wrap="square" rtlCol="0">
            <a:spAutoFit/>
          </a:bodyPr>
          <a:lstStyle/>
          <a:p>
            <a:pPr algn="ctr"/>
            <a:r>
              <a:rPr lang="en-US" sz="4400" b="1" dirty="0" smtClean="0"/>
              <a:t>Machine Learning</a:t>
            </a:r>
          </a:p>
          <a:p>
            <a:pPr algn="ctr"/>
            <a:endParaRPr lang="en-US" sz="4400" b="1" dirty="0"/>
          </a:p>
          <a:p>
            <a:pPr algn="ctr"/>
            <a:r>
              <a:rPr lang="en-US" sz="4400" b="1" dirty="0"/>
              <a:t>Day </a:t>
            </a:r>
            <a:r>
              <a:rPr lang="en-US" sz="4400" b="1" dirty="0" smtClean="0"/>
              <a:t>5</a:t>
            </a:r>
            <a:endParaRPr lang="en-US" sz="4400" b="1" dirty="0"/>
          </a:p>
        </p:txBody>
      </p:sp>
      <p:pic>
        <p:nvPicPr>
          <p:cNvPr id="1032"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8230" y="990600"/>
            <a:ext cx="3083739" cy="178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2738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785652"/>
          </a:xfrm>
          <a:prstGeom prst="rect">
            <a:avLst/>
          </a:prstGeom>
          <a:noFill/>
        </p:spPr>
        <p:txBody>
          <a:bodyPr wrap="square" rtlCol="0">
            <a:spAutoFit/>
          </a:bodyPr>
          <a:lstStyle/>
          <a:p>
            <a:pPr algn="just"/>
            <a:r>
              <a:rPr lang="en-IN" sz="2400" dirty="0"/>
              <a:t>The difference operation on two sets produces a new set containing only the elements from the first set and none from the second set. In the below example the element “Wed” is present in both the sets so it will not be found in the result set.</a:t>
            </a:r>
          </a:p>
          <a:p>
            <a:endParaRPr lang="en-IN" sz="2400" dirty="0"/>
          </a:p>
          <a:p>
            <a:r>
              <a:rPr lang="en-IN" sz="2400" dirty="0" err="1">
                <a:solidFill>
                  <a:srgbClr val="0070C0"/>
                </a:solidFill>
              </a:rPr>
              <a:t>DaysA</a:t>
            </a:r>
            <a:r>
              <a:rPr lang="en-IN" sz="2400" dirty="0">
                <a:solidFill>
                  <a:srgbClr val="0070C0"/>
                </a:solidFill>
              </a:rPr>
              <a:t> = set(["</a:t>
            </a:r>
            <a:r>
              <a:rPr lang="en-IN" sz="2400" dirty="0" err="1">
                <a:solidFill>
                  <a:srgbClr val="0070C0"/>
                </a:solidFill>
              </a:rPr>
              <a:t>Mon","Tue","Wed</a:t>
            </a:r>
            <a:r>
              <a:rPr lang="en-IN" sz="2400" dirty="0">
                <a:solidFill>
                  <a:srgbClr val="0070C0"/>
                </a:solidFill>
              </a:rPr>
              <a:t>"]) </a:t>
            </a:r>
          </a:p>
          <a:p>
            <a:r>
              <a:rPr lang="en-IN" sz="2400" dirty="0" err="1">
                <a:solidFill>
                  <a:srgbClr val="0070C0"/>
                </a:solidFill>
              </a:rPr>
              <a:t>DaysB</a:t>
            </a:r>
            <a:r>
              <a:rPr lang="en-IN" sz="2400" dirty="0">
                <a:solidFill>
                  <a:srgbClr val="0070C0"/>
                </a:solidFill>
              </a:rPr>
              <a:t> = set(["</a:t>
            </a:r>
            <a:r>
              <a:rPr lang="en-IN" sz="2400" dirty="0" err="1">
                <a:solidFill>
                  <a:srgbClr val="0070C0"/>
                </a:solidFill>
              </a:rPr>
              <a:t>Wed","Thu","Fri","Sat","Sun</a:t>
            </a:r>
            <a:r>
              <a:rPr lang="en-IN" sz="2400" dirty="0">
                <a:solidFill>
                  <a:srgbClr val="0070C0"/>
                </a:solidFill>
              </a:rPr>
              <a:t>"]) </a:t>
            </a:r>
          </a:p>
          <a:p>
            <a:r>
              <a:rPr lang="en-IN" sz="2400" dirty="0" err="1">
                <a:solidFill>
                  <a:srgbClr val="0070C0"/>
                </a:solidFill>
              </a:rPr>
              <a:t>AllDays</a:t>
            </a:r>
            <a:r>
              <a:rPr lang="en-IN" sz="2400" dirty="0">
                <a:solidFill>
                  <a:srgbClr val="0070C0"/>
                </a:solidFill>
              </a:rPr>
              <a:t> = </a:t>
            </a:r>
            <a:r>
              <a:rPr lang="en-IN" sz="2400" dirty="0" err="1">
                <a:solidFill>
                  <a:srgbClr val="0070C0"/>
                </a:solidFill>
              </a:rPr>
              <a:t>DaysA</a:t>
            </a:r>
            <a:r>
              <a:rPr lang="en-IN" sz="2400" dirty="0">
                <a:solidFill>
                  <a:srgbClr val="0070C0"/>
                </a:solidFill>
              </a:rPr>
              <a:t> - </a:t>
            </a:r>
            <a:r>
              <a:rPr lang="en-IN" sz="2400" dirty="0" err="1">
                <a:solidFill>
                  <a:srgbClr val="0070C0"/>
                </a:solidFill>
              </a:rPr>
              <a:t>DaysB</a:t>
            </a:r>
            <a:r>
              <a:rPr lang="en-IN" sz="2400" dirty="0">
                <a:solidFill>
                  <a:srgbClr val="0070C0"/>
                </a:solidFill>
              </a:rPr>
              <a:t> </a:t>
            </a:r>
          </a:p>
          <a:p>
            <a:r>
              <a:rPr lang="en-IN" sz="2400" dirty="0">
                <a:solidFill>
                  <a:srgbClr val="0070C0"/>
                </a:solidFill>
              </a:rPr>
              <a:t>print(</a:t>
            </a:r>
            <a:r>
              <a:rPr lang="en-IN" sz="2400" dirty="0" err="1">
                <a:solidFill>
                  <a:srgbClr val="0070C0"/>
                </a:solidFill>
              </a:rPr>
              <a:t>AllDays</a:t>
            </a:r>
            <a:r>
              <a:rPr lang="en-IN" sz="2400" dirty="0">
                <a:solidFill>
                  <a:srgbClr val="0070C0"/>
                </a:solidFill>
              </a:rPr>
              <a:t>)</a:t>
            </a:r>
          </a:p>
        </p:txBody>
      </p:sp>
      <p:sp>
        <p:nvSpPr>
          <p:cNvPr id="5" name="TextBox 4"/>
          <p:cNvSpPr txBox="1"/>
          <p:nvPr/>
        </p:nvSpPr>
        <p:spPr>
          <a:xfrm>
            <a:off x="755576" y="476672"/>
            <a:ext cx="7776864" cy="646331"/>
          </a:xfrm>
          <a:prstGeom prst="rect">
            <a:avLst/>
          </a:prstGeom>
          <a:noFill/>
        </p:spPr>
        <p:txBody>
          <a:bodyPr wrap="square" rtlCol="0">
            <a:spAutoFit/>
          </a:bodyPr>
          <a:lstStyle/>
          <a:p>
            <a:pPr algn="ctr"/>
            <a:r>
              <a:rPr lang="en-IN" sz="3600" b="1" dirty="0"/>
              <a:t>Difference of Sets</a:t>
            </a:r>
          </a:p>
        </p:txBody>
      </p:sp>
    </p:spTree>
    <p:extLst>
      <p:ext uri="{BB962C8B-B14F-4D97-AF65-F5344CB8AC3E}">
        <p14:creationId xmlns:p14="http://schemas.microsoft.com/office/powerpoint/2010/main" val="79630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spcAft>
                <a:spcPts val="600"/>
              </a:spcAft>
              <a:tabLst>
                <a:tab pos="457200" algn="l"/>
              </a:tabLst>
            </a:pPr>
            <a:r>
              <a:rPr lang="en-US" b="1" dirty="0">
                <a:solidFill>
                  <a:schemeClr val="tx1"/>
                </a:solidFill>
                <a:latin typeface="Times New Roman" pitchFamily="18" charset="0"/>
                <a:cs typeface="Times New Roman" pitchFamily="18" charset="0"/>
              </a:rPr>
              <a:t>Functions</a:t>
            </a:r>
          </a:p>
          <a:p>
            <a:pPr algn="just">
              <a:spcAft>
                <a:spcPts val="600"/>
              </a:spcAft>
              <a:tabLst>
                <a:tab pos="457200" algn="l"/>
              </a:tabLst>
            </a:pPr>
            <a:r>
              <a:rPr lang="en-US" sz="2800" dirty="0">
                <a:solidFill>
                  <a:schemeClr val="tx1"/>
                </a:solidFill>
                <a:latin typeface="Times New Roman" pitchFamily="18" charset="0"/>
                <a:cs typeface="Times New Roman" pitchFamily="18" charset="0"/>
              </a:rPr>
              <a:t>A function can be defined as the organized block of reusable code which can be called whenever required. A function is a block of code which only runs when it is called.</a:t>
            </a:r>
          </a:p>
          <a:p>
            <a:pPr algn="just">
              <a:spcAft>
                <a:spcPts val="600"/>
              </a:spcAft>
              <a:tabLst>
                <a:tab pos="457200" algn="l"/>
              </a:tabLst>
            </a:pPr>
            <a:endParaRPr lang="en-US" sz="2800" dirty="0">
              <a:solidFill>
                <a:schemeClr val="tx1"/>
              </a:solidFill>
              <a:latin typeface="Times New Roman" pitchFamily="18" charset="0"/>
              <a:cs typeface="Times New Roman" pitchFamily="18" charset="0"/>
            </a:endParaRPr>
          </a:p>
          <a:p>
            <a:pPr algn="just">
              <a:spcAft>
                <a:spcPts val="600"/>
              </a:spcAft>
              <a:tabLst>
                <a:tab pos="457200" algn="l"/>
              </a:tabLst>
            </a:pPr>
            <a:r>
              <a:rPr lang="en-US" sz="2800" dirty="0">
                <a:solidFill>
                  <a:schemeClr val="tx1"/>
                </a:solidFill>
                <a:latin typeface="Times New Roman" pitchFamily="18" charset="0"/>
                <a:cs typeface="Times New Roman" pitchFamily="18" charset="0"/>
              </a:rPr>
              <a:t>•	Python allows us to divide a large program into the basic building blocks known as function. </a:t>
            </a:r>
          </a:p>
          <a:p>
            <a:pPr algn="just">
              <a:spcAft>
                <a:spcPts val="600"/>
              </a:spcAft>
              <a:tabLst>
                <a:tab pos="457200" algn="l"/>
              </a:tabLst>
            </a:pPr>
            <a:r>
              <a:rPr lang="en-US" sz="2800" dirty="0">
                <a:solidFill>
                  <a:schemeClr val="tx1"/>
                </a:solidFill>
                <a:latin typeface="Times New Roman" pitchFamily="18" charset="0"/>
                <a:cs typeface="Times New Roman" pitchFamily="18" charset="0"/>
              </a:rPr>
              <a:t>•	A function can be called multiple times to provide reusability and modularity to the python program.</a:t>
            </a:r>
          </a:p>
        </p:txBody>
      </p:sp>
    </p:spTree>
    <p:extLst>
      <p:ext uri="{BB962C8B-B14F-4D97-AF65-F5344CB8AC3E}">
        <p14:creationId xmlns:p14="http://schemas.microsoft.com/office/powerpoint/2010/main" val="3010398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20000"/>
          </a:bodyPr>
          <a:lstStyle/>
          <a:p>
            <a:pPr algn="just">
              <a:spcAft>
                <a:spcPts val="1200"/>
              </a:spcAft>
              <a:tabLst>
                <a:tab pos="457200" algn="l"/>
              </a:tabLst>
            </a:pPr>
            <a:r>
              <a:rPr lang="en-US" b="1" dirty="0">
                <a:solidFill>
                  <a:schemeClr val="tx1"/>
                </a:solidFill>
                <a:latin typeface="Times New Roman" pitchFamily="18" charset="0"/>
                <a:cs typeface="Times New Roman" pitchFamily="18" charset="0"/>
              </a:rPr>
              <a:t>Function definition</a:t>
            </a:r>
          </a:p>
          <a:p>
            <a:pPr algn="just">
              <a:spcAft>
                <a:spcPts val="1200"/>
              </a:spcAft>
              <a:tabLst>
                <a:tab pos="457200" algn="l"/>
              </a:tabLst>
            </a:pPr>
            <a:r>
              <a:rPr lang="en-US" sz="3000" dirty="0">
                <a:solidFill>
                  <a:schemeClr val="tx1"/>
                </a:solidFill>
                <a:latin typeface="Times New Roman" pitchFamily="18" charset="0"/>
                <a:cs typeface="Times New Roman" pitchFamily="18" charset="0"/>
              </a:rPr>
              <a:t>In python, we can use </a:t>
            </a:r>
            <a:r>
              <a:rPr lang="en-US" sz="3000" dirty="0" err="1">
                <a:solidFill>
                  <a:schemeClr val="tx1"/>
                </a:solidFill>
                <a:latin typeface="Times New Roman" pitchFamily="18" charset="0"/>
                <a:cs typeface="Times New Roman" pitchFamily="18" charset="0"/>
              </a:rPr>
              <a:t>def</a:t>
            </a:r>
            <a:r>
              <a:rPr lang="en-US" sz="3000" dirty="0">
                <a:solidFill>
                  <a:schemeClr val="tx1"/>
                </a:solidFill>
                <a:latin typeface="Times New Roman" pitchFamily="18" charset="0"/>
                <a:cs typeface="Times New Roman" pitchFamily="18" charset="0"/>
              </a:rPr>
              <a:t> keyword to define the function. </a:t>
            </a:r>
          </a:p>
          <a:p>
            <a:pPr algn="just">
              <a:spcAft>
                <a:spcPts val="1200"/>
              </a:spcAft>
              <a:tabLst>
                <a:tab pos="457200" algn="l"/>
              </a:tabLst>
            </a:pPr>
            <a:r>
              <a:rPr lang="en-US" sz="3000" dirty="0">
                <a:solidFill>
                  <a:schemeClr val="tx1"/>
                </a:solidFill>
                <a:latin typeface="Times New Roman" pitchFamily="18" charset="0"/>
                <a:cs typeface="Times New Roman" pitchFamily="18" charset="0"/>
              </a:rPr>
              <a:t>Syntax:</a:t>
            </a:r>
          </a:p>
          <a:p>
            <a:pPr algn="just">
              <a:spcAft>
                <a:spcPts val="1200"/>
              </a:spcAft>
              <a:tabLst>
                <a:tab pos="457200" algn="l"/>
              </a:tabLst>
            </a:pP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def</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function_name</a:t>
            </a:r>
            <a:r>
              <a:rPr lang="en-US" sz="3000" dirty="0">
                <a:solidFill>
                  <a:schemeClr val="tx1"/>
                </a:solidFill>
                <a:latin typeface="Times New Roman" pitchFamily="18" charset="0"/>
                <a:cs typeface="Times New Roman" pitchFamily="18" charset="0"/>
              </a:rPr>
              <a:t>(</a:t>
            </a:r>
            <a:r>
              <a:rPr lang="en-US" sz="3000" dirty="0" err="1">
                <a:solidFill>
                  <a:schemeClr val="tx1"/>
                </a:solidFill>
                <a:latin typeface="Times New Roman" pitchFamily="18" charset="0"/>
                <a:cs typeface="Times New Roman" pitchFamily="18" charset="0"/>
              </a:rPr>
              <a:t>parameter_list</a:t>
            </a:r>
            <a:r>
              <a:rPr lang="en-US" sz="3000" dirty="0">
                <a:solidFill>
                  <a:schemeClr val="tx1"/>
                </a:solidFill>
                <a:latin typeface="Times New Roman" pitchFamily="18" charset="0"/>
                <a:cs typeface="Times New Roman" pitchFamily="18" charset="0"/>
              </a:rPr>
              <a:t>):  </a:t>
            </a:r>
          </a:p>
          <a:p>
            <a:pPr algn="just">
              <a:spcAft>
                <a:spcPts val="1200"/>
              </a:spcAft>
              <a:tabLst>
                <a:tab pos="457200" algn="l"/>
              </a:tabLst>
            </a:pPr>
            <a:r>
              <a:rPr lang="en-US" sz="3000" dirty="0">
                <a:solidFill>
                  <a:schemeClr val="tx1"/>
                </a:solidFill>
                <a:latin typeface="Times New Roman" pitchFamily="18" charset="0"/>
                <a:cs typeface="Times New Roman" pitchFamily="18" charset="0"/>
              </a:rPr>
              <a:t>	</a:t>
            </a:r>
            <a:r>
              <a:rPr lang="en-US" sz="3000" dirty="0" smtClean="0">
                <a:solidFill>
                  <a:schemeClr val="tx1"/>
                </a:solidFill>
                <a:latin typeface="Times New Roman" pitchFamily="18" charset="0"/>
                <a:cs typeface="Times New Roman" pitchFamily="18" charset="0"/>
              </a:rPr>
              <a:t>		function-definition   </a:t>
            </a:r>
            <a:endParaRPr lang="en-US" sz="3000" dirty="0">
              <a:solidFill>
                <a:schemeClr val="tx1"/>
              </a:solidFill>
              <a:latin typeface="Times New Roman" pitchFamily="18" charset="0"/>
              <a:cs typeface="Times New Roman" pitchFamily="18" charset="0"/>
            </a:endParaRPr>
          </a:p>
          <a:p>
            <a:pPr algn="just">
              <a:spcAft>
                <a:spcPts val="1200"/>
              </a:spcAft>
              <a:tabLst>
                <a:tab pos="457200" algn="l"/>
              </a:tabLst>
            </a:pPr>
            <a:r>
              <a:rPr lang="en-US" sz="3000" smtClean="0">
                <a:solidFill>
                  <a:schemeClr val="tx1"/>
                </a:solidFill>
                <a:latin typeface="Times New Roman" pitchFamily="18" charset="0"/>
                <a:cs typeface="Times New Roman" pitchFamily="18" charset="0"/>
              </a:rPr>
              <a:t>			return </a:t>
            </a:r>
            <a:r>
              <a:rPr lang="en-US" sz="3000" dirty="0">
                <a:solidFill>
                  <a:schemeClr val="tx1"/>
                </a:solidFill>
                <a:latin typeface="Times New Roman" pitchFamily="18" charset="0"/>
                <a:cs typeface="Times New Roman" pitchFamily="18" charset="0"/>
              </a:rPr>
              <a:t>&lt;expression&gt;   </a:t>
            </a:r>
          </a:p>
          <a:p>
            <a:pPr algn="just">
              <a:spcAft>
                <a:spcPts val="1200"/>
              </a:spcAft>
              <a:tabLst>
                <a:tab pos="457200" algn="l"/>
              </a:tabLst>
            </a:pPr>
            <a:endParaRPr lang="en-US" sz="3000" dirty="0">
              <a:solidFill>
                <a:schemeClr val="tx1"/>
              </a:solidFill>
              <a:latin typeface="Times New Roman" pitchFamily="18" charset="0"/>
              <a:cs typeface="Times New Roman" pitchFamily="18" charset="0"/>
            </a:endParaRPr>
          </a:p>
          <a:p>
            <a:pPr algn="just">
              <a:spcAft>
                <a:spcPts val="1200"/>
              </a:spcAft>
              <a:tabLst>
                <a:tab pos="457200" algn="l"/>
              </a:tabLst>
            </a:pPr>
            <a:r>
              <a:rPr lang="en-US" sz="3000" dirty="0">
                <a:solidFill>
                  <a:schemeClr val="tx1"/>
                </a:solidFill>
                <a:latin typeface="Times New Roman" pitchFamily="18" charset="0"/>
                <a:cs typeface="Times New Roman" pitchFamily="18" charset="0"/>
              </a:rPr>
              <a:t>•	The function block is started with the colon (:)</a:t>
            </a:r>
          </a:p>
          <a:p>
            <a:pPr algn="just">
              <a:spcAft>
                <a:spcPts val="1200"/>
              </a:spcAft>
              <a:tabLst>
                <a:tab pos="457200" algn="l"/>
              </a:tabLst>
            </a:pPr>
            <a:r>
              <a:rPr lang="en-US" sz="3000" dirty="0">
                <a:solidFill>
                  <a:schemeClr val="tx1"/>
                </a:solidFill>
                <a:latin typeface="Times New Roman" pitchFamily="18" charset="0"/>
                <a:cs typeface="Times New Roman" pitchFamily="18" charset="0"/>
              </a:rPr>
              <a:t>•	All the same level block statements remain at the same indentation.</a:t>
            </a:r>
          </a:p>
          <a:p>
            <a:pPr algn="just">
              <a:spcAft>
                <a:spcPts val="1200"/>
              </a:spcAft>
              <a:tabLst>
                <a:tab pos="457200" algn="l"/>
              </a:tabLst>
            </a:pPr>
            <a:r>
              <a:rPr lang="en-US" sz="3000" dirty="0">
                <a:solidFill>
                  <a:schemeClr val="tx1"/>
                </a:solidFill>
                <a:latin typeface="Times New Roman" pitchFamily="18" charset="0"/>
                <a:cs typeface="Times New Roman" pitchFamily="18" charset="0"/>
              </a:rPr>
              <a:t>•	A function can accept any number of parameters that must be the same in the definition and function calling.</a:t>
            </a:r>
          </a:p>
        </p:txBody>
      </p:sp>
    </p:spTree>
    <p:extLst>
      <p:ext uri="{BB962C8B-B14F-4D97-AF65-F5344CB8AC3E}">
        <p14:creationId xmlns:p14="http://schemas.microsoft.com/office/powerpoint/2010/main" val="2322481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tabLst>
                <a:tab pos="457200" algn="l"/>
              </a:tabLst>
            </a:pPr>
            <a:r>
              <a:rPr lang="en-US" sz="2800" b="1" dirty="0">
                <a:solidFill>
                  <a:schemeClr val="tx1"/>
                </a:solidFill>
                <a:latin typeface="Times New Roman" pitchFamily="18" charset="0"/>
                <a:cs typeface="Times New Roman" pitchFamily="18" charset="0"/>
              </a:rPr>
              <a:t>Example:</a:t>
            </a:r>
            <a:r>
              <a:rPr lang="en-US" b="1" dirty="0">
                <a:solidFill>
                  <a:schemeClr val="tx1"/>
                </a:solidFill>
                <a:latin typeface="Times New Roman" pitchFamily="18" charset="0"/>
                <a:cs typeface="Times New Roman" pitchFamily="18" charset="0"/>
              </a:rPr>
              <a:t>	</a:t>
            </a:r>
            <a:endParaRPr lang="en-US" b="1" dirty="0" smtClean="0">
              <a:solidFill>
                <a:schemeClr val="tx1"/>
              </a:solidFill>
              <a:latin typeface="Times New Roman" pitchFamily="18" charset="0"/>
              <a:cs typeface="Times New Roman" pitchFamily="18" charset="0"/>
            </a:endParaRPr>
          </a:p>
          <a:p>
            <a:pPr algn="just">
              <a:tabLst>
                <a:tab pos="457200" algn="l"/>
              </a:tabLst>
            </a:pPr>
            <a:r>
              <a:rPr lang="en-US" sz="2800" dirty="0" err="1" smtClean="0">
                <a:solidFill>
                  <a:schemeClr val="tx1"/>
                </a:solidFill>
                <a:latin typeface="Times New Roman" pitchFamily="18" charset="0"/>
                <a:cs typeface="Times New Roman" pitchFamily="18" charset="0"/>
              </a:rPr>
              <a:t>def</a:t>
            </a:r>
            <a:r>
              <a:rPr lang="en-US" sz="2800" dirty="0" smtClean="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hello_world</a:t>
            </a:r>
            <a:r>
              <a:rPr lang="en-US" sz="2800" dirty="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function declaration</a:t>
            </a:r>
          </a:p>
          <a:p>
            <a:pPr algn="just">
              <a:tabLst>
                <a:tab pos="457200" algn="l"/>
              </a:tabLst>
            </a:pPr>
            <a:r>
              <a:rPr lang="en-US" sz="2800" dirty="0">
                <a:solidFill>
                  <a:schemeClr val="tx1"/>
                </a:solidFill>
                <a:latin typeface="Times New Roman" pitchFamily="18" charset="0"/>
                <a:cs typeface="Times New Roman" pitchFamily="18" charset="0"/>
              </a:rPr>
              <a:t>		print("hello world")  </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function definition</a:t>
            </a:r>
          </a:p>
          <a:p>
            <a:pPr algn="just">
              <a:tabLst>
                <a:tab pos="457200" algn="l"/>
              </a:tabLst>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hello_world</a:t>
            </a:r>
            <a:r>
              <a:rPr lang="en-US" sz="2800" dirty="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function </a:t>
            </a:r>
            <a:r>
              <a:rPr lang="en-US" sz="2800" dirty="0" smtClean="0">
                <a:solidFill>
                  <a:schemeClr val="tx1"/>
                </a:solidFill>
                <a:latin typeface="Times New Roman" pitchFamily="18" charset="0"/>
                <a:cs typeface="Times New Roman" pitchFamily="18" charset="0"/>
              </a:rPr>
              <a:t>calling</a:t>
            </a:r>
          </a:p>
          <a:p>
            <a:pPr algn="just">
              <a:tabLst>
                <a:tab pos="457200" algn="l"/>
              </a:tabLst>
            </a:pPr>
            <a:endParaRPr lang="en-US" sz="2800" dirty="0">
              <a:solidFill>
                <a:schemeClr val="tx1"/>
              </a:solidFill>
              <a:latin typeface="Times New Roman" pitchFamily="18" charset="0"/>
              <a:cs typeface="Times New Roman" pitchFamily="18" charset="0"/>
            </a:endParaRPr>
          </a:p>
          <a:p>
            <a:pPr algn="just">
              <a:tabLst>
                <a:tab pos="457200" algn="l"/>
              </a:tabLst>
            </a:pPr>
            <a:r>
              <a:rPr lang="en-US" sz="2800" b="1" dirty="0">
                <a:solidFill>
                  <a:schemeClr val="tx1"/>
                </a:solidFill>
                <a:latin typeface="Times New Roman" pitchFamily="18" charset="0"/>
                <a:cs typeface="Times New Roman" pitchFamily="18" charset="0"/>
              </a:rPr>
              <a:t>Function parameters</a:t>
            </a:r>
          </a:p>
          <a:p>
            <a:pPr algn="just">
              <a:tabLst>
                <a:tab pos="457200" algn="l"/>
              </a:tabLst>
            </a:pPr>
            <a:r>
              <a:rPr lang="en-US" sz="2800" dirty="0">
                <a:solidFill>
                  <a:schemeClr val="tx1"/>
                </a:solidFill>
                <a:latin typeface="Times New Roman" pitchFamily="18" charset="0"/>
                <a:cs typeface="Times New Roman" pitchFamily="18" charset="0"/>
              </a:rPr>
              <a:t>The information into the functions can be passed as the parameters. The parameters are specified in the parentheses. </a:t>
            </a:r>
          </a:p>
          <a:p>
            <a:pPr algn="just">
              <a:tabLst>
                <a:tab pos="457200" algn="l"/>
              </a:tabLst>
            </a:pPr>
            <a:r>
              <a:rPr lang="en-US" sz="2800" dirty="0">
                <a:solidFill>
                  <a:schemeClr val="tx1"/>
                </a:solidFill>
                <a:latin typeface="Times New Roman" pitchFamily="18" charset="0"/>
                <a:cs typeface="Times New Roman" pitchFamily="18" charset="0"/>
              </a:rPr>
              <a:t>•	A function may have any number of parameters.</a:t>
            </a:r>
          </a:p>
          <a:p>
            <a:pPr algn="just">
              <a:tabLst>
                <a:tab pos="457200" algn="l"/>
              </a:tabLst>
            </a:pPr>
            <a:r>
              <a:rPr lang="en-US" sz="2800" dirty="0">
                <a:solidFill>
                  <a:schemeClr val="tx1"/>
                </a:solidFill>
                <a:latin typeface="Times New Roman" pitchFamily="18" charset="0"/>
                <a:cs typeface="Times New Roman" pitchFamily="18" charset="0"/>
              </a:rPr>
              <a:t>•	Multiple parameters are separated with a comma.</a:t>
            </a:r>
          </a:p>
          <a:p>
            <a:pPr algn="just">
              <a:tabLst>
                <a:tab pos="457200" algn="l"/>
              </a:tabLst>
            </a:pP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46335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tabLst>
                <a:tab pos="457200" algn="l"/>
              </a:tabLst>
            </a:pPr>
            <a:r>
              <a:rPr lang="en-US" b="1" dirty="0">
                <a:solidFill>
                  <a:schemeClr val="tx1"/>
                </a:solidFill>
                <a:latin typeface="Times New Roman" pitchFamily="18" charset="0"/>
                <a:cs typeface="Times New Roman" pitchFamily="18" charset="0"/>
              </a:rPr>
              <a:t>Function calling</a:t>
            </a:r>
          </a:p>
          <a:p>
            <a:pPr algn="just">
              <a:spcAft>
                <a:spcPts val="600"/>
              </a:spcAft>
              <a:tabLst>
                <a:tab pos="457200" algn="l"/>
              </a:tabLst>
            </a:pPr>
            <a:r>
              <a:rPr lang="en-US" sz="2800" dirty="0">
                <a:solidFill>
                  <a:schemeClr val="tx1"/>
                </a:solidFill>
                <a:latin typeface="Times New Roman" pitchFamily="18" charset="0"/>
                <a:cs typeface="Times New Roman" pitchFamily="18" charset="0"/>
              </a:rPr>
              <a:t>In python, a function must be defined before the function calling otherwise the python interpreter gives an error. Once the function is defined, we can call </a:t>
            </a:r>
            <a:r>
              <a:rPr lang="en-US" sz="2800" dirty="0" smtClean="0">
                <a:solidFill>
                  <a:schemeClr val="tx1"/>
                </a:solidFill>
                <a:latin typeface="Times New Roman" pitchFamily="18" charset="0"/>
                <a:cs typeface="Times New Roman" pitchFamily="18" charset="0"/>
              </a:rPr>
              <a:t>it. </a:t>
            </a:r>
            <a:r>
              <a:rPr lang="en-US" sz="2800" dirty="0">
                <a:solidFill>
                  <a:schemeClr val="tx1"/>
                </a:solidFill>
                <a:latin typeface="Times New Roman" pitchFamily="18" charset="0"/>
                <a:cs typeface="Times New Roman" pitchFamily="18" charset="0"/>
              </a:rPr>
              <a:t>To call the function, use the function name followed by the parentheses.</a:t>
            </a:r>
          </a:p>
          <a:p>
            <a:pPr algn="just">
              <a:spcAft>
                <a:spcPts val="600"/>
              </a:spcAft>
              <a:tabLst>
                <a:tab pos="457200" algn="l"/>
              </a:tabLst>
            </a:pPr>
            <a:r>
              <a:rPr lang="en-US" sz="2800" b="1" dirty="0" smtClean="0">
                <a:solidFill>
                  <a:schemeClr val="tx1"/>
                </a:solidFill>
                <a:latin typeface="Times New Roman" pitchFamily="18" charset="0"/>
                <a:cs typeface="Times New Roman" pitchFamily="18" charset="0"/>
              </a:rPr>
              <a:t>Example</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#defining the function  </a:t>
            </a:r>
          </a:p>
          <a:p>
            <a:pPr marL="1887538" algn="just">
              <a:tabLst>
                <a:tab pos="457200" algn="l"/>
              </a:tabLst>
            </a:pP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def</a:t>
            </a:r>
            <a:r>
              <a:rPr lang="en-US" sz="2800" dirty="0" smtClean="0">
                <a:solidFill>
                  <a:schemeClr val="tx1"/>
                </a:solidFill>
                <a:latin typeface="Times New Roman" pitchFamily="18" charset="0"/>
                <a:cs typeface="Times New Roman" pitchFamily="18" charset="0"/>
              </a:rPr>
              <a:t> sum(</a:t>
            </a:r>
            <a:r>
              <a:rPr lang="en-US" sz="2800" dirty="0" err="1" smtClean="0">
                <a:solidFill>
                  <a:schemeClr val="tx1"/>
                </a:solidFill>
                <a:latin typeface="Times New Roman" pitchFamily="18" charset="0"/>
                <a:cs typeface="Times New Roman" pitchFamily="18" charset="0"/>
              </a:rPr>
              <a:t>a,b</a:t>
            </a:r>
            <a:r>
              <a:rPr lang="en-US" sz="2800" dirty="0" smtClean="0">
                <a:solidFill>
                  <a:schemeClr val="tx1"/>
                </a:solidFill>
                <a:latin typeface="Times New Roman" pitchFamily="18" charset="0"/>
                <a:cs typeface="Times New Roman" pitchFamily="18" charset="0"/>
              </a:rPr>
              <a:t>):  </a:t>
            </a:r>
          </a:p>
          <a:p>
            <a:pPr marL="1887538" algn="just">
              <a:tabLst>
                <a:tab pos="457200" algn="l"/>
              </a:tabLst>
            </a:pPr>
            <a:r>
              <a:rPr lang="en-US" sz="2800" dirty="0">
                <a:solidFill>
                  <a:schemeClr val="tx1"/>
                </a:solidFill>
                <a:latin typeface="Times New Roman" pitchFamily="18" charset="0"/>
                <a:cs typeface="Times New Roman" pitchFamily="18" charset="0"/>
              </a:rPr>
              <a:t>		c=</a:t>
            </a:r>
            <a:r>
              <a:rPr lang="en-US" sz="2800" dirty="0" err="1">
                <a:solidFill>
                  <a:schemeClr val="tx1"/>
                </a:solidFill>
                <a:latin typeface="Times New Roman" pitchFamily="18" charset="0"/>
                <a:cs typeface="Times New Roman" pitchFamily="18" charset="0"/>
              </a:rPr>
              <a:t>a+b</a:t>
            </a:r>
            <a:endParaRPr lang="en-US" sz="2800" dirty="0">
              <a:solidFill>
                <a:schemeClr val="tx1"/>
              </a:solidFill>
              <a:latin typeface="Times New Roman" pitchFamily="18" charset="0"/>
              <a:cs typeface="Times New Roman" pitchFamily="18" charset="0"/>
            </a:endParaRPr>
          </a:p>
          <a:p>
            <a:pPr marL="1887538" algn="just">
              <a:tabLst>
                <a:tab pos="457200" algn="l"/>
              </a:tabLst>
            </a:pPr>
            <a:r>
              <a:rPr lang="en-US" sz="2800" dirty="0">
                <a:solidFill>
                  <a:schemeClr val="tx1"/>
                </a:solidFill>
                <a:latin typeface="Times New Roman" pitchFamily="18" charset="0"/>
                <a:cs typeface="Times New Roman" pitchFamily="18" charset="0"/>
              </a:rPr>
              <a:t>		print("Sum=",c)  </a:t>
            </a:r>
          </a:p>
          <a:p>
            <a:pPr marL="1887538" algn="just">
              <a:tabLst>
                <a:tab pos="457200" algn="l"/>
              </a:tabLst>
            </a:pPr>
            <a:r>
              <a:rPr lang="en-US" sz="2800" dirty="0">
                <a:solidFill>
                  <a:schemeClr val="tx1"/>
                </a:solidFill>
                <a:latin typeface="Times New Roman" pitchFamily="18" charset="0"/>
                <a:cs typeface="Times New Roman" pitchFamily="18" charset="0"/>
              </a:rPr>
              <a:t>  #calling the function   </a:t>
            </a:r>
          </a:p>
          <a:p>
            <a:pPr marL="1887538" algn="just">
              <a:tabLst>
                <a:tab pos="457200" algn="l"/>
              </a:tabLst>
            </a:pPr>
            <a:r>
              <a:rPr lang="en-US" sz="2800" dirty="0">
                <a:solidFill>
                  <a:schemeClr val="tx1"/>
                </a:solidFill>
                <a:latin typeface="Times New Roman" pitchFamily="18" charset="0"/>
                <a:cs typeface="Times New Roman" pitchFamily="18" charset="0"/>
              </a:rPr>
              <a:t>sum(13,34)</a:t>
            </a:r>
          </a:p>
          <a:p>
            <a:pPr algn="just">
              <a:tabLst>
                <a:tab pos="457200" algn="l"/>
              </a:tabLst>
            </a:pPr>
            <a:endParaRPr lang="en-US"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33658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tabLst>
                <a:tab pos="457200" algn="l"/>
              </a:tabLst>
            </a:pPr>
            <a:r>
              <a:rPr lang="en-US" sz="2800" b="1" dirty="0">
                <a:solidFill>
                  <a:schemeClr val="tx1"/>
                </a:solidFill>
                <a:latin typeface="Times New Roman" pitchFamily="18" charset="0"/>
                <a:cs typeface="Times New Roman" pitchFamily="18" charset="0"/>
              </a:rPr>
              <a:t>Returning a value</a:t>
            </a:r>
          </a:p>
          <a:p>
            <a:pPr marL="1828800" algn="just">
              <a:tabLst>
                <a:tab pos="457200" algn="l"/>
              </a:tabLst>
            </a:pPr>
            <a:r>
              <a:rPr lang="en-US" sz="2400" dirty="0" err="1">
                <a:solidFill>
                  <a:schemeClr val="tx1"/>
                </a:solidFill>
                <a:latin typeface="Times New Roman" pitchFamily="18" charset="0"/>
                <a:cs typeface="Times New Roman" pitchFamily="18" charset="0"/>
              </a:rPr>
              <a:t>def</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si_intst</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p,r,t</a:t>
            </a:r>
            <a:r>
              <a:rPr lang="en-US" sz="2400" dirty="0">
                <a:solidFill>
                  <a:schemeClr val="tx1"/>
                </a:solidFill>
                <a:latin typeface="Times New Roman" pitchFamily="18" charset="0"/>
                <a:cs typeface="Times New Roman" pitchFamily="18" charset="0"/>
              </a:rPr>
              <a:t>):  </a:t>
            </a:r>
          </a:p>
          <a:p>
            <a:pPr marL="1828800" algn="just">
              <a:tabLst>
                <a:tab pos="457200" algn="l"/>
              </a:tabLst>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si</a:t>
            </a:r>
            <a:r>
              <a:rPr lang="en-US" sz="2400" dirty="0">
                <a:solidFill>
                  <a:schemeClr val="tx1"/>
                </a:solidFill>
                <a:latin typeface="Times New Roman" pitchFamily="18" charset="0"/>
                <a:cs typeface="Times New Roman" pitchFamily="18" charset="0"/>
              </a:rPr>
              <a:t>=(p*r*t)/100</a:t>
            </a:r>
          </a:p>
          <a:p>
            <a:pPr marL="1828800" algn="just">
              <a:tabLst>
                <a:tab pos="457200" algn="l"/>
              </a:tabLst>
            </a:pPr>
            <a:r>
              <a:rPr lang="en-US" sz="2400" dirty="0">
                <a:solidFill>
                  <a:schemeClr val="tx1"/>
                </a:solidFill>
                <a:latin typeface="Times New Roman" pitchFamily="18" charset="0"/>
                <a:cs typeface="Times New Roman" pitchFamily="18" charset="0"/>
              </a:rPr>
              <a:t>	return </a:t>
            </a:r>
            <a:r>
              <a:rPr lang="en-US" sz="2400" dirty="0" err="1">
                <a:solidFill>
                  <a:schemeClr val="tx1"/>
                </a:solidFill>
                <a:latin typeface="Times New Roman" pitchFamily="18" charset="0"/>
                <a:cs typeface="Times New Roman" pitchFamily="18" charset="0"/>
              </a:rPr>
              <a:t>si</a:t>
            </a:r>
            <a:r>
              <a:rPr lang="en-US" sz="2400" dirty="0">
                <a:solidFill>
                  <a:schemeClr val="tx1"/>
                </a:solidFill>
                <a:latin typeface="Times New Roman" pitchFamily="18" charset="0"/>
                <a:cs typeface="Times New Roman" pitchFamily="18" charset="0"/>
              </a:rPr>
              <a:t>  	#calling the function  		   </a:t>
            </a:r>
          </a:p>
          <a:p>
            <a:pPr marL="1828800" algn="just">
              <a:tabLst>
                <a:tab pos="457200" algn="l"/>
              </a:tabLst>
            </a:pPr>
            <a:r>
              <a:rPr lang="en-US" sz="2400" dirty="0">
                <a:solidFill>
                  <a:schemeClr val="tx1"/>
                </a:solidFill>
                <a:latin typeface="Times New Roman" pitchFamily="18" charset="0"/>
                <a:cs typeface="Times New Roman" pitchFamily="18" charset="0"/>
              </a:rPr>
              <a:t>s=</a:t>
            </a:r>
            <a:r>
              <a:rPr lang="en-US" sz="2400" dirty="0" err="1">
                <a:solidFill>
                  <a:schemeClr val="tx1"/>
                </a:solidFill>
                <a:latin typeface="Times New Roman" pitchFamily="18" charset="0"/>
                <a:cs typeface="Times New Roman" pitchFamily="18" charset="0"/>
              </a:rPr>
              <a:t>si_intst</a:t>
            </a:r>
            <a:r>
              <a:rPr lang="en-US" sz="2400" dirty="0">
                <a:solidFill>
                  <a:schemeClr val="tx1"/>
                </a:solidFill>
                <a:latin typeface="Times New Roman" pitchFamily="18" charset="0"/>
                <a:cs typeface="Times New Roman" pitchFamily="18" charset="0"/>
              </a:rPr>
              <a:t>(20000,8.5,3)</a:t>
            </a:r>
          </a:p>
          <a:p>
            <a:pPr marL="1828800" algn="just">
              <a:tabLst>
                <a:tab pos="457200" algn="l"/>
              </a:tabLst>
            </a:pPr>
            <a:r>
              <a:rPr lang="en-US" sz="2400" dirty="0">
                <a:solidFill>
                  <a:schemeClr val="tx1"/>
                </a:solidFill>
                <a:latin typeface="Times New Roman" pitchFamily="18" charset="0"/>
                <a:cs typeface="Times New Roman" pitchFamily="18" charset="0"/>
              </a:rPr>
              <a:t>print("Simple Interest=",s)</a:t>
            </a:r>
          </a:p>
          <a:p>
            <a:pPr marL="1828800" algn="just">
              <a:spcAft>
                <a:spcPts val="600"/>
              </a:spcAft>
              <a:tabLst>
                <a:tab pos="457200" algn="l"/>
              </a:tabLst>
            </a:pPr>
            <a:r>
              <a:rPr lang="en-US" sz="2400" dirty="0">
                <a:solidFill>
                  <a:schemeClr val="tx1"/>
                </a:solidFill>
                <a:latin typeface="Times New Roman" pitchFamily="18" charset="0"/>
                <a:cs typeface="Times New Roman" pitchFamily="18" charset="0"/>
              </a:rPr>
              <a:t>print("Simple Interest=",</a:t>
            </a:r>
            <a:r>
              <a:rPr lang="en-US" sz="2400" dirty="0" err="1">
                <a:solidFill>
                  <a:schemeClr val="tx1"/>
                </a:solidFill>
                <a:latin typeface="Times New Roman" pitchFamily="18" charset="0"/>
                <a:cs typeface="Times New Roman" pitchFamily="18" charset="0"/>
              </a:rPr>
              <a:t>si_intst</a:t>
            </a:r>
            <a:r>
              <a:rPr lang="en-US" sz="2400" dirty="0">
                <a:solidFill>
                  <a:schemeClr val="tx1"/>
                </a:solidFill>
                <a:latin typeface="Times New Roman" pitchFamily="18" charset="0"/>
                <a:cs typeface="Times New Roman" pitchFamily="18" charset="0"/>
              </a:rPr>
              <a:t>(50000,7.5,5</a:t>
            </a:r>
            <a:r>
              <a:rPr lang="en-US" sz="2400" dirty="0" smtClean="0">
                <a:solidFill>
                  <a:schemeClr val="tx1"/>
                </a:solidFill>
                <a:latin typeface="Times New Roman" pitchFamily="18" charset="0"/>
                <a:cs typeface="Times New Roman" pitchFamily="18" charset="0"/>
              </a:rPr>
              <a:t>))</a:t>
            </a:r>
          </a:p>
          <a:p>
            <a:pPr marL="1828800" algn="just">
              <a:tabLst>
                <a:tab pos="457200" algn="l"/>
              </a:tabLst>
            </a:pPr>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93752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spcAft>
                <a:spcPts val="600"/>
              </a:spcAft>
              <a:tabLst>
                <a:tab pos="457200" algn="l"/>
              </a:tabLst>
            </a:pPr>
            <a:r>
              <a:rPr lang="en-US" sz="2400" b="1" dirty="0" smtClean="0">
                <a:solidFill>
                  <a:schemeClr val="tx1"/>
                </a:solidFill>
                <a:latin typeface="Times New Roman" pitchFamily="18" charset="0"/>
                <a:cs typeface="Times New Roman" pitchFamily="18" charset="0"/>
              </a:rPr>
              <a:t>Types </a:t>
            </a:r>
            <a:r>
              <a:rPr lang="en-US" sz="2400" b="1" dirty="0">
                <a:solidFill>
                  <a:schemeClr val="tx1"/>
                </a:solidFill>
                <a:latin typeface="Times New Roman" pitchFamily="18" charset="0"/>
                <a:cs typeface="Times New Roman" pitchFamily="18" charset="0"/>
              </a:rPr>
              <a:t>of arguments</a:t>
            </a:r>
          </a:p>
          <a:p>
            <a:pPr algn="just">
              <a:tabLst>
                <a:tab pos="457200" algn="l"/>
              </a:tabLst>
            </a:pPr>
            <a:r>
              <a:rPr lang="en-US" sz="2400" dirty="0">
                <a:solidFill>
                  <a:schemeClr val="tx1"/>
                </a:solidFill>
                <a:latin typeface="Times New Roman" pitchFamily="18" charset="0"/>
                <a:cs typeface="Times New Roman" pitchFamily="18" charset="0"/>
              </a:rPr>
              <a:t>There may be several types of arguments which can be passed at the time of function calling</a:t>
            </a:r>
            <a:r>
              <a:rPr lang="en-US" sz="2400" dirty="0" smtClean="0">
                <a:solidFill>
                  <a:schemeClr val="tx1"/>
                </a:solidFill>
                <a:latin typeface="Times New Roman" pitchFamily="18" charset="0"/>
                <a:cs typeface="Times New Roman" pitchFamily="18" charset="0"/>
              </a:rPr>
              <a:t>.</a:t>
            </a:r>
          </a:p>
          <a:p>
            <a:pPr algn="just">
              <a:tabLst>
                <a:tab pos="457200" algn="l"/>
              </a:tabLst>
            </a:pPr>
            <a:endParaRPr lang="en-US" sz="2400" dirty="0">
              <a:solidFill>
                <a:schemeClr val="tx1"/>
              </a:solidFill>
              <a:latin typeface="Times New Roman" pitchFamily="18" charset="0"/>
              <a:cs typeface="Times New Roman" pitchFamily="18" charset="0"/>
            </a:endParaRPr>
          </a:p>
          <a:p>
            <a:pPr algn="just">
              <a:spcBef>
                <a:spcPts val="1200"/>
              </a:spcBef>
              <a:tabLst>
                <a:tab pos="457200" algn="l"/>
              </a:tabLst>
            </a:pPr>
            <a:r>
              <a:rPr lang="en-US" sz="2400" dirty="0">
                <a:solidFill>
                  <a:schemeClr val="tx1"/>
                </a:solidFill>
                <a:latin typeface="Times New Roman" pitchFamily="18" charset="0"/>
                <a:cs typeface="Times New Roman" pitchFamily="18" charset="0"/>
              </a:rPr>
              <a:t>1.	Required arguments</a:t>
            </a:r>
          </a:p>
          <a:p>
            <a:pPr algn="just">
              <a:spcBef>
                <a:spcPts val="1200"/>
              </a:spcBef>
              <a:tabLst>
                <a:tab pos="457200" algn="l"/>
              </a:tabLst>
            </a:pPr>
            <a:r>
              <a:rPr lang="en-US" sz="2400" dirty="0">
                <a:solidFill>
                  <a:schemeClr val="tx1"/>
                </a:solidFill>
                <a:latin typeface="Times New Roman" pitchFamily="18" charset="0"/>
                <a:cs typeface="Times New Roman" pitchFamily="18" charset="0"/>
              </a:rPr>
              <a:t>2.	Keyword arguments</a:t>
            </a:r>
          </a:p>
          <a:p>
            <a:pPr algn="just">
              <a:spcBef>
                <a:spcPts val="1200"/>
              </a:spcBef>
              <a:tabLst>
                <a:tab pos="457200" algn="l"/>
              </a:tabLst>
            </a:pPr>
            <a:r>
              <a:rPr lang="en-US" sz="2400" dirty="0">
                <a:solidFill>
                  <a:schemeClr val="tx1"/>
                </a:solidFill>
                <a:latin typeface="Times New Roman" pitchFamily="18" charset="0"/>
                <a:cs typeface="Times New Roman" pitchFamily="18" charset="0"/>
              </a:rPr>
              <a:t>3.	Default arguments</a:t>
            </a:r>
          </a:p>
          <a:p>
            <a:pPr algn="just">
              <a:spcBef>
                <a:spcPts val="1200"/>
              </a:spcBef>
              <a:tabLst>
                <a:tab pos="457200" algn="l"/>
              </a:tabLst>
            </a:pPr>
            <a:r>
              <a:rPr lang="en-US" sz="2400" dirty="0">
                <a:solidFill>
                  <a:schemeClr val="tx1"/>
                </a:solidFill>
                <a:latin typeface="Times New Roman" pitchFamily="18" charset="0"/>
                <a:cs typeface="Times New Roman" pitchFamily="18" charset="0"/>
              </a:rPr>
              <a:t>4.	Variable-length arguments</a:t>
            </a:r>
          </a:p>
          <a:p>
            <a:pPr algn="just">
              <a:tabLst>
                <a:tab pos="457200" algn="l"/>
              </a:tabLst>
            </a:pPr>
            <a:endParaRPr lang="en-US" sz="2400" dirty="0">
              <a:solidFill>
                <a:schemeClr val="tx1"/>
              </a:solidFill>
              <a:latin typeface="Times New Roman" pitchFamily="18" charset="0"/>
              <a:cs typeface="Times New Roman" pitchFamily="18" charset="0"/>
            </a:endParaRPr>
          </a:p>
          <a:p>
            <a:pPr marL="1828800" algn="just">
              <a:tabLst>
                <a:tab pos="457200" algn="l"/>
              </a:tabLst>
            </a:pPr>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24353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spcAft>
                <a:spcPts val="600"/>
              </a:spcAft>
              <a:tabLst>
                <a:tab pos="457200" algn="l"/>
              </a:tabLst>
            </a:pPr>
            <a:r>
              <a:rPr lang="en-US" sz="2800" b="1" dirty="0">
                <a:solidFill>
                  <a:schemeClr val="tx1"/>
                </a:solidFill>
                <a:latin typeface="Times New Roman" pitchFamily="18" charset="0"/>
                <a:cs typeface="Times New Roman" pitchFamily="18" charset="0"/>
              </a:rPr>
              <a:t>Required Arguments</a:t>
            </a:r>
          </a:p>
          <a:p>
            <a:pPr algn="just">
              <a:spcAft>
                <a:spcPts val="600"/>
              </a:spcAft>
              <a:tabLst>
                <a:tab pos="457200" algn="l"/>
              </a:tabLst>
            </a:pPr>
            <a:r>
              <a:rPr lang="en-US" sz="2400" dirty="0">
                <a:solidFill>
                  <a:schemeClr val="tx1"/>
                </a:solidFill>
                <a:latin typeface="Times New Roman" pitchFamily="18" charset="0"/>
                <a:cs typeface="Times New Roman" pitchFamily="18" charset="0"/>
              </a:rPr>
              <a:t>The required arguments are required to be passed at the time of function calling with the exact match of their positions in the function call and function definition. If either of the arguments is not provided in the function call, or the position of the arguments is changed, then the python interpreter will show the error.</a:t>
            </a:r>
          </a:p>
          <a:p>
            <a:pPr algn="just">
              <a:tabLst>
                <a:tab pos="457200" algn="l"/>
              </a:tabLst>
            </a:pPr>
            <a:endParaRPr lang="en-US" sz="2400" dirty="0">
              <a:solidFill>
                <a:schemeClr val="tx1"/>
              </a:solidFill>
              <a:latin typeface="Times New Roman" pitchFamily="18" charset="0"/>
              <a:cs typeface="Times New Roman" pitchFamily="18" charset="0"/>
            </a:endParaRPr>
          </a:p>
          <a:p>
            <a:pPr algn="just">
              <a:tabLst>
                <a:tab pos="457200" algn="l"/>
              </a:tabLst>
            </a:pPr>
            <a:r>
              <a:rPr lang="en-US" sz="2800" b="1" dirty="0">
                <a:solidFill>
                  <a:schemeClr val="tx1"/>
                </a:solidFill>
                <a:latin typeface="Times New Roman" pitchFamily="18" charset="0"/>
                <a:cs typeface="Times New Roman" pitchFamily="18" charset="0"/>
              </a:rPr>
              <a:t>Example </a:t>
            </a:r>
          </a:p>
          <a:p>
            <a:pPr algn="just">
              <a:tabLst>
                <a:tab pos="457200" algn="l"/>
              </a:tabLst>
            </a:pPr>
            <a:r>
              <a:rPr lang="en-US" sz="28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def</a:t>
            </a:r>
            <a:r>
              <a:rPr lang="en-US" sz="2400" dirty="0">
                <a:solidFill>
                  <a:schemeClr val="tx1"/>
                </a:solidFill>
                <a:latin typeface="Times New Roman" pitchFamily="18" charset="0"/>
                <a:cs typeface="Times New Roman" pitchFamily="18" charset="0"/>
              </a:rPr>
              <a:t> calculate(</a:t>
            </a:r>
            <a:r>
              <a:rPr lang="en-US" sz="2400" dirty="0" err="1">
                <a:solidFill>
                  <a:schemeClr val="tx1"/>
                </a:solidFill>
                <a:latin typeface="Times New Roman" pitchFamily="18" charset="0"/>
                <a:cs typeface="Times New Roman" pitchFamily="18" charset="0"/>
              </a:rPr>
              <a:t>a,b</a:t>
            </a:r>
            <a:r>
              <a:rPr lang="en-US" sz="2400" dirty="0">
                <a:solidFill>
                  <a:schemeClr val="tx1"/>
                </a:solidFill>
                <a:latin typeface="Times New Roman" pitchFamily="18" charset="0"/>
                <a:cs typeface="Times New Roman" pitchFamily="18" charset="0"/>
              </a:rPr>
              <a:t>):  </a:t>
            </a:r>
          </a:p>
          <a:p>
            <a:pPr algn="just">
              <a:tabLst>
                <a:tab pos="457200" algn="l"/>
              </a:tabLst>
            </a:pPr>
            <a:r>
              <a:rPr lang="en-US" sz="2400" dirty="0">
                <a:solidFill>
                  <a:schemeClr val="tx1"/>
                </a:solidFill>
                <a:latin typeface="Times New Roman" pitchFamily="18" charset="0"/>
                <a:cs typeface="Times New Roman" pitchFamily="18" charset="0"/>
              </a:rPr>
              <a:t>   		 return </a:t>
            </a:r>
            <a:r>
              <a:rPr lang="en-US" sz="2400" dirty="0" err="1">
                <a:solidFill>
                  <a:schemeClr val="tx1"/>
                </a:solidFill>
                <a:latin typeface="Times New Roman" pitchFamily="18" charset="0"/>
                <a:cs typeface="Times New Roman" pitchFamily="18" charset="0"/>
              </a:rPr>
              <a:t>a+b</a:t>
            </a:r>
            <a:r>
              <a:rPr lang="en-US" sz="2400" dirty="0">
                <a:solidFill>
                  <a:schemeClr val="tx1"/>
                </a:solidFill>
                <a:latin typeface="Times New Roman" pitchFamily="18" charset="0"/>
                <a:cs typeface="Times New Roman" pitchFamily="18" charset="0"/>
              </a:rPr>
              <a:t>  </a:t>
            </a:r>
          </a:p>
          <a:p>
            <a:pPr algn="just">
              <a:tabLst>
                <a:tab pos="457200" algn="l"/>
              </a:tabLst>
            </a:pPr>
            <a:r>
              <a:rPr lang="en-US" sz="2400" dirty="0">
                <a:solidFill>
                  <a:schemeClr val="tx1"/>
                </a:solidFill>
                <a:latin typeface="Times New Roman" pitchFamily="18" charset="0"/>
                <a:cs typeface="Times New Roman" pitchFamily="18" charset="0"/>
              </a:rPr>
              <a:t>	calculate(10) 	</a:t>
            </a:r>
            <a:endParaRPr lang="en-US" sz="2400" dirty="0" smtClean="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this causes an error as we are missing a required arguments b. </a:t>
            </a:r>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42404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tabLst>
                <a:tab pos="457200" algn="l"/>
              </a:tabLst>
            </a:pPr>
            <a:r>
              <a:rPr lang="en-US" b="1" dirty="0">
                <a:solidFill>
                  <a:schemeClr val="tx1"/>
                </a:solidFill>
                <a:latin typeface="Times New Roman" pitchFamily="18" charset="0"/>
                <a:cs typeface="Times New Roman" pitchFamily="18" charset="0"/>
              </a:rPr>
              <a:t>Keyword arguments</a:t>
            </a:r>
          </a:p>
          <a:p>
            <a:pPr algn="just">
              <a:tabLst>
                <a:tab pos="457200" algn="l"/>
              </a:tabLst>
            </a:pPr>
            <a:r>
              <a:rPr lang="en-US" sz="2800" dirty="0">
                <a:solidFill>
                  <a:schemeClr val="tx1"/>
                </a:solidFill>
                <a:latin typeface="Times New Roman" pitchFamily="18" charset="0"/>
                <a:cs typeface="Times New Roman" pitchFamily="18" charset="0"/>
              </a:rPr>
              <a:t>Python allows us to call the function with the keyword arguments. This kind of function call will enable us to pass the arguments in the random order.</a:t>
            </a:r>
          </a:p>
          <a:p>
            <a:pPr algn="just">
              <a:tabLst>
                <a:tab pos="457200" algn="l"/>
              </a:tabLst>
            </a:pPr>
            <a:endParaRPr lang="en-US" sz="2800" dirty="0">
              <a:solidFill>
                <a:schemeClr val="tx1"/>
              </a:solidFill>
              <a:latin typeface="Times New Roman" pitchFamily="18" charset="0"/>
              <a:cs typeface="Times New Roman" pitchFamily="18" charset="0"/>
            </a:endParaRPr>
          </a:p>
          <a:p>
            <a:pPr algn="just">
              <a:tabLst>
                <a:tab pos="457200" algn="l"/>
              </a:tabLst>
            </a:pPr>
            <a:r>
              <a:rPr lang="en-US" sz="2800" dirty="0">
                <a:solidFill>
                  <a:schemeClr val="tx1"/>
                </a:solidFill>
                <a:latin typeface="Times New Roman" pitchFamily="18" charset="0"/>
                <a:cs typeface="Times New Roman" pitchFamily="18" charset="0"/>
              </a:rPr>
              <a:t>Example #The function </a:t>
            </a:r>
            <a:r>
              <a:rPr lang="en-US" sz="2800" dirty="0" err="1">
                <a:solidFill>
                  <a:schemeClr val="tx1"/>
                </a:solidFill>
                <a:latin typeface="Times New Roman" pitchFamily="18" charset="0"/>
                <a:cs typeface="Times New Roman" pitchFamily="18" charset="0"/>
              </a:rPr>
              <a:t>simple_interest</a:t>
            </a:r>
            <a:r>
              <a:rPr lang="en-US" sz="2800" dirty="0">
                <a:solidFill>
                  <a:schemeClr val="tx1"/>
                </a:solidFill>
                <a:latin typeface="Times New Roman" pitchFamily="18" charset="0"/>
                <a:cs typeface="Times New Roman" pitchFamily="18" charset="0"/>
              </a:rPr>
              <a:t>(p, t, r) is called with the keyword arguments the order of arguments doesn't matter in this case  </a:t>
            </a:r>
          </a:p>
          <a:p>
            <a:pPr algn="just">
              <a:tabLst>
                <a:tab pos="457200" algn="l"/>
              </a:tabLst>
            </a:pPr>
            <a:r>
              <a:rPr lang="en-US" sz="2800" dirty="0" err="1">
                <a:solidFill>
                  <a:schemeClr val="tx1"/>
                </a:solidFill>
                <a:latin typeface="Times New Roman" pitchFamily="18" charset="0"/>
                <a:cs typeface="Times New Roman" pitchFamily="18" charset="0"/>
              </a:rPr>
              <a:t>def</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simple_interest</a:t>
            </a:r>
            <a:r>
              <a:rPr lang="en-US" sz="2800" dirty="0">
                <a:solidFill>
                  <a:schemeClr val="tx1"/>
                </a:solidFill>
                <a:latin typeface="Times New Roman" pitchFamily="18" charset="0"/>
                <a:cs typeface="Times New Roman" pitchFamily="18" charset="0"/>
              </a:rPr>
              <a:t>(</a:t>
            </a:r>
            <a:r>
              <a:rPr lang="en-US" sz="2800" dirty="0" err="1">
                <a:solidFill>
                  <a:schemeClr val="tx1"/>
                </a:solidFill>
                <a:latin typeface="Times New Roman" pitchFamily="18" charset="0"/>
                <a:cs typeface="Times New Roman" pitchFamily="18" charset="0"/>
              </a:rPr>
              <a:t>p,t,r</a:t>
            </a:r>
            <a:r>
              <a:rPr lang="en-US" sz="2800" dirty="0">
                <a:solidFill>
                  <a:schemeClr val="tx1"/>
                </a:solidFill>
                <a:latin typeface="Times New Roman" pitchFamily="18" charset="0"/>
                <a:cs typeface="Times New Roman" pitchFamily="18" charset="0"/>
              </a:rPr>
              <a:t>):  </a:t>
            </a:r>
          </a:p>
          <a:p>
            <a:pPr algn="just">
              <a:tabLst>
                <a:tab pos="457200" algn="l"/>
              </a:tabLst>
            </a:pPr>
            <a:r>
              <a:rPr lang="en-US" sz="2800" dirty="0">
                <a:solidFill>
                  <a:schemeClr val="tx1"/>
                </a:solidFill>
                <a:latin typeface="Times New Roman" pitchFamily="18" charset="0"/>
                <a:cs typeface="Times New Roman" pitchFamily="18" charset="0"/>
              </a:rPr>
              <a:t>    return (p*t*r)/100  </a:t>
            </a:r>
          </a:p>
          <a:p>
            <a:pPr algn="just">
              <a:tabLst>
                <a:tab pos="457200" algn="l"/>
              </a:tabLst>
            </a:pPr>
            <a:r>
              <a:rPr lang="en-US" sz="2800" dirty="0">
                <a:solidFill>
                  <a:schemeClr val="tx1"/>
                </a:solidFill>
                <a:latin typeface="Times New Roman" pitchFamily="18" charset="0"/>
                <a:cs typeface="Times New Roman" pitchFamily="18" charset="0"/>
              </a:rPr>
              <a:t>print("Simple Interest: ",</a:t>
            </a:r>
            <a:r>
              <a:rPr lang="en-US" sz="2800" dirty="0" err="1">
                <a:solidFill>
                  <a:schemeClr val="tx1"/>
                </a:solidFill>
                <a:latin typeface="Times New Roman" pitchFamily="18" charset="0"/>
                <a:cs typeface="Times New Roman" pitchFamily="18" charset="0"/>
              </a:rPr>
              <a:t>simple_interest</a:t>
            </a:r>
            <a:r>
              <a:rPr lang="en-US" sz="2800" dirty="0">
                <a:solidFill>
                  <a:schemeClr val="tx1"/>
                </a:solidFill>
                <a:latin typeface="Times New Roman" pitchFamily="18" charset="0"/>
                <a:cs typeface="Times New Roman" pitchFamily="18" charset="0"/>
              </a:rPr>
              <a:t>(t=10,r=10,p=1900))   </a:t>
            </a:r>
          </a:p>
          <a:p>
            <a:pPr algn="just">
              <a:tabLst>
                <a:tab pos="457200" algn="l"/>
              </a:tabLst>
            </a:pP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96666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tabLst>
                <a:tab pos="457200" algn="l"/>
              </a:tabLst>
            </a:pPr>
            <a:r>
              <a:rPr lang="en-US" b="1"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If we provide the different name of arguments at the time of function call, an error will be thrown.</a:t>
            </a:r>
          </a:p>
          <a:p>
            <a:pPr algn="just">
              <a:tabLst>
                <a:tab pos="457200" algn="l"/>
              </a:tabLst>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simple_interest</a:t>
            </a:r>
            <a:r>
              <a:rPr lang="en-US" sz="2800" dirty="0">
                <a:solidFill>
                  <a:schemeClr val="tx1"/>
                </a:solidFill>
                <a:latin typeface="Times New Roman" pitchFamily="18" charset="0"/>
                <a:cs typeface="Times New Roman" pitchFamily="18" charset="0"/>
              </a:rPr>
              <a:t>(20000,rate=7.5, time=6)	#</a:t>
            </a:r>
            <a:r>
              <a:rPr lang="en-US" sz="2800" dirty="0" smtClean="0">
                <a:solidFill>
                  <a:schemeClr val="tx1"/>
                </a:solidFill>
                <a:latin typeface="Times New Roman" pitchFamily="18" charset="0"/>
                <a:cs typeface="Times New Roman" pitchFamily="18" charset="0"/>
              </a:rPr>
              <a:t>error</a:t>
            </a:r>
          </a:p>
          <a:p>
            <a:pPr algn="just">
              <a:tabLst>
                <a:tab pos="457200" algn="l"/>
              </a:tabLst>
            </a:pPr>
            <a:endParaRPr lang="en-US" sz="2800" dirty="0">
              <a:solidFill>
                <a:schemeClr val="tx1"/>
              </a:solidFill>
              <a:latin typeface="Times New Roman" pitchFamily="18" charset="0"/>
              <a:cs typeface="Times New Roman" pitchFamily="18" charset="0"/>
            </a:endParaRPr>
          </a:p>
          <a:p>
            <a:pPr algn="just">
              <a:tabLst>
                <a:tab pos="457200" algn="l"/>
              </a:tabLst>
            </a:pPr>
            <a:r>
              <a:rPr lang="en-US" sz="2800"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The python allows us to provide the mix of the required arguments and keyword arguments at the time of function call</a:t>
            </a:r>
            <a:r>
              <a:rPr lang="en-US" sz="2800" dirty="0">
                <a:solidFill>
                  <a:schemeClr val="tx1"/>
                </a:solidFill>
                <a:latin typeface="Times New Roman" pitchFamily="18" charset="0"/>
                <a:cs typeface="Times New Roman" pitchFamily="18" charset="0"/>
              </a:rPr>
              <a:t>. </a:t>
            </a:r>
          </a:p>
          <a:p>
            <a:pPr algn="just">
              <a:tabLst>
                <a:tab pos="457200" algn="l"/>
              </a:tabLst>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simple_interest</a:t>
            </a:r>
            <a:r>
              <a:rPr lang="en-US" sz="2800" dirty="0">
                <a:solidFill>
                  <a:schemeClr val="tx1"/>
                </a:solidFill>
                <a:latin typeface="Times New Roman" pitchFamily="18" charset="0"/>
                <a:cs typeface="Times New Roman" pitchFamily="18" charset="0"/>
              </a:rPr>
              <a:t>(20000,t=5,r=6.5</a:t>
            </a:r>
            <a:r>
              <a:rPr lang="en-US" sz="2800" dirty="0" smtClean="0">
                <a:solidFill>
                  <a:schemeClr val="tx1"/>
                </a:solidFill>
                <a:latin typeface="Times New Roman" pitchFamily="18" charset="0"/>
                <a:cs typeface="Times New Roman" pitchFamily="18" charset="0"/>
              </a:rPr>
              <a:t>)</a:t>
            </a:r>
          </a:p>
          <a:p>
            <a:pPr algn="just">
              <a:tabLst>
                <a:tab pos="457200" algn="l"/>
              </a:tabLst>
            </a:pPr>
            <a:endParaRPr lang="en-US" sz="2800" dirty="0">
              <a:solidFill>
                <a:schemeClr val="tx1"/>
              </a:solidFill>
              <a:latin typeface="Times New Roman" pitchFamily="18" charset="0"/>
              <a:cs typeface="Times New Roman" pitchFamily="18" charset="0"/>
            </a:endParaRPr>
          </a:p>
          <a:p>
            <a:pPr algn="just">
              <a:tabLst>
                <a:tab pos="457200" algn="l"/>
              </a:tabLst>
            </a:pPr>
            <a:r>
              <a:rPr lang="en-US" sz="2800"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The required argument must not be given after the keyword argument.</a:t>
            </a:r>
          </a:p>
          <a:p>
            <a:pPr algn="just">
              <a:tabLst>
                <a:tab pos="457200" algn="l"/>
              </a:tabLst>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simple_interest</a:t>
            </a:r>
            <a:r>
              <a:rPr lang="en-US" sz="2800" dirty="0">
                <a:solidFill>
                  <a:schemeClr val="tx1"/>
                </a:solidFill>
                <a:latin typeface="Times New Roman" pitchFamily="18" charset="0"/>
                <a:cs typeface="Times New Roman" pitchFamily="18" charset="0"/>
              </a:rPr>
              <a:t>(20000,r=7.5,6)   #error </a:t>
            </a:r>
          </a:p>
          <a:p>
            <a:pPr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r>
              <a:rPr lang="en-US" sz="28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1148768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356732"/>
            <a:ext cx="7776864" cy="4016484"/>
          </a:xfrm>
          <a:prstGeom prst="rect">
            <a:avLst/>
          </a:prstGeom>
          <a:noFill/>
        </p:spPr>
        <p:txBody>
          <a:bodyPr wrap="square" rtlCol="0">
            <a:spAutoFit/>
          </a:bodyPr>
          <a:lstStyle/>
          <a:p>
            <a:pPr algn="just"/>
            <a:r>
              <a:rPr lang="en-IN" sz="2400" dirty="0"/>
              <a:t>Mathematically a set is a collection of items not in any particular order. A Python set is similar to this mathematical definition with below additional conditions. </a:t>
            </a:r>
          </a:p>
          <a:p>
            <a:pPr algn="just"/>
            <a:endParaRPr lang="en-IN" sz="2400" dirty="0"/>
          </a:p>
          <a:p>
            <a:pPr marL="285750" indent="-285750" algn="just">
              <a:spcBef>
                <a:spcPts val="600"/>
              </a:spcBef>
              <a:buFont typeface="Arial" pitchFamily="34" charset="0"/>
              <a:buChar char="•"/>
            </a:pPr>
            <a:r>
              <a:rPr lang="en-IN" sz="2400" dirty="0"/>
              <a:t>The elements in the set cannot be duplicates.</a:t>
            </a:r>
          </a:p>
          <a:p>
            <a:pPr marL="285750" indent="-285750" algn="just">
              <a:spcBef>
                <a:spcPts val="600"/>
              </a:spcBef>
              <a:buFont typeface="Arial" pitchFamily="34" charset="0"/>
              <a:buChar char="•"/>
            </a:pPr>
            <a:r>
              <a:rPr lang="en-IN" sz="2400" dirty="0"/>
              <a:t>The elements in the set are immutable(cannot be modified) but the set as a whole is mutable.</a:t>
            </a:r>
          </a:p>
          <a:p>
            <a:pPr marL="285750" indent="-285750" algn="just">
              <a:spcBef>
                <a:spcPts val="600"/>
              </a:spcBef>
              <a:buFont typeface="Arial" pitchFamily="34" charset="0"/>
              <a:buChar char="•"/>
            </a:pPr>
            <a:r>
              <a:rPr lang="en-IN" sz="2400" dirty="0"/>
              <a:t>There is no index attached to any element in a python set. So they do not support any indexing or slicing operation.</a:t>
            </a:r>
          </a:p>
          <a:p>
            <a:endParaRPr lang="en-IN" sz="2400" dirty="0"/>
          </a:p>
        </p:txBody>
      </p:sp>
      <p:sp>
        <p:nvSpPr>
          <p:cNvPr id="5" name="TextBox 4"/>
          <p:cNvSpPr txBox="1"/>
          <p:nvPr/>
        </p:nvSpPr>
        <p:spPr>
          <a:xfrm>
            <a:off x="755576" y="476672"/>
            <a:ext cx="7776864" cy="646331"/>
          </a:xfrm>
          <a:prstGeom prst="rect">
            <a:avLst/>
          </a:prstGeom>
          <a:noFill/>
        </p:spPr>
        <p:txBody>
          <a:bodyPr wrap="square" rtlCol="0">
            <a:spAutoFit/>
          </a:bodyPr>
          <a:lstStyle/>
          <a:p>
            <a:pPr algn="ctr"/>
            <a:r>
              <a:rPr lang="en-IN" sz="3600" b="1" dirty="0"/>
              <a:t>Python - Sets</a:t>
            </a:r>
            <a:endParaRPr lang="en-IN" dirty="0"/>
          </a:p>
        </p:txBody>
      </p:sp>
    </p:spTree>
    <p:extLst>
      <p:ext uri="{BB962C8B-B14F-4D97-AF65-F5344CB8AC3E}">
        <p14:creationId xmlns:p14="http://schemas.microsoft.com/office/powerpoint/2010/main" val="1978654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spcAft>
                <a:spcPts val="1200"/>
              </a:spcAft>
              <a:tabLst>
                <a:tab pos="457200" algn="l"/>
              </a:tabLst>
            </a:pPr>
            <a:r>
              <a:rPr lang="en-US" sz="2800" b="1" dirty="0">
                <a:solidFill>
                  <a:schemeClr val="tx1"/>
                </a:solidFill>
                <a:latin typeface="Times New Roman" pitchFamily="18" charset="0"/>
                <a:cs typeface="Times New Roman" pitchFamily="18" charset="0"/>
              </a:rPr>
              <a:t>Default Arguments</a:t>
            </a:r>
          </a:p>
          <a:p>
            <a:pPr algn="just">
              <a:spcAft>
                <a:spcPts val="1200"/>
              </a:spcAft>
              <a:tabLst>
                <a:tab pos="457200" algn="l"/>
              </a:tabLst>
            </a:pPr>
            <a:r>
              <a:rPr lang="en-US" sz="2800" dirty="0">
                <a:solidFill>
                  <a:schemeClr val="tx1"/>
                </a:solidFill>
                <a:latin typeface="Times New Roman" pitchFamily="18" charset="0"/>
                <a:cs typeface="Times New Roman" pitchFamily="18" charset="0"/>
              </a:rPr>
              <a:t>Python allows us to initialize the arguments at the function definition. If the value of any of the argument is not provided at the time of function call, then the default value for the argument will be used. </a:t>
            </a:r>
          </a:p>
          <a:p>
            <a:pPr algn="just">
              <a:spcAft>
                <a:spcPts val="1200"/>
              </a:spcAft>
              <a:tabLst>
                <a:tab pos="457200" algn="l"/>
              </a:tabLst>
            </a:pPr>
            <a:r>
              <a:rPr lang="en-US" sz="2800" dirty="0" err="1">
                <a:solidFill>
                  <a:schemeClr val="tx1"/>
                </a:solidFill>
                <a:latin typeface="Times New Roman" pitchFamily="18" charset="0"/>
                <a:cs typeface="Times New Roman" pitchFamily="18" charset="0"/>
              </a:rPr>
              <a:t>def</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printme</a:t>
            </a:r>
            <a:r>
              <a:rPr lang="en-US" sz="2800" dirty="0">
                <a:solidFill>
                  <a:schemeClr val="tx1"/>
                </a:solidFill>
                <a:latin typeface="Times New Roman" pitchFamily="18" charset="0"/>
                <a:cs typeface="Times New Roman" pitchFamily="18" charset="0"/>
              </a:rPr>
              <a:t>(</a:t>
            </a:r>
            <a:r>
              <a:rPr lang="en-US" sz="2800" dirty="0" err="1">
                <a:solidFill>
                  <a:schemeClr val="tx1"/>
                </a:solidFill>
                <a:latin typeface="Times New Roman" pitchFamily="18" charset="0"/>
                <a:cs typeface="Times New Roman" pitchFamily="18" charset="0"/>
              </a:rPr>
              <a:t>name,age</a:t>
            </a:r>
            <a:r>
              <a:rPr lang="en-US" sz="2800" dirty="0">
                <a:solidFill>
                  <a:schemeClr val="tx1"/>
                </a:solidFill>
                <a:latin typeface="Times New Roman" pitchFamily="18" charset="0"/>
                <a:cs typeface="Times New Roman" pitchFamily="18" charset="0"/>
              </a:rPr>
              <a:t>=22):  </a:t>
            </a:r>
          </a:p>
          <a:p>
            <a:pPr algn="just">
              <a:spcAft>
                <a:spcPts val="1200"/>
              </a:spcAft>
              <a:tabLst>
                <a:tab pos="457200" algn="l"/>
              </a:tabLst>
            </a:pPr>
            <a:r>
              <a:rPr lang="en-US" sz="2800" dirty="0">
                <a:solidFill>
                  <a:schemeClr val="tx1"/>
                </a:solidFill>
                <a:latin typeface="Times New Roman" pitchFamily="18" charset="0"/>
                <a:cs typeface="Times New Roman" pitchFamily="18" charset="0"/>
              </a:rPr>
              <a:t>    	print("</a:t>
            </a:r>
            <a:r>
              <a:rPr lang="en-US" sz="2800" dirty="0" err="1">
                <a:solidFill>
                  <a:schemeClr val="tx1"/>
                </a:solidFill>
                <a:latin typeface="Times New Roman" pitchFamily="18" charset="0"/>
                <a:cs typeface="Times New Roman" pitchFamily="18" charset="0"/>
              </a:rPr>
              <a:t>Name:",name</a:t>
            </a:r>
            <a:r>
              <a:rPr lang="en-US" sz="2800" dirty="0">
                <a:solidFill>
                  <a:schemeClr val="tx1"/>
                </a:solidFill>
                <a:latin typeface="Times New Roman" pitchFamily="18" charset="0"/>
                <a:cs typeface="Times New Roman" pitchFamily="18" charset="0"/>
              </a:rPr>
              <a:t>,"\</a:t>
            </a:r>
            <a:r>
              <a:rPr lang="en-US" sz="2800" dirty="0" err="1">
                <a:solidFill>
                  <a:schemeClr val="tx1"/>
                </a:solidFill>
                <a:latin typeface="Times New Roman" pitchFamily="18" charset="0"/>
                <a:cs typeface="Times New Roman" pitchFamily="18" charset="0"/>
              </a:rPr>
              <a:t>nAge</a:t>
            </a:r>
            <a:r>
              <a:rPr lang="en-US" sz="2800" dirty="0">
                <a:solidFill>
                  <a:schemeClr val="tx1"/>
                </a:solidFill>
                <a:latin typeface="Times New Roman" pitchFamily="18" charset="0"/>
                <a:cs typeface="Times New Roman" pitchFamily="18" charset="0"/>
              </a:rPr>
              <a:t>:",age)  </a:t>
            </a:r>
          </a:p>
          <a:p>
            <a:pPr algn="just">
              <a:spcAft>
                <a:spcPts val="1200"/>
              </a:spcAft>
              <a:tabLst>
                <a:tab pos="457200" algn="l"/>
              </a:tabLst>
            </a:pPr>
            <a:r>
              <a:rPr lang="en-US" sz="2800" dirty="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printme</a:t>
            </a:r>
            <a:r>
              <a:rPr lang="en-US" sz="2800" dirty="0">
                <a:solidFill>
                  <a:schemeClr val="tx1"/>
                </a:solidFill>
                <a:latin typeface="Times New Roman" pitchFamily="18" charset="0"/>
                <a:cs typeface="Times New Roman" pitchFamily="18" charset="0"/>
              </a:rPr>
              <a:t>("Ravi") 	</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name=Ravi age=22 (default value)</a:t>
            </a:r>
          </a:p>
          <a:p>
            <a:pPr algn="just">
              <a:spcAft>
                <a:spcPts val="1200"/>
              </a:spcAft>
              <a:tabLst>
                <a:tab pos="457200" algn="l"/>
              </a:tabLst>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printme</a:t>
            </a:r>
            <a:r>
              <a:rPr lang="en-US" sz="2800" dirty="0">
                <a:solidFill>
                  <a:schemeClr val="tx1"/>
                </a:solidFill>
                <a:latin typeface="Times New Roman" pitchFamily="18" charset="0"/>
                <a:cs typeface="Times New Roman" pitchFamily="18" charset="0"/>
              </a:rPr>
              <a:t>(“</a:t>
            </a:r>
            <a:r>
              <a:rPr lang="en-US" sz="2800" dirty="0" err="1">
                <a:solidFill>
                  <a:schemeClr val="tx1"/>
                </a:solidFill>
                <a:latin typeface="Times New Roman" pitchFamily="18" charset="0"/>
                <a:cs typeface="Times New Roman" pitchFamily="18" charset="0"/>
              </a:rPr>
              <a:t>Sachin</a:t>
            </a:r>
            <a:r>
              <a:rPr lang="en-US" sz="2800" dirty="0">
                <a:solidFill>
                  <a:schemeClr val="tx1"/>
                </a:solidFill>
                <a:latin typeface="Times New Roman" pitchFamily="18" charset="0"/>
                <a:cs typeface="Times New Roman" pitchFamily="18" charset="0"/>
              </a:rPr>
              <a:t>”, 33)	</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name =</a:t>
            </a:r>
            <a:r>
              <a:rPr lang="en-US" sz="2800" dirty="0" err="1">
                <a:solidFill>
                  <a:schemeClr val="tx1"/>
                </a:solidFill>
                <a:latin typeface="Times New Roman" pitchFamily="18" charset="0"/>
                <a:cs typeface="Times New Roman" pitchFamily="18" charset="0"/>
              </a:rPr>
              <a:t>Sachin</a:t>
            </a:r>
            <a:r>
              <a:rPr lang="en-US" sz="2800" dirty="0">
                <a:solidFill>
                  <a:schemeClr val="tx1"/>
                </a:solidFill>
                <a:latin typeface="Times New Roman" pitchFamily="18" charset="0"/>
                <a:cs typeface="Times New Roman" pitchFamily="18" charset="0"/>
              </a:rPr>
              <a:t> age=33</a:t>
            </a:r>
          </a:p>
          <a:p>
            <a:pPr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r>
              <a:rPr lang="en-US" sz="28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2847605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spcAft>
                <a:spcPts val="1200"/>
              </a:spcAft>
              <a:tabLst>
                <a:tab pos="457200" algn="l"/>
              </a:tabLst>
            </a:pPr>
            <a:r>
              <a:rPr lang="en-US" sz="2800" b="1" dirty="0">
                <a:solidFill>
                  <a:schemeClr val="tx1"/>
                </a:solidFill>
                <a:latin typeface="Times New Roman" pitchFamily="18" charset="0"/>
                <a:cs typeface="Times New Roman" pitchFamily="18" charset="0"/>
              </a:rPr>
              <a:t>Variable length Arguments</a:t>
            </a:r>
          </a:p>
          <a:p>
            <a:pPr algn="just">
              <a:spcAft>
                <a:spcPts val="1200"/>
              </a:spcAft>
              <a:tabLst>
                <a:tab pos="457200" algn="l"/>
              </a:tabLst>
            </a:pPr>
            <a:r>
              <a:rPr lang="en-US" sz="2400" dirty="0">
                <a:solidFill>
                  <a:schemeClr val="tx1"/>
                </a:solidFill>
                <a:latin typeface="Times New Roman" pitchFamily="18" charset="0"/>
                <a:cs typeface="Times New Roman" pitchFamily="18" charset="0"/>
              </a:rPr>
              <a:t>Variable length argument is a feature that allows a function to receive any number of arguments. However, at the function definition, we have to define the variable with * (star) as *&lt;variable - name &gt;.</a:t>
            </a:r>
          </a:p>
          <a:p>
            <a:pPr algn="just">
              <a:spcAft>
                <a:spcPts val="1200"/>
              </a:spcAft>
              <a:tabLst>
                <a:tab pos="457200" algn="l"/>
              </a:tabLst>
            </a:pPr>
            <a:r>
              <a:rPr lang="en-US" sz="2400" b="1" dirty="0" smtClean="0">
                <a:solidFill>
                  <a:schemeClr val="tx1"/>
                </a:solidFill>
                <a:latin typeface="Times New Roman" pitchFamily="18" charset="0"/>
                <a:cs typeface="Times New Roman" pitchFamily="18" charset="0"/>
              </a:rPr>
              <a:t>Example</a:t>
            </a:r>
            <a:endParaRPr lang="en-US" sz="2400" b="1" dirty="0">
              <a:solidFill>
                <a:schemeClr val="tx1"/>
              </a:solidFill>
              <a:latin typeface="Times New Roman" pitchFamily="18" charset="0"/>
              <a:cs typeface="Times New Roman" pitchFamily="18" charset="0"/>
            </a:endParaRPr>
          </a:p>
          <a:p>
            <a:pPr algn="just">
              <a:spcAft>
                <a:spcPts val="1200"/>
              </a:spcAft>
              <a:tabLst>
                <a:tab pos="457200" algn="l"/>
              </a:tabLst>
            </a:pPr>
            <a:r>
              <a:rPr lang="en-US" sz="2400" dirty="0" err="1">
                <a:solidFill>
                  <a:schemeClr val="tx1"/>
                </a:solidFill>
                <a:latin typeface="Times New Roman" pitchFamily="18" charset="0"/>
                <a:cs typeface="Times New Roman" pitchFamily="18" charset="0"/>
              </a:rPr>
              <a:t>def</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printme</a:t>
            </a:r>
            <a:r>
              <a:rPr lang="en-US" sz="2400" dirty="0">
                <a:solidFill>
                  <a:schemeClr val="tx1"/>
                </a:solidFill>
                <a:latin typeface="Times New Roman" pitchFamily="18" charset="0"/>
                <a:cs typeface="Times New Roman" pitchFamily="18" charset="0"/>
              </a:rPr>
              <a:t>(*names):  </a:t>
            </a:r>
          </a:p>
          <a:p>
            <a:pPr algn="just">
              <a:spcAft>
                <a:spcPts val="1200"/>
              </a:spcAft>
              <a:tabLst>
                <a:tab pos="457200" algn="l"/>
              </a:tabLst>
            </a:pPr>
            <a:r>
              <a:rPr lang="en-US" sz="2400" dirty="0" smtClean="0">
                <a:solidFill>
                  <a:schemeClr val="tx1"/>
                </a:solidFill>
                <a:latin typeface="Times New Roman" pitchFamily="18" charset="0"/>
                <a:cs typeface="Times New Roman" pitchFamily="18" charset="0"/>
              </a:rPr>
              <a:t>	print</a:t>
            </a:r>
            <a:r>
              <a:rPr lang="en-US" sz="2400" dirty="0">
                <a:solidFill>
                  <a:schemeClr val="tx1"/>
                </a:solidFill>
                <a:latin typeface="Times New Roman" pitchFamily="18" charset="0"/>
                <a:cs typeface="Times New Roman" pitchFamily="18" charset="0"/>
              </a:rPr>
              <a:t>("printing the passed arguments...")  </a:t>
            </a:r>
          </a:p>
          <a:p>
            <a:pPr algn="just">
              <a:spcAft>
                <a:spcPts val="1200"/>
              </a:spcAft>
              <a:tabLst>
                <a:tab pos="457200" algn="l"/>
              </a:tabLst>
            </a:pPr>
            <a:r>
              <a:rPr lang="en-US" sz="2400" dirty="0">
                <a:solidFill>
                  <a:schemeClr val="tx1"/>
                </a:solidFill>
                <a:latin typeface="Times New Roman" pitchFamily="18" charset="0"/>
                <a:cs typeface="Times New Roman" pitchFamily="18" charset="0"/>
              </a:rPr>
              <a:t>    for name in names:  </a:t>
            </a:r>
          </a:p>
          <a:p>
            <a:pPr algn="just">
              <a:spcAft>
                <a:spcPts val="1200"/>
              </a:spcAft>
              <a:tabLst>
                <a:tab pos="457200" algn="l"/>
              </a:tabLst>
            </a:pPr>
            <a:r>
              <a:rPr lang="en-US" sz="2400" dirty="0">
                <a:solidFill>
                  <a:schemeClr val="tx1"/>
                </a:solidFill>
                <a:latin typeface="Times New Roman" pitchFamily="18" charset="0"/>
                <a:cs typeface="Times New Roman" pitchFamily="18" charset="0"/>
              </a:rPr>
              <a:t>        print(name)  </a:t>
            </a:r>
          </a:p>
          <a:p>
            <a:pPr algn="just">
              <a:spcAft>
                <a:spcPts val="1200"/>
              </a:spcAft>
              <a:tabLst>
                <a:tab pos="457200" algn="l"/>
              </a:tabLst>
            </a:pPr>
            <a:r>
              <a:rPr lang="en-US" sz="2400" dirty="0" err="1">
                <a:solidFill>
                  <a:schemeClr val="tx1"/>
                </a:solidFill>
                <a:latin typeface="Times New Roman" pitchFamily="18" charset="0"/>
                <a:cs typeface="Times New Roman" pitchFamily="18" charset="0"/>
              </a:rPr>
              <a:t>printme</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Prashant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Vimal</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Gaurav</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Jatin</a:t>
            </a:r>
            <a:r>
              <a:rPr lang="en-US" sz="2400" dirty="0">
                <a:solidFill>
                  <a:schemeClr val="tx1"/>
                </a:solidFill>
                <a:latin typeface="Times New Roman" pitchFamily="18" charset="0"/>
                <a:cs typeface="Times New Roman" pitchFamily="18" charset="0"/>
              </a:rPr>
              <a:t>') </a:t>
            </a:r>
            <a:endParaRPr lang="en-US"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41190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spcAft>
                <a:spcPts val="1200"/>
              </a:spcAft>
              <a:tabLst>
                <a:tab pos="457200" algn="l"/>
              </a:tabLst>
            </a:pPr>
            <a:r>
              <a:rPr lang="pt-BR" sz="2400" b="1" dirty="0" smtClean="0">
                <a:solidFill>
                  <a:schemeClr val="tx1"/>
                </a:solidFill>
                <a:latin typeface="Times New Roman" pitchFamily="18" charset="0"/>
                <a:cs typeface="Times New Roman" pitchFamily="18" charset="0"/>
              </a:rPr>
              <a:t>Example 2:</a:t>
            </a:r>
          </a:p>
          <a:p>
            <a:pPr algn="just">
              <a:spcAft>
                <a:spcPts val="1200"/>
              </a:spcAft>
              <a:tabLst>
                <a:tab pos="457200" algn="l"/>
              </a:tabLst>
            </a:pPr>
            <a:r>
              <a:rPr lang="pt-BR" sz="2400" dirty="0" smtClean="0">
                <a:solidFill>
                  <a:schemeClr val="tx1"/>
                </a:solidFill>
                <a:latin typeface="Times New Roman" pitchFamily="18" charset="0"/>
                <a:cs typeface="Times New Roman" pitchFamily="18" charset="0"/>
              </a:rPr>
              <a:t>def adder(*num):</a:t>
            </a:r>
          </a:p>
          <a:p>
            <a:pPr algn="just">
              <a:spcAft>
                <a:spcPts val="1200"/>
              </a:spcAft>
              <a:tabLst>
                <a:tab pos="457200" algn="l"/>
              </a:tabLst>
            </a:pPr>
            <a:r>
              <a:rPr lang="pt-BR" sz="2400" dirty="0" smtClean="0">
                <a:solidFill>
                  <a:schemeClr val="tx1"/>
                </a:solidFill>
                <a:latin typeface="Times New Roman" pitchFamily="18" charset="0"/>
                <a:cs typeface="Times New Roman" pitchFamily="18" charset="0"/>
              </a:rPr>
              <a:t>    sum = 0</a:t>
            </a:r>
          </a:p>
          <a:p>
            <a:pPr algn="just">
              <a:spcAft>
                <a:spcPts val="1200"/>
              </a:spcAft>
              <a:tabLst>
                <a:tab pos="457200" algn="l"/>
              </a:tabLst>
            </a:pPr>
            <a:r>
              <a:rPr lang="pt-BR" sz="2400" dirty="0" smtClean="0">
                <a:solidFill>
                  <a:schemeClr val="tx1"/>
                </a:solidFill>
                <a:latin typeface="Times New Roman" pitchFamily="18" charset="0"/>
                <a:cs typeface="Times New Roman" pitchFamily="18" charset="0"/>
              </a:rPr>
              <a:t>    for n in num:</a:t>
            </a:r>
          </a:p>
          <a:p>
            <a:pPr algn="just">
              <a:spcAft>
                <a:spcPts val="1200"/>
              </a:spcAft>
              <a:tabLst>
                <a:tab pos="457200" algn="l"/>
              </a:tabLst>
            </a:pPr>
            <a:r>
              <a:rPr lang="pt-BR" sz="2400" dirty="0" smtClean="0">
                <a:solidFill>
                  <a:schemeClr val="tx1"/>
                </a:solidFill>
                <a:latin typeface="Times New Roman" pitchFamily="18" charset="0"/>
                <a:cs typeface="Times New Roman" pitchFamily="18" charset="0"/>
              </a:rPr>
              <a:t>        sum = sum + n</a:t>
            </a:r>
          </a:p>
          <a:p>
            <a:pPr algn="just">
              <a:spcAft>
                <a:spcPts val="1200"/>
              </a:spcAft>
              <a:tabLst>
                <a:tab pos="457200" algn="l"/>
              </a:tabLst>
            </a:pPr>
            <a:r>
              <a:rPr lang="pt-BR" sz="2400" dirty="0" smtClean="0">
                <a:solidFill>
                  <a:schemeClr val="tx1"/>
                </a:solidFill>
                <a:latin typeface="Times New Roman" pitchFamily="18" charset="0"/>
                <a:cs typeface="Times New Roman" pitchFamily="18" charset="0"/>
              </a:rPr>
              <a:t>	print("Sum:",sum)</a:t>
            </a:r>
          </a:p>
          <a:p>
            <a:pPr algn="just">
              <a:spcAft>
                <a:spcPts val="1200"/>
              </a:spcAft>
              <a:tabLst>
                <a:tab pos="457200" algn="l"/>
              </a:tabLst>
            </a:pPr>
            <a:endParaRPr lang="pt-BR" sz="2400" dirty="0" smtClean="0">
              <a:solidFill>
                <a:schemeClr val="tx1"/>
              </a:solidFill>
              <a:latin typeface="Times New Roman" pitchFamily="18" charset="0"/>
              <a:cs typeface="Times New Roman" pitchFamily="18" charset="0"/>
            </a:endParaRPr>
          </a:p>
          <a:p>
            <a:pPr algn="just">
              <a:spcAft>
                <a:spcPts val="1200"/>
              </a:spcAft>
              <a:tabLst>
                <a:tab pos="457200" algn="l"/>
              </a:tabLst>
            </a:pPr>
            <a:r>
              <a:rPr lang="pt-BR" sz="2400" dirty="0" smtClean="0">
                <a:solidFill>
                  <a:schemeClr val="tx1"/>
                </a:solidFill>
                <a:latin typeface="Times New Roman" pitchFamily="18" charset="0"/>
                <a:cs typeface="Times New Roman" pitchFamily="18" charset="0"/>
              </a:rPr>
              <a:t>adder(3,5)</a:t>
            </a:r>
          </a:p>
          <a:p>
            <a:pPr algn="just">
              <a:spcAft>
                <a:spcPts val="1200"/>
              </a:spcAft>
              <a:tabLst>
                <a:tab pos="457200" algn="l"/>
              </a:tabLst>
            </a:pPr>
            <a:r>
              <a:rPr lang="pt-BR" sz="2400" dirty="0" smtClean="0">
                <a:solidFill>
                  <a:schemeClr val="tx1"/>
                </a:solidFill>
                <a:latin typeface="Times New Roman" pitchFamily="18" charset="0"/>
                <a:cs typeface="Times New Roman" pitchFamily="18" charset="0"/>
              </a:rPr>
              <a:t>adder(4,5,6,7)</a:t>
            </a:r>
          </a:p>
          <a:p>
            <a:pPr algn="just">
              <a:spcAft>
                <a:spcPts val="1200"/>
              </a:spcAft>
              <a:tabLst>
                <a:tab pos="457200" algn="l"/>
              </a:tabLst>
            </a:pPr>
            <a:r>
              <a:rPr lang="pt-BR" sz="2400" dirty="0" smtClean="0">
                <a:solidFill>
                  <a:schemeClr val="tx1"/>
                </a:solidFill>
                <a:latin typeface="Times New Roman" pitchFamily="18" charset="0"/>
                <a:cs typeface="Times New Roman" pitchFamily="18" charset="0"/>
              </a:rPr>
              <a:t>adder(1,2,3,5,6)</a:t>
            </a:r>
            <a:endParaRPr lang="en-US" sz="2400" dirty="0" smtClean="0">
              <a:solidFill>
                <a:schemeClr val="tx1"/>
              </a:solidFill>
              <a:latin typeface="Times New Roman" pitchFamily="18" charset="0"/>
              <a:cs typeface="Times New Roman" pitchFamily="18" charset="0"/>
            </a:endParaRPr>
          </a:p>
          <a:p>
            <a:pPr algn="just">
              <a:spcAft>
                <a:spcPts val="1200"/>
              </a:spcAft>
              <a:tabLst>
                <a:tab pos="457200" algn="l"/>
              </a:tabLst>
            </a:pPr>
            <a:endParaRPr lang="en-US"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652968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spcAft>
                <a:spcPts val="600"/>
              </a:spcAft>
              <a:tabLst>
                <a:tab pos="457200" algn="l"/>
              </a:tabLst>
            </a:pPr>
            <a:r>
              <a:rPr lang="en-US" b="1" dirty="0">
                <a:solidFill>
                  <a:schemeClr val="tx1"/>
                </a:solidFill>
                <a:latin typeface="Times New Roman" pitchFamily="18" charset="0"/>
                <a:cs typeface="Times New Roman" pitchFamily="18" charset="0"/>
              </a:rPr>
              <a:t>Lambda function</a:t>
            </a:r>
          </a:p>
          <a:p>
            <a:pPr marL="457200" indent="-457200" algn="just">
              <a:spcAft>
                <a:spcPts val="600"/>
              </a:spcAft>
              <a:buFont typeface="Arial" pitchFamily="34" charset="0"/>
              <a:buChar char="•"/>
              <a:tabLst>
                <a:tab pos="457200" algn="l"/>
              </a:tabLst>
            </a:pPr>
            <a:r>
              <a:rPr lang="en-US" sz="2800" dirty="0">
                <a:solidFill>
                  <a:schemeClr val="tx1"/>
                </a:solidFill>
                <a:latin typeface="Times New Roman" pitchFamily="18" charset="0"/>
                <a:cs typeface="Times New Roman" pitchFamily="18" charset="0"/>
              </a:rPr>
              <a:t>lambda operator or lambda function is used for creating small, one-time and anonymous function </a:t>
            </a:r>
            <a:r>
              <a:rPr lang="en-US" sz="2800" dirty="0" smtClean="0">
                <a:solidFill>
                  <a:schemeClr val="tx1"/>
                </a:solidFill>
                <a:latin typeface="Times New Roman" pitchFamily="18" charset="0"/>
                <a:cs typeface="Times New Roman" pitchFamily="18" charset="0"/>
              </a:rPr>
              <a:t>objects. </a:t>
            </a:r>
          </a:p>
          <a:p>
            <a:pPr marL="457200" indent="-457200" algn="just">
              <a:spcAft>
                <a:spcPts val="600"/>
              </a:spcAft>
              <a:buFont typeface="Arial" pitchFamily="34" charset="0"/>
              <a:buChar char="•"/>
              <a:tabLst>
                <a:tab pos="457200" algn="l"/>
              </a:tabLst>
            </a:pPr>
            <a:r>
              <a:rPr lang="en-US" sz="2800" dirty="0" smtClean="0">
                <a:solidFill>
                  <a:schemeClr val="tx1"/>
                </a:solidFill>
                <a:latin typeface="Times New Roman" pitchFamily="18" charset="0"/>
                <a:cs typeface="Times New Roman" pitchFamily="18" charset="0"/>
              </a:rPr>
              <a:t>A </a:t>
            </a:r>
            <a:r>
              <a:rPr lang="en-US" sz="2800" dirty="0">
                <a:solidFill>
                  <a:schemeClr val="tx1"/>
                </a:solidFill>
                <a:latin typeface="Times New Roman" pitchFamily="18" charset="0"/>
                <a:cs typeface="Times New Roman" pitchFamily="18" charset="0"/>
              </a:rPr>
              <a:t>lambda function can take any number of arguments, but can only have one expression</a:t>
            </a:r>
            <a:r>
              <a:rPr lang="en-US" sz="2800" dirty="0" smtClean="0">
                <a:solidFill>
                  <a:schemeClr val="tx1"/>
                </a:solidFill>
                <a:latin typeface="Times New Roman" pitchFamily="18" charset="0"/>
                <a:cs typeface="Times New Roman" pitchFamily="18" charset="0"/>
              </a:rPr>
              <a:t>.</a:t>
            </a:r>
          </a:p>
          <a:p>
            <a:pPr marL="457200" indent="-457200" algn="just">
              <a:spcAft>
                <a:spcPts val="600"/>
              </a:spcAft>
              <a:buFont typeface="Arial" pitchFamily="34" charset="0"/>
              <a:buChar char="•"/>
              <a:tabLst>
                <a:tab pos="457200" algn="l"/>
              </a:tabLst>
            </a:pPr>
            <a:r>
              <a:rPr lang="en-US" sz="2800" dirty="0">
                <a:solidFill>
                  <a:schemeClr val="tx1"/>
                </a:solidFill>
                <a:latin typeface="Times New Roman" pitchFamily="18" charset="0"/>
                <a:cs typeface="Times New Roman" pitchFamily="18" charset="0"/>
              </a:rPr>
              <a:t>l</a:t>
            </a:r>
            <a:r>
              <a:rPr lang="en-US" sz="2800" dirty="0" smtClean="0">
                <a:solidFill>
                  <a:schemeClr val="tx1"/>
                </a:solidFill>
                <a:latin typeface="Times New Roman" pitchFamily="18" charset="0"/>
                <a:cs typeface="Times New Roman" pitchFamily="18" charset="0"/>
              </a:rPr>
              <a:t>ambda keyword is used to define a function.</a:t>
            </a:r>
            <a:endParaRPr lang="en-US" sz="2800" dirty="0">
              <a:solidFill>
                <a:schemeClr val="tx1"/>
              </a:solidFill>
              <a:latin typeface="Times New Roman" pitchFamily="18" charset="0"/>
              <a:cs typeface="Times New Roman" pitchFamily="18" charset="0"/>
            </a:endParaRPr>
          </a:p>
          <a:p>
            <a:pPr marL="914400" algn="just">
              <a:tabLst>
                <a:tab pos="457200" algn="l"/>
              </a:tabLst>
            </a:pPr>
            <a:r>
              <a:rPr lang="en-US" sz="2800" b="1" dirty="0" smtClean="0">
                <a:solidFill>
                  <a:schemeClr val="tx1"/>
                </a:solidFill>
                <a:latin typeface="Times New Roman" pitchFamily="18" charset="0"/>
                <a:cs typeface="Times New Roman" pitchFamily="18" charset="0"/>
              </a:rPr>
              <a:t>Syntax</a:t>
            </a:r>
            <a:r>
              <a:rPr lang="en-US" sz="2800" b="1" dirty="0">
                <a:solidFill>
                  <a:schemeClr val="tx1"/>
                </a:solidFill>
                <a:latin typeface="Times New Roman" pitchFamily="18" charset="0"/>
                <a:cs typeface="Times New Roman" pitchFamily="18" charset="0"/>
              </a:rPr>
              <a:t>:</a:t>
            </a:r>
          </a:p>
          <a:p>
            <a:pPr marL="914400" algn="just">
              <a:tabLst>
                <a:tab pos="457200" algn="l"/>
              </a:tabLst>
            </a:pPr>
            <a:r>
              <a:rPr lang="en-US" sz="2800" dirty="0">
                <a:solidFill>
                  <a:schemeClr val="tx1"/>
                </a:solidFill>
                <a:latin typeface="Times New Roman" pitchFamily="18" charset="0"/>
                <a:cs typeface="Times New Roman" pitchFamily="18" charset="0"/>
              </a:rPr>
              <a:t>	lambda arguments : expression</a:t>
            </a:r>
          </a:p>
          <a:p>
            <a:pPr marL="914400" algn="just">
              <a:tabLst>
                <a:tab pos="457200" algn="l"/>
              </a:tabLst>
            </a:pPr>
            <a:r>
              <a:rPr lang="en-US" sz="2800" b="1" dirty="0">
                <a:solidFill>
                  <a:schemeClr val="tx1"/>
                </a:solidFill>
                <a:latin typeface="Times New Roman" pitchFamily="18" charset="0"/>
                <a:cs typeface="Times New Roman" pitchFamily="18" charset="0"/>
              </a:rPr>
              <a:t>Example:</a:t>
            </a:r>
            <a:r>
              <a:rPr lang="en-US" sz="2800" dirty="0">
                <a:solidFill>
                  <a:schemeClr val="tx1"/>
                </a:solidFill>
                <a:latin typeface="Times New Roman" pitchFamily="18" charset="0"/>
                <a:cs typeface="Times New Roman" pitchFamily="18" charset="0"/>
              </a:rPr>
              <a:t>	</a:t>
            </a:r>
            <a:endParaRPr lang="en-US" sz="2800" dirty="0" smtClean="0">
              <a:solidFill>
                <a:schemeClr val="tx1"/>
              </a:solidFill>
              <a:latin typeface="Times New Roman" pitchFamily="18" charset="0"/>
              <a:cs typeface="Times New Roman" pitchFamily="18" charset="0"/>
            </a:endParaRPr>
          </a:p>
          <a:p>
            <a:pPr marL="914400" algn="just">
              <a:tabLst>
                <a:tab pos="457200" algn="l"/>
              </a:tabLst>
            </a:pPr>
            <a:r>
              <a:rPr lang="en-US" sz="2800" dirty="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add=lambda </a:t>
            </a:r>
            <a:r>
              <a:rPr lang="en-US" sz="2800" dirty="0" err="1">
                <a:solidFill>
                  <a:schemeClr val="tx1"/>
                </a:solidFill>
                <a:latin typeface="Times New Roman" pitchFamily="18" charset="0"/>
                <a:cs typeface="Times New Roman" pitchFamily="18" charset="0"/>
              </a:rPr>
              <a:t>x,y</a:t>
            </a:r>
            <a:r>
              <a:rPr lang="en-US" sz="2800" dirty="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x+y</a:t>
            </a:r>
            <a:endParaRPr lang="en-US" sz="2800" dirty="0">
              <a:solidFill>
                <a:schemeClr val="tx1"/>
              </a:solidFill>
              <a:latin typeface="Times New Roman" pitchFamily="18" charset="0"/>
              <a:cs typeface="Times New Roman" pitchFamily="18" charset="0"/>
            </a:endParaRPr>
          </a:p>
          <a:p>
            <a:pPr marL="914400" algn="just">
              <a:tabLst>
                <a:tab pos="457200" algn="l"/>
              </a:tabLst>
            </a:pPr>
            <a:r>
              <a:rPr lang="en-US" sz="2800" dirty="0">
                <a:solidFill>
                  <a:schemeClr val="tx1"/>
                </a:solidFill>
                <a:latin typeface="Times New Roman" pitchFamily="18" charset="0"/>
                <a:cs typeface="Times New Roman" pitchFamily="18" charset="0"/>
              </a:rPr>
              <a:t>	print(“</a:t>
            </a:r>
            <a:r>
              <a:rPr lang="en-US" sz="2800" dirty="0" err="1">
                <a:solidFill>
                  <a:schemeClr val="tx1"/>
                </a:solidFill>
                <a:latin typeface="Times New Roman" pitchFamily="18" charset="0"/>
                <a:cs typeface="Times New Roman" pitchFamily="18" charset="0"/>
              </a:rPr>
              <a:t>Addition:”,add</a:t>
            </a:r>
            <a:r>
              <a:rPr lang="en-US" sz="2800" dirty="0">
                <a:solidFill>
                  <a:schemeClr val="tx1"/>
                </a:solidFill>
                <a:latin typeface="Times New Roman" pitchFamily="18" charset="0"/>
                <a:cs typeface="Times New Roman" pitchFamily="18" charset="0"/>
              </a:rPr>
              <a:t>(5,6))</a:t>
            </a:r>
          </a:p>
        </p:txBody>
      </p:sp>
    </p:spTree>
    <p:extLst>
      <p:ext uri="{BB962C8B-B14F-4D97-AF65-F5344CB8AC3E}">
        <p14:creationId xmlns:p14="http://schemas.microsoft.com/office/powerpoint/2010/main" val="3833027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spcAft>
                <a:spcPts val="600"/>
              </a:spcAft>
              <a:tabLst>
                <a:tab pos="457200" algn="l"/>
              </a:tabLst>
            </a:pPr>
            <a:r>
              <a:rPr lang="en-US" sz="2800" b="1" dirty="0">
                <a:solidFill>
                  <a:schemeClr val="tx1"/>
                </a:solidFill>
                <a:latin typeface="Times New Roman" pitchFamily="18" charset="0"/>
                <a:cs typeface="Times New Roman" pitchFamily="18" charset="0"/>
              </a:rPr>
              <a:t>Map </a:t>
            </a:r>
            <a:r>
              <a:rPr lang="en-US" sz="2800" b="1" dirty="0" smtClean="0">
                <a:solidFill>
                  <a:schemeClr val="tx1"/>
                </a:solidFill>
                <a:latin typeface="Times New Roman" pitchFamily="18" charset="0"/>
                <a:cs typeface="Times New Roman" pitchFamily="18" charset="0"/>
              </a:rPr>
              <a:t>function</a:t>
            </a:r>
          </a:p>
          <a:p>
            <a:pPr marL="457200" indent="-457200" algn="just">
              <a:spcAft>
                <a:spcPts val="600"/>
              </a:spcAft>
              <a:buFont typeface="Arial" pitchFamily="34" charset="0"/>
              <a:buChar char="•"/>
              <a:tabLst>
                <a:tab pos="457200" algn="l"/>
              </a:tabLst>
            </a:pPr>
            <a:r>
              <a:rPr lang="en-US" sz="2800" dirty="0" smtClean="0">
                <a:solidFill>
                  <a:schemeClr val="tx1"/>
                </a:solidFill>
                <a:latin typeface="Times New Roman" pitchFamily="18" charset="0"/>
                <a:cs typeface="Times New Roman" pitchFamily="18" charset="0"/>
              </a:rPr>
              <a:t>Used </a:t>
            </a:r>
            <a:r>
              <a:rPr lang="en-US" sz="2800" dirty="0">
                <a:solidFill>
                  <a:schemeClr val="tx1"/>
                </a:solidFill>
                <a:latin typeface="Times New Roman" pitchFamily="18" charset="0"/>
                <a:cs typeface="Times New Roman" pitchFamily="18" charset="0"/>
              </a:rPr>
              <a:t>to apply a function on all the elements of specified </a:t>
            </a:r>
            <a:r>
              <a:rPr lang="en-US" sz="2800" dirty="0" err="1" smtClean="0">
                <a:solidFill>
                  <a:schemeClr val="tx1"/>
                </a:solidFill>
                <a:latin typeface="Times New Roman" pitchFamily="18" charset="0"/>
                <a:cs typeface="Times New Roman" pitchFamily="18" charset="0"/>
              </a:rPr>
              <a:t>iterable</a:t>
            </a:r>
            <a:r>
              <a:rPr lang="en-US" sz="2800" dirty="0" smtClean="0">
                <a:solidFill>
                  <a:schemeClr val="tx1"/>
                </a:solidFill>
                <a:latin typeface="Times New Roman" pitchFamily="18" charset="0"/>
                <a:cs typeface="Times New Roman" pitchFamily="18" charset="0"/>
              </a:rPr>
              <a:t> item.</a:t>
            </a:r>
            <a:endParaRPr lang="en-US" sz="2800" dirty="0">
              <a:solidFill>
                <a:schemeClr val="tx1"/>
              </a:solidFill>
              <a:latin typeface="Times New Roman" pitchFamily="18" charset="0"/>
              <a:cs typeface="Times New Roman" pitchFamily="18" charset="0"/>
            </a:endParaRPr>
          </a:p>
          <a:p>
            <a:pPr marL="457200" indent="-457200" algn="just">
              <a:spcAft>
                <a:spcPts val="600"/>
              </a:spcAft>
              <a:buFont typeface="Arial" pitchFamily="34" charset="0"/>
              <a:buChar char="•"/>
              <a:tabLst>
                <a:tab pos="457200" algn="l"/>
              </a:tabLst>
            </a:pPr>
            <a:r>
              <a:rPr lang="en-US" sz="2800" dirty="0">
                <a:solidFill>
                  <a:schemeClr val="tx1"/>
                </a:solidFill>
                <a:latin typeface="Times New Roman" pitchFamily="18" charset="0"/>
                <a:cs typeface="Times New Roman" pitchFamily="18" charset="0"/>
              </a:rPr>
              <a:t>map() function returns a list of the results after applying the given function to each item of a given </a:t>
            </a:r>
            <a:r>
              <a:rPr lang="en-US" sz="2800" dirty="0" err="1" smtClean="0">
                <a:solidFill>
                  <a:schemeClr val="tx1"/>
                </a:solidFill>
                <a:latin typeface="Times New Roman" pitchFamily="18" charset="0"/>
                <a:cs typeface="Times New Roman" pitchFamily="18" charset="0"/>
              </a:rPr>
              <a:t>iterable</a:t>
            </a:r>
            <a:r>
              <a:rPr lang="en-US" sz="2800" dirty="0" smtClean="0">
                <a:solidFill>
                  <a:schemeClr val="tx1"/>
                </a:solidFill>
                <a:latin typeface="Times New Roman" pitchFamily="18" charset="0"/>
                <a:cs typeface="Times New Roman" pitchFamily="18" charset="0"/>
              </a:rPr>
              <a:t> item </a:t>
            </a:r>
            <a:r>
              <a:rPr lang="en-US" sz="2800" dirty="0">
                <a:solidFill>
                  <a:schemeClr val="tx1"/>
                </a:solidFill>
                <a:latin typeface="Times New Roman" pitchFamily="18" charset="0"/>
                <a:cs typeface="Times New Roman" pitchFamily="18" charset="0"/>
              </a:rPr>
              <a:t>(list, tuple etc.)</a:t>
            </a:r>
          </a:p>
          <a:p>
            <a:pPr algn="just">
              <a:spcAft>
                <a:spcPts val="600"/>
              </a:spcAft>
              <a:tabLst>
                <a:tab pos="457200" algn="l"/>
              </a:tabLst>
            </a:pPr>
            <a:r>
              <a:rPr lang="en-US" sz="2800"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Syntax :</a:t>
            </a:r>
          </a:p>
          <a:p>
            <a:pPr algn="just">
              <a:spcAft>
                <a:spcPts val="600"/>
              </a:spcAft>
              <a:tabLst>
                <a:tab pos="457200" algn="l"/>
              </a:tabLst>
            </a:pPr>
            <a:r>
              <a:rPr lang="en-US" sz="2800" dirty="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map(function, </a:t>
            </a:r>
            <a:r>
              <a:rPr lang="en-US" sz="2800" dirty="0" err="1" smtClean="0">
                <a:solidFill>
                  <a:schemeClr val="tx1"/>
                </a:solidFill>
                <a:latin typeface="Times New Roman" pitchFamily="18" charset="0"/>
                <a:cs typeface="Times New Roman" pitchFamily="18" charset="0"/>
              </a:rPr>
              <a:t>iterable_item</a:t>
            </a:r>
            <a:r>
              <a:rPr lang="en-US" sz="2800"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spcAft>
                <a:spcPts val="600"/>
              </a:spcAft>
              <a:tabLst>
                <a:tab pos="457200" algn="l"/>
              </a:tabLst>
            </a:pPr>
            <a:r>
              <a:rPr lang="en-US" sz="2800" b="1" dirty="0">
                <a:solidFill>
                  <a:schemeClr val="tx1"/>
                </a:solidFill>
                <a:latin typeface="Times New Roman" pitchFamily="18" charset="0"/>
                <a:cs typeface="Times New Roman" pitchFamily="18" charset="0"/>
              </a:rPr>
              <a:t>Ex:</a:t>
            </a:r>
            <a:r>
              <a:rPr lang="en-US" sz="28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def</a:t>
            </a:r>
            <a:r>
              <a:rPr lang="en-US" sz="2400" dirty="0">
                <a:solidFill>
                  <a:schemeClr val="tx1"/>
                </a:solidFill>
                <a:latin typeface="Times New Roman" pitchFamily="18" charset="0"/>
                <a:cs typeface="Times New Roman" pitchFamily="18" charset="0"/>
              </a:rPr>
              <a:t> multiply2(x):</a:t>
            </a:r>
          </a:p>
          <a:p>
            <a:pPr algn="just">
              <a:spcAft>
                <a:spcPts val="600"/>
              </a:spcAft>
              <a:tabLst>
                <a:tab pos="457200" algn="l"/>
              </a:tabLst>
            </a:pPr>
            <a:r>
              <a:rPr lang="en-US" sz="2400" dirty="0">
                <a:solidFill>
                  <a:schemeClr val="tx1"/>
                </a:solidFill>
                <a:latin typeface="Times New Roman" pitchFamily="18" charset="0"/>
                <a:cs typeface="Times New Roman" pitchFamily="18" charset="0"/>
              </a:rPr>
              <a:t>   		 return x * 2</a:t>
            </a:r>
          </a:p>
          <a:p>
            <a:pPr algn="just">
              <a:spcAft>
                <a:spcPts val="600"/>
              </a:spcAft>
              <a:tabLst>
                <a:tab pos="457200" algn="l"/>
              </a:tabLst>
            </a:pPr>
            <a:r>
              <a:rPr lang="en-US" sz="2400" dirty="0">
                <a:solidFill>
                  <a:schemeClr val="tx1"/>
                </a:solidFill>
                <a:latin typeface="Times New Roman" pitchFamily="18" charset="0"/>
                <a:cs typeface="Times New Roman" pitchFamily="18" charset="0"/>
              </a:rPr>
              <a:t>	list=[</a:t>
            </a:r>
            <a:r>
              <a:rPr lang="en-US" sz="2400" dirty="0" smtClean="0">
                <a:solidFill>
                  <a:schemeClr val="tx1"/>
                </a:solidFill>
                <a:latin typeface="Times New Roman" pitchFamily="18" charset="0"/>
                <a:cs typeface="Times New Roman" pitchFamily="18" charset="0"/>
              </a:rPr>
              <a:t>1,2,3,4] </a:t>
            </a:r>
            <a:endParaRPr lang="en-US" sz="2400" dirty="0">
              <a:solidFill>
                <a:schemeClr val="tx1"/>
              </a:solidFill>
              <a:latin typeface="Times New Roman" pitchFamily="18" charset="0"/>
              <a:cs typeface="Times New Roman" pitchFamily="18" charset="0"/>
            </a:endParaRPr>
          </a:p>
          <a:p>
            <a:pPr algn="just">
              <a:spcAft>
                <a:spcPts val="600"/>
              </a:spcAft>
              <a:tabLst>
                <a:tab pos="457200" algn="l"/>
              </a:tabLst>
            </a:pPr>
            <a:r>
              <a:rPr lang="en-US" sz="2400" dirty="0">
                <a:solidFill>
                  <a:schemeClr val="tx1"/>
                </a:solidFill>
                <a:latin typeface="Times New Roman" pitchFamily="18" charset="0"/>
                <a:cs typeface="Times New Roman" pitchFamily="18" charset="0"/>
              </a:rPr>
              <a:t>	m=[*map(multiply2, list)]  # Output [2, 4, 6, 8]</a:t>
            </a:r>
          </a:p>
          <a:p>
            <a:pPr algn="just">
              <a:spcAft>
                <a:spcPts val="600"/>
              </a:spcAft>
              <a:tabLst>
                <a:tab pos="457200" algn="l"/>
              </a:tabLst>
            </a:pPr>
            <a:r>
              <a:rPr lang="en-US" sz="2400" dirty="0">
                <a:solidFill>
                  <a:schemeClr val="tx1"/>
                </a:solidFill>
                <a:latin typeface="Times New Roman" pitchFamily="18" charset="0"/>
                <a:cs typeface="Times New Roman" pitchFamily="18" charset="0"/>
              </a:rPr>
              <a:t>	print((m))</a:t>
            </a:r>
          </a:p>
          <a:p>
            <a:pPr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2703650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spcAft>
                <a:spcPts val="1200"/>
              </a:spcAft>
              <a:tabLst>
                <a:tab pos="457200" algn="l"/>
              </a:tabLst>
            </a:pPr>
            <a:r>
              <a:rPr lang="en-US" sz="2800" b="1" dirty="0">
                <a:solidFill>
                  <a:schemeClr val="tx1"/>
                </a:solidFill>
                <a:latin typeface="Times New Roman" pitchFamily="18" charset="0"/>
                <a:cs typeface="Times New Roman" pitchFamily="18" charset="0"/>
              </a:rPr>
              <a:t>Lambda and map</a:t>
            </a:r>
          </a:p>
          <a:p>
            <a:pPr algn="just">
              <a:spcAft>
                <a:spcPts val="1200"/>
              </a:spcAft>
              <a:tabLst>
                <a:tab pos="457200" algn="l"/>
              </a:tabLst>
            </a:pPr>
            <a:r>
              <a:rPr lang="en-US" sz="2800" b="1" dirty="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Square1 = [2,5,6,7,4]</a:t>
            </a:r>
          </a:p>
          <a:p>
            <a:pPr algn="just">
              <a:spcAft>
                <a:spcPts val="1200"/>
              </a:spcAft>
              <a:tabLst>
                <a:tab pos="457200" algn="l"/>
              </a:tabLst>
            </a:pPr>
            <a:r>
              <a:rPr lang="en-US" sz="2800" dirty="0">
                <a:solidFill>
                  <a:schemeClr val="tx1"/>
                </a:solidFill>
                <a:latin typeface="Times New Roman" pitchFamily="18" charset="0"/>
                <a:cs typeface="Times New Roman" pitchFamily="18" charset="0"/>
              </a:rPr>
              <a:t>	Square2= [*map(lambda x:x **2, Square1)]</a:t>
            </a:r>
          </a:p>
          <a:p>
            <a:pPr algn="just">
              <a:spcAft>
                <a:spcPts val="1200"/>
              </a:spcAft>
              <a:tabLst>
                <a:tab pos="457200" algn="l"/>
              </a:tabLst>
            </a:pPr>
            <a:r>
              <a:rPr lang="en-US" sz="2800" dirty="0">
                <a:solidFill>
                  <a:schemeClr val="tx1"/>
                </a:solidFill>
                <a:latin typeface="Times New Roman" pitchFamily="18" charset="0"/>
                <a:cs typeface="Times New Roman" pitchFamily="18" charset="0"/>
              </a:rPr>
              <a:t>	print([(Square2)])</a:t>
            </a:r>
          </a:p>
        </p:txBody>
      </p:sp>
    </p:spTree>
    <p:extLst>
      <p:ext uri="{BB962C8B-B14F-4D97-AF65-F5344CB8AC3E}">
        <p14:creationId xmlns:p14="http://schemas.microsoft.com/office/powerpoint/2010/main" val="1596709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416320"/>
          </a:xfrm>
          <a:prstGeom prst="rect">
            <a:avLst/>
          </a:prstGeom>
          <a:noFill/>
        </p:spPr>
        <p:txBody>
          <a:bodyPr wrap="square" rtlCol="0">
            <a:spAutoFit/>
          </a:bodyPr>
          <a:lstStyle/>
          <a:p>
            <a:pPr algn="just"/>
            <a:r>
              <a:rPr lang="en-IN" sz="2400" dirty="0"/>
              <a:t>A set is created by using the set() function or placing all the elements within a pair of curly braces.</a:t>
            </a:r>
          </a:p>
          <a:p>
            <a:pPr algn="just"/>
            <a:endParaRPr lang="en-IN" sz="2400" dirty="0"/>
          </a:p>
          <a:p>
            <a:pPr lvl="1" algn="just"/>
            <a:r>
              <a:rPr lang="en-IN" sz="2400" dirty="0">
                <a:solidFill>
                  <a:srgbClr val="0070C0"/>
                </a:solidFill>
              </a:rPr>
              <a:t>Days=set(["</a:t>
            </a:r>
            <a:r>
              <a:rPr lang="en-IN" sz="2400" dirty="0" err="1">
                <a:solidFill>
                  <a:srgbClr val="0070C0"/>
                </a:solidFill>
              </a:rPr>
              <a:t>Mon","Tue","Wed","Thu","Fri","Sat","Sun</a:t>
            </a:r>
            <a:r>
              <a:rPr lang="en-IN" sz="2400" dirty="0">
                <a:solidFill>
                  <a:srgbClr val="0070C0"/>
                </a:solidFill>
              </a:rPr>
              <a:t>"])</a:t>
            </a:r>
          </a:p>
          <a:p>
            <a:pPr lvl="1" algn="just"/>
            <a:r>
              <a:rPr lang="en-IN" sz="2400" dirty="0">
                <a:solidFill>
                  <a:srgbClr val="0070C0"/>
                </a:solidFill>
              </a:rPr>
              <a:t>Months={"</a:t>
            </a:r>
            <a:r>
              <a:rPr lang="en-IN" sz="2400" dirty="0" err="1">
                <a:solidFill>
                  <a:srgbClr val="0070C0"/>
                </a:solidFill>
              </a:rPr>
              <a:t>Jan","Feb","Mar</a:t>
            </a:r>
            <a:r>
              <a:rPr lang="en-IN" sz="2400" dirty="0">
                <a:solidFill>
                  <a:srgbClr val="0070C0"/>
                </a:solidFill>
              </a:rPr>
              <a:t>"} </a:t>
            </a:r>
          </a:p>
          <a:p>
            <a:pPr lvl="1" algn="just"/>
            <a:r>
              <a:rPr lang="en-IN" sz="2400" dirty="0">
                <a:solidFill>
                  <a:srgbClr val="0070C0"/>
                </a:solidFill>
              </a:rPr>
              <a:t>Dates={21,22,17} </a:t>
            </a:r>
          </a:p>
          <a:p>
            <a:pPr lvl="1" algn="just"/>
            <a:r>
              <a:rPr lang="en-IN" sz="2400" dirty="0">
                <a:solidFill>
                  <a:srgbClr val="0070C0"/>
                </a:solidFill>
              </a:rPr>
              <a:t>print(Days) </a:t>
            </a:r>
          </a:p>
          <a:p>
            <a:pPr lvl="1" algn="just"/>
            <a:r>
              <a:rPr lang="en-IN" sz="2400" dirty="0">
                <a:solidFill>
                  <a:srgbClr val="0070C0"/>
                </a:solidFill>
              </a:rPr>
              <a:t>print(Months) </a:t>
            </a:r>
          </a:p>
          <a:p>
            <a:pPr lvl="1" algn="just"/>
            <a:r>
              <a:rPr lang="en-IN" sz="2400" dirty="0">
                <a:solidFill>
                  <a:srgbClr val="0070C0"/>
                </a:solidFill>
              </a:rPr>
              <a:t>print(Dates)</a:t>
            </a:r>
          </a:p>
        </p:txBody>
      </p:sp>
      <p:sp>
        <p:nvSpPr>
          <p:cNvPr id="5" name="TextBox 4"/>
          <p:cNvSpPr txBox="1"/>
          <p:nvPr/>
        </p:nvSpPr>
        <p:spPr>
          <a:xfrm>
            <a:off x="755576" y="476672"/>
            <a:ext cx="7776864" cy="646331"/>
          </a:xfrm>
          <a:prstGeom prst="rect">
            <a:avLst/>
          </a:prstGeom>
          <a:noFill/>
        </p:spPr>
        <p:txBody>
          <a:bodyPr wrap="square" rtlCol="0">
            <a:spAutoFit/>
          </a:bodyPr>
          <a:lstStyle/>
          <a:p>
            <a:pPr algn="ctr"/>
            <a:r>
              <a:rPr lang="en-IN" sz="3600" b="1" dirty="0"/>
              <a:t>Creating a set</a:t>
            </a:r>
            <a:endParaRPr lang="en-IN" dirty="0"/>
          </a:p>
        </p:txBody>
      </p:sp>
    </p:spTree>
    <p:extLst>
      <p:ext uri="{BB962C8B-B14F-4D97-AF65-F5344CB8AC3E}">
        <p14:creationId xmlns:p14="http://schemas.microsoft.com/office/powerpoint/2010/main" val="1449814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046988"/>
          </a:xfrm>
          <a:prstGeom prst="rect">
            <a:avLst/>
          </a:prstGeom>
          <a:noFill/>
        </p:spPr>
        <p:txBody>
          <a:bodyPr wrap="square" rtlCol="0">
            <a:spAutoFit/>
          </a:bodyPr>
          <a:lstStyle/>
          <a:p>
            <a:pPr algn="just"/>
            <a:r>
              <a:rPr lang="en-IN" sz="2400" dirty="0"/>
              <a:t>We cannot access individual values in a set. We can only access all the elements together as shown above. But we can also get a list of individual elements by looping through the set.</a:t>
            </a:r>
          </a:p>
          <a:p>
            <a:pPr algn="just"/>
            <a:endParaRPr lang="en-IN" sz="2400" dirty="0"/>
          </a:p>
          <a:p>
            <a:pPr algn="just"/>
            <a:r>
              <a:rPr lang="en-IN" sz="2400" dirty="0">
                <a:solidFill>
                  <a:srgbClr val="0070C0"/>
                </a:solidFill>
              </a:rPr>
              <a:t>Days=set(["</a:t>
            </a:r>
            <a:r>
              <a:rPr lang="en-IN" sz="2400" dirty="0" err="1">
                <a:solidFill>
                  <a:srgbClr val="0070C0"/>
                </a:solidFill>
              </a:rPr>
              <a:t>Mon","Tue","Wed","Thu","Fri","Sat","Sun</a:t>
            </a:r>
            <a:r>
              <a:rPr lang="en-IN" sz="2400" dirty="0">
                <a:solidFill>
                  <a:srgbClr val="0070C0"/>
                </a:solidFill>
              </a:rPr>
              <a:t>"]) </a:t>
            </a:r>
          </a:p>
          <a:p>
            <a:pPr algn="just"/>
            <a:r>
              <a:rPr lang="en-IN" sz="2400" dirty="0">
                <a:solidFill>
                  <a:srgbClr val="0070C0"/>
                </a:solidFill>
              </a:rPr>
              <a:t>for d in Days: </a:t>
            </a:r>
          </a:p>
          <a:p>
            <a:pPr algn="just"/>
            <a:r>
              <a:rPr lang="en-IN" sz="2400" dirty="0">
                <a:solidFill>
                  <a:srgbClr val="0070C0"/>
                </a:solidFill>
              </a:rPr>
              <a:t>	print(d)</a:t>
            </a:r>
          </a:p>
        </p:txBody>
      </p:sp>
      <p:sp>
        <p:nvSpPr>
          <p:cNvPr id="5" name="TextBox 4"/>
          <p:cNvSpPr txBox="1"/>
          <p:nvPr/>
        </p:nvSpPr>
        <p:spPr>
          <a:xfrm>
            <a:off x="755576" y="476672"/>
            <a:ext cx="7776864" cy="646331"/>
          </a:xfrm>
          <a:prstGeom prst="rect">
            <a:avLst/>
          </a:prstGeom>
          <a:noFill/>
        </p:spPr>
        <p:txBody>
          <a:bodyPr wrap="square" rtlCol="0">
            <a:spAutoFit/>
          </a:bodyPr>
          <a:lstStyle/>
          <a:p>
            <a:pPr algn="ctr"/>
            <a:r>
              <a:rPr lang="en-IN" sz="3600" b="1" dirty="0"/>
              <a:t>Accessing Values in a Set</a:t>
            </a:r>
          </a:p>
        </p:txBody>
      </p:sp>
    </p:spTree>
    <p:extLst>
      <p:ext uri="{BB962C8B-B14F-4D97-AF65-F5344CB8AC3E}">
        <p14:creationId xmlns:p14="http://schemas.microsoft.com/office/powerpoint/2010/main" val="2524173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2677656"/>
          </a:xfrm>
          <a:prstGeom prst="rect">
            <a:avLst/>
          </a:prstGeom>
          <a:noFill/>
        </p:spPr>
        <p:txBody>
          <a:bodyPr wrap="square" rtlCol="0">
            <a:spAutoFit/>
          </a:bodyPr>
          <a:lstStyle/>
          <a:p>
            <a:pPr algn="just"/>
            <a:r>
              <a:rPr lang="en-IN" sz="2400" dirty="0"/>
              <a:t>We can add elements to a set by using add() method. Again as discussed there is no specific index attached to the newly added element.</a:t>
            </a:r>
          </a:p>
          <a:p>
            <a:pPr algn="just"/>
            <a:endParaRPr lang="en-IN" sz="2400" dirty="0"/>
          </a:p>
          <a:p>
            <a:pPr lvl="1" algn="just"/>
            <a:r>
              <a:rPr lang="en-IN" sz="2400" dirty="0">
                <a:solidFill>
                  <a:srgbClr val="0070C0"/>
                </a:solidFill>
              </a:rPr>
              <a:t>Days=set(["</a:t>
            </a:r>
            <a:r>
              <a:rPr lang="en-IN" sz="2400" dirty="0" err="1">
                <a:solidFill>
                  <a:srgbClr val="0070C0"/>
                </a:solidFill>
              </a:rPr>
              <a:t>Mon","Tue","Wed","Thu","Fri","Sat</a:t>
            </a:r>
            <a:r>
              <a:rPr lang="en-IN" sz="2400" dirty="0">
                <a:solidFill>
                  <a:srgbClr val="0070C0"/>
                </a:solidFill>
              </a:rPr>
              <a:t>"])</a:t>
            </a:r>
          </a:p>
          <a:p>
            <a:pPr lvl="1" algn="just"/>
            <a:r>
              <a:rPr lang="en-IN" sz="2400" dirty="0" err="1">
                <a:solidFill>
                  <a:srgbClr val="0070C0"/>
                </a:solidFill>
              </a:rPr>
              <a:t>Days.add</a:t>
            </a:r>
            <a:r>
              <a:rPr lang="en-IN" sz="2400" dirty="0">
                <a:solidFill>
                  <a:srgbClr val="0070C0"/>
                </a:solidFill>
              </a:rPr>
              <a:t>("Sun") </a:t>
            </a:r>
          </a:p>
          <a:p>
            <a:pPr lvl="1" algn="just"/>
            <a:r>
              <a:rPr lang="en-IN" sz="2400" dirty="0">
                <a:solidFill>
                  <a:srgbClr val="0070C0"/>
                </a:solidFill>
              </a:rPr>
              <a:t>print(Days)</a:t>
            </a:r>
          </a:p>
        </p:txBody>
      </p:sp>
      <p:sp>
        <p:nvSpPr>
          <p:cNvPr id="5" name="TextBox 4"/>
          <p:cNvSpPr txBox="1"/>
          <p:nvPr/>
        </p:nvSpPr>
        <p:spPr>
          <a:xfrm>
            <a:off x="755576" y="476672"/>
            <a:ext cx="7776864" cy="646331"/>
          </a:xfrm>
          <a:prstGeom prst="rect">
            <a:avLst/>
          </a:prstGeom>
          <a:noFill/>
        </p:spPr>
        <p:txBody>
          <a:bodyPr wrap="square" rtlCol="0">
            <a:spAutoFit/>
          </a:bodyPr>
          <a:lstStyle/>
          <a:p>
            <a:pPr algn="ctr"/>
            <a:r>
              <a:rPr lang="en-IN" sz="3600" b="1" dirty="0"/>
              <a:t>Adding Items to a Set</a:t>
            </a:r>
          </a:p>
        </p:txBody>
      </p:sp>
    </p:spTree>
    <p:extLst>
      <p:ext uri="{BB962C8B-B14F-4D97-AF65-F5344CB8AC3E}">
        <p14:creationId xmlns:p14="http://schemas.microsoft.com/office/powerpoint/2010/main" val="3434218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724096"/>
          </a:xfrm>
          <a:prstGeom prst="rect">
            <a:avLst/>
          </a:prstGeom>
          <a:noFill/>
        </p:spPr>
        <p:txBody>
          <a:bodyPr wrap="square" rtlCol="0">
            <a:spAutoFit/>
          </a:bodyPr>
          <a:lstStyle/>
          <a:p>
            <a:pPr algn="just"/>
            <a:endParaRPr lang="en-IN" sz="2400" dirty="0"/>
          </a:p>
          <a:p>
            <a:pPr algn="just"/>
            <a:r>
              <a:rPr lang="en-IN" sz="2400" b="1" dirty="0"/>
              <a:t>Remove Item</a:t>
            </a:r>
          </a:p>
          <a:p>
            <a:pPr algn="just"/>
            <a:endParaRPr lang="en-IN" sz="2400" b="1" dirty="0"/>
          </a:p>
          <a:p>
            <a:pPr algn="just"/>
            <a:r>
              <a:rPr lang="en-IN" sz="2400" dirty="0"/>
              <a:t>We can remove elements from a set by using discard() method. </a:t>
            </a:r>
            <a:endParaRPr lang="en-IN" sz="1200" dirty="0"/>
          </a:p>
          <a:p>
            <a:pPr lvl="1"/>
            <a:r>
              <a:rPr lang="en-IN" sz="2400" dirty="0" err="1">
                <a:solidFill>
                  <a:srgbClr val="0070C0"/>
                </a:solidFill>
              </a:rPr>
              <a:t>thisset</a:t>
            </a:r>
            <a:r>
              <a:rPr lang="en-IN" sz="2400" dirty="0">
                <a:solidFill>
                  <a:srgbClr val="0070C0"/>
                </a:solidFill>
              </a:rPr>
              <a:t> = {"apple", "banana", "cherry"}</a:t>
            </a:r>
          </a:p>
          <a:p>
            <a:pPr lvl="1"/>
            <a:r>
              <a:rPr lang="en-IN" sz="2400" dirty="0" err="1">
                <a:solidFill>
                  <a:srgbClr val="0070C0"/>
                </a:solidFill>
              </a:rPr>
              <a:t>thisset.remove</a:t>
            </a:r>
            <a:r>
              <a:rPr lang="en-IN" sz="2400" dirty="0">
                <a:solidFill>
                  <a:srgbClr val="0070C0"/>
                </a:solidFill>
              </a:rPr>
              <a:t>("banana")</a:t>
            </a:r>
          </a:p>
          <a:p>
            <a:pPr lvl="1"/>
            <a:r>
              <a:rPr lang="en-IN" sz="2400" dirty="0">
                <a:solidFill>
                  <a:srgbClr val="0070C0"/>
                </a:solidFill>
              </a:rPr>
              <a:t>print(</a:t>
            </a:r>
            <a:r>
              <a:rPr lang="en-IN" sz="2400" dirty="0" err="1">
                <a:solidFill>
                  <a:srgbClr val="0070C0"/>
                </a:solidFill>
              </a:rPr>
              <a:t>thisset</a:t>
            </a:r>
            <a:r>
              <a:rPr lang="en-IN" sz="2400" dirty="0">
                <a:solidFill>
                  <a:srgbClr val="0070C0"/>
                </a:solidFill>
              </a:rPr>
              <a:t>)</a:t>
            </a:r>
          </a:p>
          <a:p>
            <a:pPr lvl="1"/>
            <a:endParaRPr lang="en-IN" sz="2400" dirty="0">
              <a:solidFill>
                <a:srgbClr val="0070C0"/>
              </a:solidFill>
            </a:endParaRPr>
          </a:p>
          <a:p>
            <a:r>
              <a:rPr lang="en-IN" sz="2000" b="1" dirty="0"/>
              <a:t>Note:</a:t>
            </a:r>
            <a:r>
              <a:rPr lang="en-IN" sz="2000" dirty="0"/>
              <a:t> </a:t>
            </a:r>
            <a:r>
              <a:rPr lang="en-IN" sz="2000" b="1" dirty="0"/>
              <a:t>If the item to remove does not exist, remove() will raise an error.</a:t>
            </a:r>
          </a:p>
        </p:txBody>
      </p:sp>
      <p:sp>
        <p:nvSpPr>
          <p:cNvPr id="5" name="TextBox 4"/>
          <p:cNvSpPr txBox="1"/>
          <p:nvPr/>
        </p:nvSpPr>
        <p:spPr>
          <a:xfrm>
            <a:off x="755576" y="476672"/>
            <a:ext cx="7776864" cy="646331"/>
          </a:xfrm>
          <a:prstGeom prst="rect">
            <a:avLst/>
          </a:prstGeom>
          <a:noFill/>
        </p:spPr>
        <p:txBody>
          <a:bodyPr wrap="square" rtlCol="0">
            <a:spAutoFit/>
          </a:bodyPr>
          <a:lstStyle/>
          <a:p>
            <a:pPr algn="ctr"/>
            <a:r>
              <a:rPr lang="en-IN" sz="3600" b="1" dirty="0"/>
              <a:t>Removing Item from a Set</a:t>
            </a:r>
          </a:p>
        </p:txBody>
      </p:sp>
    </p:spTree>
    <p:extLst>
      <p:ext uri="{BB962C8B-B14F-4D97-AF65-F5344CB8AC3E}">
        <p14:creationId xmlns:p14="http://schemas.microsoft.com/office/powerpoint/2010/main" val="2761277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1828800"/>
            <a:ext cx="7776864" cy="3046988"/>
          </a:xfrm>
          <a:prstGeom prst="rect">
            <a:avLst/>
          </a:prstGeom>
          <a:noFill/>
        </p:spPr>
        <p:txBody>
          <a:bodyPr wrap="square" rtlCol="0">
            <a:spAutoFit/>
          </a:bodyPr>
          <a:lstStyle/>
          <a:p>
            <a:pPr algn="just"/>
            <a:r>
              <a:rPr lang="en-IN" sz="2400" b="1" dirty="0"/>
              <a:t>Remove the  item by using the discard() Method</a:t>
            </a:r>
          </a:p>
          <a:p>
            <a:pPr algn="just"/>
            <a:endParaRPr lang="en-IN" sz="2400" b="1" dirty="0"/>
          </a:p>
          <a:p>
            <a:pPr lvl="1" algn="just"/>
            <a:r>
              <a:rPr lang="en-IN" sz="2400" dirty="0">
                <a:solidFill>
                  <a:srgbClr val="0070C0"/>
                </a:solidFill>
              </a:rPr>
              <a:t>Days=set(["</a:t>
            </a:r>
            <a:r>
              <a:rPr lang="en-IN" sz="2400" dirty="0" err="1">
                <a:solidFill>
                  <a:srgbClr val="0070C0"/>
                </a:solidFill>
              </a:rPr>
              <a:t>Mon","Tue","Wed","Thu","Fri","Sat</a:t>
            </a:r>
            <a:r>
              <a:rPr lang="en-IN" sz="2400" dirty="0">
                <a:solidFill>
                  <a:srgbClr val="0070C0"/>
                </a:solidFill>
              </a:rPr>
              <a:t>"]) </a:t>
            </a:r>
          </a:p>
          <a:p>
            <a:pPr lvl="1" algn="just"/>
            <a:r>
              <a:rPr lang="en-IN" sz="2400" dirty="0" err="1">
                <a:solidFill>
                  <a:srgbClr val="0070C0"/>
                </a:solidFill>
              </a:rPr>
              <a:t>Days.discard</a:t>
            </a:r>
            <a:r>
              <a:rPr lang="en-IN" sz="2400" dirty="0">
                <a:solidFill>
                  <a:srgbClr val="0070C0"/>
                </a:solidFill>
              </a:rPr>
              <a:t>("Sun") </a:t>
            </a:r>
          </a:p>
          <a:p>
            <a:pPr lvl="1" algn="just"/>
            <a:r>
              <a:rPr lang="en-IN" sz="2400" dirty="0">
                <a:solidFill>
                  <a:srgbClr val="0070C0"/>
                </a:solidFill>
              </a:rPr>
              <a:t>print(Days)</a:t>
            </a:r>
          </a:p>
          <a:p>
            <a:pPr algn="just"/>
            <a:r>
              <a:rPr lang="en-IN" sz="2400" b="1" dirty="0"/>
              <a:t>Note: If the item to remove does not exist, discard() will NOT raise an error.</a:t>
            </a:r>
          </a:p>
          <a:p>
            <a:pPr algn="just"/>
            <a:endParaRPr lang="en-IN" sz="2400" b="1" dirty="0"/>
          </a:p>
        </p:txBody>
      </p:sp>
      <p:sp>
        <p:nvSpPr>
          <p:cNvPr id="5" name="TextBox 4"/>
          <p:cNvSpPr txBox="1"/>
          <p:nvPr/>
        </p:nvSpPr>
        <p:spPr>
          <a:xfrm>
            <a:off x="755576" y="305355"/>
            <a:ext cx="7776864" cy="646331"/>
          </a:xfrm>
          <a:prstGeom prst="rect">
            <a:avLst/>
          </a:prstGeom>
          <a:noFill/>
        </p:spPr>
        <p:txBody>
          <a:bodyPr wrap="square" rtlCol="0">
            <a:spAutoFit/>
          </a:bodyPr>
          <a:lstStyle/>
          <a:p>
            <a:pPr algn="ctr"/>
            <a:r>
              <a:rPr lang="en-IN" sz="3600" b="1" dirty="0"/>
              <a:t>Removing Item from a Set</a:t>
            </a:r>
          </a:p>
        </p:txBody>
      </p:sp>
    </p:spTree>
    <p:extLst>
      <p:ext uri="{BB962C8B-B14F-4D97-AF65-F5344CB8AC3E}">
        <p14:creationId xmlns:p14="http://schemas.microsoft.com/office/powerpoint/2010/main" val="4262102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416320"/>
          </a:xfrm>
          <a:prstGeom prst="rect">
            <a:avLst/>
          </a:prstGeom>
          <a:noFill/>
        </p:spPr>
        <p:txBody>
          <a:bodyPr wrap="square" rtlCol="0">
            <a:spAutoFit/>
          </a:bodyPr>
          <a:lstStyle/>
          <a:p>
            <a:pPr algn="just"/>
            <a:r>
              <a:rPr lang="en-IN" sz="2400" dirty="0"/>
              <a:t>The union operation on two sets produces a new set containing all the distinct elements from both the sets. In the below example the element “Wed” is present in both the sets.</a:t>
            </a:r>
          </a:p>
          <a:p>
            <a:endParaRPr lang="en-IN" sz="2400" dirty="0"/>
          </a:p>
          <a:p>
            <a:pPr lvl="1"/>
            <a:r>
              <a:rPr lang="en-IN" sz="2400" dirty="0" err="1">
                <a:solidFill>
                  <a:srgbClr val="0070C0"/>
                </a:solidFill>
              </a:rPr>
              <a:t>DaysA</a:t>
            </a:r>
            <a:r>
              <a:rPr lang="en-IN" sz="2400" dirty="0">
                <a:solidFill>
                  <a:srgbClr val="0070C0"/>
                </a:solidFill>
              </a:rPr>
              <a:t> = set(["</a:t>
            </a:r>
            <a:r>
              <a:rPr lang="en-IN" sz="2400" dirty="0" err="1">
                <a:solidFill>
                  <a:srgbClr val="0070C0"/>
                </a:solidFill>
              </a:rPr>
              <a:t>Mon","Tue","Wed</a:t>
            </a:r>
            <a:r>
              <a:rPr lang="en-IN" sz="2400" dirty="0">
                <a:solidFill>
                  <a:srgbClr val="0070C0"/>
                </a:solidFill>
              </a:rPr>
              <a:t>"]) </a:t>
            </a:r>
          </a:p>
          <a:p>
            <a:pPr lvl="1"/>
            <a:r>
              <a:rPr lang="en-IN" sz="2400" dirty="0" err="1">
                <a:solidFill>
                  <a:srgbClr val="0070C0"/>
                </a:solidFill>
              </a:rPr>
              <a:t>DaysB</a:t>
            </a:r>
            <a:r>
              <a:rPr lang="en-IN" sz="2400" dirty="0">
                <a:solidFill>
                  <a:srgbClr val="0070C0"/>
                </a:solidFill>
              </a:rPr>
              <a:t> = set(["</a:t>
            </a:r>
            <a:r>
              <a:rPr lang="en-IN" sz="2400" dirty="0" err="1">
                <a:solidFill>
                  <a:srgbClr val="0070C0"/>
                </a:solidFill>
              </a:rPr>
              <a:t>Wed","Thu","Fri","Sat","Sun</a:t>
            </a:r>
            <a:r>
              <a:rPr lang="en-IN" sz="2400" dirty="0">
                <a:solidFill>
                  <a:srgbClr val="0070C0"/>
                </a:solidFill>
              </a:rPr>
              <a:t>"]) </a:t>
            </a:r>
          </a:p>
          <a:p>
            <a:pPr lvl="1"/>
            <a:r>
              <a:rPr lang="en-IN" sz="2400" dirty="0" err="1">
                <a:solidFill>
                  <a:srgbClr val="0070C0"/>
                </a:solidFill>
              </a:rPr>
              <a:t>AllDays</a:t>
            </a:r>
            <a:r>
              <a:rPr lang="en-IN" sz="2400" dirty="0">
                <a:solidFill>
                  <a:srgbClr val="0070C0"/>
                </a:solidFill>
              </a:rPr>
              <a:t> = </a:t>
            </a:r>
            <a:r>
              <a:rPr lang="en-IN" sz="2400" dirty="0" err="1">
                <a:solidFill>
                  <a:srgbClr val="0070C0"/>
                </a:solidFill>
              </a:rPr>
              <a:t>DaysA|DaysB</a:t>
            </a:r>
            <a:r>
              <a:rPr lang="en-IN" sz="2400" dirty="0">
                <a:solidFill>
                  <a:srgbClr val="0070C0"/>
                </a:solidFill>
              </a:rPr>
              <a:t> </a:t>
            </a:r>
          </a:p>
          <a:p>
            <a:pPr lvl="1"/>
            <a:r>
              <a:rPr lang="en-IN" sz="2400" dirty="0">
                <a:solidFill>
                  <a:srgbClr val="0070C0"/>
                </a:solidFill>
              </a:rPr>
              <a:t>print(</a:t>
            </a:r>
            <a:r>
              <a:rPr lang="en-IN" sz="2400" dirty="0" err="1">
                <a:solidFill>
                  <a:srgbClr val="0070C0"/>
                </a:solidFill>
              </a:rPr>
              <a:t>AllDays</a:t>
            </a:r>
            <a:r>
              <a:rPr lang="en-IN" sz="2400" dirty="0">
                <a:solidFill>
                  <a:srgbClr val="0070C0"/>
                </a:solidFill>
              </a:rPr>
              <a:t>)</a:t>
            </a:r>
          </a:p>
        </p:txBody>
      </p:sp>
      <p:sp>
        <p:nvSpPr>
          <p:cNvPr id="5" name="TextBox 4"/>
          <p:cNvSpPr txBox="1"/>
          <p:nvPr/>
        </p:nvSpPr>
        <p:spPr>
          <a:xfrm>
            <a:off x="755576" y="476672"/>
            <a:ext cx="7776864" cy="646331"/>
          </a:xfrm>
          <a:prstGeom prst="rect">
            <a:avLst/>
          </a:prstGeom>
          <a:noFill/>
        </p:spPr>
        <p:txBody>
          <a:bodyPr wrap="square" rtlCol="0">
            <a:spAutoFit/>
          </a:bodyPr>
          <a:lstStyle/>
          <a:p>
            <a:pPr algn="ctr"/>
            <a:r>
              <a:rPr lang="en-IN" sz="3600" b="1" dirty="0"/>
              <a:t>Union of Sets</a:t>
            </a:r>
          </a:p>
        </p:txBody>
      </p:sp>
    </p:spTree>
    <p:extLst>
      <p:ext uri="{BB962C8B-B14F-4D97-AF65-F5344CB8AC3E}">
        <p14:creationId xmlns:p14="http://schemas.microsoft.com/office/powerpoint/2010/main" val="3974251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412776"/>
            <a:ext cx="7776864" cy="3416320"/>
          </a:xfrm>
          <a:prstGeom prst="rect">
            <a:avLst/>
          </a:prstGeom>
          <a:noFill/>
        </p:spPr>
        <p:txBody>
          <a:bodyPr wrap="square" rtlCol="0">
            <a:spAutoFit/>
          </a:bodyPr>
          <a:lstStyle/>
          <a:p>
            <a:pPr algn="just"/>
            <a:r>
              <a:rPr lang="en-IN" sz="2400" dirty="0"/>
              <a:t>The intersection operation on two sets produces a new set containing only the common elements from both the sets. In the below example the element “Wed” is present in both the sets.</a:t>
            </a:r>
          </a:p>
          <a:p>
            <a:endParaRPr lang="en-IN" sz="2400" dirty="0"/>
          </a:p>
          <a:p>
            <a:r>
              <a:rPr lang="en-IN" sz="2400" dirty="0" err="1">
                <a:solidFill>
                  <a:srgbClr val="0070C0"/>
                </a:solidFill>
              </a:rPr>
              <a:t>DaysA</a:t>
            </a:r>
            <a:r>
              <a:rPr lang="en-IN" sz="2400" dirty="0">
                <a:solidFill>
                  <a:srgbClr val="0070C0"/>
                </a:solidFill>
              </a:rPr>
              <a:t> = set(["</a:t>
            </a:r>
            <a:r>
              <a:rPr lang="en-IN" sz="2400" dirty="0" err="1">
                <a:solidFill>
                  <a:srgbClr val="0070C0"/>
                </a:solidFill>
              </a:rPr>
              <a:t>Mon","Tue","Wed</a:t>
            </a:r>
            <a:r>
              <a:rPr lang="en-IN" sz="2400" dirty="0">
                <a:solidFill>
                  <a:srgbClr val="0070C0"/>
                </a:solidFill>
              </a:rPr>
              <a:t>"]) </a:t>
            </a:r>
          </a:p>
          <a:p>
            <a:r>
              <a:rPr lang="en-IN" sz="2400" dirty="0" err="1">
                <a:solidFill>
                  <a:srgbClr val="0070C0"/>
                </a:solidFill>
              </a:rPr>
              <a:t>DaysB</a:t>
            </a:r>
            <a:r>
              <a:rPr lang="en-IN" sz="2400" dirty="0">
                <a:solidFill>
                  <a:srgbClr val="0070C0"/>
                </a:solidFill>
              </a:rPr>
              <a:t> = set(["</a:t>
            </a:r>
            <a:r>
              <a:rPr lang="en-IN" sz="2400" dirty="0" err="1">
                <a:solidFill>
                  <a:srgbClr val="0070C0"/>
                </a:solidFill>
              </a:rPr>
              <a:t>Wed","Thu","Fri","Sat","Sun</a:t>
            </a:r>
            <a:r>
              <a:rPr lang="en-IN" sz="2400" dirty="0">
                <a:solidFill>
                  <a:srgbClr val="0070C0"/>
                </a:solidFill>
              </a:rPr>
              <a:t>"]) </a:t>
            </a:r>
          </a:p>
          <a:p>
            <a:r>
              <a:rPr lang="en-IN" sz="2400" dirty="0" err="1">
                <a:solidFill>
                  <a:srgbClr val="0070C0"/>
                </a:solidFill>
              </a:rPr>
              <a:t>AllDays</a:t>
            </a:r>
            <a:r>
              <a:rPr lang="en-IN" sz="2400" dirty="0">
                <a:solidFill>
                  <a:srgbClr val="0070C0"/>
                </a:solidFill>
              </a:rPr>
              <a:t> = </a:t>
            </a:r>
            <a:r>
              <a:rPr lang="en-IN" sz="2400" dirty="0" err="1">
                <a:solidFill>
                  <a:srgbClr val="0070C0"/>
                </a:solidFill>
              </a:rPr>
              <a:t>DaysA</a:t>
            </a:r>
            <a:r>
              <a:rPr lang="en-IN" sz="2400" dirty="0">
                <a:solidFill>
                  <a:srgbClr val="0070C0"/>
                </a:solidFill>
              </a:rPr>
              <a:t> &amp; </a:t>
            </a:r>
            <a:r>
              <a:rPr lang="en-IN" sz="2400" dirty="0" err="1">
                <a:solidFill>
                  <a:srgbClr val="0070C0"/>
                </a:solidFill>
              </a:rPr>
              <a:t>DaysB</a:t>
            </a:r>
            <a:r>
              <a:rPr lang="en-IN" sz="2400" dirty="0">
                <a:solidFill>
                  <a:srgbClr val="0070C0"/>
                </a:solidFill>
              </a:rPr>
              <a:t> </a:t>
            </a:r>
          </a:p>
          <a:p>
            <a:r>
              <a:rPr lang="en-IN" sz="2400" dirty="0">
                <a:solidFill>
                  <a:srgbClr val="0070C0"/>
                </a:solidFill>
              </a:rPr>
              <a:t>print(</a:t>
            </a:r>
            <a:r>
              <a:rPr lang="en-IN" sz="2400" dirty="0" err="1">
                <a:solidFill>
                  <a:srgbClr val="0070C0"/>
                </a:solidFill>
              </a:rPr>
              <a:t>AllDays</a:t>
            </a:r>
            <a:r>
              <a:rPr lang="en-IN" sz="2400" dirty="0">
                <a:solidFill>
                  <a:srgbClr val="0070C0"/>
                </a:solidFill>
              </a:rPr>
              <a:t>)</a:t>
            </a:r>
          </a:p>
        </p:txBody>
      </p:sp>
      <p:sp>
        <p:nvSpPr>
          <p:cNvPr id="5" name="TextBox 4"/>
          <p:cNvSpPr txBox="1"/>
          <p:nvPr/>
        </p:nvSpPr>
        <p:spPr>
          <a:xfrm>
            <a:off x="755576" y="476672"/>
            <a:ext cx="7776864" cy="646331"/>
          </a:xfrm>
          <a:prstGeom prst="rect">
            <a:avLst/>
          </a:prstGeom>
          <a:noFill/>
        </p:spPr>
        <p:txBody>
          <a:bodyPr wrap="square" rtlCol="0">
            <a:spAutoFit/>
          </a:bodyPr>
          <a:lstStyle/>
          <a:p>
            <a:pPr algn="ctr"/>
            <a:r>
              <a:rPr lang="en-IN" sz="3600" b="1" dirty="0"/>
              <a:t>Intersection of Sets</a:t>
            </a:r>
          </a:p>
        </p:txBody>
      </p:sp>
    </p:spTree>
    <p:extLst>
      <p:ext uri="{BB962C8B-B14F-4D97-AF65-F5344CB8AC3E}">
        <p14:creationId xmlns:p14="http://schemas.microsoft.com/office/powerpoint/2010/main" val="1733933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631</TotalTime>
  <Words>1077</Words>
  <Application>Microsoft Office PowerPoint</Application>
  <PresentationFormat>On-screen Show (4:3)</PresentationFormat>
  <Paragraphs>190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nielit</cp:lastModifiedBy>
  <cp:revision>76</cp:revision>
  <dcterms:created xsi:type="dcterms:W3CDTF">2006-08-16T00:00:00Z</dcterms:created>
  <dcterms:modified xsi:type="dcterms:W3CDTF">2020-06-11T11:16:09Z</dcterms:modified>
</cp:coreProperties>
</file>