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6" r:id="rId2"/>
    <p:sldId id="337" r:id="rId3"/>
    <p:sldId id="327" r:id="rId4"/>
    <p:sldId id="328" r:id="rId5"/>
    <p:sldId id="329" r:id="rId6"/>
    <p:sldId id="330" r:id="rId7"/>
    <p:sldId id="331" r:id="rId8"/>
    <p:sldId id="332" r:id="rId9"/>
    <p:sldId id="333" r:id="rId10"/>
    <p:sldId id="334" r:id="rId11"/>
    <p:sldId id="335" r:id="rId12"/>
    <p:sldId id="336" r:id="rId13"/>
    <p:sldId id="280" r:id="rId14"/>
    <p:sldId id="271" r:id="rId15"/>
    <p:sldId id="272" r:id="rId16"/>
    <p:sldId id="305" r:id="rId17"/>
    <p:sldId id="306" r:id="rId18"/>
    <p:sldId id="273" r:id="rId19"/>
    <p:sldId id="274" r:id="rId20"/>
    <p:sldId id="339" r:id="rId21"/>
    <p:sldId id="341" r:id="rId22"/>
    <p:sldId id="340" r:id="rId23"/>
    <p:sldId id="303" r:id="rId24"/>
    <p:sldId id="342" r:id="rId25"/>
    <p:sldId id="343" r:id="rId26"/>
    <p:sldId id="34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10500"/>
    </p:cViewPr>
  </p:outlineViewPr>
  <p:notesTextViewPr>
    <p:cViewPr>
      <p:scale>
        <a:sx n="1" d="1"/>
        <a:sy n="1" d="1"/>
      </p:scale>
      <p:origin x="0" y="0"/>
    </p:cViewPr>
  </p:notesTextViewPr>
  <p:sorterViewPr>
    <p:cViewPr>
      <p:scale>
        <a:sx n="100" d="100"/>
        <a:sy n="100" d="100"/>
      </p:scale>
      <p:origin x="0" y="83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07D1FD-F9EA-4981-9696-66BFBBA7BA71}"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0EC16-3731-4268-B57A-ABE296103CFE}" type="slidenum">
              <a:rPr lang="en-US" smtClean="0"/>
              <a:t>‹#›</a:t>
            </a:fld>
            <a:endParaRPr lang="en-US"/>
          </a:p>
        </p:txBody>
      </p:sp>
    </p:spTree>
    <p:extLst>
      <p:ext uri="{BB962C8B-B14F-4D97-AF65-F5344CB8AC3E}">
        <p14:creationId xmlns:p14="http://schemas.microsoft.com/office/powerpoint/2010/main" val="4075610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07D1FD-F9EA-4981-9696-66BFBBA7BA71}"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0EC16-3731-4268-B57A-ABE296103CFE}" type="slidenum">
              <a:rPr lang="en-US" smtClean="0"/>
              <a:t>‹#›</a:t>
            </a:fld>
            <a:endParaRPr lang="en-US"/>
          </a:p>
        </p:txBody>
      </p:sp>
    </p:spTree>
    <p:extLst>
      <p:ext uri="{BB962C8B-B14F-4D97-AF65-F5344CB8AC3E}">
        <p14:creationId xmlns:p14="http://schemas.microsoft.com/office/powerpoint/2010/main" val="408616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07D1FD-F9EA-4981-9696-66BFBBA7BA71}"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0EC16-3731-4268-B57A-ABE296103CFE}" type="slidenum">
              <a:rPr lang="en-US" smtClean="0"/>
              <a:t>‹#›</a:t>
            </a:fld>
            <a:endParaRPr lang="en-US"/>
          </a:p>
        </p:txBody>
      </p:sp>
    </p:spTree>
    <p:extLst>
      <p:ext uri="{BB962C8B-B14F-4D97-AF65-F5344CB8AC3E}">
        <p14:creationId xmlns:p14="http://schemas.microsoft.com/office/powerpoint/2010/main" val="1210391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07D1FD-F9EA-4981-9696-66BFBBA7BA71}"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0EC16-3731-4268-B57A-ABE296103CFE}" type="slidenum">
              <a:rPr lang="en-US" smtClean="0"/>
              <a:t>‹#›</a:t>
            </a:fld>
            <a:endParaRPr lang="en-US"/>
          </a:p>
        </p:txBody>
      </p:sp>
    </p:spTree>
    <p:extLst>
      <p:ext uri="{BB962C8B-B14F-4D97-AF65-F5344CB8AC3E}">
        <p14:creationId xmlns:p14="http://schemas.microsoft.com/office/powerpoint/2010/main" val="3852160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07D1FD-F9EA-4981-9696-66BFBBA7BA71}"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0EC16-3731-4268-B57A-ABE296103CFE}" type="slidenum">
              <a:rPr lang="en-US" smtClean="0"/>
              <a:t>‹#›</a:t>
            </a:fld>
            <a:endParaRPr lang="en-US"/>
          </a:p>
        </p:txBody>
      </p:sp>
    </p:spTree>
    <p:extLst>
      <p:ext uri="{BB962C8B-B14F-4D97-AF65-F5344CB8AC3E}">
        <p14:creationId xmlns:p14="http://schemas.microsoft.com/office/powerpoint/2010/main" val="1478669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07D1FD-F9EA-4981-9696-66BFBBA7BA71}"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0EC16-3731-4268-B57A-ABE296103CFE}" type="slidenum">
              <a:rPr lang="en-US" smtClean="0"/>
              <a:t>‹#›</a:t>
            </a:fld>
            <a:endParaRPr lang="en-US"/>
          </a:p>
        </p:txBody>
      </p:sp>
    </p:spTree>
    <p:extLst>
      <p:ext uri="{BB962C8B-B14F-4D97-AF65-F5344CB8AC3E}">
        <p14:creationId xmlns:p14="http://schemas.microsoft.com/office/powerpoint/2010/main" val="3010265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07D1FD-F9EA-4981-9696-66BFBBA7BA71}" type="datetimeFigureOut">
              <a:rPr lang="en-US" smtClean="0"/>
              <a:t>6/15/2020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00EC16-3731-4268-B57A-ABE296103CFE}" type="slidenum">
              <a:rPr lang="en-US" smtClean="0"/>
              <a:t>‹#›</a:t>
            </a:fld>
            <a:endParaRPr lang="en-US"/>
          </a:p>
        </p:txBody>
      </p:sp>
    </p:spTree>
    <p:extLst>
      <p:ext uri="{BB962C8B-B14F-4D97-AF65-F5344CB8AC3E}">
        <p14:creationId xmlns:p14="http://schemas.microsoft.com/office/powerpoint/2010/main" val="107493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07D1FD-F9EA-4981-9696-66BFBBA7BA71}" type="datetimeFigureOut">
              <a:rPr lang="en-US" smtClean="0"/>
              <a:t>6/15/2020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00EC16-3731-4268-B57A-ABE296103CFE}" type="slidenum">
              <a:rPr lang="en-US" smtClean="0"/>
              <a:t>‹#›</a:t>
            </a:fld>
            <a:endParaRPr lang="en-US"/>
          </a:p>
        </p:txBody>
      </p:sp>
    </p:spTree>
    <p:extLst>
      <p:ext uri="{BB962C8B-B14F-4D97-AF65-F5344CB8AC3E}">
        <p14:creationId xmlns:p14="http://schemas.microsoft.com/office/powerpoint/2010/main" val="4011547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7D1FD-F9EA-4981-9696-66BFBBA7BA71}" type="datetimeFigureOut">
              <a:rPr lang="en-US" smtClean="0"/>
              <a:t>6/15/2020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00EC16-3731-4268-B57A-ABE296103CFE}" type="slidenum">
              <a:rPr lang="en-US" smtClean="0"/>
              <a:t>‹#›</a:t>
            </a:fld>
            <a:endParaRPr lang="en-US"/>
          </a:p>
        </p:txBody>
      </p:sp>
    </p:spTree>
    <p:extLst>
      <p:ext uri="{BB962C8B-B14F-4D97-AF65-F5344CB8AC3E}">
        <p14:creationId xmlns:p14="http://schemas.microsoft.com/office/powerpoint/2010/main" val="3548538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07D1FD-F9EA-4981-9696-66BFBBA7BA71}"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0EC16-3731-4268-B57A-ABE296103CFE}" type="slidenum">
              <a:rPr lang="en-US" smtClean="0"/>
              <a:t>‹#›</a:t>
            </a:fld>
            <a:endParaRPr lang="en-US"/>
          </a:p>
        </p:txBody>
      </p:sp>
    </p:spTree>
    <p:extLst>
      <p:ext uri="{BB962C8B-B14F-4D97-AF65-F5344CB8AC3E}">
        <p14:creationId xmlns:p14="http://schemas.microsoft.com/office/powerpoint/2010/main" val="3921381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07D1FD-F9EA-4981-9696-66BFBBA7BA71}"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0EC16-3731-4268-B57A-ABE296103CFE}" type="slidenum">
              <a:rPr lang="en-US" smtClean="0"/>
              <a:t>‹#›</a:t>
            </a:fld>
            <a:endParaRPr lang="en-US"/>
          </a:p>
        </p:txBody>
      </p:sp>
    </p:spTree>
    <p:extLst>
      <p:ext uri="{BB962C8B-B14F-4D97-AF65-F5344CB8AC3E}">
        <p14:creationId xmlns:p14="http://schemas.microsoft.com/office/powerpoint/2010/main" val="1640054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07D1FD-F9EA-4981-9696-66BFBBA7BA71}" type="datetimeFigureOut">
              <a:rPr lang="en-US" smtClean="0"/>
              <a:t>6/15/2020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0EC16-3731-4268-B57A-ABE296103CFE}" type="slidenum">
              <a:rPr lang="en-US" smtClean="0"/>
              <a:t>‹#›</a:t>
            </a:fld>
            <a:endParaRPr lang="en-US"/>
          </a:p>
        </p:txBody>
      </p:sp>
    </p:spTree>
    <p:extLst>
      <p:ext uri="{BB962C8B-B14F-4D97-AF65-F5344CB8AC3E}">
        <p14:creationId xmlns:p14="http://schemas.microsoft.com/office/powerpoint/2010/main" val="3350374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676400" y="1752600"/>
            <a:ext cx="6400800" cy="1752600"/>
          </a:xfrm>
        </p:spPr>
        <p:txBody>
          <a:bodyPr>
            <a:noAutofit/>
          </a:bodyPr>
          <a:lstStyle/>
          <a:p>
            <a:r>
              <a:rPr lang="en-IN" sz="5400" b="1" dirty="0" smtClean="0">
                <a:solidFill>
                  <a:srgbClr val="C00000"/>
                </a:solidFill>
              </a:rPr>
              <a:t>MACHINE LEARNING</a:t>
            </a:r>
          </a:p>
          <a:p>
            <a:r>
              <a:rPr lang="en-IN" sz="5400" b="1" dirty="0" smtClean="0">
                <a:solidFill>
                  <a:srgbClr val="C00000"/>
                </a:solidFill>
              </a:rPr>
              <a:t>DAY 6</a:t>
            </a:r>
            <a:endParaRPr lang="en-IN" sz="5400" b="1" dirty="0">
              <a:solidFill>
                <a:srgbClr val="C00000"/>
              </a:solidFill>
            </a:endParaRPr>
          </a:p>
        </p:txBody>
      </p:sp>
    </p:spTree>
    <p:extLst>
      <p:ext uri="{BB962C8B-B14F-4D97-AF65-F5344CB8AC3E}">
        <p14:creationId xmlns:p14="http://schemas.microsoft.com/office/powerpoint/2010/main" val="10198891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just">
              <a:tabLst>
                <a:tab pos="457200" algn="l"/>
              </a:tabLst>
            </a:pPr>
            <a:r>
              <a:rPr lang="en-US" sz="2800" b="1" dirty="0" smtClean="0">
                <a:solidFill>
                  <a:schemeClr val="tx1"/>
                </a:solidFill>
                <a:latin typeface="Times New Roman" pitchFamily="18" charset="0"/>
                <a:cs typeface="Times New Roman" pitchFamily="18" charset="0"/>
              </a:rPr>
              <a:t>Creating </a:t>
            </a:r>
            <a:r>
              <a:rPr lang="en-US" sz="2800" b="1" dirty="0">
                <a:solidFill>
                  <a:schemeClr val="tx1"/>
                </a:solidFill>
                <a:latin typeface="Times New Roman" pitchFamily="18" charset="0"/>
                <a:cs typeface="Times New Roman" pitchFamily="18" charset="0"/>
              </a:rPr>
              <a:t>objects</a:t>
            </a:r>
          </a:p>
          <a:p>
            <a:pPr algn="just">
              <a:tabLst>
                <a:tab pos="457200" algn="l"/>
              </a:tabLst>
            </a:pPr>
            <a:r>
              <a:rPr lang="en-US" sz="2800" dirty="0">
                <a:solidFill>
                  <a:schemeClr val="tx1"/>
                </a:solidFill>
                <a:latin typeface="Times New Roman" pitchFamily="18" charset="0"/>
                <a:cs typeface="Times New Roman" pitchFamily="18" charset="0"/>
              </a:rPr>
              <a:t>A class can be instantiated by calling the class using the class name.</a:t>
            </a:r>
          </a:p>
          <a:p>
            <a:pPr algn="just">
              <a:tabLst>
                <a:tab pos="457200" algn="l"/>
              </a:tabLst>
            </a:pPr>
            <a:r>
              <a:rPr lang="en-US" sz="2800" dirty="0">
                <a:solidFill>
                  <a:schemeClr val="tx1"/>
                </a:solidFill>
                <a:latin typeface="Times New Roman" pitchFamily="18" charset="0"/>
                <a:cs typeface="Times New Roman" pitchFamily="18" charset="0"/>
              </a:rPr>
              <a:t>Syntax:</a:t>
            </a:r>
          </a:p>
          <a:p>
            <a:pPr algn="just">
              <a:tabLst>
                <a:tab pos="457200" algn="l"/>
              </a:tabLst>
            </a:pPr>
            <a:r>
              <a:rPr lang="en-US" sz="2800" dirty="0">
                <a:solidFill>
                  <a:schemeClr val="tx1"/>
                </a:solidFill>
                <a:latin typeface="Times New Roman" pitchFamily="18" charset="0"/>
                <a:cs typeface="Times New Roman" pitchFamily="18" charset="0"/>
              </a:rPr>
              <a:t>	&lt;object-name&gt; = &lt;class-name&gt; (&lt;arguments&gt;)   </a:t>
            </a:r>
          </a:p>
          <a:p>
            <a:pPr algn="just">
              <a:tabLst>
                <a:tab pos="457200" algn="l"/>
              </a:tabLst>
            </a:pPr>
            <a:endParaRPr lang="en-US" sz="2800" dirty="0">
              <a:solidFill>
                <a:schemeClr val="tx1"/>
              </a:solidFill>
              <a:latin typeface="Times New Roman" pitchFamily="18" charset="0"/>
              <a:cs typeface="Times New Roman" pitchFamily="18" charset="0"/>
            </a:endParaRPr>
          </a:p>
          <a:p>
            <a:pPr algn="just">
              <a:tabLst>
                <a:tab pos="457200" algn="l"/>
              </a:tabLst>
            </a:pPr>
            <a:r>
              <a:rPr lang="en-US" sz="2800" dirty="0">
                <a:solidFill>
                  <a:schemeClr val="tx1"/>
                </a:solidFill>
                <a:latin typeface="Times New Roman" pitchFamily="18" charset="0"/>
                <a:cs typeface="Times New Roman" pitchFamily="18" charset="0"/>
              </a:rPr>
              <a:t>Ex:	m=data()</a:t>
            </a:r>
          </a:p>
          <a:p>
            <a:pPr algn="just">
              <a:tabLst>
                <a:tab pos="457200" algn="l"/>
              </a:tabLst>
            </a:pP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m.display</a:t>
            </a:r>
            <a:r>
              <a:rPr lang="en-US" sz="2800" dirty="0">
                <a:solidFill>
                  <a:schemeClr val="tx1"/>
                </a:solidFill>
                <a:latin typeface="Times New Roman" pitchFamily="18" charset="0"/>
                <a:cs typeface="Times New Roman" pitchFamily="18" charset="0"/>
              </a:rPr>
              <a:t>() #calling display function using object of class my. </a:t>
            </a:r>
          </a:p>
          <a:p>
            <a:pPr algn="just">
              <a:tabLst>
                <a:tab pos="457200" algn="l"/>
              </a:tabLst>
            </a:pPr>
            <a:endParaRPr lang="en-US" sz="2800" dirty="0" smtClean="0">
              <a:solidFill>
                <a:schemeClr val="tx1"/>
              </a:solidFill>
              <a:latin typeface="Times New Roman" pitchFamily="18" charset="0"/>
              <a:cs typeface="Times New Roman" pitchFamily="18" charset="0"/>
            </a:endParaRPr>
          </a:p>
          <a:p>
            <a:pPr algn="just">
              <a:tabLst>
                <a:tab pos="457200" algn="l"/>
              </a:tabLst>
            </a:pPr>
            <a:r>
              <a:rPr lang="en-US" sz="2400" dirty="0" smtClean="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2948503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just">
              <a:tabLst>
                <a:tab pos="457200" algn="l"/>
              </a:tabLst>
            </a:pPr>
            <a:r>
              <a:rPr lang="en-US" sz="2800" b="1" dirty="0" smtClean="0">
                <a:solidFill>
                  <a:schemeClr val="tx1"/>
                </a:solidFill>
                <a:latin typeface="Times New Roman" pitchFamily="18" charset="0"/>
                <a:cs typeface="Times New Roman" pitchFamily="18" charset="0"/>
              </a:rPr>
              <a:t>Access </a:t>
            </a:r>
            <a:r>
              <a:rPr lang="en-US" sz="2800" b="1" dirty="0" err="1" smtClean="0">
                <a:solidFill>
                  <a:schemeClr val="tx1"/>
                </a:solidFill>
                <a:latin typeface="Times New Roman" pitchFamily="18" charset="0"/>
                <a:cs typeface="Times New Roman" pitchFamily="18" charset="0"/>
              </a:rPr>
              <a:t>Specifier</a:t>
            </a:r>
            <a:endParaRPr lang="en-US" sz="2800" b="1" dirty="0" smtClean="0">
              <a:solidFill>
                <a:schemeClr val="tx1"/>
              </a:solidFill>
              <a:latin typeface="Times New Roman" pitchFamily="18" charset="0"/>
              <a:cs typeface="Times New Roman" pitchFamily="18" charset="0"/>
            </a:endParaRPr>
          </a:p>
          <a:p>
            <a:pPr algn="just">
              <a:tabLst>
                <a:tab pos="457200" algn="l"/>
              </a:tabLst>
            </a:pPr>
            <a:r>
              <a:rPr lang="en-US" sz="2800" b="1" dirty="0" smtClean="0">
                <a:solidFill>
                  <a:schemeClr val="tx1"/>
                </a:solidFill>
                <a:latin typeface="Times New Roman" pitchFamily="18" charset="0"/>
                <a:cs typeface="Times New Roman" pitchFamily="18" charset="0"/>
              </a:rPr>
              <a:t>Public: </a:t>
            </a:r>
          </a:p>
          <a:p>
            <a:pPr algn="just">
              <a:tabLst>
                <a:tab pos="457200" algn="l"/>
              </a:tabLst>
            </a:pPr>
            <a:r>
              <a:rPr lang="en-US" sz="2800" b="1" dirty="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By default, all the variables and member functions of a class are public in a python program</a:t>
            </a:r>
            <a:r>
              <a:rPr lang="en-US" sz="2800" dirty="0" smtClean="0">
                <a:solidFill>
                  <a:schemeClr val="tx1"/>
                </a:solidFill>
                <a:latin typeface="Times New Roman" pitchFamily="18" charset="0"/>
                <a:cs typeface="Times New Roman" pitchFamily="18" charset="0"/>
              </a:rPr>
              <a:t>.</a:t>
            </a:r>
          </a:p>
          <a:p>
            <a:pPr algn="just">
              <a:tabLst>
                <a:tab pos="457200" algn="l"/>
              </a:tabLst>
            </a:pPr>
            <a:r>
              <a:rPr lang="en-US" sz="2800" dirty="0">
                <a:solidFill>
                  <a:schemeClr val="tx1"/>
                </a:solidFill>
                <a:latin typeface="Times New Roman" pitchFamily="18" charset="0"/>
                <a:cs typeface="Times New Roman" pitchFamily="18" charset="0"/>
              </a:rPr>
              <a:t>	</a:t>
            </a:r>
            <a:r>
              <a:rPr lang="en-US" sz="2800" dirty="0" smtClean="0">
                <a:solidFill>
                  <a:schemeClr val="tx1"/>
                </a:solidFill>
                <a:latin typeface="Times New Roman" pitchFamily="18" charset="0"/>
                <a:cs typeface="Times New Roman" pitchFamily="18" charset="0"/>
              </a:rPr>
              <a:t>		</a:t>
            </a:r>
            <a:r>
              <a:rPr lang="en-US" sz="2800" b="1" dirty="0" smtClean="0">
                <a:solidFill>
                  <a:schemeClr val="tx1"/>
                </a:solidFill>
                <a:latin typeface="Times New Roman" pitchFamily="18" charset="0"/>
                <a:cs typeface="Times New Roman" pitchFamily="18" charset="0"/>
              </a:rPr>
              <a:t>Ex: x </a:t>
            </a:r>
            <a:r>
              <a:rPr lang="en-US" sz="2800" dirty="0" smtClean="0">
                <a:solidFill>
                  <a:schemeClr val="tx1"/>
                </a:solidFill>
                <a:latin typeface="Times New Roman" pitchFamily="18" charset="0"/>
                <a:cs typeface="Times New Roman" pitchFamily="18" charset="0"/>
              </a:rPr>
              <a:t>		#will be public member of the class</a:t>
            </a:r>
          </a:p>
          <a:p>
            <a:pPr algn="just">
              <a:tabLst>
                <a:tab pos="457200" algn="l"/>
              </a:tabLst>
            </a:pPr>
            <a:r>
              <a:rPr lang="en-US" sz="2800" b="1" dirty="0" smtClean="0">
                <a:solidFill>
                  <a:schemeClr val="tx1"/>
                </a:solidFill>
                <a:latin typeface="Times New Roman" pitchFamily="18" charset="0"/>
                <a:cs typeface="Times New Roman" pitchFamily="18" charset="0"/>
              </a:rPr>
              <a:t>Private:</a:t>
            </a:r>
          </a:p>
          <a:p>
            <a:pPr algn="just">
              <a:tabLst>
                <a:tab pos="457200" algn="l"/>
              </a:tabLst>
            </a:pPr>
            <a:r>
              <a:rPr lang="en-US" sz="2800" dirty="0" smtClean="0">
                <a:solidFill>
                  <a:schemeClr val="tx1"/>
                </a:solidFill>
                <a:latin typeface="Times New Roman" pitchFamily="18" charset="0"/>
                <a:cs typeface="Times New Roman" pitchFamily="18" charset="0"/>
              </a:rPr>
              <a:t>	A variable can be made private by prefixing the __(double underscore) before the variable name.</a:t>
            </a:r>
            <a:r>
              <a:rPr lang="en-US" sz="2800" dirty="0">
                <a:solidFill>
                  <a:schemeClr val="tx1"/>
                </a:solidFill>
                <a:latin typeface="Times New Roman" pitchFamily="18" charset="0"/>
                <a:cs typeface="Times New Roman" pitchFamily="18" charset="0"/>
              </a:rPr>
              <a:t>	 </a:t>
            </a:r>
            <a:endParaRPr lang="en-US" sz="2800" dirty="0" smtClean="0">
              <a:solidFill>
                <a:schemeClr val="tx1"/>
              </a:solidFill>
              <a:latin typeface="Times New Roman" pitchFamily="18" charset="0"/>
              <a:cs typeface="Times New Roman" pitchFamily="18" charset="0"/>
            </a:endParaRPr>
          </a:p>
          <a:p>
            <a:pPr algn="just">
              <a:spcAft>
                <a:spcPts val="600"/>
              </a:spcAft>
              <a:tabLst>
                <a:tab pos="457200" algn="l"/>
              </a:tabLst>
            </a:pPr>
            <a:r>
              <a:rPr lang="en-US" sz="2800" dirty="0" smtClean="0">
                <a:solidFill>
                  <a:schemeClr val="tx1"/>
                </a:solidFill>
                <a:latin typeface="Times New Roman" pitchFamily="18" charset="0"/>
                <a:cs typeface="Times New Roman" pitchFamily="18" charset="0"/>
              </a:rPr>
              <a:t>	</a:t>
            </a:r>
            <a:r>
              <a:rPr lang="en-US" sz="2800" b="1" dirty="0" smtClean="0">
                <a:solidFill>
                  <a:schemeClr val="tx1"/>
                </a:solidFill>
                <a:latin typeface="Times New Roman" pitchFamily="18" charset="0"/>
                <a:cs typeface="Times New Roman" pitchFamily="18" charset="0"/>
              </a:rPr>
              <a:t>ex: __x </a:t>
            </a:r>
            <a:r>
              <a:rPr lang="en-US" sz="2800" dirty="0" smtClean="0">
                <a:solidFill>
                  <a:schemeClr val="tx1"/>
                </a:solidFill>
                <a:latin typeface="Times New Roman" pitchFamily="18" charset="0"/>
                <a:cs typeface="Times New Roman" pitchFamily="18" charset="0"/>
              </a:rPr>
              <a:t>	will be the private member of the class.</a:t>
            </a:r>
          </a:p>
          <a:p>
            <a:pPr algn="just">
              <a:spcAft>
                <a:spcPts val="600"/>
              </a:spcAft>
              <a:tabLst>
                <a:tab pos="457200" algn="l"/>
              </a:tabLst>
            </a:pPr>
            <a:r>
              <a:rPr lang="en-US" sz="2800" b="1" dirty="0" smtClean="0">
                <a:solidFill>
                  <a:schemeClr val="tx1"/>
                </a:solidFill>
                <a:latin typeface="Times New Roman" pitchFamily="18" charset="0"/>
                <a:cs typeface="Times New Roman" pitchFamily="18" charset="0"/>
              </a:rPr>
              <a:t>Protected:</a:t>
            </a:r>
          </a:p>
          <a:p>
            <a:pPr algn="just">
              <a:tabLst>
                <a:tab pos="457200" algn="l"/>
              </a:tabLst>
            </a:pPr>
            <a:r>
              <a:rPr lang="en-US" sz="2800" b="1" dirty="0">
                <a:solidFill>
                  <a:schemeClr val="tx1"/>
                </a:solidFill>
                <a:latin typeface="Times New Roman" pitchFamily="18" charset="0"/>
                <a:cs typeface="Times New Roman" pitchFamily="18" charset="0"/>
              </a:rPr>
              <a:t>	</a:t>
            </a:r>
            <a:r>
              <a:rPr lang="en-US" sz="2800" dirty="0" smtClean="0">
                <a:solidFill>
                  <a:schemeClr val="tx1"/>
                </a:solidFill>
                <a:latin typeface="Times New Roman" pitchFamily="18" charset="0"/>
                <a:cs typeface="Times New Roman" pitchFamily="18" charset="0"/>
              </a:rPr>
              <a:t>A variable can be made public by prefixing the _ (single underscore) before the variable name.</a:t>
            </a:r>
          </a:p>
          <a:p>
            <a:pPr algn="just">
              <a:tabLst>
                <a:tab pos="457200" algn="l"/>
              </a:tabLst>
            </a:pPr>
            <a:r>
              <a:rPr lang="en-US" sz="2800" b="1" dirty="0">
                <a:solidFill>
                  <a:schemeClr val="tx1"/>
                </a:solidFill>
                <a:latin typeface="Times New Roman" pitchFamily="18" charset="0"/>
                <a:cs typeface="Times New Roman" pitchFamily="18" charset="0"/>
              </a:rPr>
              <a:t>	</a:t>
            </a:r>
            <a:r>
              <a:rPr lang="en-US" sz="2800" b="1" dirty="0" smtClean="0">
                <a:solidFill>
                  <a:schemeClr val="tx1"/>
                </a:solidFill>
                <a:latin typeface="Times New Roman" pitchFamily="18" charset="0"/>
                <a:cs typeface="Times New Roman" pitchFamily="18" charset="0"/>
              </a:rPr>
              <a:t>	Ex:	_x</a:t>
            </a:r>
            <a:r>
              <a:rPr lang="en-US" sz="2800" dirty="0" smtClean="0">
                <a:solidFill>
                  <a:schemeClr val="tx1"/>
                </a:solidFill>
                <a:latin typeface="Times New Roman" pitchFamily="18" charset="0"/>
                <a:cs typeface="Times New Roman" pitchFamily="18" charset="0"/>
              </a:rPr>
              <a:t> 	will be the protected member of the class.</a:t>
            </a:r>
            <a:endParaRPr lang="en-US" sz="2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712098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spcAft>
                <a:spcPts val="600"/>
              </a:spcAft>
              <a:tabLst>
                <a:tab pos="457200" algn="l"/>
              </a:tabLst>
            </a:pPr>
            <a:r>
              <a:rPr lang="en-US" b="1" dirty="0">
                <a:solidFill>
                  <a:schemeClr val="tx1"/>
                </a:solidFill>
                <a:latin typeface="Times New Roman" pitchFamily="18" charset="0"/>
                <a:cs typeface="Times New Roman" pitchFamily="18" charset="0"/>
              </a:rPr>
              <a:t>Constructor</a:t>
            </a:r>
          </a:p>
          <a:p>
            <a:pPr algn="just">
              <a:spcAft>
                <a:spcPts val="600"/>
              </a:spcAft>
              <a:tabLst>
                <a:tab pos="457200" algn="l"/>
              </a:tabLst>
            </a:pPr>
            <a:r>
              <a:rPr lang="en-US" dirty="0">
                <a:solidFill>
                  <a:schemeClr val="tx1"/>
                </a:solidFill>
                <a:latin typeface="Times New Roman" pitchFamily="18" charset="0"/>
                <a:cs typeface="Times New Roman" pitchFamily="18" charset="0"/>
              </a:rPr>
              <a:t>A constructor is a special type of method (function) which is used to initialize the members of the class. Constructor definition is executed when we create the object of this class. </a:t>
            </a:r>
          </a:p>
          <a:p>
            <a:pPr algn="just">
              <a:spcAft>
                <a:spcPts val="600"/>
              </a:spcAft>
              <a:tabLst>
                <a:tab pos="457200" algn="l"/>
              </a:tabLst>
            </a:pPr>
            <a:r>
              <a:rPr lang="en-US" b="1" dirty="0" smtClean="0">
                <a:solidFill>
                  <a:schemeClr val="tx1"/>
                </a:solidFill>
                <a:latin typeface="Times New Roman" pitchFamily="18" charset="0"/>
                <a:cs typeface="Times New Roman" pitchFamily="18" charset="0"/>
              </a:rPr>
              <a:t>Types</a:t>
            </a:r>
            <a:r>
              <a:rPr lang="en-US" b="1" dirty="0">
                <a:solidFill>
                  <a:schemeClr val="tx1"/>
                </a:solidFill>
                <a:latin typeface="Times New Roman" pitchFamily="18" charset="0"/>
                <a:cs typeface="Times New Roman" pitchFamily="18" charset="0"/>
              </a:rPr>
              <a:t>.</a:t>
            </a:r>
          </a:p>
          <a:p>
            <a:pPr algn="just">
              <a:spcAft>
                <a:spcPts val="600"/>
              </a:spcAft>
              <a:tabLst>
                <a:tab pos="457200" algn="l"/>
              </a:tabLst>
            </a:pPr>
            <a:r>
              <a:rPr lang="en-US" b="1" dirty="0">
                <a:solidFill>
                  <a:schemeClr val="tx1"/>
                </a:solidFill>
                <a:latin typeface="Times New Roman" pitchFamily="18" charset="0"/>
                <a:cs typeface="Times New Roman" pitchFamily="18" charset="0"/>
              </a:rPr>
              <a:t>1.	</a:t>
            </a:r>
            <a:r>
              <a:rPr lang="en-US" dirty="0">
                <a:solidFill>
                  <a:schemeClr val="tx1"/>
                </a:solidFill>
                <a:latin typeface="Times New Roman" pitchFamily="18" charset="0"/>
                <a:cs typeface="Times New Roman" pitchFamily="18" charset="0"/>
              </a:rPr>
              <a:t>Parameterized Constructor</a:t>
            </a:r>
          </a:p>
          <a:p>
            <a:pPr algn="just">
              <a:spcAft>
                <a:spcPts val="600"/>
              </a:spcAft>
              <a:tabLst>
                <a:tab pos="457200" algn="l"/>
              </a:tabLst>
            </a:pPr>
            <a:r>
              <a:rPr lang="en-US" dirty="0">
                <a:solidFill>
                  <a:schemeClr val="tx1"/>
                </a:solidFill>
                <a:latin typeface="Times New Roman" pitchFamily="18" charset="0"/>
                <a:cs typeface="Times New Roman" pitchFamily="18" charset="0"/>
              </a:rPr>
              <a:t>2.	Non-parameterized Constructor</a:t>
            </a:r>
          </a:p>
        </p:txBody>
      </p:sp>
    </p:spTree>
    <p:extLst>
      <p:ext uri="{BB962C8B-B14F-4D97-AF65-F5344CB8AC3E}">
        <p14:creationId xmlns:p14="http://schemas.microsoft.com/office/powerpoint/2010/main" val="19249347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spcAft>
                <a:spcPts val="1200"/>
              </a:spcAft>
              <a:tabLst>
                <a:tab pos="457200" algn="l"/>
              </a:tabLst>
            </a:pPr>
            <a:r>
              <a:rPr lang="en-US" b="1" dirty="0">
                <a:solidFill>
                  <a:schemeClr val="tx1"/>
                </a:solidFill>
                <a:latin typeface="Times New Roman" pitchFamily="18" charset="0"/>
                <a:cs typeface="Times New Roman" pitchFamily="18" charset="0"/>
              </a:rPr>
              <a:t>Creating the constructor </a:t>
            </a:r>
          </a:p>
          <a:p>
            <a:pPr algn="just">
              <a:spcAft>
                <a:spcPts val="1200"/>
              </a:spcAft>
              <a:tabLst>
                <a:tab pos="457200" algn="l"/>
              </a:tabLst>
            </a:pPr>
            <a:r>
              <a:rPr lang="en-US" dirty="0">
                <a:solidFill>
                  <a:schemeClr val="tx1"/>
                </a:solidFill>
                <a:latin typeface="Times New Roman" pitchFamily="18" charset="0"/>
                <a:cs typeface="Times New Roman" pitchFamily="18" charset="0"/>
              </a:rPr>
              <a:t>In python, the method __</a:t>
            </a:r>
            <a:r>
              <a:rPr lang="en-US" dirty="0" err="1">
                <a:solidFill>
                  <a:schemeClr val="tx1"/>
                </a:solidFill>
                <a:latin typeface="Times New Roman" pitchFamily="18" charset="0"/>
                <a:cs typeface="Times New Roman" pitchFamily="18" charset="0"/>
              </a:rPr>
              <a:t>init</a:t>
            </a:r>
            <a:r>
              <a:rPr lang="en-US" dirty="0">
                <a:solidFill>
                  <a:schemeClr val="tx1"/>
                </a:solidFill>
                <a:latin typeface="Times New Roman" pitchFamily="18" charset="0"/>
                <a:cs typeface="Times New Roman" pitchFamily="18" charset="0"/>
              </a:rPr>
              <a:t>__ is used to create the constructor of the class. This method is called when the object of the class is instantiated. </a:t>
            </a:r>
          </a:p>
          <a:p>
            <a:pPr algn="just">
              <a:spcAft>
                <a:spcPts val="1200"/>
              </a:spcAft>
              <a:tabLst>
                <a:tab pos="457200" algn="l"/>
              </a:tabLst>
            </a:pPr>
            <a:r>
              <a:rPr lang="en-US" dirty="0">
                <a:solidFill>
                  <a:schemeClr val="tx1"/>
                </a:solidFill>
                <a:latin typeface="Times New Roman" pitchFamily="18" charset="0"/>
                <a:cs typeface="Times New Roman" pitchFamily="18" charset="0"/>
              </a:rPr>
              <a:t>•	We can pass any number of arguments at the time of creating the class object, depending upon __</a:t>
            </a:r>
            <a:r>
              <a:rPr lang="en-US" dirty="0" err="1">
                <a:solidFill>
                  <a:schemeClr val="tx1"/>
                </a:solidFill>
                <a:latin typeface="Times New Roman" pitchFamily="18" charset="0"/>
                <a:cs typeface="Times New Roman" pitchFamily="18" charset="0"/>
              </a:rPr>
              <a:t>init</a:t>
            </a:r>
            <a:r>
              <a:rPr lang="en-US" dirty="0">
                <a:solidFill>
                  <a:schemeClr val="tx1"/>
                </a:solidFill>
                <a:latin typeface="Times New Roman" pitchFamily="18" charset="0"/>
                <a:cs typeface="Times New Roman" pitchFamily="18" charset="0"/>
              </a:rPr>
              <a:t>__ definition. </a:t>
            </a:r>
          </a:p>
          <a:p>
            <a:pPr algn="just">
              <a:spcAft>
                <a:spcPts val="1200"/>
              </a:spcAft>
              <a:tabLst>
                <a:tab pos="457200" algn="l"/>
              </a:tabLst>
            </a:pPr>
            <a:r>
              <a:rPr lang="en-US" dirty="0">
                <a:solidFill>
                  <a:schemeClr val="tx1"/>
                </a:solidFill>
                <a:latin typeface="Times New Roman" pitchFamily="18" charset="0"/>
                <a:cs typeface="Times New Roman" pitchFamily="18" charset="0"/>
              </a:rPr>
              <a:t>•	It is mostly used to initialize the class attributes. Every class must have a constructor, even if it simply relies on the default constructor.</a:t>
            </a:r>
          </a:p>
        </p:txBody>
      </p:sp>
    </p:spTree>
    <p:extLst>
      <p:ext uri="{BB962C8B-B14F-4D97-AF65-F5344CB8AC3E}">
        <p14:creationId xmlns:p14="http://schemas.microsoft.com/office/powerpoint/2010/main" val="4244403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tabLst>
                <a:tab pos="457200" algn="l"/>
              </a:tabLst>
            </a:pPr>
            <a:r>
              <a:rPr lang="en-US" sz="2800" dirty="0">
                <a:solidFill>
                  <a:schemeClr val="tx1"/>
                </a:solidFill>
                <a:latin typeface="Times New Roman" pitchFamily="18" charset="0"/>
                <a:cs typeface="Times New Roman" pitchFamily="18" charset="0"/>
              </a:rPr>
              <a:t>class my:</a:t>
            </a:r>
          </a:p>
          <a:p>
            <a:pPr algn="just">
              <a:tabLst>
                <a:tab pos="457200" algn="l"/>
              </a:tabLst>
            </a:pPr>
            <a:r>
              <a:rPr lang="en-US" sz="2800" b="1" dirty="0">
                <a:solidFill>
                  <a:schemeClr val="tx1"/>
                </a:solidFill>
                <a:latin typeface="Times New Roman" pitchFamily="18" charset="0"/>
                <a:cs typeface="Times New Roman" pitchFamily="18" charset="0"/>
              </a:rPr>
              <a:t>	</a:t>
            </a:r>
          </a:p>
          <a:p>
            <a:pPr marL="1379538" algn="just">
              <a:tabLst>
                <a:tab pos="457200" algn="l"/>
              </a:tabLst>
            </a:pPr>
            <a:r>
              <a:rPr lang="en-US" sz="2800" b="1" dirty="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id=101</a:t>
            </a:r>
          </a:p>
          <a:p>
            <a:pPr marL="1379538" algn="just">
              <a:tabLst>
                <a:tab pos="457200" algn="l"/>
              </a:tabLst>
            </a:pPr>
            <a:r>
              <a:rPr lang="en-US" sz="2800" dirty="0">
                <a:solidFill>
                  <a:schemeClr val="tx1"/>
                </a:solidFill>
                <a:latin typeface="Times New Roman" pitchFamily="18" charset="0"/>
                <a:cs typeface="Times New Roman" pitchFamily="18" charset="0"/>
              </a:rPr>
              <a:t> name</a:t>
            </a:r>
            <a:r>
              <a:rPr lang="en-US" sz="2800" dirty="0" smtClean="0">
                <a:solidFill>
                  <a:schemeClr val="tx1"/>
                </a:solidFill>
                <a:latin typeface="Times New Roman" pitchFamily="18" charset="0"/>
                <a:cs typeface="Times New Roman" pitchFamily="18" charset="0"/>
              </a:rPr>
              <a:t>=“</a:t>
            </a:r>
            <a:r>
              <a:rPr lang="en-US" sz="2800" dirty="0" err="1" smtClean="0">
                <a:solidFill>
                  <a:schemeClr val="tx1"/>
                </a:solidFill>
                <a:latin typeface="Times New Roman" pitchFamily="18" charset="0"/>
                <a:cs typeface="Times New Roman" pitchFamily="18" charset="0"/>
              </a:rPr>
              <a:t>Rajat</a:t>
            </a:r>
            <a:r>
              <a:rPr lang="en-US" sz="2800"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1379538" algn="just">
              <a:tabLst>
                <a:tab pos="457200" algn="l"/>
              </a:tabLst>
            </a:pPr>
            <a:endParaRPr lang="en-US" sz="2800" dirty="0">
              <a:solidFill>
                <a:schemeClr val="tx1"/>
              </a:solidFill>
              <a:latin typeface="Times New Roman" pitchFamily="18" charset="0"/>
              <a:cs typeface="Times New Roman" pitchFamily="18" charset="0"/>
            </a:endParaRPr>
          </a:p>
          <a:p>
            <a:pPr marL="1379538" algn="l">
              <a:tabLst>
                <a:tab pos="457200" algn="l"/>
              </a:tabLst>
            </a:pP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def</a:t>
            </a:r>
            <a:r>
              <a:rPr lang="en-US" sz="2800" dirty="0">
                <a:solidFill>
                  <a:schemeClr val="tx1"/>
                </a:solidFill>
                <a:latin typeface="Times New Roman" pitchFamily="18" charset="0"/>
                <a:cs typeface="Times New Roman" pitchFamily="18" charset="0"/>
              </a:rPr>
              <a:t> __</a:t>
            </a:r>
            <a:r>
              <a:rPr lang="en-US" sz="2800" dirty="0" err="1">
                <a:solidFill>
                  <a:schemeClr val="tx1"/>
                </a:solidFill>
                <a:latin typeface="Times New Roman" pitchFamily="18" charset="0"/>
                <a:cs typeface="Times New Roman" pitchFamily="18" charset="0"/>
              </a:rPr>
              <a:t>init</a:t>
            </a:r>
            <a:r>
              <a:rPr lang="en-US" sz="2800" dirty="0">
                <a:solidFill>
                  <a:schemeClr val="tx1"/>
                </a:solidFill>
                <a:latin typeface="Times New Roman" pitchFamily="18" charset="0"/>
                <a:cs typeface="Times New Roman" pitchFamily="18" charset="0"/>
              </a:rPr>
              <a:t>__(a):	</a:t>
            </a:r>
            <a:r>
              <a:rPr lang="en-US" sz="2400" dirty="0">
                <a:solidFill>
                  <a:schemeClr val="tx1"/>
                </a:solidFill>
                <a:latin typeface="Times New Roman" pitchFamily="18" charset="0"/>
                <a:cs typeface="Times New Roman" pitchFamily="18" charset="0"/>
              </a:rPr>
              <a:t>#</a:t>
            </a:r>
            <a:r>
              <a:rPr lang="en-US" sz="2400" dirty="0" smtClean="0">
                <a:solidFill>
                  <a:schemeClr val="tx1"/>
                </a:solidFill>
                <a:latin typeface="Times New Roman" pitchFamily="18" charset="0"/>
                <a:cs typeface="Times New Roman" pitchFamily="18" charset="0"/>
              </a:rPr>
              <a:t>non parameterized </a:t>
            </a:r>
            <a:r>
              <a:rPr lang="en-US" sz="2400" dirty="0">
                <a:solidFill>
                  <a:schemeClr val="tx1"/>
                </a:solidFill>
                <a:latin typeface="Times New Roman" pitchFamily="18" charset="0"/>
                <a:cs typeface="Times New Roman" pitchFamily="18" charset="0"/>
              </a:rPr>
              <a:t>constructor </a:t>
            </a:r>
          </a:p>
          <a:p>
            <a:pPr marL="1379538" algn="just">
              <a:tabLst>
                <a:tab pos="457200" algn="l"/>
              </a:tabLst>
            </a:pPr>
            <a:r>
              <a:rPr lang="en-US" sz="2800" dirty="0">
                <a:solidFill>
                  <a:schemeClr val="tx1"/>
                </a:solidFill>
                <a:latin typeface="Times New Roman" pitchFamily="18" charset="0"/>
                <a:cs typeface="Times New Roman" pitchFamily="18" charset="0"/>
              </a:rPr>
              <a:t>	print("Object is created")</a:t>
            </a:r>
          </a:p>
          <a:p>
            <a:pPr marL="1379538" algn="just">
              <a:tabLst>
                <a:tab pos="457200" algn="l"/>
              </a:tabLst>
            </a:pPr>
            <a:r>
              <a:rPr lang="en-US" sz="2800" dirty="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def</a:t>
            </a:r>
            <a:r>
              <a:rPr lang="en-US" sz="2800" dirty="0" smtClean="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display(s):</a:t>
            </a:r>
          </a:p>
          <a:p>
            <a:pPr marL="1379538" algn="just">
              <a:tabLst>
                <a:tab pos="457200" algn="l"/>
              </a:tabLst>
            </a:pPr>
            <a:r>
              <a:rPr lang="en-US" sz="2800" dirty="0">
                <a:solidFill>
                  <a:schemeClr val="tx1"/>
                </a:solidFill>
                <a:latin typeface="Times New Roman" pitchFamily="18" charset="0"/>
                <a:cs typeface="Times New Roman" pitchFamily="18" charset="0"/>
              </a:rPr>
              <a:t> 	print("ID=",s.id)</a:t>
            </a:r>
          </a:p>
          <a:p>
            <a:pPr marL="1379538" algn="just">
              <a:tabLst>
                <a:tab pos="457200" algn="l"/>
              </a:tabLst>
            </a:pPr>
            <a:r>
              <a:rPr lang="en-US" sz="2800" dirty="0">
                <a:solidFill>
                  <a:schemeClr val="tx1"/>
                </a:solidFill>
                <a:latin typeface="Times New Roman" pitchFamily="18" charset="0"/>
                <a:cs typeface="Times New Roman" pitchFamily="18" charset="0"/>
              </a:rPr>
              <a:t> 	print("Name=",s.name)</a:t>
            </a:r>
          </a:p>
          <a:p>
            <a:pPr algn="just">
              <a:tabLst>
                <a:tab pos="457200" algn="l"/>
              </a:tabLst>
            </a:pPr>
            <a:r>
              <a:rPr lang="en-US" sz="2800" dirty="0" smtClean="0">
                <a:solidFill>
                  <a:schemeClr val="tx1"/>
                </a:solidFill>
                <a:latin typeface="Times New Roman" pitchFamily="18" charset="0"/>
                <a:cs typeface="Times New Roman" pitchFamily="18" charset="0"/>
              </a:rPr>
              <a:t>m=my</a:t>
            </a:r>
            <a:r>
              <a:rPr lang="en-US" sz="2800" dirty="0">
                <a:solidFill>
                  <a:schemeClr val="tx1"/>
                </a:solidFill>
                <a:latin typeface="Times New Roman" pitchFamily="18" charset="0"/>
                <a:cs typeface="Times New Roman" pitchFamily="18" charset="0"/>
              </a:rPr>
              <a:t>()</a:t>
            </a:r>
          </a:p>
          <a:p>
            <a:pPr algn="just">
              <a:tabLst>
                <a:tab pos="457200" algn="l"/>
              </a:tabLst>
            </a:pPr>
            <a:r>
              <a:rPr lang="en-US" sz="2800" dirty="0" err="1">
                <a:solidFill>
                  <a:schemeClr val="tx1"/>
                </a:solidFill>
                <a:latin typeface="Times New Roman" pitchFamily="18" charset="0"/>
                <a:cs typeface="Times New Roman" pitchFamily="18" charset="0"/>
              </a:rPr>
              <a:t>m.display</a:t>
            </a:r>
            <a:r>
              <a:rPr lang="en-US" sz="2800"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6473320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tabLst>
                <a:tab pos="457200" algn="l"/>
              </a:tabLst>
            </a:pPr>
            <a:r>
              <a:rPr lang="en-US" sz="2400" dirty="0">
                <a:solidFill>
                  <a:schemeClr val="tx1"/>
                </a:solidFill>
                <a:latin typeface="Times New Roman" pitchFamily="18" charset="0"/>
                <a:cs typeface="Times New Roman" pitchFamily="18" charset="0"/>
              </a:rPr>
              <a:t>class </a:t>
            </a:r>
            <a:r>
              <a:rPr lang="en-US" sz="2400" dirty="0" err="1">
                <a:solidFill>
                  <a:schemeClr val="tx1"/>
                </a:solidFill>
                <a:latin typeface="Times New Roman" pitchFamily="18" charset="0"/>
                <a:cs typeface="Times New Roman" pitchFamily="18" charset="0"/>
              </a:rPr>
              <a:t>emp</a:t>
            </a:r>
            <a:endParaRPr lang="en-US" sz="2400" dirty="0">
              <a:solidFill>
                <a:schemeClr val="tx1"/>
              </a:solidFill>
              <a:latin typeface="Times New Roman" pitchFamily="18" charset="0"/>
              <a:cs typeface="Times New Roman" pitchFamily="18" charset="0"/>
            </a:endParaRPr>
          </a:p>
          <a:p>
            <a:pPr algn="just">
              <a:tabLst>
                <a:tab pos="457200" algn="l"/>
              </a:tabLst>
            </a:pPr>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emp_id</a:t>
            </a:r>
            <a:r>
              <a:rPr lang="en-US" sz="2400" dirty="0" smtClean="0">
                <a:solidFill>
                  <a:schemeClr val="tx1"/>
                </a:solidFill>
                <a:latin typeface="Times New Roman" pitchFamily="18" charset="0"/>
                <a:cs typeface="Times New Roman" pitchFamily="18" charset="0"/>
              </a:rPr>
              <a:t>=0</a:t>
            </a:r>
            <a:endParaRPr lang="en-US" sz="2400" dirty="0">
              <a:solidFill>
                <a:schemeClr val="tx1"/>
              </a:solidFill>
              <a:latin typeface="Times New Roman" pitchFamily="18" charset="0"/>
              <a:cs typeface="Times New Roman" pitchFamily="18" charset="0"/>
            </a:endParaRPr>
          </a:p>
          <a:p>
            <a:pPr algn="just">
              <a:tabLst>
                <a:tab pos="457200" algn="l"/>
              </a:tabLst>
            </a:pPr>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emp_name</a:t>
            </a:r>
            <a:r>
              <a:rPr lang="en-US" sz="2400" dirty="0" smtClean="0">
                <a:solidFill>
                  <a:schemeClr val="tx1"/>
                </a:solidFill>
                <a:latin typeface="Times New Roman" pitchFamily="18" charset="0"/>
                <a:cs typeface="Times New Roman" pitchFamily="18" charset="0"/>
              </a:rPr>
              <a:t>=0</a:t>
            </a:r>
            <a:endParaRPr lang="en-US" sz="2400" dirty="0">
              <a:solidFill>
                <a:schemeClr val="tx1"/>
              </a:solidFill>
              <a:latin typeface="Times New Roman" pitchFamily="18" charset="0"/>
              <a:cs typeface="Times New Roman" pitchFamily="18" charset="0"/>
            </a:endParaRPr>
          </a:p>
          <a:p>
            <a:pPr algn="just">
              <a:tabLst>
                <a:tab pos="457200" algn="l"/>
              </a:tabLst>
            </a:pPr>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emp_salary</a:t>
            </a:r>
            <a:r>
              <a:rPr lang="en-US" sz="2400" dirty="0" smtClean="0">
                <a:solidFill>
                  <a:schemeClr val="tx1"/>
                </a:solidFill>
                <a:latin typeface="Times New Roman" pitchFamily="18" charset="0"/>
                <a:cs typeface="Times New Roman" pitchFamily="18" charset="0"/>
              </a:rPr>
              <a:t>=0</a:t>
            </a:r>
            <a:endParaRPr lang="en-US" sz="2400" dirty="0">
              <a:solidFill>
                <a:schemeClr val="tx1"/>
              </a:solidFill>
              <a:latin typeface="Times New Roman" pitchFamily="18" charset="0"/>
              <a:cs typeface="Times New Roman" pitchFamily="18" charset="0"/>
            </a:endParaRPr>
          </a:p>
          <a:p>
            <a:pPr algn="just">
              <a:tabLst>
                <a:tab pos="457200" algn="l"/>
              </a:tabLst>
            </a:pPr>
            <a:endParaRPr lang="en-US" sz="2400" dirty="0">
              <a:solidFill>
                <a:schemeClr val="tx1"/>
              </a:solidFill>
              <a:latin typeface="Times New Roman" pitchFamily="18" charset="0"/>
              <a:cs typeface="Times New Roman" pitchFamily="18" charset="0"/>
            </a:endParaRPr>
          </a:p>
          <a:p>
            <a:pPr algn="just">
              <a:tabLst>
                <a:tab pos="457200" algn="l"/>
              </a:tabLst>
            </a:pP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def</a:t>
            </a:r>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__</a:t>
            </a:r>
            <a:r>
              <a:rPr lang="en-US" sz="2400" dirty="0" err="1">
                <a:solidFill>
                  <a:schemeClr val="tx1"/>
                </a:solidFill>
                <a:latin typeface="Times New Roman" pitchFamily="18" charset="0"/>
                <a:cs typeface="Times New Roman" pitchFamily="18" charset="0"/>
              </a:rPr>
              <a:t>init</a:t>
            </a:r>
            <a:r>
              <a:rPr lang="en-US" sz="2400" dirty="0">
                <a:solidFill>
                  <a:schemeClr val="tx1"/>
                </a:solidFill>
                <a:latin typeface="Times New Roman" pitchFamily="18" charset="0"/>
                <a:cs typeface="Times New Roman" pitchFamily="18" charset="0"/>
              </a:rPr>
              <a:t>__(</a:t>
            </a:r>
            <a:r>
              <a:rPr lang="en-US" sz="2400" dirty="0" err="1">
                <a:solidFill>
                  <a:schemeClr val="tx1"/>
                </a:solidFill>
                <a:latin typeface="Times New Roman" pitchFamily="18" charset="0"/>
                <a:cs typeface="Times New Roman" pitchFamily="18" charset="0"/>
              </a:rPr>
              <a:t>s,i,n,sal</a:t>
            </a:r>
            <a:r>
              <a:rPr lang="en-US" sz="2400" dirty="0">
                <a:solidFill>
                  <a:schemeClr val="tx1"/>
                </a:solidFill>
                <a:latin typeface="Times New Roman" pitchFamily="18" charset="0"/>
                <a:cs typeface="Times New Roman" pitchFamily="18" charset="0"/>
              </a:rPr>
              <a:t>)	#parameterized constructor</a:t>
            </a:r>
          </a:p>
          <a:p>
            <a:pPr algn="just">
              <a:tabLst>
                <a:tab pos="457200" algn="l"/>
              </a:tabLst>
            </a:pPr>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s.emp_id</a:t>
            </a:r>
            <a:r>
              <a:rPr lang="en-US" sz="2400" dirty="0" smtClean="0">
                <a:solidFill>
                  <a:schemeClr val="tx1"/>
                </a:solidFill>
                <a:latin typeface="Times New Roman" pitchFamily="18" charset="0"/>
                <a:cs typeface="Times New Roman" pitchFamily="18" charset="0"/>
              </a:rPr>
              <a:t>=i</a:t>
            </a:r>
            <a:endParaRPr lang="en-US" sz="2400" dirty="0">
              <a:solidFill>
                <a:schemeClr val="tx1"/>
              </a:solidFill>
              <a:latin typeface="Times New Roman" pitchFamily="18" charset="0"/>
              <a:cs typeface="Times New Roman" pitchFamily="18" charset="0"/>
            </a:endParaRPr>
          </a:p>
          <a:p>
            <a:pPr algn="just">
              <a:tabLst>
                <a:tab pos="457200" algn="l"/>
              </a:tabLst>
            </a:pPr>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s.emp_name</a:t>
            </a:r>
            <a:r>
              <a:rPr lang="en-US" sz="2400" dirty="0" smtClean="0">
                <a:solidFill>
                  <a:schemeClr val="tx1"/>
                </a:solidFill>
                <a:latin typeface="Times New Roman" pitchFamily="18" charset="0"/>
                <a:cs typeface="Times New Roman" pitchFamily="18" charset="0"/>
              </a:rPr>
              <a:t>=n</a:t>
            </a:r>
            <a:endParaRPr lang="en-US" sz="2400" dirty="0">
              <a:solidFill>
                <a:schemeClr val="tx1"/>
              </a:solidFill>
              <a:latin typeface="Times New Roman" pitchFamily="18" charset="0"/>
              <a:cs typeface="Times New Roman" pitchFamily="18" charset="0"/>
            </a:endParaRPr>
          </a:p>
          <a:p>
            <a:pPr algn="just">
              <a:tabLst>
                <a:tab pos="457200" algn="l"/>
              </a:tabLst>
            </a:pPr>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s.emp_salary</a:t>
            </a:r>
            <a:r>
              <a:rPr lang="en-US" sz="2400" dirty="0" smtClean="0">
                <a:solidFill>
                  <a:schemeClr val="tx1"/>
                </a:solidFill>
                <a:latin typeface="Times New Roman" pitchFamily="18" charset="0"/>
                <a:cs typeface="Times New Roman" pitchFamily="18" charset="0"/>
              </a:rPr>
              <a:t>=</a:t>
            </a:r>
            <a:r>
              <a:rPr lang="en-US" sz="2400" dirty="0" err="1" smtClean="0">
                <a:solidFill>
                  <a:schemeClr val="tx1"/>
                </a:solidFill>
                <a:latin typeface="Times New Roman" pitchFamily="18" charset="0"/>
                <a:cs typeface="Times New Roman" pitchFamily="18" charset="0"/>
              </a:rPr>
              <a:t>sal</a:t>
            </a:r>
            <a:endParaRPr lang="en-US" sz="2400" dirty="0" smtClean="0">
              <a:solidFill>
                <a:schemeClr val="tx1"/>
              </a:solidFill>
              <a:latin typeface="Times New Roman" pitchFamily="18" charset="0"/>
              <a:cs typeface="Times New Roman" pitchFamily="18" charset="0"/>
            </a:endParaRPr>
          </a:p>
          <a:p>
            <a:pPr algn="just">
              <a:tabLst>
                <a:tab pos="457200" algn="l"/>
              </a:tabLst>
            </a:pPr>
            <a:endParaRPr lang="en-US" sz="2400" dirty="0">
              <a:solidFill>
                <a:schemeClr val="tx1"/>
              </a:solidFill>
              <a:latin typeface="Times New Roman" pitchFamily="18" charset="0"/>
              <a:cs typeface="Times New Roman" pitchFamily="18" charset="0"/>
            </a:endParaRPr>
          </a:p>
          <a:p>
            <a:pPr algn="just">
              <a:tabLst>
                <a:tab pos="457200" algn="l"/>
              </a:tabLst>
            </a:pP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def</a:t>
            </a:r>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display(s)</a:t>
            </a:r>
          </a:p>
          <a:p>
            <a:pPr algn="l">
              <a:tabLst>
                <a:tab pos="457200" algn="l"/>
              </a:tabLst>
            </a:pPr>
            <a:r>
              <a:rPr lang="en-US" sz="2400" dirty="0" smtClean="0">
                <a:solidFill>
                  <a:schemeClr val="tx1"/>
                </a:solidFill>
                <a:latin typeface="Times New Roman" pitchFamily="18" charset="0"/>
                <a:cs typeface="Times New Roman" pitchFamily="18" charset="0"/>
              </a:rPr>
              <a:t>    		print(“</a:t>
            </a:r>
            <a:r>
              <a:rPr lang="en-US" sz="2400" dirty="0">
                <a:solidFill>
                  <a:schemeClr val="tx1"/>
                </a:solidFill>
                <a:latin typeface="Times New Roman" pitchFamily="18" charset="0"/>
                <a:cs typeface="Times New Roman" pitchFamily="18" charset="0"/>
              </a:rPr>
              <a:t>Employee  ID=”,</a:t>
            </a:r>
            <a:r>
              <a:rPr lang="en-US" sz="2400" dirty="0" err="1">
                <a:solidFill>
                  <a:schemeClr val="tx1"/>
                </a:solidFill>
                <a:latin typeface="Times New Roman" pitchFamily="18" charset="0"/>
                <a:cs typeface="Times New Roman" pitchFamily="18" charset="0"/>
              </a:rPr>
              <a:t>s.emp_id</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nEmployee</a:t>
            </a:r>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Name</a:t>
            </a:r>
            <a:r>
              <a:rPr lang="en-US" sz="2400" dirty="0">
                <a:solidFill>
                  <a:schemeClr val="tx1"/>
                </a:solidFill>
                <a:latin typeface="Times New Roman" pitchFamily="18" charset="0"/>
                <a:cs typeface="Times New Roman" pitchFamily="18" charset="0"/>
              </a:rPr>
              <a:t>=”,</a:t>
            </a:r>
            <a:r>
              <a:rPr lang="en-US" sz="2400" dirty="0" err="1">
                <a:solidFill>
                  <a:schemeClr val="tx1"/>
                </a:solidFill>
                <a:latin typeface="Times New Roman" pitchFamily="18" charset="0"/>
                <a:cs typeface="Times New Roman" pitchFamily="18" charset="0"/>
              </a:rPr>
              <a:t>s.emp_name</a:t>
            </a:r>
            <a:r>
              <a:rPr lang="en-US" sz="2400" dirty="0">
                <a:solidFill>
                  <a:schemeClr val="tx1"/>
                </a:solidFill>
                <a:latin typeface="Times New Roman" pitchFamily="18" charset="0"/>
                <a:cs typeface="Times New Roman" pitchFamily="18" charset="0"/>
              </a:rPr>
              <a:t>,”\</a:t>
            </a:r>
            <a:r>
              <a:rPr lang="en-US" sz="2400" dirty="0" err="1">
                <a:solidFill>
                  <a:schemeClr val="tx1"/>
                </a:solidFill>
                <a:latin typeface="Times New Roman" pitchFamily="18" charset="0"/>
                <a:cs typeface="Times New Roman" pitchFamily="18" charset="0"/>
              </a:rPr>
              <a:t>nSalary</a:t>
            </a:r>
            <a:r>
              <a:rPr lang="en-US" sz="2400" dirty="0">
                <a:solidFill>
                  <a:schemeClr val="tx1"/>
                </a:solidFill>
                <a:latin typeface="Times New Roman" pitchFamily="18" charset="0"/>
                <a:cs typeface="Times New Roman" pitchFamily="18" charset="0"/>
              </a:rPr>
              <a:t>=”,</a:t>
            </a:r>
            <a:r>
              <a:rPr lang="en-US" sz="2400" dirty="0" err="1">
                <a:solidFill>
                  <a:schemeClr val="tx1"/>
                </a:solidFill>
                <a:latin typeface="Times New Roman" pitchFamily="18" charset="0"/>
                <a:cs typeface="Times New Roman" pitchFamily="18" charset="0"/>
              </a:rPr>
              <a:t>s.emp_salary</a:t>
            </a:r>
            <a:r>
              <a:rPr lang="en-US" sz="2400" dirty="0">
                <a:solidFill>
                  <a:schemeClr val="tx1"/>
                </a:solidFill>
                <a:latin typeface="Times New Roman" pitchFamily="18" charset="0"/>
                <a:cs typeface="Times New Roman" pitchFamily="18" charset="0"/>
              </a:rPr>
              <a:t>)</a:t>
            </a:r>
            <a:endParaRPr lang="en-US" sz="2400" dirty="0" smtClean="0">
              <a:solidFill>
                <a:schemeClr val="tx1"/>
              </a:solidFill>
              <a:latin typeface="Times New Roman" pitchFamily="18" charset="0"/>
              <a:cs typeface="Times New Roman" pitchFamily="18" charset="0"/>
            </a:endParaRPr>
          </a:p>
          <a:p>
            <a:pPr algn="just">
              <a:tabLst>
                <a:tab pos="457200" algn="l"/>
              </a:tabLst>
            </a:pPr>
            <a:r>
              <a:rPr lang="en-US" sz="2400" dirty="0" smtClean="0">
                <a:solidFill>
                  <a:schemeClr val="tx1"/>
                </a:solidFill>
                <a:latin typeface="Times New Roman" pitchFamily="18" charset="0"/>
                <a:cs typeface="Times New Roman" pitchFamily="18" charset="0"/>
              </a:rPr>
              <a:t>E=</a:t>
            </a:r>
            <a:r>
              <a:rPr lang="en-US" sz="2400" dirty="0" err="1" smtClean="0">
                <a:solidFill>
                  <a:schemeClr val="tx1"/>
                </a:solidFill>
                <a:latin typeface="Times New Roman" pitchFamily="18" charset="0"/>
                <a:cs typeface="Times New Roman" pitchFamily="18" charset="0"/>
              </a:rPr>
              <a:t>emp</a:t>
            </a:r>
            <a:r>
              <a:rPr lang="en-US" sz="2400" dirty="0" smtClean="0">
                <a:solidFill>
                  <a:schemeClr val="tx1"/>
                </a:solidFill>
                <a:latin typeface="Times New Roman" pitchFamily="18" charset="0"/>
                <a:cs typeface="Times New Roman" pitchFamily="18" charset="0"/>
              </a:rPr>
              <a:t>(101, “Rahul”, 36000)</a:t>
            </a:r>
          </a:p>
          <a:p>
            <a:pPr algn="just">
              <a:tabLst>
                <a:tab pos="457200" algn="l"/>
              </a:tabLst>
            </a:pPr>
            <a:r>
              <a:rPr lang="en-US" sz="2400" dirty="0" err="1" smtClean="0">
                <a:solidFill>
                  <a:schemeClr val="tx1"/>
                </a:solidFill>
                <a:latin typeface="Times New Roman" pitchFamily="18" charset="0"/>
                <a:cs typeface="Times New Roman" pitchFamily="18" charset="0"/>
              </a:rPr>
              <a:t>E.display</a:t>
            </a:r>
            <a:r>
              <a:rPr lang="en-US" sz="2400" dirty="0" smtClean="0">
                <a:solidFill>
                  <a:schemeClr val="tx1"/>
                </a:solidFill>
                <a:latin typeface="Times New Roman" pitchFamily="18" charset="0"/>
                <a:cs typeface="Times New Roman" pitchFamily="18" charset="0"/>
              </a:rPr>
              <a:t>()</a:t>
            </a:r>
            <a:endParaRPr lang="en-US" sz="20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256945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tabLst>
                <a:tab pos="457200" algn="l"/>
              </a:tabLst>
            </a:pPr>
            <a:r>
              <a:rPr lang="en-US" sz="2800" b="1" dirty="0">
                <a:solidFill>
                  <a:schemeClr val="tx1"/>
                </a:solidFill>
                <a:latin typeface="Times New Roman" pitchFamily="18" charset="0"/>
                <a:cs typeface="Times New Roman" pitchFamily="18" charset="0"/>
              </a:rPr>
              <a:t>Python In-built class </a:t>
            </a:r>
            <a:r>
              <a:rPr lang="en-US" sz="2800" b="1" dirty="0" smtClean="0">
                <a:solidFill>
                  <a:schemeClr val="tx1"/>
                </a:solidFill>
                <a:latin typeface="Times New Roman" pitchFamily="18" charset="0"/>
                <a:cs typeface="Times New Roman" pitchFamily="18" charset="0"/>
              </a:rPr>
              <a:t>functions</a:t>
            </a:r>
          </a:p>
          <a:p>
            <a:pPr algn="just">
              <a:tabLst>
                <a:tab pos="457200" algn="l"/>
              </a:tabLst>
            </a:pPr>
            <a:endParaRPr lang="en-US" sz="2400" dirty="0" smtClean="0">
              <a:solidFill>
                <a:schemeClr val="tx1"/>
              </a:solidFill>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82919880"/>
              </p:ext>
            </p:extLst>
          </p:nvPr>
        </p:nvGraphicFramePr>
        <p:xfrm>
          <a:off x="-3" y="685800"/>
          <a:ext cx="8991602" cy="6295906"/>
        </p:xfrm>
        <a:graphic>
          <a:graphicData uri="http://schemas.openxmlformats.org/drawingml/2006/table">
            <a:tbl>
              <a:tblPr firstRow="1" firstCol="1" bandRow="1">
                <a:tableStyleId>{5C22544A-7EE6-4342-B048-85BDC9FD1C3A}</a:tableStyleId>
              </a:tblPr>
              <a:tblGrid>
                <a:gridCol w="647528"/>
                <a:gridCol w="2476675"/>
                <a:gridCol w="5867399"/>
              </a:tblGrid>
              <a:tr h="1044286">
                <a:tc>
                  <a:txBody>
                    <a:bodyPr/>
                    <a:lstStyle/>
                    <a:p>
                      <a:pPr marL="0" marR="0">
                        <a:lnSpc>
                          <a:spcPct val="115000"/>
                        </a:lnSpc>
                        <a:spcBef>
                          <a:spcPts val="0"/>
                        </a:spcBef>
                        <a:spcAft>
                          <a:spcPts val="0"/>
                        </a:spcAft>
                        <a:tabLst>
                          <a:tab pos="914400" algn="l"/>
                        </a:tabLst>
                      </a:pPr>
                      <a:r>
                        <a:rPr lang="en-US" sz="2000" dirty="0">
                          <a:effectLst/>
                        </a:rPr>
                        <a:t>SN</a:t>
                      </a:r>
                      <a:endParaRPr lang="en-US" sz="1800" dirty="0">
                        <a:effectLst/>
                        <a:latin typeface="Calibri"/>
                        <a:ea typeface="Calibri"/>
                        <a:cs typeface="Mangal"/>
                      </a:endParaRPr>
                    </a:p>
                  </a:txBody>
                  <a:tcPr marL="114300" marR="114300" marT="114300" marB="114300"/>
                </a:tc>
                <a:tc>
                  <a:txBody>
                    <a:bodyPr/>
                    <a:lstStyle/>
                    <a:p>
                      <a:pPr marL="0" marR="0">
                        <a:lnSpc>
                          <a:spcPct val="115000"/>
                        </a:lnSpc>
                        <a:spcBef>
                          <a:spcPts val="0"/>
                        </a:spcBef>
                        <a:spcAft>
                          <a:spcPts val="0"/>
                        </a:spcAft>
                        <a:tabLst>
                          <a:tab pos="914400" algn="l"/>
                        </a:tabLst>
                      </a:pPr>
                      <a:r>
                        <a:rPr lang="en-US" sz="2000">
                          <a:effectLst/>
                        </a:rPr>
                        <a:t>Function</a:t>
                      </a:r>
                      <a:endParaRPr lang="en-US" sz="1800">
                        <a:effectLst/>
                        <a:latin typeface="Calibri"/>
                        <a:ea typeface="Calibri"/>
                        <a:cs typeface="Mangal"/>
                      </a:endParaRPr>
                    </a:p>
                  </a:txBody>
                  <a:tcPr marL="114300" marR="114300" marT="114300" marB="114300"/>
                </a:tc>
                <a:tc>
                  <a:txBody>
                    <a:bodyPr/>
                    <a:lstStyle/>
                    <a:p>
                      <a:pPr marL="0" marR="0">
                        <a:lnSpc>
                          <a:spcPct val="115000"/>
                        </a:lnSpc>
                        <a:spcBef>
                          <a:spcPts val="0"/>
                        </a:spcBef>
                        <a:spcAft>
                          <a:spcPts val="0"/>
                        </a:spcAft>
                        <a:tabLst>
                          <a:tab pos="914400" algn="l"/>
                        </a:tabLst>
                      </a:pPr>
                      <a:r>
                        <a:rPr lang="en-US" sz="2000" dirty="0">
                          <a:effectLst/>
                        </a:rPr>
                        <a:t>Description</a:t>
                      </a:r>
                      <a:endParaRPr lang="en-US" sz="1800" dirty="0">
                        <a:effectLst/>
                        <a:latin typeface="Calibri"/>
                        <a:ea typeface="Calibri"/>
                        <a:cs typeface="Mangal"/>
                      </a:endParaRPr>
                    </a:p>
                  </a:txBody>
                  <a:tcPr marL="114300" marR="114300" marT="114300" marB="114300"/>
                </a:tc>
              </a:tr>
              <a:tr h="1372588">
                <a:tc>
                  <a:txBody>
                    <a:bodyPr/>
                    <a:lstStyle/>
                    <a:p>
                      <a:pPr marL="0" marR="0">
                        <a:lnSpc>
                          <a:spcPct val="115000"/>
                        </a:lnSpc>
                        <a:spcBef>
                          <a:spcPts val="0"/>
                        </a:spcBef>
                        <a:spcAft>
                          <a:spcPts val="0"/>
                        </a:spcAft>
                        <a:tabLst>
                          <a:tab pos="914400" algn="l"/>
                        </a:tabLst>
                      </a:pPr>
                      <a:r>
                        <a:rPr lang="en-US" sz="2000">
                          <a:effectLst/>
                        </a:rPr>
                        <a:t>1</a:t>
                      </a:r>
                      <a:endParaRPr lang="en-US" sz="1800">
                        <a:effectLst/>
                        <a:latin typeface="Calibri"/>
                        <a:ea typeface="Calibri"/>
                        <a:cs typeface="Mangal"/>
                      </a:endParaRPr>
                    </a:p>
                  </a:txBody>
                  <a:tcPr marL="76200" marR="76200" marT="76200" marB="76200"/>
                </a:tc>
                <a:tc>
                  <a:txBody>
                    <a:bodyPr/>
                    <a:lstStyle/>
                    <a:p>
                      <a:pPr marL="0" marR="0">
                        <a:lnSpc>
                          <a:spcPct val="115000"/>
                        </a:lnSpc>
                        <a:spcBef>
                          <a:spcPts val="0"/>
                        </a:spcBef>
                        <a:spcAft>
                          <a:spcPts val="0"/>
                        </a:spcAft>
                        <a:tabLst>
                          <a:tab pos="914400" algn="l"/>
                        </a:tabLst>
                      </a:pPr>
                      <a:r>
                        <a:rPr lang="en-US" sz="2000" dirty="0" err="1" smtClean="0">
                          <a:effectLst/>
                        </a:rPr>
                        <a:t>getattr</a:t>
                      </a:r>
                      <a:r>
                        <a:rPr lang="en-US" sz="2000" dirty="0" smtClean="0">
                          <a:effectLst/>
                        </a:rPr>
                        <a:t> (</a:t>
                      </a:r>
                      <a:r>
                        <a:rPr lang="en-US" sz="2000" dirty="0" err="1">
                          <a:effectLst/>
                        </a:rPr>
                        <a:t>obj,name</a:t>
                      </a:r>
                      <a:r>
                        <a:rPr lang="en-US" sz="2000" dirty="0" smtClean="0">
                          <a:effectLst/>
                        </a:rPr>
                        <a:t>, default</a:t>
                      </a:r>
                      <a:r>
                        <a:rPr lang="en-US" sz="2000" dirty="0">
                          <a:effectLst/>
                        </a:rPr>
                        <a:t>)</a:t>
                      </a:r>
                      <a:endParaRPr lang="en-US" sz="1800" dirty="0">
                        <a:effectLst/>
                        <a:latin typeface="Calibri"/>
                        <a:ea typeface="Calibri"/>
                        <a:cs typeface="Mangal"/>
                      </a:endParaRPr>
                    </a:p>
                  </a:txBody>
                  <a:tcPr marL="76200" marR="76200" marT="76200" marB="76200"/>
                </a:tc>
                <a:tc>
                  <a:txBody>
                    <a:bodyPr/>
                    <a:lstStyle/>
                    <a:p>
                      <a:pPr marL="0" marR="0">
                        <a:lnSpc>
                          <a:spcPct val="115000"/>
                        </a:lnSpc>
                        <a:spcBef>
                          <a:spcPts val="0"/>
                        </a:spcBef>
                        <a:spcAft>
                          <a:spcPts val="0"/>
                        </a:spcAft>
                        <a:tabLst>
                          <a:tab pos="914400" algn="l"/>
                        </a:tabLst>
                      </a:pPr>
                      <a:r>
                        <a:rPr lang="en-US" sz="2000" dirty="0">
                          <a:effectLst/>
                        </a:rPr>
                        <a:t>It is used to access the attribute of the object</a:t>
                      </a:r>
                      <a:r>
                        <a:rPr lang="en-US" sz="2000" dirty="0" smtClean="0">
                          <a:effectLst/>
                        </a:rPr>
                        <a:t>.</a:t>
                      </a:r>
                    </a:p>
                    <a:p>
                      <a:pPr marL="0" marR="0">
                        <a:lnSpc>
                          <a:spcPct val="115000"/>
                        </a:lnSpc>
                        <a:spcBef>
                          <a:spcPts val="0"/>
                        </a:spcBef>
                        <a:spcAft>
                          <a:spcPts val="0"/>
                        </a:spcAft>
                        <a:tabLst>
                          <a:tab pos="914400" algn="l"/>
                        </a:tabLst>
                      </a:pPr>
                      <a:endParaRPr lang="en-US" sz="1800" dirty="0" smtClean="0">
                        <a:effectLst/>
                        <a:latin typeface="+mn-lt"/>
                        <a:ea typeface="Calibri"/>
                        <a:cs typeface="Mangal"/>
                      </a:endParaRPr>
                    </a:p>
                    <a:p>
                      <a:pPr marL="0" marR="0">
                        <a:lnSpc>
                          <a:spcPct val="115000"/>
                        </a:lnSpc>
                        <a:spcBef>
                          <a:spcPts val="0"/>
                        </a:spcBef>
                        <a:spcAft>
                          <a:spcPts val="0"/>
                        </a:spcAft>
                        <a:tabLst>
                          <a:tab pos="914400" algn="l"/>
                        </a:tabLst>
                      </a:pPr>
                      <a:r>
                        <a:rPr lang="en-US" sz="1800" dirty="0" smtClean="0">
                          <a:effectLst/>
                          <a:latin typeface="+mn-lt"/>
                          <a:ea typeface="Calibri"/>
                          <a:cs typeface="Mangal"/>
                        </a:rPr>
                        <a:t>Ex: print(</a:t>
                      </a:r>
                      <a:r>
                        <a:rPr lang="en-US" sz="1800" dirty="0" err="1" smtClean="0">
                          <a:effectLst/>
                          <a:latin typeface="+mn-lt"/>
                          <a:ea typeface="Calibri"/>
                          <a:cs typeface="Mangal"/>
                        </a:rPr>
                        <a:t>getattr</a:t>
                      </a:r>
                      <a:r>
                        <a:rPr lang="en-US" sz="1800" dirty="0" smtClean="0">
                          <a:effectLst/>
                          <a:latin typeface="+mn-lt"/>
                          <a:ea typeface="Calibri"/>
                          <a:cs typeface="Mangal"/>
                        </a:rPr>
                        <a:t>(e,'</a:t>
                      </a:r>
                      <a:r>
                        <a:rPr lang="en-US" sz="1800" dirty="0" err="1" smtClean="0">
                          <a:effectLst/>
                          <a:latin typeface="+mn-lt"/>
                          <a:ea typeface="Calibri"/>
                          <a:cs typeface="Mangal"/>
                        </a:rPr>
                        <a:t>emp_name</a:t>
                      </a:r>
                      <a:r>
                        <a:rPr lang="en-US" sz="1800" dirty="0" smtClean="0">
                          <a:effectLst/>
                          <a:latin typeface="+mn-lt"/>
                          <a:ea typeface="Calibri"/>
                          <a:cs typeface="Mangal"/>
                        </a:rPr>
                        <a:t>')) </a:t>
                      </a:r>
                      <a:endParaRPr lang="en-US" sz="1800" dirty="0">
                        <a:effectLst/>
                        <a:latin typeface="Calibri"/>
                        <a:ea typeface="Calibri"/>
                        <a:cs typeface="Mangal"/>
                      </a:endParaRPr>
                    </a:p>
                  </a:txBody>
                  <a:tcPr marL="76200" marR="76200" marT="76200" marB="76200"/>
                </a:tc>
              </a:tr>
              <a:tr h="1372588">
                <a:tc>
                  <a:txBody>
                    <a:bodyPr/>
                    <a:lstStyle/>
                    <a:p>
                      <a:pPr marL="0" marR="0">
                        <a:lnSpc>
                          <a:spcPct val="115000"/>
                        </a:lnSpc>
                        <a:spcBef>
                          <a:spcPts val="0"/>
                        </a:spcBef>
                        <a:spcAft>
                          <a:spcPts val="0"/>
                        </a:spcAft>
                        <a:tabLst>
                          <a:tab pos="914400" algn="l"/>
                        </a:tabLst>
                      </a:pPr>
                      <a:r>
                        <a:rPr lang="en-US" sz="2000">
                          <a:effectLst/>
                        </a:rPr>
                        <a:t>2</a:t>
                      </a:r>
                      <a:endParaRPr lang="en-US" sz="1800">
                        <a:effectLst/>
                        <a:latin typeface="Calibri"/>
                        <a:ea typeface="Calibri"/>
                        <a:cs typeface="Mangal"/>
                      </a:endParaRPr>
                    </a:p>
                  </a:txBody>
                  <a:tcPr marL="76200" marR="76200" marT="76200" marB="76200"/>
                </a:tc>
                <a:tc>
                  <a:txBody>
                    <a:bodyPr/>
                    <a:lstStyle/>
                    <a:p>
                      <a:pPr marL="0" marR="0">
                        <a:lnSpc>
                          <a:spcPct val="115000"/>
                        </a:lnSpc>
                        <a:spcBef>
                          <a:spcPts val="0"/>
                        </a:spcBef>
                        <a:spcAft>
                          <a:spcPts val="0"/>
                        </a:spcAft>
                        <a:tabLst>
                          <a:tab pos="914400" algn="l"/>
                        </a:tabLst>
                      </a:pPr>
                      <a:r>
                        <a:rPr lang="en-US" sz="2000">
                          <a:effectLst/>
                        </a:rPr>
                        <a:t>setattr(obj, name,value)</a:t>
                      </a:r>
                      <a:endParaRPr lang="en-US" sz="1800">
                        <a:effectLst/>
                        <a:latin typeface="Calibri"/>
                        <a:ea typeface="Calibri"/>
                        <a:cs typeface="Mangal"/>
                      </a:endParaRPr>
                    </a:p>
                  </a:txBody>
                  <a:tcPr marL="76200" marR="76200" marT="76200" marB="76200"/>
                </a:tc>
                <a:tc>
                  <a:txBody>
                    <a:bodyPr/>
                    <a:lstStyle/>
                    <a:p>
                      <a:pPr marL="0" marR="0">
                        <a:lnSpc>
                          <a:spcPct val="115000"/>
                        </a:lnSpc>
                        <a:spcBef>
                          <a:spcPts val="0"/>
                        </a:spcBef>
                        <a:spcAft>
                          <a:spcPts val="0"/>
                        </a:spcAft>
                        <a:tabLst>
                          <a:tab pos="914400" algn="l"/>
                        </a:tabLst>
                      </a:pPr>
                      <a:r>
                        <a:rPr lang="en-US" sz="2000" dirty="0">
                          <a:effectLst/>
                        </a:rPr>
                        <a:t>It is used to set a particular value to the specific attribute of an object</a:t>
                      </a:r>
                      <a:r>
                        <a:rPr lang="en-US" sz="2000" dirty="0" smtClean="0">
                          <a:effectLst/>
                        </a:rPr>
                        <a:t>.</a:t>
                      </a:r>
                    </a:p>
                    <a:p>
                      <a:pPr marL="0" marR="0">
                        <a:lnSpc>
                          <a:spcPct val="115000"/>
                        </a:lnSpc>
                        <a:spcBef>
                          <a:spcPts val="0"/>
                        </a:spcBef>
                        <a:spcAft>
                          <a:spcPts val="0"/>
                        </a:spcAft>
                        <a:tabLst>
                          <a:tab pos="914400" algn="l"/>
                        </a:tabLst>
                      </a:pPr>
                      <a:r>
                        <a:rPr lang="en-US" sz="1800" kern="1200" dirty="0" err="1" smtClean="0">
                          <a:solidFill>
                            <a:schemeClr val="dk1"/>
                          </a:solidFill>
                          <a:effectLst/>
                          <a:latin typeface="+mn-lt"/>
                          <a:ea typeface="+mn-ea"/>
                          <a:cs typeface="+mn-cs"/>
                        </a:rPr>
                        <a:t>setattr</a:t>
                      </a:r>
                      <a:r>
                        <a:rPr lang="en-US" sz="1800" kern="1200" dirty="0" smtClean="0">
                          <a:solidFill>
                            <a:schemeClr val="dk1"/>
                          </a:solidFill>
                          <a:effectLst/>
                          <a:latin typeface="+mn-lt"/>
                          <a:ea typeface="+mn-ea"/>
                          <a:cs typeface="+mn-cs"/>
                        </a:rPr>
                        <a:t>(e,"emp_salary",23000)</a:t>
                      </a:r>
                      <a:endParaRPr lang="en-US" sz="1800" dirty="0">
                        <a:effectLst/>
                        <a:latin typeface="Calibri"/>
                        <a:ea typeface="Calibri"/>
                        <a:cs typeface="Mangal"/>
                      </a:endParaRPr>
                    </a:p>
                  </a:txBody>
                  <a:tcPr marL="76200" marR="76200" marT="76200" marB="76200"/>
                </a:tc>
              </a:tr>
              <a:tr h="857751">
                <a:tc>
                  <a:txBody>
                    <a:bodyPr/>
                    <a:lstStyle/>
                    <a:p>
                      <a:pPr marL="0" marR="0">
                        <a:lnSpc>
                          <a:spcPct val="115000"/>
                        </a:lnSpc>
                        <a:spcBef>
                          <a:spcPts val="0"/>
                        </a:spcBef>
                        <a:spcAft>
                          <a:spcPts val="0"/>
                        </a:spcAft>
                        <a:tabLst>
                          <a:tab pos="914400" algn="l"/>
                        </a:tabLst>
                      </a:pPr>
                      <a:r>
                        <a:rPr lang="en-US" sz="2000">
                          <a:effectLst/>
                        </a:rPr>
                        <a:t>3</a:t>
                      </a:r>
                      <a:endParaRPr lang="en-US" sz="1800">
                        <a:effectLst/>
                        <a:latin typeface="Calibri"/>
                        <a:ea typeface="Calibri"/>
                        <a:cs typeface="Mangal"/>
                      </a:endParaRPr>
                    </a:p>
                  </a:txBody>
                  <a:tcPr marL="76200" marR="76200" marT="76200" marB="76200"/>
                </a:tc>
                <a:tc>
                  <a:txBody>
                    <a:bodyPr/>
                    <a:lstStyle/>
                    <a:p>
                      <a:pPr marL="0" marR="0">
                        <a:lnSpc>
                          <a:spcPct val="115000"/>
                        </a:lnSpc>
                        <a:spcBef>
                          <a:spcPts val="0"/>
                        </a:spcBef>
                        <a:spcAft>
                          <a:spcPts val="0"/>
                        </a:spcAft>
                        <a:tabLst>
                          <a:tab pos="914400" algn="l"/>
                        </a:tabLst>
                      </a:pPr>
                      <a:r>
                        <a:rPr lang="en-US" sz="2000">
                          <a:effectLst/>
                        </a:rPr>
                        <a:t>delattr(obj, name)</a:t>
                      </a:r>
                      <a:endParaRPr lang="en-US" sz="1800">
                        <a:effectLst/>
                        <a:latin typeface="Calibri"/>
                        <a:ea typeface="Calibri"/>
                        <a:cs typeface="Mangal"/>
                      </a:endParaRPr>
                    </a:p>
                  </a:txBody>
                  <a:tcPr marL="76200" marR="76200" marT="76200" marB="76200"/>
                </a:tc>
                <a:tc>
                  <a:txBody>
                    <a:bodyPr/>
                    <a:lstStyle/>
                    <a:p>
                      <a:pPr marL="0" marR="0">
                        <a:lnSpc>
                          <a:spcPct val="115000"/>
                        </a:lnSpc>
                        <a:spcBef>
                          <a:spcPts val="0"/>
                        </a:spcBef>
                        <a:spcAft>
                          <a:spcPts val="0"/>
                        </a:spcAft>
                        <a:tabLst>
                          <a:tab pos="914400" algn="l"/>
                        </a:tabLst>
                      </a:pPr>
                      <a:r>
                        <a:rPr lang="en-US" sz="2000" dirty="0">
                          <a:effectLst/>
                        </a:rPr>
                        <a:t>It is used to delete a specific attribute</a:t>
                      </a:r>
                      <a:r>
                        <a:rPr lang="en-US" sz="2000" dirty="0" smtClean="0">
                          <a:effectLst/>
                        </a:rPr>
                        <a:t>.</a:t>
                      </a:r>
                    </a:p>
                    <a:p>
                      <a:pPr marL="0" marR="0" indent="0" algn="l" defTabSz="914400" rtl="0" eaLnBrk="1" fontAlgn="auto" latinLnBrk="0" hangingPunct="1">
                        <a:lnSpc>
                          <a:spcPct val="115000"/>
                        </a:lnSpc>
                        <a:spcBef>
                          <a:spcPts val="0"/>
                        </a:spcBef>
                        <a:spcAft>
                          <a:spcPts val="0"/>
                        </a:spcAft>
                        <a:buClrTx/>
                        <a:buSzTx/>
                        <a:buFontTx/>
                        <a:buNone/>
                        <a:tabLst>
                          <a:tab pos="914400" algn="l"/>
                        </a:tabLst>
                        <a:defRPr/>
                      </a:pPr>
                      <a:r>
                        <a:rPr lang="en-US" sz="1800" kern="1200" dirty="0" err="1" smtClean="0">
                          <a:solidFill>
                            <a:schemeClr val="dk1"/>
                          </a:solidFill>
                          <a:effectLst/>
                          <a:latin typeface="+mn-lt"/>
                          <a:ea typeface="+mn-ea"/>
                          <a:cs typeface="+mn-cs"/>
                        </a:rPr>
                        <a:t>delattr</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s,'age</a:t>
                      </a:r>
                      <a:r>
                        <a:rPr lang="en-US" sz="1800" kern="1200" dirty="0" smtClean="0">
                          <a:solidFill>
                            <a:schemeClr val="dk1"/>
                          </a:solidFill>
                          <a:effectLst/>
                          <a:latin typeface="+mn-lt"/>
                          <a:ea typeface="+mn-ea"/>
                          <a:cs typeface="+mn-cs"/>
                        </a:rPr>
                        <a:t>')  </a:t>
                      </a:r>
                    </a:p>
                    <a:p>
                      <a:pPr marL="0" marR="0">
                        <a:lnSpc>
                          <a:spcPct val="115000"/>
                        </a:lnSpc>
                        <a:spcBef>
                          <a:spcPts val="0"/>
                        </a:spcBef>
                        <a:spcAft>
                          <a:spcPts val="0"/>
                        </a:spcAft>
                        <a:tabLst>
                          <a:tab pos="914400" algn="l"/>
                        </a:tabLst>
                      </a:pPr>
                      <a:endParaRPr lang="en-US" sz="1800" dirty="0">
                        <a:effectLst/>
                        <a:latin typeface="Calibri"/>
                        <a:ea typeface="Calibri"/>
                        <a:cs typeface="Mangal"/>
                      </a:endParaRPr>
                    </a:p>
                  </a:txBody>
                  <a:tcPr marL="76200" marR="76200" marT="76200" marB="76200"/>
                </a:tc>
              </a:tr>
              <a:tr h="1372588">
                <a:tc>
                  <a:txBody>
                    <a:bodyPr/>
                    <a:lstStyle/>
                    <a:p>
                      <a:pPr marL="0" marR="0">
                        <a:lnSpc>
                          <a:spcPct val="115000"/>
                        </a:lnSpc>
                        <a:spcBef>
                          <a:spcPts val="0"/>
                        </a:spcBef>
                        <a:spcAft>
                          <a:spcPts val="0"/>
                        </a:spcAft>
                        <a:tabLst>
                          <a:tab pos="914400" algn="l"/>
                        </a:tabLst>
                      </a:pPr>
                      <a:r>
                        <a:rPr lang="en-US" sz="2000">
                          <a:effectLst/>
                        </a:rPr>
                        <a:t>4</a:t>
                      </a:r>
                      <a:endParaRPr lang="en-US" sz="1800">
                        <a:effectLst/>
                        <a:latin typeface="Calibri"/>
                        <a:ea typeface="Calibri"/>
                        <a:cs typeface="Mangal"/>
                      </a:endParaRPr>
                    </a:p>
                  </a:txBody>
                  <a:tcPr marL="76200" marR="76200" marT="76200" marB="76200"/>
                </a:tc>
                <a:tc>
                  <a:txBody>
                    <a:bodyPr/>
                    <a:lstStyle/>
                    <a:p>
                      <a:pPr marL="0" marR="0">
                        <a:lnSpc>
                          <a:spcPct val="115000"/>
                        </a:lnSpc>
                        <a:spcBef>
                          <a:spcPts val="0"/>
                        </a:spcBef>
                        <a:spcAft>
                          <a:spcPts val="0"/>
                        </a:spcAft>
                        <a:tabLst>
                          <a:tab pos="914400" algn="l"/>
                        </a:tabLst>
                      </a:pPr>
                      <a:r>
                        <a:rPr lang="en-US" sz="2000">
                          <a:effectLst/>
                        </a:rPr>
                        <a:t>hasattr(obj, name)</a:t>
                      </a:r>
                      <a:endParaRPr lang="en-US" sz="1800">
                        <a:effectLst/>
                        <a:latin typeface="Calibri"/>
                        <a:ea typeface="Calibri"/>
                        <a:cs typeface="Mangal"/>
                      </a:endParaRPr>
                    </a:p>
                  </a:txBody>
                  <a:tcPr marL="76200" marR="76200" marT="76200" marB="76200"/>
                </a:tc>
                <a:tc>
                  <a:txBody>
                    <a:bodyPr/>
                    <a:lstStyle/>
                    <a:p>
                      <a:pPr marL="0" marR="0">
                        <a:lnSpc>
                          <a:spcPct val="115000"/>
                        </a:lnSpc>
                        <a:spcBef>
                          <a:spcPts val="0"/>
                        </a:spcBef>
                        <a:spcAft>
                          <a:spcPts val="0"/>
                        </a:spcAft>
                        <a:tabLst>
                          <a:tab pos="914400" algn="l"/>
                        </a:tabLst>
                      </a:pPr>
                      <a:r>
                        <a:rPr lang="en-US" sz="2000" dirty="0">
                          <a:effectLst/>
                        </a:rPr>
                        <a:t>It returns true if the object contains some specific attribute</a:t>
                      </a:r>
                      <a:r>
                        <a:rPr lang="en-US" sz="2000" dirty="0" smtClean="0">
                          <a:effectLst/>
                        </a:rPr>
                        <a:t>.</a:t>
                      </a:r>
                    </a:p>
                    <a:p>
                      <a:pPr marL="0" marR="0">
                        <a:lnSpc>
                          <a:spcPct val="115000"/>
                        </a:lnSpc>
                        <a:spcBef>
                          <a:spcPts val="0"/>
                        </a:spcBef>
                        <a:spcAft>
                          <a:spcPts val="0"/>
                        </a:spcAft>
                        <a:tabLst>
                          <a:tab pos="914400" algn="l"/>
                        </a:tabLst>
                      </a:pPr>
                      <a:r>
                        <a:rPr lang="en-US" sz="2000" dirty="0" err="1" smtClean="0">
                          <a:effectLst/>
                          <a:latin typeface="Calibri"/>
                          <a:ea typeface="Calibri"/>
                          <a:cs typeface="Mangal"/>
                        </a:rPr>
                        <a:t>hasattr</a:t>
                      </a:r>
                      <a:r>
                        <a:rPr lang="en-US" sz="2000" dirty="0" smtClean="0">
                          <a:effectLst/>
                          <a:latin typeface="Calibri"/>
                          <a:ea typeface="Calibri"/>
                          <a:cs typeface="Mangal"/>
                        </a:rPr>
                        <a:t>(</a:t>
                      </a:r>
                      <a:r>
                        <a:rPr lang="en-US" sz="2000" dirty="0" err="1" smtClean="0">
                          <a:effectLst/>
                          <a:latin typeface="Calibri"/>
                          <a:ea typeface="Calibri"/>
                          <a:cs typeface="Mangal"/>
                        </a:rPr>
                        <a:t>emp</a:t>
                      </a:r>
                      <a:r>
                        <a:rPr lang="en-US" sz="2000" dirty="0" smtClean="0">
                          <a:effectLst/>
                          <a:latin typeface="Calibri"/>
                          <a:ea typeface="Calibri"/>
                          <a:cs typeface="Mangal"/>
                        </a:rPr>
                        <a:t>,’salary’)</a:t>
                      </a:r>
                      <a:endParaRPr lang="en-US" sz="1800" dirty="0">
                        <a:effectLst/>
                        <a:latin typeface="Calibri"/>
                        <a:ea typeface="Calibri"/>
                        <a:cs typeface="Mangal"/>
                      </a:endParaRPr>
                    </a:p>
                  </a:txBody>
                  <a:tcPr marL="76200" marR="76200" marT="76200" marB="76200"/>
                </a:tc>
              </a:tr>
            </a:tbl>
          </a:graphicData>
        </a:graphic>
      </p:graphicFrame>
    </p:spTree>
    <p:extLst>
      <p:ext uri="{BB962C8B-B14F-4D97-AF65-F5344CB8AC3E}">
        <p14:creationId xmlns:p14="http://schemas.microsoft.com/office/powerpoint/2010/main" val="17948431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spcAft>
                <a:spcPts val="600"/>
              </a:spcAft>
              <a:tabLst>
                <a:tab pos="457200" algn="l"/>
              </a:tabLst>
            </a:pPr>
            <a:r>
              <a:rPr lang="en-US" sz="2800" b="1" dirty="0">
                <a:solidFill>
                  <a:schemeClr val="tx1"/>
                </a:solidFill>
                <a:latin typeface="Times New Roman" pitchFamily="18" charset="0"/>
                <a:cs typeface="Times New Roman" pitchFamily="18" charset="0"/>
              </a:rPr>
              <a:t>Modify Object Properties</a:t>
            </a:r>
          </a:p>
          <a:p>
            <a:pPr algn="just">
              <a:spcAft>
                <a:spcPts val="600"/>
              </a:spcAft>
              <a:tabLst>
                <a:tab pos="457200" algn="l"/>
              </a:tabLst>
            </a:pPr>
            <a:r>
              <a:rPr lang="en-US" sz="2800" dirty="0">
                <a:solidFill>
                  <a:schemeClr val="tx1"/>
                </a:solidFill>
                <a:latin typeface="Times New Roman" pitchFamily="18" charset="0"/>
                <a:cs typeface="Times New Roman" pitchFamily="18" charset="0"/>
              </a:rPr>
              <a:t>The previously initialized variable can be modified as</a:t>
            </a:r>
          </a:p>
          <a:p>
            <a:pPr algn="just">
              <a:spcAft>
                <a:spcPts val="600"/>
              </a:spcAft>
              <a:tabLst>
                <a:tab pos="457200" algn="l"/>
              </a:tabLst>
            </a:pPr>
            <a:r>
              <a:rPr lang="en-US" sz="2800" dirty="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e.salary</a:t>
            </a:r>
            <a:r>
              <a:rPr lang="en-US" sz="2800" dirty="0" smtClean="0">
                <a:solidFill>
                  <a:schemeClr val="tx1"/>
                </a:solidFill>
                <a:latin typeface="Times New Roman" pitchFamily="18" charset="0"/>
                <a:cs typeface="Times New Roman" pitchFamily="18" charset="0"/>
              </a:rPr>
              <a:t>=45000</a:t>
            </a:r>
          </a:p>
          <a:p>
            <a:pPr algn="just">
              <a:spcAft>
                <a:spcPts val="600"/>
              </a:spcAft>
              <a:tabLst>
                <a:tab pos="457200" algn="l"/>
              </a:tabLst>
            </a:pPr>
            <a:endParaRPr lang="en-US" sz="2800" dirty="0">
              <a:solidFill>
                <a:schemeClr val="tx1"/>
              </a:solidFill>
              <a:latin typeface="Times New Roman" pitchFamily="18" charset="0"/>
              <a:cs typeface="Times New Roman" pitchFamily="18" charset="0"/>
            </a:endParaRPr>
          </a:p>
          <a:p>
            <a:pPr algn="just">
              <a:spcAft>
                <a:spcPts val="600"/>
              </a:spcAft>
              <a:tabLst>
                <a:tab pos="457200" algn="l"/>
              </a:tabLst>
            </a:pPr>
            <a:r>
              <a:rPr lang="en-US" sz="2800" b="1" dirty="0">
                <a:solidFill>
                  <a:schemeClr val="tx1"/>
                </a:solidFill>
                <a:latin typeface="Times New Roman" pitchFamily="18" charset="0"/>
                <a:cs typeface="Times New Roman" pitchFamily="18" charset="0"/>
              </a:rPr>
              <a:t>Delete Object </a:t>
            </a:r>
            <a:r>
              <a:rPr lang="en-US" sz="2800" b="1" dirty="0" smtClean="0">
                <a:solidFill>
                  <a:schemeClr val="tx1"/>
                </a:solidFill>
                <a:latin typeface="Times New Roman" pitchFamily="18" charset="0"/>
                <a:cs typeface="Times New Roman" pitchFamily="18" charset="0"/>
              </a:rPr>
              <a:t>Properties</a:t>
            </a:r>
          </a:p>
          <a:p>
            <a:pPr algn="just">
              <a:spcAft>
                <a:spcPts val="600"/>
              </a:spcAft>
              <a:tabLst>
                <a:tab pos="457200" algn="l"/>
              </a:tabLst>
            </a:pPr>
            <a:r>
              <a:rPr lang="en-US" sz="2800" b="1" dirty="0" smtClean="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The del keyword is used to delete object properties.</a:t>
            </a:r>
          </a:p>
          <a:p>
            <a:pPr algn="just">
              <a:spcAft>
                <a:spcPts val="600"/>
              </a:spcAft>
              <a:tabLst>
                <a:tab pos="457200" algn="l"/>
              </a:tabLst>
            </a:pPr>
            <a:r>
              <a:rPr lang="en-US" sz="2800" dirty="0">
                <a:solidFill>
                  <a:schemeClr val="tx1"/>
                </a:solidFill>
                <a:latin typeface="Times New Roman" pitchFamily="18" charset="0"/>
                <a:cs typeface="Times New Roman" pitchFamily="18" charset="0"/>
              </a:rPr>
              <a:t>	del </a:t>
            </a:r>
            <a:r>
              <a:rPr lang="en-US" sz="2800" dirty="0" err="1">
                <a:solidFill>
                  <a:schemeClr val="tx1"/>
                </a:solidFill>
                <a:latin typeface="Times New Roman" pitchFamily="18" charset="0"/>
                <a:cs typeface="Times New Roman" pitchFamily="18" charset="0"/>
              </a:rPr>
              <a:t>e.emp_id</a:t>
            </a:r>
            <a:r>
              <a:rPr lang="en-US" sz="2800" dirty="0">
                <a:solidFill>
                  <a:schemeClr val="tx1"/>
                </a:solidFill>
                <a:latin typeface="Times New Roman" pitchFamily="18" charset="0"/>
                <a:cs typeface="Times New Roman" pitchFamily="18" charset="0"/>
              </a:rPr>
              <a:t>	#deletes the value of </a:t>
            </a:r>
            <a:r>
              <a:rPr lang="en-US" sz="2800" dirty="0" err="1">
                <a:solidFill>
                  <a:schemeClr val="tx1"/>
                </a:solidFill>
                <a:latin typeface="Times New Roman" pitchFamily="18" charset="0"/>
                <a:cs typeface="Times New Roman" pitchFamily="18" charset="0"/>
              </a:rPr>
              <a:t>emp_id</a:t>
            </a:r>
            <a:endParaRPr lang="en-US" sz="2800" dirty="0">
              <a:solidFill>
                <a:schemeClr val="tx1"/>
              </a:solidFill>
              <a:latin typeface="Times New Roman" pitchFamily="18" charset="0"/>
              <a:cs typeface="Times New Roman" pitchFamily="18" charset="0"/>
            </a:endParaRPr>
          </a:p>
          <a:p>
            <a:pPr algn="just">
              <a:spcAft>
                <a:spcPts val="600"/>
              </a:spcAft>
              <a:tabLst>
                <a:tab pos="457200" algn="l"/>
              </a:tabLst>
            </a:pPr>
            <a:r>
              <a:rPr lang="en-US" sz="2800" dirty="0">
                <a:solidFill>
                  <a:schemeClr val="tx1"/>
                </a:solidFill>
                <a:latin typeface="Times New Roman" pitchFamily="18" charset="0"/>
                <a:cs typeface="Times New Roman" pitchFamily="18" charset="0"/>
              </a:rPr>
              <a:t>•	The objects can also be deleted by using del keyword.</a:t>
            </a:r>
          </a:p>
          <a:p>
            <a:pPr algn="just">
              <a:spcAft>
                <a:spcPts val="600"/>
              </a:spcAft>
              <a:tabLst>
                <a:tab pos="457200" algn="l"/>
              </a:tabLst>
            </a:pPr>
            <a:r>
              <a:rPr lang="en-US" sz="2800" dirty="0">
                <a:solidFill>
                  <a:schemeClr val="tx1"/>
                </a:solidFill>
                <a:latin typeface="Times New Roman" pitchFamily="18" charset="0"/>
                <a:cs typeface="Times New Roman" pitchFamily="18" charset="0"/>
              </a:rPr>
              <a:t>	del e	#deletes the object e</a:t>
            </a:r>
          </a:p>
        </p:txBody>
      </p:sp>
    </p:spTree>
    <p:extLst>
      <p:ext uri="{BB962C8B-B14F-4D97-AF65-F5344CB8AC3E}">
        <p14:creationId xmlns:p14="http://schemas.microsoft.com/office/powerpoint/2010/main" val="25271354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spcAft>
                <a:spcPts val="1200"/>
              </a:spcAft>
              <a:tabLst>
                <a:tab pos="457200" algn="l"/>
              </a:tabLst>
            </a:pPr>
            <a:r>
              <a:rPr lang="en-US" b="1" dirty="0" smtClean="0">
                <a:solidFill>
                  <a:srgbClr val="C00000"/>
                </a:solidFill>
                <a:latin typeface="Times New Roman" pitchFamily="18" charset="0"/>
                <a:cs typeface="Times New Roman" pitchFamily="18" charset="0"/>
              </a:rPr>
              <a:t>Python Inheritance</a:t>
            </a:r>
          </a:p>
          <a:p>
            <a:pPr algn="just">
              <a:spcAft>
                <a:spcPts val="1200"/>
              </a:spcAft>
              <a:tabLst>
                <a:tab pos="457200" algn="l"/>
              </a:tabLst>
            </a:pPr>
            <a:r>
              <a:rPr lang="en-US" dirty="0" smtClean="0">
                <a:solidFill>
                  <a:schemeClr val="tx1"/>
                </a:solidFill>
                <a:latin typeface="Times New Roman" pitchFamily="18" charset="0"/>
                <a:cs typeface="Times New Roman" pitchFamily="18" charset="0"/>
              </a:rPr>
              <a:t>Inheritance </a:t>
            </a:r>
            <a:r>
              <a:rPr lang="en-US" dirty="0">
                <a:solidFill>
                  <a:schemeClr val="tx1"/>
                </a:solidFill>
                <a:latin typeface="Times New Roman" pitchFamily="18" charset="0"/>
                <a:cs typeface="Times New Roman" pitchFamily="18" charset="0"/>
              </a:rPr>
              <a:t>allows us to define a class that inherits all the methods and properties from another class</a:t>
            </a:r>
            <a:r>
              <a:rPr lang="en-US"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algn="just">
              <a:spcAft>
                <a:spcPts val="1200"/>
              </a:spcAft>
              <a:tabLst>
                <a:tab pos="457200" algn="l"/>
              </a:tabLst>
            </a:pPr>
            <a:r>
              <a:rPr lang="en-US" dirty="0">
                <a:solidFill>
                  <a:schemeClr val="tx1"/>
                </a:solidFill>
                <a:latin typeface="Times New Roman" pitchFamily="18" charset="0"/>
                <a:cs typeface="Times New Roman" pitchFamily="18" charset="0"/>
              </a:rPr>
              <a:t>•	Parent class is the class being inherited from, also called base class</a:t>
            </a:r>
            <a:r>
              <a:rPr lang="en-US"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algn="just">
              <a:spcAft>
                <a:spcPts val="1200"/>
              </a:spcAft>
              <a:tabLst>
                <a:tab pos="457200" algn="l"/>
              </a:tabLst>
            </a:pPr>
            <a:r>
              <a:rPr lang="en-US" dirty="0">
                <a:solidFill>
                  <a:schemeClr val="tx1"/>
                </a:solidFill>
                <a:latin typeface="Times New Roman" pitchFamily="18" charset="0"/>
                <a:cs typeface="Times New Roman" pitchFamily="18" charset="0"/>
              </a:rPr>
              <a:t>•	Child class is the class that inherits from another class, also called derived class. The child class acquires the properties and can access all the data members and functions defined in the parent class.</a:t>
            </a:r>
          </a:p>
        </p:txBody>
      </p:sp>
    </p:spTree>
    <p:extLst>
      <p:ext uri="{BB962C8B-B14F-4D97-AF65-F5344CB8AC3E}">
        <p14:creationId xmlns:p14="http://schemas.microsoft.com/office/powerpoint/2010/main" val="30818232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just">
              <a:spcAft>
                <a:spcPts val="1200"/>
              </a:spcAft>
              <a:tabLst>
                <a:tab pos="457200" algn="l"/>
              </a:tabLst>
            </a:pPr>
            <a:r>
              <a:rPr lang="en-US" sz="2800" b="1" dirty="0" smtClean="0">
                <a:solidFill>
                  <a:schemeClr val="tx1"/>
                </a:solidFill>
                <a:latin typeface="Times New Roman" pitchFamily="18" charset="0"/>
                <a:cs typeface="Times New Roman" pitchFamily="18" charset="0"/>
              </a:rPr>
              <a:t>Syntax</a:t>
            </a:r>
            <a:r>
              <a:rPr lang="en-US" sz="2800" b="1" dirty="0">
                <a:solidFill>
                  <a:schemeClr val="tx1"/>
                </a:solidFill>
                <a:latin typeface="Times New Roman" pitchFamily="18" charset="0"/>
                <a:cs typeface="Times New Roman" pitchFamily="18" charset="0"/>
              </a:rPr>
              <a:t>:</a:t>
            </a:r>
          </a:p>
          <a:p>
            <a:pPr algn="just">
              <a:spcAft>
                <a:spcPts val="1200"/>
              </a:spcAft>
              <a:tabLst>
                <a:tab pos="457200" algn="l"/>
              </a:tabLst>
            </a:pPr>
            <a:r>
              <a:rPr lang="en-US" sz="2800" b="1" dirty="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class </a:t>
            </a:r>
            <a:r>
              <a:rPr lang="en-US" sz="2800" dirty="0" err="1">
                <a:solidFill>
                  <a:schemeClr val="tx1"/>
                </a:solidFill>
                <a:latin typeface="Times New Roman" pitchFamily="18" charset="0"/>
                <a:cs typeface="Times New Roman" pitchFamily="18" charset="0"/>
              </a:rPr>
              <a:t>class_name</a:t>
            </a:r>
            <a:r>
              <a:rPr lang="en-US" sz="2800" dirty="0">
                <a:solidFill>
                  <a:schemeClr val="tx1"/>
                </a:solidFill>
                <a:latin typeface="Times New Roman" pitchFamily="18" charset="0"/>
                <a:cs typeface="Times New Roman" pitchFamily="18" charset="0"/>
              </a:rPr>
              <a:t>(</a:t>
            </a:r>
            <a:r>
              <a:rPr lang="en-US" sz="2800" dirty="0" err="1">
                <a:solidFill>
                  <a:schemeClr val="tx1"/>
                </a:solidFill>
                <a:latin typeface="Times New Roman" pitchFamily="18" charset="0"/>
                <a:cs typeface="Times New Roman" pitchFamily="18" charset="0"/>
              </a:rPr>
              <a:t>base_class_name</a:t>
            </a:r>
            <a:r>
              <a:rPr lang="en-US" sz="2800" dirty="0">
                <a:solidFill>
                  <a:schemeClr val="tx1"/>
                </a:solidFill>
                <a:latin typeface="Times New Roman" pitchFamily="18" charset="0"/>
                <a:cs typeface="Times New Roman" pitchFamily="18" charset="0"/>
              </a:rPr>
              <a:t>):</a:t>
            </a:r>
          </a:p>
          <a:p>
            <a:pPr algn="just">
              <a:spcAft>
                <a:spcPts val="1200"/>
              </a:spcAft>
              <a:tabLst>
                <a:tab pos="457200" algn="l"/>
              </a:tabLst>
            </a:pPr>
            <a:r>
              <a:rPr lang="en-US" sz="2800" dirty="0">
                <a:solidFill>
                  <a:schemeClr val="tx1"/>
                </a:solidFill>
                <a:latin typeface="Times New Roman" pitchFamily="18" charset="0"/>
                <a:cs typeface="Times New Roman" pitchFamily="18" charset="0"/>
              </a:rPr>
              <a:t>		class definition</a:t>
            </a:r>
          </a:p>
          <a:p>
            <a:pPr algn="just">
              <a:tabLst>
                <a:tab pos="457200" algn="l"/>
              </a:tabLst>
            </a:pPr>
            <a:endParaRPr lang="en-US" sz="2800" b="1" dirty="0">
              <a:solidFill>
                <a:schemeClr val="tx1"/>
              </a:solidFill>
              <a:latin typeface="Times New Roman" pitchFamily="18" charset="0"/>
              <a:cs typeface="Times New Roman" pitchFamily="18" charset="0"/>
            </a:endParaRPr>
          </a:p>
          <a:p>
            <a:pPr algn="just">
              <a:tabLst>
                <a:tab pos="457200" algn="l"/>
              </a:tabLst>
            </a:pPr>
            <a:r>
              <a:rPr lang="en-US" sz="2800" b="1" dirty="0">
                <a:solidFill>
                  <a:schemeClr val="tx1"/>
                </a:solidFill>
                <a:latin typeface="Times New Roman" pitchFamily="18" charset="0"/>
                <a:cs typeface="Times New Roman" pitchFamily="18" charset="0"/>
              </a:rPr>
              <a:t>•	A class can inherit multiple classes by mentioning all of them inside the bracket. </a:t>
            </a:r>
          </a:p>
          <a:p>
            <a:pPr algn="just">
              <a:tabLst>
                <a:tab pos="457200" algn="l"/>
              </a:tabLst>
            </a:pPr>
            <a:r>
              <a:rPr lang="en-US" sz="2800" dirty="0">
                <a:solidFill>
                  <a:schemeClr val="tx1"/>
                </a:solidFill>
                <a:latin typeface="Times New Roman" pitchFamily="18" charset="0"/>
                <a:cs typeface="Times New Roman" pitchFamily="18" charset="0"/>
              </a:rPr>
              <a:t>		class </a:t>
            </a:r>
            <a:r>
              <a:rPr lang="en-US" sz="2800" dirty="0" err="1">
                <a:solidFill>
                  <a:schemeClr val="tx1"/>
                </a:solidFill>
                <a:latin typeface="Times New Roman" pitchFamily="18" charset="0"/>
                <a:cs typeface="Times New Roman" pitchFamily="18" charset="0"/>
              </a:rPr>
              <a:t>class_name</a:t>
            </a:r>
            <a:r>
              <a:rPr lang="en-US" sz="2800" dirty="0">
                <a:solidFill>
                  <a:schemeClr val="tx1"/>
                </a:solidFill>
                <a:latin typeface="Times New Roman" pitchFamily="18" charset="0"/>
                <a:cs typeface="Times New Roman" pitchFamily="18" charset="0"/>
              </a:rPr>
              <a:t>(baseclass1, baseclass2,…..):</a:t>
            </a:r>
          </a:p>
          <a:p>
            <a:pPr algn="just">
              <a:tabLst>
                <a:tab pos="457200" algn="l"/>
              </a:tabLst>
            </a:pPr>
            <a:r>
              <a:rPr lang="en-US" sz="2800" dirty="0">
                <a:solidFill>
                  <a:schemeClr val="tx1"/>
                </a:solidFill>
                <a:latin typeface="Times New Roman" pitchFamily="18" charset="0"/>
                <a:cs typeface="Times New Roman" pitchFamily="18" charset="0"/>
              </a:rPr>
              <a:t>			class definition</a:t>
            </a:r>
          </a:p>
          <a:p>
            <a:pPr algn="just">
              <a:tabLst>
                <a:tab pos="457200" algn="l"/>
              </a:tabLst>
            </a:pPr>
            <a:endParaRPr lang="en-US" sz="2800" dirty="0" smtClean="0">
              <a:solidFill>
                <a:schemeClr val="tx1"/>
              </a:solidFill>
              <a:latin typeface="Times New Roman" pitchFamily="18" charset="0"/>
              <a:cs typeface="Times New Roman" pitchFamily="18" charset="0"/>
            </a:endParaRPr>
          </a:p>
          <a:p>
            <a:pPr algn="just">
              <a:tabLst>
                <a:tab pos="457200" algn="l"/>
              </a:tabLst>
            </a:pPr>
            <a:r>
              <a:rPr lang="en-US" sz="2800" dirty="0" smtClean="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1531400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spcAft>
                <a:spcPts val="600"/>
              </a:spcAft>
              <a:tabLst>
                <a:tab pos="457200" algn="l"/>
              </a:tabLst>
            </a:pPr>
            <a:r>
              <a:rPr lang="en-US" sz="2800" b="1" dirty="0">
                <a:solidFill>
                  <a:srgbClr val="C00000"/>
                </a:solidFill>
                <a:latin typeface="Times New Roman" pitchFamily="18" charset="0"/>
                <a:cs typeface="Times New Roman" pitchFamily="18" charset="0"/>
              </a:rPr>
              <a:t>OOPs Concepts</a:t>
            </a:r>
          </a:p>
          <a:p>
            <a:pPr algn="l">
              <a:spcAft>
                <a:spcPts val="600"/>
              </a:spcAft>
              <a:tabLst>
                <a:tab pos="457200" algn="l"/>
              </a:tabLst>
            </a:pPr>
            <a:r>
              <a:rPr lang="en-US" sz="2800" dirty="0">
                <a:solidFill>
                  <a:schemeClr val="tx1"/>
                </a:solidFill>
                <a:latin typeface="Times New Roman" pitchFamily="18" charset="0"/>
                <a:cs typeface="Times New Roman" pitchFamily="18" charset="0"/>
              </a:rPr>
              <a:t>Python is an object-oriented programming language. It allows us to develop applications using an Object Oriented approach. In Python, we can easily create and use classes and objects.</a:t>
            </a:r>
          </a:p>
          <a:p>
            <a:pPr algn="l">
              <a:spcAft>
                <a:spcPts val="600"/>
              </a:spcAft>
              <a:tabLst>
                <a:tab pos="457200" algn="l"/>
              </a:tabLst>
            </a:pPr>
            <a:r>
              <a:rPr lang="en-US" sz="2800" dirty="0">
                <a:solidFill>
                  <a:schemeClr val="tx1"/>
                </a:solidFill>
                <a:latin typeface="Times New Roman" pitchFamily="18" charset="0"/>
                <a:cs typeface="Times New Roman" pitchFamily="18" charset="0"/>
              </a:rPr>
              <a:t>•	Object</a:t>
            </a:r>
          </a:p>
          <a:p>
            <a:pPr algn="l">
              <a:spcAft>
                <a:spcPts val="600"/>
              </a:spcAft>
              <a:tabLst>
                <a:tab pos="457200" algn="l"/>
              </a:tabLst>
            </a:pPr>
            <a:r>
              <a:rPr lang="en-US" sz="2800" dirty="0">
                <a:solidFill>
                  <a:schemeClr val="tx1"/>
                </a:solidFill>
                <a:latin typeface="Times New Roman" pitchFamily="18" charset="0"/>
                <a:cs typeface="Times New Roman" pitchFamily="18" charset="0"/>
              </a:rPr>
              <a:t>•	Class</a:t>
            </a:r>
          </a:p>
          <a:p>
            <a:pPr algn="l">
              <a:spcAft>
                <a:spcPts val="600"/>
              </a:spcAft>
              <a:tabLst>
                <a:tab pos="457200" algn="l"/>
              </a:tabLst>
            </a:pPr>
            <a:r>
              <a:rPr lang="en-US" sz="2800" dirty="0">
                <a:solidFill>
                  <a:schemeClr val="tx1"/>
                </a:solidFill>
                <a:latin typeface="Times New Roman" pitchFamily="18" charset="0"/>
                <a:cs typeface="Times New Roman" pitchFamily="18" charset="0"/>
              </a:rPr>
              <a:t>•	Encapsulation</a:t>
            </a:r>
          </a:p>
          <a:p>
            <a:pPr algn="l">
              <a:spcAft>
                <a:spcPts val="600"/>
              </a:spcAft>
              <a:tabLst>
                <a:tab pos="457200" algn="l"/>
              </a:tabLst>
            </a:pPr>
            <a:r>
              <a:rPr lang="en-US" sz="2800" dirty="0">
                <a:solidFill>
                  <a:schemeClr val="tx1"/>
                </a:solidFill>
                <a:latin typeface="Times New Roman" pitchFamily="18" charset="0"/>
                <a:cs typeface="Times New Roman" pitchFamily="18" charset="0"/>
              </a:rPr>
              <a:t>•	Method</a:t>
            </a:r>
          </a:p>
          <a:p>
            <a:pPr algn="l">
              <a:spcAft>
                <a:spcPts val="600"/>
              </a:spcAft>
              <a:tabLst>
                <a:tab pos="457200" algn="l"/>
              </a:tabLst>
            </a:pPr>
            <a:r>
              <a:rPr lang="en-US" sz="2800" dirty="0">
                <a:solidFill>
                  <a:schemeClr val="tx1"/>
                </a:solidFill>
                <a:latin typeface="Times New Roman" pitchFamily="18" charset="0"/>
                <a:cs typeface="Times New Roman" pitchFamily="18" charset="0"/>
              </a:rPr>
              <a:t>•	Inheritance</a:t>
            </a:r>
          </a:p>
          <a:p>
            <a:pPr algn="l">
              <a:spcAft>
                <a:spcPts val="600"/>
              </a:spcAft>
              <a:tabLst>
                <a:tab pos="457200" algn="l"/>
              </a:tabLst>
            </a:pPr>
            <a:r>
              <a:rPr lang="en-US" sz="2800" dirty="0">
                <a:solidFill>
                  <a:schemeClr val="tx1"/>
                </a:solidFill>
                <a:latin typeface="Times New Roman" pitchFamily="18" charset="0"/>
                <a:cs typeface="Times New Roman" pitchFamily="18" charset="0"/>
              </a:rPr>
              <a:t>•	Polymorphism</a:t>
            </a:r>
          </a:p>
          <a:p>
            <a:pPr algn="l">
              <a:spcAft>
                <a:spcPts val="600"/>
              </a:spcAft>
              <a:tabLst>
                <a:tab pos="457200" algn="l"/>
              </a:tabLst>
            </a:pPr>
            <a:r>
              <a:rPr lang="en-US" sz="2800" dirty="0">
                <a:solidFill>
                  <a:schemeClr val="tx1"/>
                </a:solidFill>
                <a:latin typeface="Times New Roman" pitchFamily="18" charset="0"/>
                <a:cs typeface="Times New Roman" pitchFamily="18" charset="0"/>
              </a:rPr>
              <a:t>•	Data Abstraction</a:t>
            </a:r>
          </a:p>
          <a:p>
            <a:pPr algn="just">
              <a:tabLst>
                <a:tab pos="457200" algn="l"/>
              </a:tabLst>
            </a:pPr>
            <a:endParaRPr lang="en-US" sz="2800" dirty="0" smtClean="0">
              <a:solidFill>
                <a:schemeClr val="tx1"/>
              </a:solidFill>
              <a:latin typeface="Times New Roman" pitchFamily="18" charset="0"/>
              <a:cs typeface="Times New Roman" pitchFamily="18" charset="0"/>
            </a:endParaRPr>
          </a:p>
          <a:p>
            <a:pPr algn="just">
              <a:tabLst>
                <a:tab pos="457200" algn="l"/>
              </a:tabLst>
            </a:pPr>
            <a:r>
              <a:rPr lang="en-US" sz="2400" dirty="0" smtClean="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2220842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381000"/>
            <a:ext cx="8458200" cy="584775"/>
          </a:xfrm>
          <a:prstGeom prst="rect">
            <a:avLst/>
          </a:prstGeom>
        </p:spPr>
        <p:txBody>
          <a:bodyPr wrap="square">
            <a:spAutoFit/>
          </a:bodyPr>
          <a:lstStyle/>
          <a:p>
            <a:pPr algn="ctr"/>
            <a:r>
              <a:rPr lang="en-IN" sz="3200" b="1" dirty="0">
                <a:solidFill>
                  <a:srgbClr val="C00000"/>
                </a:solidFill>
              </a:rPr>
              <a:t>Types of Inheritance in Python</a:t>
            </a:r>
          </a:p>
        </p:txBody>
      </p:sp>
      <p:sp>
        <p:nvSpPr>
          <p:cNvPr id="6" name="TextBox 5"/>
          <p:cNvSpPr txBox="1"/>
          <p:nvPr/>
        </p:nvSpPr>
        <p:spPr>
          <a:xfrm>
            <a:off x="397238" y="1143000"/>
            <a:ext cx="8441961" cy="5139869"/>
          </a:xfrm>
          <a:prstGeom prst="rect">
            <a:avLst/>
          </a:prstGeom>
          <a:noFill/>
        </p:spPr>
        <p:txBody>
          <a:bodyPr wrap="square" rtlCol="0">
            <a:spAutoFit/>
          </a:bodyPr>
          <a:lstStyle/>
          <a:p>
            <a:r>
              <a:rPr lang="en-IN" sz="2800" b="1" dirty="0">
                <a:solidFill>
                  <a:srgbClr val="C00000"/>
                </a:solidFill>
              </a:rPr>
              <a:t>Python - Multiple Inheritance</a:t>
            </a:r>
          </a:p>
          <a:p>
            <a:pPr algn="just"/>
            <a:r>
              <a:rPr lang="en-IN" sz="2000" dirty="0"/>
              <a:t>Multiple Inheritance means that you're inheriting the property of multiple classes into one. In case you have two classes, say A and B, and you want to create a new class which inherits the properties of both A and B, then</a:t>
            </a:r>
            <a:r>
              <a:rPr lang="en-IN" sz="2000" dirty="0" smtClean="0"/>
              <a:t>:</a:t>
            </a:r>
          </a:p>
          <a:p>
            <a:endParaRPr lang="en-IN" sz="2000" dirty="0"/>
          </a:p>
          <a:p>
            <a:r>
              <a:rPr lang="en-IN" sz="2000" dirty="0"/>
              <a:t>class A:</a:t>
            </a:r>
          </a:p>
          <a:p>
            <a:r>
              <a:rPr lang="en-IN" sz="2000" dirty="0"/>
              <a:t>    # variable of class A</a:t>
            </a:r>
          </a:p>
          <a:p>
            <a:r>
              <a:rPr lang="en-IN" sz="2000" dirty="0"/>
              <a:t>    # functions of class A</a:t>
            </a:r>
          </a:p>
          <a:p>
            <a:endParaRPr lang="en-IN" sz="2000" dirty="0"/>
          </a:p>
          <a:p>
            <a:r>
              <a:rPr lang="en-IN" sz="2000" dirty="0"/>
              <a:t>class B:</a:t>
            </a:r>
          </a:p>
          <a:p>
            <a:r>
              <a:rPr lang="en-IN" sz="2000" dirty="0"/>
              <a:t>    # variable of class A</a:t>
            </a:r>
          </a:p>
          <a:p>
            <a:r>
              <a:rPr lang="en-IN" sz="2000" dirty="0"/>
              <a:t>    # functions of class A</a:t>
            </a:r>
          </a:p>
          <a:p>
            <a:endParaRPr lang="en-IN" sz="2000" dirty="0"/>
          </a:p>
          <a:p>
            <a:r>
              <a:rPr lang="en-IN" sz="2000" dirty="0"/>
              <a:t>class C(A, B):</a:t>
            </a:r>
          </a:p>
          <a:p>
            <a:r>
              <a:rPr lang="en-IN" sz="2000" dirty="0"/>
              <a:t>    # class C inheriting property of both class A and B</a:t>
            </a:r>
          </a:p>
          <a:p>
            <a:r>
              <a:rPr lang="en-IN" sz="2000" dirty="0"/>
              <a:t>    # add more properties to class </a:t>
            </a:r>
            <a:r>
              <a:rPr lang="en-IN" sz="2000" dirty="0" smtClean="0"/>
              <a:t>C</a:t>
            </a:r>
          </a:p>
        </p:txBody>
      </p:sp>
    </p:spTree>
    <p:extLst>
      <p:ext uri="{BB962C8B-B14F-4D97-AF65-F5344CB8AC3E}">
        <p14:creationId xmlns:p14="http://schemas.microsoft.com/office/powerpoint/2010/main" val="390029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just">
              <a:spcAft>
                <a:spcPts val="1200"/>
              </a:spcAft>
              <a:tabLst>
                <a:tab pos="457200" algn="l"/>
              </a:tabLst>
            </a:pPr>
            <a:r>
              <a:rPr lang="en-US" sz="2800" b="1" dirty="0">
                <a:solidFill>
                  <a:schemeClr val="tx1"/>
                </a:solidFill>
                <a:latin typeface="Times New Roman" pitchFamily="18" charset="0"/>
                <a:cs typeface="Times New Roman" pitchFamily="18" charset="0"/>
              </a:rPr>
              <a:t>Multiple inheritance</a:t>
            </a:r>
          </a:p>
          <a:p>
            <a:pPr algn="just">
              <a:spcAft>
                <a:spcPts val="1200"/>
              </a:spcAft>
              <a:tabLst>
                <a:tab pos="457200" algn="l"/>
              </a:tabLst>
            </a:pPr>
            <a:r>
              <a:rPr lang="en-US" sz="2800" dirty="0">
                <a:solidFill>
                  <a:schemeClr val="tx1"/>
                </a:solidFill>
                <a:latin typeface="Times New Roman" pitchFamily="18" charset="0"/>
                <a:cs typeface="Times New Roman" pitchFamily="18" charset="0"/>
              </a:rPr>
              <a:t>Python provides us the flexibility to inherit multiple base classes in the child class</a:t>
            </a:r>
            <a:r>
              <a:rPr lang="en-US" sz="2800" dirty="0" smtClean="0">
                <a:solidFill>
                  <a:schemeClr val="tx1"/>
                </a:solidFill>
                <a:latin typeface="Times New Roman" pitchFamily="18" charset="0"/>
                <a:cs typeface="Times New Roman" pitchFamily="18" charset="0"/>
              </a:rPr>
              <a:t>.</a:t>
            </a:r>
          </a:p>
          <a:p>
            <a:pPr algn="just">
              <a:spcAft>
                <a:spcPts val="1200"/>
              </a:spcAft>
              <a:tabLst>
                <a:tab pos="457200" algn="l"/>
              </a:tabLst>
            </a:pPr>
            <a:endParaRPr lang="en-US" sz="2800" dirty="0">
              <a:solidFill>
                <a:schemeClr val="tx1"/>
              </a:solidFill>
              <a:latin typeface="Times New Roman" pitchFamily="18" charset="0"/>
              <a:cs typeface="Times New Roman" pitchFamily="18" charset="0"/>
            </a:endParaRPr>
          </a:p>
        </p:txBody>
      </p:sp>
      <p:sp>
        <p:nvSpPr>
          <p:cNvPr id="4" name="Rectangle 3"/>
          <p:cNvSpPr/>
          <p:nvPr/>
        </p:nvSpPr>
        <p:spPr>
          <a:xfrm>
            <a:off x="1219200" y="1676400"/>
            <a:ext cx="7086600" cy="4893647"/>
          </a:xfrm>
          <a:prstGeom prst="rect">
            <a:avLst/>
          </a:prstGeom>
        </p:spPr>
        <p:txBody>
          <a:bodyPr wrap="square">
            <a:spAutoFit/>
          </a:bodyPr>
          <a:lstStyle/>
          <a:p>
            <a:r>
              <a:rPr lang="en-IN" sz="2400" dirty="0" smtClean="0"/>
              <a:t>class </a:t>
            </a:r>
            <a:r>
              <a:rPr lang="en-IN" sz="2400" dirty="0"/>
              <a:t>Calculation1:</a:t>
            </a:r>
          </a:p>
          <a:p>
            <a:r>
              <a:rPr lang="en-IN" sz="2400" dirty="0"/>
              <a:t>  </a:t>
            </a:r>
            <a:r>
              <a:rPr lang="en-IN" sz="2400" dirty="0" err="1"/>
              <a:t>def</a:t>
            </a:r>
            <a:r>
              <a:rPr lang="en-IN" sz="2400" dirty="0"/>
              <a:t> Summation(</a:t>
            </a:r>
            <a:r>
              <a:rPr lang="en-IN" sz="2400" dirty="0" err="1"/>
              <a:t>self,a,b</a:t>
            </a:r>
            <a:r>
              <a:rPr lang="en-IN" sz="2400" dirty="0"/>
              <a:t>):</a:t>
            </a:r>
          </a:p>
          <a:p>
            <a:r>
              <a:rPr lang="en-IN" sz="2400" dirty="0"/>
              <a:t>    return </a:t>
            </a:r>
            <a:r>
              <a:rPr lang="en-IN" sz="2400" dirty="0" err="1"/>
              <a:t>a+b</a:t>
            </a:r>
            <a:r>
              <a:rPr lang="en-IN" sz="2400" dirty="0"/>
              <a:t>;</a:t>
            </a:r>
          </a:p>
          <a:p>
            <a:r>
              <a:rPr lang="en-IN" sz="2400" dirty="0"/>
              <a:t>class Calculation2:</a:t>
            </a:r>
          </a:p>
          <a:p>
            <a:r>
              <a:rPr lang="en-IN" sz="2400" dirty="0"/>
              <a:t>  </a:t>
            </a:r>
            <a:r>
              <a:rPr lang="en-IN" sz="2400" dirty="0" err="1"/>
              <a:t>def</a:t>
            </a:r>
            <a:r>
              <a:rPr lang="en-IN" sz="2400" dirty="0"/>
              <a:t> Multiplication(</a:t>
            </a:r>
            <a:r>
              <a:rPr lang="en-IN" sz="2400" dirty="0" err="1"/>
              <a:t>self,a,b</a:t>
            </a:r>
            <a:r>
              <a:rPr lang="en-IN" sz="2400" dirty="0"/>
              <a:t>):</a:t>
            </a:r>
          </a:p>
          <a:p>
            <a:r>
              <a:rPr lang="en-IN" sz="2400" dirty="0"/>
              <a:t>    return a*b;</a:t>
            </a:r>
          </a:p>
          <a:p>
            <a:r>
              <a:rPr lang="en-IN" sz="2400" dirty="0"/>
              <a:t>class Derived(Calculation1,Calculation2):</a:t>
            </a:r>
          </a:p>
          <a:p>
            <a:r>
              <a:rPr lang="en-IN" sz="2400" dirty="0"/>
              <a:t>  </a:t>
            </a:r>
            <a:r>
              <a:rPr lang="en-IN" sz="2400" dirty="0" err="1"/>
              <a:t>def</a:t>
            </a:r>
            <a:r>
              <a:rPr lang="en-IN" sz="2400" dirty="0"/>
              <a:t> Divide(</a:t>
            </a:r>
            <a:r>
              <a:rPr lang="en-IN" sz="2400" dirty="0" err="1"/>
              <a:t>self,a,b</a:t>
            </a:r>
            <a:r>
              <a:rPr lang="en-IN" sz="2400" dirty="0"/>
              <a:t>):</a:t>
            </a:r>
          </a:p>
          <a:p>
            <a:r>
              <a:rPr lang="en-IN" sz="2400" dirty="0"/>
              <a:t>    return a/b;</a:t>
            </a:r>
          </a:p>
          <a:p>
            <a:r>
              <a:rPr lang="en-IN" sz="2400" dirty="0"/>
              <a:t>d=Derived()</a:t>
            </a:r>
          </a:p>
          <a:p>
            <a:r>
              <a:rPr lang="en-IN" sz="2400" dirty="0"/>
              <a:t>print(</a:t>
            </a:r>
            <a:r>
              <a:rPr lang="en-IN" sz="2400" dirty="0" err="1"/>
              <a:t>d.Summation</a:t>
            </a:r>
            <a:r>
              <a:rPr lang="en-IN" sz="2400" dirty="0"/>
              <a:t>(10,20))</a:t>
            </a:r>
          </a:p>
          <a:p>
            <a:r>
              <a:rPr lang="en-IN" sz="2400" dirty="0"/>
              <a:t>print(</a:t>
            </a:r>
            <a:r>
              <a:rPr lang="en-IN" sz="2400" dirty="0" err="1"/>
              <a:t>d.Multiplication</a:t>
            </a:r>
            <a:r>
              <a:rPr lang="en-IN" sz="2400" dirty="0"/>
              <a:t>(10,20))</a:t>
            </a:r>
          </a:p>
          <a:p>
            <a:r>
              <a:rPr lang="en-IN" sz="2400" dirty="0"/>
              <a:t>print(</a:t>
            </a:r>
            <a:r>
              <a:rPr lang="en-IN" sz="2400" dirty="0" err="1"/>
              <a:t>d.Divide</a:t>
            </a:r>
            <a:r>
              <a:rPr lang="en-IN" sz="2400" dirty="0"/>
              <a:t>(10,20</a:t>
            </a:r>
            <a:r>
              <a:rPr lang="en-IN" sz="2400" dirty="0" smtClean="0"/>
              <a:t>))</a:t>
            </a:r>
            <a:endParaRPr lang="en-IN" sz="2400" dirty="0"/>
          </a:p>
        </p:txBody>
      </p:sp>
    </p:spTree>
    <p:extLst>
      <p:ext uri="{BB962C8B-B14F-4D97-AF65-F5344CB8AC3E}">
        <p14:creationId xmlns:p14="http://schemas.microsoft.com/office/powerpoint/2010/main" val="22884492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304800"/>
            <a:ext cx="8458200" cy="584775"/>
          </a:xfrm>
          <a:prstGeom prst="rect">
            <a:avLst/>
          </a:prstGeom>
        </p:spPr>
        <p:txBody>
          <a:bodyPr wrap="square">
            <a:spAutoFit/>
          </a:bodyPr>
          <a:lstStyle/>
          <a:p>
            <a:pPr algn="ctr"/>
            <a:r>
              <a:rPr lang="en-IN" sz="3200" b="1" dirty="0">
                <a:solidFill>
                  <a:srgbClr val="C00000"/>
                </a:solidFill>
              </a:rPr>
              <a:t>Types of Inheritance in Python</a:t>
            </a:r>
          </a:p>
        </p:txBody>
      </p:sp>
      <p:sp>
        <p:nvSpPr>
          <p:cNvPr id="6" name="TextBox 5"/>
          <p:cNvSpPr txBox="1"/>
          <p:nvPr/>
        </p:nvSpPr>
        <p:spPr>
          <a:xfrm>
            <a:off x="397238" y="1066800"/>
            <a:ext cx="8441961" cy="5447645"/>
          </a:xfrm>
          <a:prstGeom prst="rect">
            <a:avLst/>
          </a:prstGeom>
          <a:noFill/>
        </p:spPr>
        <p:txBody>
          <a:bodyPr wrap="square" rtlCol="0">
            <a:spAutoFit/>
          </a:bodyPr>
          <a:lstStyle/>
          <a:p>
            <a:r>
              <a:rPr lang="en-IN" sz="2800" b="1" dirty="0">
                <a:solidFill>
                  <a:srgbClr val="C00000"/>
                </a:solidFill>
              </a:rPr>
              <a:t>Python - Multilevel </a:t>
            </a:r>
            <a:r>
              <a:rPr lang="en-IN" sz="2800" b="1" dirty="0" smtClean="0">
                <a:solidFill>
                  <a:srgbClr val="C00000"/>
                </a:solidFill>
              </a:rPr>
              <a:t>Inheritance</a:t>
            </a:r>
          </a:p>
          <a:p>
            <a:endParaRPr lang="en-IN" sz="2000" b="1" dirty="0"/>
          </a:p>
          <a:p>
            <a:pPr algn="just"/>
            <a:r>
              <a:rPr lang="en-IN" sz="2000" dirty="0"/>
              <a:t>In multilevel inheritance, we inherit the classes at multiple separate levels. We have three classes A, B and C, where A is the super class, B is its sub(child) class and C is the sub class of B</a:t>
            </a:r>
            <a:r>
              <a:rPr lang="en-IN" sz="2000" dirty="0" smtClean="0"/>
              <a:t>.</a:t>
            </a:r>
          </a:p>
          <a:p>
            <a:pPr algn="just"/>
            <a:endParaRPr lang="en-IN" sz="2000" dirty="0"/>
          </a:p>
          <a:p>
            <a:r>
              <a:rPr lang="en-IN" sz="2000" dirty="0"/>
              <a:t>Here is a simple example, its just to explain you how this looks in code:</a:t>
            </a:r>
          </a:p>
          <a:p>
            <a:endParaRPr lang="en-IN" sz="2000" dirty="0" smtClean="0"/>
          </a:p>
          <a:p>
            <a:r>
              <a:rPr lang="en-IN" sz="2000" dirty="0" smtClean="0"/>
              <a:t>class </a:t>
            </a:r>
            <a:r>
              <a:rPr lang="en-IN" sz="2000" dirty="0"/>
              <a:t>A: </a:t>
            </a:r>
            <a:endParaRPr lang="en-IN" sz="2000" dirty="0" smtClean="0"/>
          </a:p>
          <a:p>
            <a:r>
              <a:rPr lang="en-IN" sz="2000" dirty="0"/>
              <a:t>	</a:t>
            </a:r>
            <a:r>
              <a:rPr lang="en-IN" sz="2000" dirty="0" smtClean="0"/>
              <a:t># </a:t>
            </a:r>
            <a:r>
              <a:rPr lang="en-IN" sz="2000" dirty="0"/>
              <a:t>properties of class </a:t>
            </a:r>
            <a:r>
              <a:rPr lang="en-IN" sz="2000" dirty="0" smtClean="0"/>
              <a:t> A </a:t>
            </a:r>
          </a:p>
          <a:p>
            <a:r>
              <a:rPr lang="en-IN" sz="2000" dirty="0" smtClean="0"/>
              <a:t>class </a:t>
            </a:r>
            <a:r>
              <a:rPr lang="en-IN" sz="2000" dirty="0"/>
              <a:t>B(A): </a:t>
            </a:r>
            <a:endParaRPr lang="en-IN" sz="2000" dirty="0" smtClean="0"/>
          </a:p>
          <a:p>
            <a:r>
              <a:rPr lang="en-IN" sz="2000" dirty="0"/>
              <a:t>	</a:t>
            </a:r>
            <a:r>
              <a:rPr lang="en-IN" sz="2000" dirty="0" smtClean="0"/>
              <a:t># </a:t>
            </a:r>
            <a:r>
              <a:rPr lang="en-IN" sz="2000" dirty="0"/>
              <a:t>class B inheriting property of class A # more properties of </a:t>
            </a:r>
            <a:r>
              <a:rPr lang="en-IN" sz="2000" dirty="0" smtClean="0"/>
              <a:t>class B</a:t>
            </a:r>
          </a:p>
          <a:p>
            <a:r>
              <a:rPr lang="en-IN" sz="2000" dirty="0" smtClean="0"/>
              <a:t>class </a:t>
            </a:r>
            <a:r>
              <a:rPr lang="en-IN" sz="2000" dirty="0"/>
              <a:t>C(B): </a:t>
            </a:r>
            <a:endParaRPr lang="en-IN" sz="2000" dirty="0" smtClean="0"/>
          </a:p>
          <a:p>
            <a:r>
              <a:rPr lang="en-IN" sz="2000" dirty="0"/>
              <a:t>	</a:t>
            </a:r>
            <a:r>
              <a:rPr lang="en-IN" sz="2000" dirty="0" smtClean="0"/>
              <a:t># </a:t>
            </a:r>
            <a:r>
              <a:rPr lang="en-IN" sz="2000" dirty="0"/>
              <a:t>class C inheriting property of class B </a:t>
            </a:r>
            <a:endParaRPr lang="en-IN" sz="2000" dirty="0" smtClean="0"/>
          </a:p>
          <a:p>
            <a:r>
              <a:rPr lang="en-IN" sz="2000" dirty="0"/>
              <a:t>	</a:t>
            </a:r>
            <a:r>
              <a:rPr lang="en-IN" sz="2000" dirty="0" smtClean="0"/>
              <a:t># </a:t>
            </a:r>
            <a:r>
              <a:rPr lang="en-IN" sz="2000" dirty="0"/>
              <a:t>thus, class C also inherits properties of class A </a:t>
            </a:r>
            <a:endParaRPr lang="en-IN" sz="2000" dirty="0" smtClean="0"/>
          </a:p>
          <a:p>
            <a:r>
              <a:rPr lang="en-IN" sz="2000" dirty="0"/>
              <a:t>	</a:t>
            </a:r>
            <a:r>
              <a:rPr lang="en-IN" sz="2000" dirty="0" smtClean="0"/>
              <a:t># </a:t>
            </a:r>
            <a:r>
              <a:rPr lang="en-IN" sz="2000" dirty="0"/>
              <a:t>more properties of class C</a:t>
            </a:r>
            <a:endParaRPr lang="en-IN" sz="2000" dirty="0" smtClean="0"/>
          </a:p>
          <a:p>
            <a:endParaRPr lang="en-IN" sz="2000" b="1" dirty="0"/>
          </a:p>
        </p:txBody>
      </p:sp>
    </p:spTree>
    <p:extLst>
      <p:ext uri="{BB962C8B-B14F-4D97-AF65-F5344CB8AC3E}">
        <p14:creationId xmlns:p14="http://schemas.microsoft.com/office/powerpoint/2010/main" val="2289575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28600"/>
            <a:ext cx="8001000" cy="6001643"/>
          </a:xfrm>
          <a:prstGeom prst="rect">
            <a:avLst/>
          </a:prstGeom>
        </p:spPr>
        <p:txBody>
          <a:bodyPr wrap="square">
            <a:spAutoFit/>
          </a:bodyPr>
          <a:lstStyle/>
          <a:p>
            <a:pPr algn="ctr"/>
            <a:r>
              <a:rPr lang="en-IN" sz="3600" b="1" dirty="0" smtClean="0">
                <a:solidFill>
                  <a:srgbClr val="C00000"/>
                </a:solidFill>
              </a:rPr>
              <a:t>Multi-Level Inheritance:</a:t>
            </a:r>
          </a:p>
          <a:p>
            <a:pPr algn="ctr"/>
            <a:endParaRPr lang="en-IN" sz="3600" b="1" dirty="0" smtClean="0"/>
          </a:p>
          <a:p>
            <a:r>
              <a:rPr lang="en-IN" sz="2400" dirty="0"/>
              <a:t>class Animal:  </a:t>
            </a:r>
          </a:p>
          <a:p>
            <a:r>
              <a:rPr lang="en-IN" sz="2400" dirty="0"/>
              <a:t>        </a:t>
            </a:r>
            <a:r>
              <a:rPr lang="en-IN" sz="2400" dirty="0" err="1"/>
              <a:t>def</a:t>
            </a:r>
            <a:r>
              <a:rPr lang="en-IN" sz="2400" dirty="0"/>
              <a:t> speak(self):  </a:t>
            </a:r>
          </a:p>
          <a:p>
            <a:r>
              <a:rPr lang="en-IN" sz="2400" dirty="0"/>
              <a:t>            print("Animal Speaking")  </a:t>
            </a:r>
          </a:p>
          <a:p>
            <a:r>
              <a:rPr lang="en-IN" sz="2400" dirty="0"/>
              <a:t>class Dog(Animal):  </a:t>
            </a:r>
          </a:p>
          <a:p>
            <a:r>
              <a:rPr lang="en-IN" sz="2400" dirty="0"/>
              <a:t>        </a:t>
            </a:r>
            <a:r>
              <a:rPr lang="en-IN" sz="2400" dirty="0" err="1"/>
              <a:t>def</a:t>
            </a:r>
            <a:r>
              <a:rPr lang="en-IN" sz="2400" dirty="0"/>
              <a:t> bark(self):  </a:t>
            </a:r>
          </a:p>
          <a:p>
            <a:r>
              <a:rPr lang="en-IN" sz="2400" dirty="0"/>
              <a:t>            print("dog barking")  </a:t>
            </a:r>
          </a:p>
          <a:p>
            <a:r>
              <a:rPr lang="en-IN" sz="2400" dirty="0"/>
              <a:t>class </a:t>
            </a:r>
            <a:r>
              <a:rPr lang="en-IN" sz="2400" dirty="0" err="1"/>
              <a:t>DogChild</a:t>
            </a:r>
            <a:r>
              <a:rPr lang="en-IN" sz="2400" dirty="0"/>
              <a:t>(Dog):  </a:t>
            </a:r>
          </a:p>
          <a:p>
            <a:r>
              <a:rPr lang="en-IN" sz="2400" dirty="0"/>
              <a:t>        </a:t>
            </a:r>
            <a:r>
              <a:rPr lang="en-IN" sz="2400" dirty="0" err="1"/>
              <a:t>def</a:t>
            </a:r>
            <a:r>
              <a:rPr lang="en-IN" sz="2400" dirty="0"/>
              <a:t> eat(self):  </a:t>
            </a:r>
          </a:p>
          <a:p>
            <a:r>
              <a:rPr lang="en-IN" sz="2400" dirty="0"/>
              <a:t>            print("Eating bread...")  </a:t>
            </a:r>
          </a:p>
          <a:p>
            <a:r>
              <a:rPr lang="en-IN" sz="2400" dirty="0"/>
              <a:t>d = </a:t>
            </a:r>
            <a:r>
              <a:rPr lang="en-IN" sz="2400" dirty="0" err="1"/>
              <a:t>DogChild</a:t>
            </a:r>
            <a:r>
              <a:rPr lang="en-IN" sz="2400" dirty="0"/>
              <a:t>()  </a:t>
            </a:r>
          </a:p>
          <a:p>
            <a:r>
              <a:rPr lang="en-IN" sz="2400" dirty="0" err="1"/>
              <a:t>d.bark</a:t>
            </a:r>
            <a:r>
              <a:rPr lang="en-IN" sz="2400" dirty="0"/>
              <a:t>()  </a:t>
            </a:r>
          </a:p>
          <a:p>
            <a:r>
              <a:rPr lang="en-IN" sz="2400" dirty="0" err="1"/>
              <a:t>d.speak</a:t>
            </a:r>
            <a:r>
              <a:rPr lang="en-IN" sz="2400" dirty="0"/>
              <a:t>()  </a:t>
            </a:r>
          </a:p>
          <a:p>
            <a:r>
              <a:rPr lang="en-IN" sz="2400" dirty="0" err="1"/>
              <a:t>d.eat</a:t>
            </a:r>
            <a:r>
              <a:rPr lang="en-IN" sz="2400" dirty="0"/>
              <a:t>() </a:t>
            </a:r>
          </a:p>
        </p:txBody>
      </p:sp>
    </p:spTree>
    <p:extLst>
      <p:ext uri="{BB962C8B-B14F-4D97-AF65-F5344CB8AC3E}">
        <p14:creationId xmlns:p14="http://schemas.microsoft.com/office/powerpoint/2010/main" val="24941989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228600"/>
            <a:ext cx="8458200" cy="584775"/>
          </a:xfrm>
          <a:prstGeom prst="rect">
            <a:avLst/>
          </a:prstGeom>
        </p:spPr>
        <p:txBody>
          <a:bodyPr wrap="square">
            <a:spAutoFit/>
          </a:bodyPr>
          <a:lstStyle/>
          <a:p>
            <a:pPr algn="ctr"/>
            <a:r>
              <a:rPr lang="en-IN" sz="3200" b="1" dirty="0">
                <a:solidFill>
                  <a:srgbClr val="C00000"/>
                </a:solidFill>
              </a:rPr>
              <a:t>Method </a:t>
            </a:r>
            <a:r>
              <a:rPr lang="en-IN" sz="3200" b="1" dirty="0" smtClean="0">
                <a:solidFill>
                  <a:srgbClr val="C00000"/>
                </a:solidFill>
              </a:rPr>
              <a:t>Overloading</a:t>
            </a:r>
            <a:endParaRPr lang="en-IN" sz="3200" b="1" dirty="0">
              <a:solidFill>
                <a:srgbClr val="C00000"/>
              </a:solidFill>
            </a:endParaRPr>
          </a:p>
        </p:txBody>
      </p:sp>
      <p:sp>
        <p:nvSpPr>
          <p:cNvPr id="6" name="TextBox 5"/>
          <p:cNvSpPr txBox="1"/>
          <p:nvPr/>
        </p:nvSpPr>
        <p:spPr>
          <a:xfrm>
            <a:off x="397238" y="838200"/>
            <a:ext cx="8441961" cy="5601533"/>
          </a:xfrm>
          <a:prstGeom prst="rect">
            <a:avLst/>
          </a:prstGeom>
          <a:noFill/>
        </p:spPr>
        <p:txBody>
          <a:bodyPr wrap="square" rtlCol="0">
            <a:spAutoFit/>
          </a:bodyPr>
          <a:lstStyle/>
          <a:p>
            <a:pPr algn="just"/>
            <a:r>
              <a:rPr lang="en-IN" dirty="0"/>
              <a:t>In Python you can define a method in such a way that there are multiple ways to call it. Depending on the function definition, it can be called with zero, one, two or more parameters. This is known as method overloading.</a:t>
            </a:r>
          </a:p>
          <a:p>
            <a:pPr algn="just"/>
            <a:endParaRPr lang="en-IN" sz="800" dirty="0"/>
          </a:p>
          <a:p>
            <a:pPr algn="just"/>
            <a:r>
              <a:rPr lang="en-IN" dirty="0"/>
              <a:t>In the given code, there is a class with one method </a:t>
            </a:r>
            <a:r>
              <a:rPr lang="en-IN" dirty="0" err="1"/>
              <a:t>sayHello</a:t>
            </a:r>
            <a:r>
              <a:rPr lang="en-IN" dirty="0"/>
              <a:t>(). We rewrite as shown below. The first parameter of this method is set to None, this gives us the option to call it with or without a parameter</a:t>
            </a:r>
            <a:r>
              <a:rPr lang="en-IN" dirty="0" smtClean="0"/>
              <a:t>.</a:t>
            </a:r>
          </a:p>
          <a:p>
            <a:pPr algn="just"/>
            <a:endParaRPr lang="en-IN" sz="800" dirty="0"/>
          </a:p>
          <a:p>
            <a:pPr algn="just"/>
            <a:r>
              <a:rPr lang="en-IN" dirty="0"/>
              <a:t>An object is created based on the class, and we call its method using zero and one parameter. To implement method overloading, we call the method </a:t>
            </a:r>
            <a:r>
              <a:rPr lang="en-IN" dirty="0" err="1"/>
              <a:t>sayHello</a:t>
            </a:r>
            <a:r>
              <a:rPr lang="en-IN" dirty="0"/>
              <a:t>() in two ways: 1. </a:t>
            </a:r>
            <a:r>
              <a:rPr lang="en-IN" dirty="0" err="1"/>
              <a:t>obj.sayHello</a:t>
            </a:r>
            <a:r>
              <a:rPr lang="en-IN" dirty="0"/>
              <a:t>() and 2.obj.sayHello('Rambo')</a:t>
            </a:r>
            <a:endParaRPr lang="en-IN" dirty="0" smtClean="0"/>
          </a:p>
          <a:p>
            <a:pPr algn="just"/>
            <a:endParaRPr lang="en-IN" sz="700" dirty="0"/>
          </a:p>
          <a:p>
            <a:pPr algn="just"/>
            <a:r>
              <a:rPr lang="en-IN" dirty="0"/>
              <a:t>class Human:</a:t>
            </a:r>
          </a:p>
          <a:p>
            <a:pPr algn="just"/>
            <a:r>
              <a:rPr lang="en-IN" dirty="0"/>
              <a:t>      </a:t>
            </a:r>
            <a:r>
              <a:rPr lang="en-IN" dirty="0" err="1"/>
              <a:t>def</a:t>
            </a:r>
            <a:r>
              <a:rPr lang="en-IN" dirty="0"/>
              <a:t> </a:t>
            </a:r>
            <a:r>
              <a:rPr lang="en-IN" dirty="0" err="1"/>
              <a:t>sayHello</a:t>
            </a:r>
            <a:r>
              <a:rPr lang="en-IN" dirty="0"/>
              <a:t>(self, name=None):</a:t>
            </a:r>
          </a:p>
          <a:p>
            <a:pPr algn="just"/>
            <a:r>
              <a:rPr lang="en-IN" dirty="0"/>
              <a:t>          if name is not None:</a:t>
            </a:r>
          </a:p>
          <a:p>
            <a:pPr algn="just"/>
            <a:r>
              <a:rPr lang="en-IN" dirty="0"/>
              <a:t>             print 'Hello ' + name</a:t>
            </a:r>
          </a:p>
          <a:p>
            <a:pPr algn="just"/>
            <a:r>
              <a:rPr lang="en-IN" dirty="0"/>
              <a:t>          else:</a:t>
            </a:r>
          </a:p>
          <a:p>
            <a:pPr algn="just"/>
            <a:r>
              <a:rPr lang="en-IN" dirty="0"/>
              <a:t>             print 'Hello '</a:t>
            </a:r>
          </a:p>
          <a:p>
            <a:pPr algn="just"/>
            <a:r>
              <a:rPr lang="en-IN" dirty="0" err="1"/>
              <a:t>obj</a:t>
            </a:r>
            <a:r>
              <a:rPr lang="en-IN" dirty="0"/>
              <a:t> = Human()</a:t>
            </a:r>
          </a:p>
          <a:p>
            <a:pPr algn="just"/>
            <a:r>
              <a:rPr lang="en-IN" dirty="0"/>
              <a:t>print(</a:t>
            </a:r>
            <a:r>
              <a:rPr lang="en-IN" dirty="0" err="1"/>
              <a:t>obj.sayHello</a:t>
            </a:r>
            <a:r>
              <a:rPr lang="en-IN" dirty="0"/>
              <a:t>())</a:t>
            </a:r>
          </a:p>
          <a:p>
            <a:pPr algn="just"/>
            <a:r>
              <a:rPr lang="en-IN" dirty="0"/>
              <a:t>print(</a:t>
            </a:r>
            <a:r>
              <a:rPr lang="en-IN" dirty="0" err="1"/>
              <a:t>obj.sayHello</a:t>
            </a:r>
            <a:r>
              <a:rPr lang="en-IN" dirty="0"/>
              <a:t>('Rambo'))</a:t>
            </a:r>
          </a:p>
        </p:txBody>
      </p:sp>
    </p:spTree>
    <p:extLst>
      <p:ext uri="{BB962C8B-B14F-4D97-AF65-F5344CB8AC3E}">
        <p14:creationId xmlns:p14="http://schemas.microsoft.com/office/powerpoint/2010/main" val="29752390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85800"/>
            <a:ext cx="8458200" cy="584775"/>
          </a:xfrm>
          <a:prstGeom prst="rect">
            <a:avLst/>
          </a:prstGeom>
        </p:spPr>
        <p:txBody>
          <a:bodyPr wrap="square">
            <a:spAutoFit/>
          </a:bodyPr>
          <a:lstStyle/>
          <a:p>
            <a:pPr algn="ctr"/>
            <a:r>
              <a:rPr lang="en-IN" sz="3200" b="1" dirty="0">
                <a:solidFill>
                  <a:srgbClr val="C00000"/>
                </a:solidFill>
              </a:rPr>
              <a:t>Method Overriding</a:t>
            </a:r>
          </a:p>
        </p:txBody>
      </p:sp>
      <p:sp>
        <p:nvSpPr>
          <p:cNvPr id="6" name="TextBox 5"/>
          <p:cNvSpPr txBox="1"/>
          <p:nvPr/>
        </p:nvSpPr>
        <p:spPr>
          <a:xfrm>
            <a:off x="397238" y="1295400"/>
            <a:ext cx="8441961" cy="4524315"/>
          </a:xfrm>
          <a:prstGeom prst="rect">
            <a:avLst/>
          </a:prstGeom>
          <a:noFill/>
        </p:spPr>
        <p:txBody>
          <a:bodyPr wrap="square" rtlCol="0">
            <a:spAutoFit/>
          </a:bodyPr>
          <a:lstStyle/>
          <a:p>
            <a:pPr algn="just"/>
            <a:r>
              <a:rPr lang="en-IN" dirty="0"/>
              <a:t>We can provide some specific implementation of the parent class method in our child class. When the parent class method is defined in the child class with some specific implementation, then the concept is called method overriding. We may need to perform method overriding in the scenario where the different definition of a parent class method is needed in the child class. </a:t>
            </a:r>
            <a:endParaRPr lang="en-IN" dirty="0" smtClean="0"/>
          </a:p>
          <a:p>
            <a:pPr algn="just"/>
            <a:endParaRPr lang="en-IN" dirty="0"/>
          </a:p>
          <a:p>
            <a:pPr algn="just"/>
            <a:r>
              <a:rPr lang="en-IN" dirty="0"/>
              <a:t>Consider the following example to perform method overriding in python</a:t>
            </a:r>
            <a:r>
              <a:rPr lang="en-IN" dirty="0" smtClean="0"/>
              <a:t>.</a:t>
            </a:r>
          </a:p>
          <a:p>
            <a:pPr algn="just"/>
            <a:endParaRPr lang="en-IN" dirty="0"/>
          </a:p>
          <a:p>
            <a:pPr algn="just"/>
            <a:r>
              <a:rPr lang="en-IN" dirty="0"/>
              <a:t>class Animal:</a:t>
            </a:r>
          </a:p>
          <a:p>
            <a:pPr algn="just"/>
            <a:r>
              <a:rPr lang="en-IN" dirty="0"/>
              <a:t>	</a:t>
            </a:r>
            <a:r>
              <a:rPr lang="en-IN" dirty="0" err="1"/>
              <a:t>def</a:t>
            </a:r>
            <a:r>
              <a:rPr lang="en-IN" dirty="0"/>
              <a:t> speak(self):</a:t>
            </a:r>
          </a:p>
          <a:p>
            <a:pPr algn="just"/>
            <a:r>
              <a:rPr lang="en-IN" dirty="0"/>
              <a:t>		print("speaking")</a:t>
            </a:r>
          </a:p>
          <a:p>
            <a:pPr algn="just"/>
            <a:r>
              <a:rPr lang="en-IN" dirty="0"/>
              <a:t>class Dog(Animal):</a:t>
            </a:r>
          </a:p>
          <a:p>
            <a:pPr algn="just"/>
            <a:r>
              <a:rPr lang="en-IN" dirty="0"/>
              <a:t>	</a:t>
            </a:r>
            <a:r>
              <a:rPr lang="en-IN" dirty="0" err="1"/>
              <a:t>def</a:t>
            </a:r>
            <a:r>
              <a:rPr lang="en-IN" dirty="0"/>
              <a:t> speak(self):</a:t>
            </a:r>
          </a:p>
          <a:p>
            <a:pPr algn="just"/>
            <a:r>
              <a:rPr lang="en-IN" dirty="0"/>
              <a:t>		print("Barking")</a:t>
            </a:r>
          </a:p>
          <a:p>
            <a:pPr algn="just"/>
            <a:r>
              <a:rPr lang="en-IN" dirty="0"/>
              <a:t>d=Dog()</a:t>
            </a:r>
          </a:p>
          <a:p>
            <a:pPr algn="just"/>
            <a:r>
              <a:rPr lang="en-IN" dirty="0" err="1"/>
              <a:t>d.speak</a:t>
            </a:r>
            <a:r>
              <a:rPr lang="en-IN" dirty="0"/>
              <a:t>()  </a:t>
            </a:r>
          </a:p>
        </p:txBody>
      </p:sp>
    </p:spTree>
    <p:extLst>
      <p:ext uri="{BB962C8B-B14F-4D97-AF65-F5344CB8AC3E}">
        <p14:creationId xmlns:p14="http://schemas.microsoft.com/office/powerpoint/2010/main" val="8501659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85800"/>
            <a:ext cx="8458200" cy="584775"/>
          </a:xfrm>
          <a:prstGeom prst="rect">
            <a:avLst/>
          </a:prstGeom>
        </p:spPr>
        <p:txBody>
          <a:bodyPr wrap="square">
            <a:spAutoFit/>
          </a:bodyPr>
          <a:lstStyle/>
          <a:p>
            <a:pPr algn="ctr"/>
            <a:r>
              <a:rPr lang="en-IN" sz="3200" b="1" dirty="0" smtClean="0">
                <a:solidFill>
                  <a:srgbClr val="C00000"/>
                </a:solidFill>
              </a:rPr>
              <a:t>Example </a:t>
            </a:r>
            <a:r>
              <a:rPr lang="en-IN" sz="3200" b="1" dirty="0">
                <a:solidFill>
                  <a:srgbClr val="C00000"/>
                </a:solidFill>
              </a:rPr>
              <a:t>of method overriding</a:t>
            </a:r>
          </a:p>
        </p:txBody>
      </p:sp>
      <p:sp>
        <p:nvSpPr>
          <p:cNvPr id="6" name="TextBox 5"/>
          <p:cNvSpPr txBox="1"/>
          <p:nvPr/>
        </p:nvSpPr>
        <p:spPr>
          <a:xfrm>
            <a:off x="397238" y="1295400"/>
            <a:ext cx="8441961" cy="4678204"/>
          </a:xfrm>
          <a:prstGeom prst="rect">
            <a:avLst/>
          </a:prstGeom>
          <a:noFill/>
        </p:spPr>
        <p:txBody>
          <a:bodyPr wrap="square" rtlCol="0">
            <a:spAutoFit/>
          </a:bodyPr>
          <a:lstStyle/>
          <a:p>
            <a:r>
              <a:rPr lang="en-IN" sz="2000" dirty="0"/>
              <a:t>class Bank:</a:t>
            </a:r>
          </a:p>
          <a:p>
            <a:r>
              <a:rPr lang="en-IN" sz="2000" dirty="0"/>
              <a:t>  </a:t>
            </a:r>
            <a:r>
              <a:rPr lang="en-IN" sz="2000" dirty="0" err="1"/>
              <a:t>def</a:t>
            </a:r>
            <a:r>
              <a:rPr lang="en-IN" sz="2000" dirty="0"/>
              <a:t> </a:t>
            </a:r>
            <a:r>
              <a:rPr lang="en-IN" sz="2000" dirty="0" err="1"/>
              <a:t>getroi</a:t>
            </a:r>
            <a:r>
              <a:rPr lang="en-IN" sz="2000" dirty="0"/>
              <a:t>(self):</a:t>
            </a:r>
          </a:p>
          <a:p>
            <a:r>
              <a:rPr lang="en-IN" sz="2000" dirty="0"/>
              <a:t>    return 10;</a:t>
            </a:r>
          </a:p>
          <a:p>
            <a:r>
              <a:rPr lang="en-IN" sz="2000" dirty="0"/>
              <a:t>class SBI(Bank):</a:t>
            </a:r>
          </a:p>
          <a:p>
            <a:r>
              <a:rPr lang="en-IN" sz="2000" dirty="0"/>
              <a:t>  </a:t>
            </a:r>
            <a:r>
              <a:rPr lang="en-IN" sz="2000" dirty="0" err="1"/>
              <a:t>def</a:t>
            </a:r>
            <a:r>
              <a:rPr lang="en-IN" sz="2000" dirty="0"/>
              <a:t> </a:t>
            </a:r>
            <a:r>
              <a:rPr lang="en-IN" sz="2000" dirty="0" err="1"/>
              <a:t>getroi</a:t>
            </a:r>
            <a:r>
              <a:rPr lang="en-IN" sz="2000" dirty="0"/>
              <a:t>(self):</a:t>
            </a:r>
          </a:p>
          <a:p>
            <a:r>
              <a:rPr lang="en-IN" sz="2000" dirty="0"/>
              <a:t>    return 7;</a:t>
            </a:r>
          </a:p>
          <a:p>
            <a:r>
              <a:rPr lang="en-IN" sz="2000" dirty="0"/>
              <a:t>class ICICI(Bank):</a:t>
            </a:r>
          </a:p>
          <a:p>
            <a:r>
              <a:rPr lang="en-IN" sz="2000" dirty="0"/>
              <a:t>  </a:t>
            </a:r>
            <a:r>
              <a:rPr lang="en-IN" sz="2000" dirty="0" err="1"/>
              <a:t>def</a:t>
            </a:r>
            <a:r>
              <a:rPr lang="en-IN" sz="2000" dirty="0"/>
              <a:t> </a:t>
            </a:r>
            <a:r>
              <a:rPr lang="en-IN" sz="2000" dirty="0" err="1"/>
              <a:t>getroi</a:t>
            </a:r>
            <a:r>
              <a:rPr lang="en-IN" sz="2000" dirty="0"/>
              <a:t>(self):</a:t>
            </a:r>
          </a:p>
          <a:p>
            <a:r>
              <a:rPr lang="en-IN" sz="2000" dirty="0"/>
              <a:t>    return 8;</a:t>
            </a:r>
          </a:p>
          <a:p>
            <a:r>
              <a:rPr lang="en-IN" sz="2000" dirty="0"/>
              <a:t>b1=Bank()</a:t>
            </a:r>
          </a:p>
          <a:p>
            <a:r>
              <a:rPr lang="en-IN" sz="2000" dirty="0"/>
              <a:t>b2=SBI()</a:t>
            </a:r>
          </a:p>
          <a:p>
            <a:r>
              <a:rPr lang="en-IN" sz="2000" dirty="0"/>
              <a:t>b3=ICICI()</a:t>
            </a:r>
          </a:p>
          <a:p>
            <a:r>
              <a:rPr lang="en-IN" sz="2000" dirty="0"/>
              <a:t>print("Bank Rate of interest:",b1.getroi());</a:t>
            </a:r>
          </a:p>
          <a:p>
            <a:r>
              <a:rPr lang="en-IN" sz="2000" dirty="0"/>
              <a:t>print("SBI Rate of interest:",b2.getroi());</a:t>
            </a:r>
          </a:p>
          <a:p>
            <a:r>
              <a:rPr lang="en-IN" sz="2000" dirty="0"/>
              <a:t>print("ICICI Rate of interest:",b3.getroi</a:t>
            </a:r>
            <a:r>
              <a:rPr lang="en-IN" sz="2000" dirty="0" smtClean="0"/>
              <a:t>());</a:t>
            </a:r>
            <a:r>
              <a:rPr lang="en-IN" sz="2000" dirty="0"/>
              <a:t> </a:t>
            </a:r>
          </a:p>
        </p:txBody>
      </p:sp>
    </p:spTree>
    <p:extLst>
      <p:ext uri="{BB962C8B-B14F-4D97-AF65-F5344CB8AC3E}">
        <p14:creationId xmlns:p14="http://schemas.microsoft.com/office/powerpoint/2010/main" val="2163355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just">
              <a:tabLst>
                <a:tab pos="457200" algn="l"/>
              </a:tabLst>
            </a:pPr>
            <a:r>
              <a:rPr lang="en-US" sz="2800" b="1" dirty="0">
                <a:solidFill>
                  <a:srgbClr val="C00000"/>
                </a:solidFill>
                <a:latin typeface="Times New Roman" pitchFamily="18" charset="0"/>
                <a:cs typeface="Times New Roman" pitchFamily="18" charset="0"/>
              </a:rPr>
              <a:t>Object</a:t>
            </a:r>
          </a:p>
          <a:p>
            <a:pPr algn="just">
              <a:tabLst>
                <a:tab pos="457200" algn="l"/>
              </a:tabLst>
            </a:pPr>
            <a:r>
              <a:rPr lang="en-US" sz="2800" dirty="0">
                <a:solidFill>
                  <a:schemeClr val="tx1"/>
                </a:solidFill>
                <a:latin typeface="Times New Roman" pitchFamily="18" charset="0"/>
                <a:cs typeface="Times New Roman" pitchFamily="18" charset="0"/>
              </a:rPr>
              <a:t>The object is an entity that has state and behavior. It may be any real-world object like the mouse, keyboard, chair, table, pen, etc. Everything in Python is an object, and almost everything has attributes and methods. </a:t>
            </a:r>
          </a:p>
          <a:p>
            <a:pPr algn="just">
              <a:tabLst>
                <a:tab pos="457200" algn="l"/>
              </a:tabLst>
            </a:pPr>
            <a:endParaRPr lang="en-US" sz="2800" dirty="0">
              <a:solidFill>
                <a:schemeClr val="tx1"/>
              </a:solidFill>
              <a:latin typeface="Times New Roman" pitchFamily="18" charset="0"/>
              <a:cs typeface="Times New Roman" pitchFamily="18" charset="0"/>
            </a:endParaRPr>
          </a:p>
          <a:p>
            <a:pPr algn="just">
              <a:tabLst>
                <a:tab pos="457200" algn="l"/>
              </a:tabLst>
            </a:pPr>
            <a:r>
              <a:rPr lang="en-US" sz="2800" b="1" dirty="0">
                <a:solidFill>
                  <a:srgbClr val="C00000"/>
                </a:solidFill>
                <a:latin typeface="Times New Roman" pitchFamily="18" charset="0"/>
                <a:cs typeface="Times New Roman" pitchFamily="18" charset="0"/>
              </a:rPr>
              <a:t>Class</a:t>
            </a:r>
          </a:p>
          <a:p>
            <a:pPr algn="just">
              <a:tabLst>
                <a:tab pos="457200" algn="l"/>
              </a:tabLst>
            </a:pPr>
            <a:r>
              <a:rPr lang="en-US" sz="2800" dirty="0">
                <a:solidFill>
                  <a:schemeClr val="tx1"/>
                </a:solidFill>
                <a:latin typeface="Times New Roman" pitchFamily="18" charset="0"/>
                <a:cs typeface="Times New Roman" pitchFamily="18" charset="0"/>
              </a:rPr>
              <a:t>The class can be defined as a collection of objects. It is a logical entity that has some specific attributes and methods. For example: if you have an employee class then it should contain an attribute and method, i.e. an email id, name, age, salary, etc.</a:t>
            </a:r>
          </a:p>
          <a:p>
            <a:pPr algn="just">
              <a:tabLst>
                <a:tab pos="457200" algn="l"/>
              </a:tabLst>
            </a:pPr>
            <a:endParaRPr lang="en-US" sz="2800" dirty="0" smtClean="0">
              <a:solidFill>
                <a:schemeClr val="tx1"/>
              </a:solidFill>
              <a:latin typeface="Times New Roman" pitchFamily="18" charset="0"/>
              <a:cs typeface="Times New Roman" pitchFamily="18" charset="0"/>
            </a:endParaRPr>
          </a:p>
          <a:p>
            <a:pPr algn="just">
              <a:tabLst>
                <a:tab pos="457200" algn="l"/>
              </a:tabLst>
            </a:pPr>
            <a:r>
              <a:rPr lang="en-US" sz="2400" dirty="0" smtClean="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3026616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just">
              <a:tabLst>
                <a:tab pos="457200" algn="l"/>
              </a:tabLst>
            </a:pPr>
            <a:r>
              <a:rPr lang="en-US" sz="2800" b="1" dirty="0" smtClean="0">
                <a:solidFill>
                  <a:srgbClr val="C00000"/>
                </a:solidFill>
                <a:latin typeface="Times New Roman" pitchFamily="18" charset="0"/>
                <a:cs typeface="Times New Roman" pitchFamily="18" charset="0"/>
              </a:rPr>
              <a:t>Encapsulation</a:t>
            </a:r>
          </a:p>
          <a:p>
            <a:pPr algn="just">
              <a:tabLst>
                <a:tab pos="457200" algn="l"/>
              </a:tabLst>
            </a:pPr>
            <a:endParaRPr lang="en-US" sz="2800" b="1" dirty="0">
              <a:solidFill>
                <a:schemeClr val="tx1"/>
              </a:solidFill>
              <a:latin typeface="Times New Roman" pitchFamily="18" charset="0"/>
              <a:cs typeface="Times New Roman" pitchFamily="18" charset="0"/>
            </a:endParaRPr>
          </a:p>
          <a:p>
            <a:pPr algn="just">
              <a:tabLst>
                <a:tab pos="457200" algn="l"/>
              </a:tabLst>
            </a:pPr>
            <a:r>
              <a:rPr lang="en-US" sz="2800" dirty="0">
                <a:solidFill>
                  <a:schemeClr val="tx1"/>
                </a:solidFill>
                <a:latin typeface="Times New Roman" pitchFamily="18" charset="0"/>
                <a:cs typeface="Times New Roman" pitchFamily="18" charset="0"/>
              </a:rPr>
              <a:t>In encapsulation, code and data are wrapped together within a single unit </a:t>
            </a:r>
            <a:r>
              <a:rPr lang="en-US" sz="2800" dirty="0" smtClean="0">
                <a:solidFill>
                  <a:schemeClr val="tx1"/>
                </a:solidFill>
                <a:latin typeface="Times New Roman" pitchFamily="18" charset="0"/>
                <a:cs typeface="Times New Roman" pitchFamily="18" charset="0"/>
              </a:rPr>
              <a:t>defined </a:t>
            </a:r>
            <a:r>
              <a:rPr lang="en-US" sz="2800" dirty="0">
                <a:solidFill>
                  <a:schemeClr val="tx1"/>
                </a:solidFill>
                <a:latin typeface="Times New Roman" pitchFamily="18" charset="0"/>
                <a:cs typeface="Times New Roman" pitchFamily="18" charset="0"/>
              </a:rPr>
              <a:t>as class.</a:t>
            </a:r>
          </a:p>
          <a:p>
            <a:pPr algn="just">
              <a:tabLst>
                <a:tab pos="457200" algn="l"/>
              </a:tabLst>
            </a:pPr>
            <a:endParaRPr lang="en-US" sz="2800" b="1" dirty="0">
              <a:solidFill>
                <a:schemeClr val="tx1"/>
              </a:solidFill>
              <a:latin typeface="Times New Roman" pitchFamily="18" charset="0"/>
              <a:cs typeface="Times New Roman" pitchFamily="18" charset="0"/>
            </a:endParaRPr>
          </a:p>
          <a:p>
            <a:pPr algn="just">
              <a:tabLst>
                <a:tab pos="457200" algn="l"/>
              </a:tabLst>
            </a:pPr>
            <a:r>
              <a:rPr lang="en-US" sz="2800" b="1" dirty="0" smtClean="0">
                <a:solidFill>
                  <a:srgbClr val="C00000"/>
                </a:solidFill>
                <a:latin typeface="Times New Roman" pitchFamily="18" charset="0"/>
                <a:cs typeface="Times New Roman" pitchFamily="18" charset="0"/>
              </a:rPr>
              <a:t>Method</a:t>
            </a:r>
          </a:p>
          <a:p>
            <a:pPr algn="just">
              <a:tabLst>
                <a:tab pos="457200" algn="l"/>
              </a:tabLst>
            </a:pPr>
            <a:endParaRPr lang="en-US" sz="2800" b="1" dirty="0">
              <a:solidFill>
                <a:schemeClr val="tx1"/>
              </a:solidFill>
              <a:latin typeface="Times New Roman" pitchFamily="18" charset="0"/>
              <a:cs typeface="Times New Roman" pitchFamily="18" charset="0"/>
            </a:endParaRPr>
          </a:p>
          <a:p>
            <a:pPr algn="just">
              <a:tabLst>
                <a:tab pos="457200" algn="l"/>
              </a:tabLst>
            </a:pPr>
            <a:r>
              <a:rPr lang="en-US" sz="2800" dirty="0">
                <a:solidFill>
                  <a:schemeClr val="tx1"/>
                </a:solidFill>
                <a:latin typeface="Times New Roman" pitchFamily="18" charset="0"/>
                <a:cs typeface="Times New Roman" pitchFamily="18" charset="0"/>
              </a:rPr>
              <a:t>The method is a function that is associated with an object. </a:t>
            </a:r>
          </a:p>
          <a:p>
            <a:pPr algn="just">
              <a:tabLst>
                <a:tab pos="457200" algn="l"/>
              </a:tabLst>
            </a:pPr>
            <a:endParaRPr lang="en-US" sz="2800" dirty="0">
              <a:solidFill>
                <a:schemeClr val="tx1"/>
              </a:solidFill>
              <a:latin typeface="Times New Roman" pitchFamily="18" charset="0"/>
              <a:cs typeface="Times New Roman" pitchFamily="18" charset="0"/>
            </a:endParaRPr>
          </a:p>
          <a:p>
            <a:pPr algn="just">
              <a:tabLst>
                <a:tab pos="457200" algn="l"/>
              </a:tabLst>
            </a:pPr>
            <a:endParaRPr lang="en-US" sz="2800" dirty="0" smtClean="0">
              <a:solidFill>
                <a:schemeClr val="tx1"/>
              </a:solidFill>
              <a:latin typeface="Times New Roman" pitchFamily="18" charset="0"/>
              <a:cs typeface="Times New Roman" pitchFamily="18" charset="0"/>
            </a:endParaRPr>
          </a:p>
          <a:p>
            <a:pPr algn="just">
              <a:tabLst>
                <a:tab pos="457200" algn="l"/>
              </a:tabLst>
            </a:pPr>
            <a:r>
              <a:rPr lang="en-US" sz="2400" dirty="0" smtClean="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733029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just">
              <a:tabLst>
                <a:tab pos="457200" algn="l"/>
              </a:tabLst>
            </a:pPr>
            <a:r>
              <a:rPr lang="en-US" sz="2800" b="1" dirty="0" smtClean="0">
                <a:solidFill>
                  <a:srgbClr val="C00000"/>
                </a:solidFill>
                <a:latin typeface="Times New Roman" pitchFamily="18" charset="0"/>
                <a:cs typeface="Times New Roman" pitchFamily="18" charset="0"/>
              </a:rPr>
              <a:t>Inheritance</a:t>
            </a:r>
          </a:p>
          <a:p>
            <a:pPr algn="just">
              <a:tabLst>
                <a:tab pos="457200" algn="l"/>
              </a:tabLst>
            </a:pPr>
            <a:endParaRPr lang="en-US" sz="2800" b="1" dirty="0">
              <a:solidFill>
                <a:schemeClr val="tx1"/>
              </a:solidFill>
              <a:latin typeface="Times New Roman" pitchFamily="18" charset="0"/>
              <a:cs typeface="Times New Roman" pitchFamily="18" charset="0"/>
            </a:endParaRPr>
          </a:p>
          <a:p>
            <a:pPr algn="just">
              <a:tabLst>
                <a:tab pos="457200" algn="l"/>
              </a:tabLst>
            </a:pPr>
            <a:r>
              <a:rPr lang="en-US" sz="2800" dirty="0">
                <a:solidFill>
                  <a:schemeClr val="tx1"/>
                </a:solidFill>
                <a:latin typeface="Times New Roman" pitchFamily="18" charset="0"/>
                <a:cs typeface="Times New Roman" pitchFamily="18" charset="0"/>
              </a:rPr>
              <a:t>It specifies that the child object acquires all the properties and behaviors of the parent object. A class may use all the properties and behavior of another class. </a:t>
            </a:r>
          </a:p>
          <a:p>
            <a:pPr algn="just">
              <a:tabLst>
                <a:tab pos="457200" algn="l"/>
              </a:tabLst>
            </a:pPr>
            <a:r>
              <a:rPr lang="en-US" sz="2800" dirty="0">
                <a:solidFill>
                  <a:schemeClr val="tx1"/>
                </a:solidFill>
                <a:latin typeface="Times New Roman" pitchFamily="18" charset="0"/>
                <a:cs typeface="Times New Roman" pitchFamily="18" charset="0"/>
              </a:rPr>
              <a:t>•	The new class is known as a derived class or child class.</a:t>
            </a:r>
          </a:p>
          <a:p>
            <a:pPr algn="just">
              <a:tabLst>
                <a:tab pos="457200" algn="l"/>
              </a:tabLst>
            </a:pPr>
            <a:r>
              <a:rPr lang="en-US" sz="2800" dirty="0">
                <a:solidFill>
                  <a:schemeClr val="tx1"/>
                </a:solidFill>
                <a:latin typeface="Times New Roman" pitchFamily="18" charset="0"/>
                <a:cs typeface="Times New Roman" pitchFamily="18" charset="0"/>
              </a:rPr>
              <a:t>•	The class whose properties are acquired is known as a base class or parent class.</a:t>
            </a:r>
          </a:p>
          <a:p>
            <a:pPr algn="just">
              <a:tabLst>
                <a:tab pos="457200" algn="l"/>
              </a:tabLst>
            </a:pPr>
            <a:r>
              <a:rPr lang="en-US" sz="2800" dirty="0">
                <a:solidFill>
                  <a:schemeClr val="tx1"/>
                </a:solidFill>
                <a:latin typeface="Times New Roman" pitchFamily="18" charset="0"/>
                <a:cs typeface="Times New Roman" pitchFamily="18" charset="0"/>
              </a:rPr>
              <a:t>•	It provides re-usability of the code.</a:t>
            </a:r>
          </a:p>
          <a:p>
            <a:pPr algn="just">
              <a:tabLst>
                <a:tab pos="457200" algn="l"/>
              </a:tabLst>
            </a:pPr>
            <a:endParaRPr lang="en-US" sz="2800" dirty="0" smtClean="0">
              <a:solidFill>
                <a:schemeClr val="tx1"/>
              </a:solidFill>
              <a:latin typeface="Times New Roman" pitchFamily="18" charset="0"/>
              <a:cs typeface="Times New Roman" pitchFamily="18" charset="0"/>
            </a:endParaRPr>
          </a:p>
          <a:p>
            <a:pPr algn="just">
              <a:tabLst>
                <a:tab pos="457200" algn="l"/>
              </a:tabLst>
            </a:pPr>
            <a:r>
              <a:rPr lang="en-US" sz="2400" dirty="0" smtClean="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1584754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just">
              <a:tabLst>
                <a:tab pos="457200" algn="l"/>
              </a:tabLst>
            </a:pPr>
            <a:r>
              <a:rPr lang="en-US" sz="2800" b="1" dirty="0" smtClean="0">
                <a:solidFill>
                  <a:srgbClr val="C00000"/>
                </a:solidFill>
                <a:latin typeface="Times New Roman" pitchFamily="18" charset="0"/>
                <a:cs typeface="Times New Roman" pitchFamily="18" charset="0"/>
              </a:rPr>
              <a:t>Polymorphism</a:t>
            </a:r>
          </a:p>
          <a:p>
            <a:pPr algn="just">
              <a:tabLst>
                <a:tab pos="457200" algn="l"/>
              </a:tabLst>
            </a:pPr>
            <a:endParaRPr lang="en-US" sz="2800" b="1" dirty="0">
              <a:solidFill>
                <a:schemeClr val="tx1"/>
              </a:solidFill>
              <a:latin typeface="Times New Roman" pitchFamily="18" charset="0"/>
              <a:cs typeface="Times New Roman" pitchFamily="18" charset="0"/>
            </a:endParaRPr>
          </a:p>
          <a:p>
            <a:pPr algn="just">
              <a:tabLst>
                <a:tab pos="457200" algn="l"/>
              </a:tabLst>
            </a:pPr>
            <a:r>
              <a:rPr lang="en-US" sz="2800" dirty="0">
                <a:solidFill>
                  <a:schemeClr val="tx1"/>
                </a:solidFill>
                <a:latin typeface="Times New Roman" pitchFamily="18" charset="0"/>
                <a:cs typeface="Times New Roman" pitchFamily="18" charset="0"/>
              </a:rPr>
              <a:t>Polymorphism contains two words "poly" and "morphs". Poly means many and Morphs means form, shape. By polymorphism, we understand that one task can be performed in different ways. A class may have more than two methods with same name with different parameters</a:t>
            </a:r>
            <a:r>
              <a:rPr lang="en-US" sz="2800" b="1" dirty="0">
                <a:solidFill>
                  <a:schemeClr val="tx1"/>
                </a:solidFill>
                <a:latin typeface="Times New Roman" pitchFamily="18" charset="0"/>
                <a:cs typeface="Times New Roman" pitchFamily="18" charset="0"/>
              </a:rPr>
              <a:t>.</a:t>
            </a:r>
          </a:p>
          <a:p>
            <a:pPr algn="just">
              <a:tabLst>
                <a:tab pos="457200" algn="l"/>
              </a:tabLst>
            </a:pPr>
            <a:endParaRPr lang="en-US" sz="2800" b="1" dirty="0">
              <a:solidFill>
                <a:schemeClr val="tx1"/>
              </a:solidFill>
              <a:latin typeface="Times New Roman" pitchFamily="18" charset="0"/>
              <a:cs typeface="Times New Roman" pitchFamily="18" charset="0"/>
            </a:endParaRPr>
          </a:p>
          <a:p>
            <a:pPr algn="just">
              <a:tabLst>
                <a:tab pos="457200" algn="l"/>
              </a:tabLst>
            </a:pPr>
            <a:r>
              <a:rPr lang="en-US" sz="2800" b="1" dirty="0">
                <a:solidFill>
                  <a:srgbClr val="C00000"/>
                </a:solidFill>
                <a:latin typeface="Times New Roman" pitchFamily="18" charset="0"/>
                <a:cs typeface="Times New Roman" pitchFamily="18" charset="0"/>
              </a:rPr>
              <a:t>Data </a:t>
            </a:r>
            <a:r>
              <a:rPr lang="en-US" sz="2800" b="1" dirty="0" smtClean="0">
                <a:solidFill>
                  <a:srgbClr val="C00000"/>
                </a:solidFill>
                <a:latin typeface="Times New Roman" pitchFamily="18" charset="0"/>
                <a:cs typeface="Times New Roman" pitchFamily="18" charset="0"/>
              </a:rPr>
              <a:t>Abstraction</a:t>
            </a:r>
          </a:p>
          <a:p>
            <a:pPr algn="just">
              <a:tabLst>
                <a:tab pos="457200" algn="l"/>
              </a:tabLst>
            </a:pPr>
            <a:endParaRPr lang="en-US" sz="2800" b="1" dirty="0">
              <a:solidFill>
                <a:schemeClr val="tx1"/>
              </a:solidFill>
              <a:latin typeface="Times New Roman" pitchFamily="18" charset="0"/>
              <a:cs typeface="Times New Roman" pitchFamily="18" charset="0"/>
            </a:endParaRPr>
          </a:p>
          <a:p>
            <a:pPr algn="just">
              <a:tabLst>
                <a:tab pos="457200" algn="l"/>
              </a:tabLst>
            </a:pPr>
            <a:r>
              <a:rPr lang="en-US" sz="2800" dirty="0">
                <a:solidFill>
                  <a:schemeClr val="tx1"/>
                </a:solidFill>
                <a:latin typeface="Times New Roman" pitchFamily="18" charset="0"/>
                <a:cs typeface="Times New Roman" pitchFamily="18" charset="0"/>
              </a:rPr>
              <a:t>Abstraction is used to hide internal details and show only functionalities. Abstracting something means to give names to things so that the name captures the core of what a function or a whole program does.</a:t>
            </a:r>
          </a:p>
          <a:p>
            <a:pPr algn="just">
              <a:tabLst>
                <a:tab pos="457200" algn="l"/>
              </a:tabLst>
            </a:pPr>
            <a:r>
              <a:rPr lang="en-US" sz="2400" dirty="0" smtClean="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402306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just">
              <a:tabLst>
                <a:tab pos="457200" algn="l"/>
              </a:tabLst>
            </a:pPr>
            <a:r>
              <a:rPr lang="en-US" sz="2800" b="1" dirty="0">
                <a:solidFill>
                  <a:srgbClr val="C00000"/>
                </a:solidFill>
                <a:latin typeface="Times New Roman" pitchFamily="18" charset="0"/>
                <a:cs typeface="Times New Roman" pitchFamily="18" charset="0"/>
              </a:rPr>
              <a:t>Creating classes in </a:t>
            </a:r>
            <a:r>
              <a:rPr lang="en-US" sz="2800" b="1" dirty="0" smtClean="0">
                <a:solidFill>
                  <a:srgbClr val="C00000"/>
                </a:solidFill>
                <a:latin typeface="Times New Roman" pitchFamily="18" charset="0"/>
                <a:cs typeface="Times New Roman" pitchFamily="18" charset="0"/>
              </a:rPr>
              <a:t>python</a:t>
            </a:r>
          </a:p>
          <a:p>
            <a:pPr algn="just">
              <a:tabLst>
                <a:tab pos="457200" algn="l"/>
              </a:tabLst>
            </a:pPr>
            <a:endParaRPr lang="en-US" sz="2800" b="1" dirty="0">
              <a:solidFill>
                <a:schemeClr val="tx1"/>
              </a:solidFill>
              <a:latin typeface="Times New Roman" pitchFamily="18" charset="0"/>
              <a:cs typeface="Times New Roman" pitchFamily="18" charset="0"/>
            </a:endParaRPr>
          </a:p>
          <a:p>
            <a:pPr algn="just">
              <a:tabLst>
                <a:tab pos="457200" algn="l"/>
              </a:tabLst>
            </a:pPr>
            <a:r>
              <a:rPr lang="en-US" sz="2800" dirty="0">
                <a:solidFill>
                  <a:schemeClr val="tx1"/>
                </a:solidFill>
                <a:latin typeface="Times New Roman" pitchFamily="18" charset="0"/>
                <a:cs typeface="Times New Roman" pitchFamily="18" charset="0"/>
              </a:rPr>
              <a:t>In python, a class can be created by using the keyword class followed by the class name. </a:t>
            </a:r>
          </a:p>
          <a:p>
            <a:pPr algn="just">
              <a:tabLst>
                <a:tab pos="457200" algn="l"/>
              </a:tabLst>
            </a:pPr>
            <a:r>
              <a:rPr lang="en-US" sz="2800" dirty="0">
                <a:solidFill>
                  <a:schemeClr val="tx1"/>
                </a:solidFill>
                <a:latin typeface="Times New Roman" pitchFamily="18" charset="0"/>
                <a:cs typeface="Times New Roman" pitchFamily="18" charset="0"/>
              </a:rPr>
              <a:t>Syntax</a:t>
            </a:r>
          </a:p>
          <a:p>
            <a:pPr algn="just">
              <a:tabLst>
                <a:tab pos="457200" algn="l"/>
              </a:tabLst>
            </a:pPr>
            <a:r>
              <a:rPr lang="en-US" sz="2800" dirty="0">
                <a:solidFill>
                  <a:schemeClr val="tx1"/>
                </a:solidFill>
                <a:latin typeface="Times New Roman" pitchFamily="18" charset="0"/>
                <a:cs typeface="Times New Roman" pitchFamily="18" charset="0"/>
              </a:rPr>
              <a:t>class </a:t>
            </a:r>
            <a:r>
              <a:rPr lang="en-US" sz="2800" dirty="0" err="1">
                <a:solidFill>
                  <a:schemeClr val="tx1"/>
                </a:solidFill>
                <a:latin typeface="Times New Roman" pitchFamily="18" charset="0"/>
                <a:cs typeface="Times New Roman" pitchFamily="18" charset="0"/>
              </a:rPr>
              <a:t>ClassName</a:t>
            </a:r>
            <a:r>
              <a:rPr lang="en-US" sz="2800" dirty="0">
                <a:solidFill>
                  <a:schemeClr val="tx1"/>
                </a:solidFill>
                <a:latin typeface="Times New Roman" pitchFamily="18" charset="0"/>
                <a:cs typeface="Times New Roman" pitchFamily="18" charset="0"/>
              </a:rPr>
              <a:t>:  </a:t>
            </a:r>
          </a:p>
          <a:p>
            <a:pPr algn="just">
              <a:tabLst>
                <a:tab pos="457200" algn="l"/>
              </a:tabLst>
            </a:pP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class_members</a:t>
            </a:r>
            <a:r>
              <a:rPr lang="en-US" sz="2800" dirty="0">
                <a:solidFill>
                  <a:schemeClr val="tx1"/>
                </a:solidFill>
                <a:latin typeface="Times New Roman" pitchFamily="18" charset="0"/>
                <a:cs typeface="Times New Roman" pitchFamily="18" charset="0"/>
              </a:rPr>
              <a:t>   </a:t>
            </a:r>
          </a:p>
          <a:p>
            <a:pPr algn="just">
              <a:tabLst>
                <a:tab pos="457200" algn="l"/>
              </a:tabLst>
            </a:pPr>
            <a:r>
              <a:rPr lang="en-US" sz="2800" dirty="0">
                <a:solidFill>
                  <a:schemeClr val="tx1"/>
                </a:solidFill>
                <a:latin typeface="Times New Roman" pitchFamily="18" charset="0"/>
                <a:cs typeface="Times New Roman" pitchFamily="18" charset="0"/>
              </a:rPr>
              <a:t>A class contains a </a:t>
            </a:r>
            <a:r>
              <a:rPr lang="en-US" sz="2800" dirty="0" err="1">
                <a:solidFill>
                  <a:schemeClr val="tx1"/>
                </a:solidFill>
                <a:latin typeface="Times New Roman" pitchFamily="18" charset="0"/>
                <a:cs typeface="Times New Roman" pitchFamily="18" charset="0"/>
              </a:rPr>
              <a:t>class_members</a:t>
            </a:r>
            <a:r>
              <a:rPr lang="en-US" sz="2800" dirty="0">
                <a:solidFill>
                  <a:schemeClr val="tx1"/>
                </a:solidFill>
                <a:latin typeface="Times New Roman" pitchFamily="18" charset="0"/>
                <a:cs typeface="Times New Roman" pitchFamily="18" charset="0"/>
              </a:rPr>
              <a:t> including fields, constructor, function, etc.</a:t>
            </a:r>
          </a:p>
          <a:p>
            <a:pPr algn="just">
              <a:tabLst>
                <a:tab pos="457200" algn="l"/>
              </a:tabLst>
            </a:pP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166998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just">
              <a:tabLst>
                <a:tab pos="457200" algn="l"/>
              </a:tabLst>
            </a:pPr>
            <a:r>
              <a:rPr lang="en-US" sz="2800" b="1" dirty="0" smtClean="0">
                <a:solidFill>
                  <a:schemeClr val="tx1"/>
                </a:solidFill>
                <a:latin typeface="Times New Roman" pitchFamily="18" charset="0"/>
                <a:cs typeface="Times New Roman" pitchFamily="18" charset="0"/>
              </a:rPr>
              <a:t>Example</a:t>
            </a:r>
            <a:endParaRPr lang="en-US" sz="2800" b="1" dirty="0">
              <a:solidFill>
                <a:schemeClr val="tx1"/>
              </a:solidFill>
              <a:latin typeface="Times New Roman" pitchFamily="18" charset="0"/>
              <a:cs typeface="Times New Roman" pitchFamily="18" charset="0"/>
            </a:endParaRPr>
          </a:p>
          <a:p>
            <a:pPr marL="1770063" algn="just">
              <a:tabLst>
                <a:tab pos="457200" algn="l"/>
              </a:tabLst>
            </a:pPr>
            <a:r>
              <a:rPr lang="en-US" sz="2800" dirty="0" smtClean="0">
                <a:solidFill>
                  <a:schemeClr val="tx1"/>
                </a:solidFill>
                <a:latin typeface="Times New Roman" pitchFamily="18" charset="0"/>
                <a:cs typeface="Times New Roman" pitchFamily="18" charset="0"/>
              </a:rPr>
              <a:t>class data:</a:t>
            </a:r>
          </a:p>
          <a:p>
            <a:pPr marL="1770063" algn="just">
              <a:tabLst>
                <a:tab pos="457200" algn="l"/>
              </a:tabLst>
            </a:pPr>
            <a:r>
              <a:rPr lang="en-US" sz="2800" dirty="0" smtClean="0">
                <a:solidFill>
                  <a:schemeClr val="tx1"/>
                </a:solidFill>
                <a:latin typeface="Times New Roman" pitchFamily="18" charset="0"/>
                <a:cs typeface="Times New Roman" pitchFamily="18" charset="0"/>
              </a:rPr>
              <a:t>     id=101</a:t>
            </a:r>
          </a:p>
          <a:p>
            <a:pPr marL="1770063" algn="just">
              <a:tabLst>
                <a:tab pos="457200" algn="l"/>
              </a:tabLst>
            </a:pPr>
            <a:r>
              <a:rPr lang="en-US" sz="2800" dirty="0" smtClean="0">
                <a:solidFill>
                  <a:schemeClr val="tx1"/>
                </a:solidFill>
                <a:latin typeface="Times New Roman" pitchFamily="18" charset="0"/>
                <a:cs typeface="Times New Roman" pitchFamily="18" charset="0"/>
              </a:rPr>
              <a:t>     name=”</a:t>
            </a:r>
            <a:r>
              <a:rPr lang="en-US" sz="2800" dirty="0" err="1" smtClean="0">
                <a:solidFill>
                  <a:schemeClr val="tx1"/>
                </a:solidFill>
                <a:latin typeface="Times New Roman" pitchFamily="18" charset="0"/>
                <a:cs typeface="Times New Roman" pitchFamily="18" charset="0"/>
              </a:rPr>
              <a:t>Abhishek</a:t>
            </a:r>
            <a:r>
              <a:rPr lang="en-US" sz="2800" dirty="0" smtClean="0">
                <a:solidFill>
                  <a:schemeClr val="tx1"/>
                </a:solidFill>
                <a:latin typeface="Times New Roman" pitchFamily="18" charset="0"/>
                <a:cs typeface="Times New Roman" pitchFamily="18" charset="0"/>
              </a:rPr>
              <a:t>”</a:t>
            </a:r>
          </a:p>
          <a:p>
            <a:pPr marL="1770063" algn="just">
              <a:tabLst>
                <a:tab pos="457200" algn="l"/>
              </a:tabLst>
            </a:pPr>
            <a:endParaRPr lang="en-US" sz="2800" dirty="0" smtClean="0">
              <a:solidFill>
                <a:schemeClr val="tx1"/>
              </a:solidFill>
              <a:latin typeface="Times New Roman" pitchFamily="18" charset="0"/>
              <a:cs typeface="Times New Roman" pitchFamily="18" charset="0"/>
            </a:endParaRPr>
          </a:p>
          <a:p>
            <a:pPr marL="1770063" algn="just">
              <a:tabLst>
                <a:tab pos="457200" algn="l"/>
              </a:tabLst>
            </a:pP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def</a:t>
            </a:r>
            <a:r>
              <a:rPr lang="en-US" sz="2800" dirty="0" smtClean="0">
                <a:solidFill>
                  <a:schemeClr val="tx1"/>
                </a:solidFill>
                <a:latin typeface="Times New Roman" pitchFamily="18" charset="0"/>
                <a:cs typeface="Times New Roman" pitchFamily="18" charset="0"/>
              </a:rPr>
              <a:t> display(s):</a:t>
            </a:r>
          </a:p>
          <a:p>
            <a:pPr marL="1770063" algn="just">
              <a:tabLst>
                <a:tab pos="457200" algn="l"/>
              </a:tabLst>
            </a:pPr>
            <a:r>
              <a:rPr lang="en-US" sz="2800" dirty="0" smtClean="0">
                <a:solidFill>
                  <a:schemeClr val="tx1"/>
                </a:solidFill>
                <a:latin typeface="Times New Roman" pitchFamily="18" charset="0"/>
                <a:cs typeface="Times New Roman" pitchFamily="18" charset="0"/>
              </a:rPr>
              <a:t>	print(“ID=”,s.id)</a:t>
            </a:r>
          </a:p>
          <a:p>
            <a:pPr marL="1770063" algn="just">
              <a:tabLst>
                <a:tab pos="457200" algn="l"/>
              </a:tabLst>
            </a:pPr>
            <a:r>
              <a:rPr lang="en-US" sz="2800" dirty="0" smtClean="0">
                <a:solidFill>
                  <a:schemeClr val="tx1"/>
                </a:solidFill>
                <a:latin typeface="Times New Roman" pitchFamily="18" charset="0"/>
                <a:cs typeface="Times New Roman" pitchFamily="18" charset="0"/>
              </a:rPr>
              <a:t>	print(“</a:t>
            </a:r>
            <a:r>
              <a:rPr lang="en-US" sz="2800" dirty="0" err="1" smtClean="0">
                <a:solidFill>
                  <a:schemeClr val="tx1"/>
                </a:solidFill>
                <a:latin typeface="Times New Roman" pitchFamily="18" charset="0"/>
                <a:cs typeface="Times New Roman" pitchFamily="18" charset="0"/>
              </a:rPr>
              <a:t>Name”,s.name</a:t>
            </a:r>
            <a:r>
              <a:rPr lang="en-US" sz="2800" dirty="0" smtClean="0">
                <a:solidFill>
                  <a:schemeClr val="tx1"/>
                </a:solidFill>
                <a:latin typeface="Times New Roman" pitchFamily="18" charset="0"/>
                <a:cs typeface="Times New Roman" pitchFamily="18" charset="0"/>
              </a:rPr>
              <a:t>)</a:t>
            </a:r>
          </a:p>
          <a:p>
            <a:pPr algn="just">
              <a:tabLst>
                <a:tab pos="457200" algn="l"/>
              </a:tabLst>
            </a:pPr>
            <a:endParaRPr lang="en-US" sz="2800" dirty="0" smtClean="0">
              <a:solidFill>
                <a:schemeClr val="tx1"/>
              </a:solidFill>
              <a:latin typeface="Times New Roman" pitchFamily="18" charset="0"/>
              <a:cs typeface="Times New Roman" pitchFamily="18" charset="0"/>
            </a:endParaRPr>
          </a:p>
          <a:p>
            <a:pPr algn="just">
              <a:tabLst>
                <a:tab pos="457200" algn="l"/>
              </a:tabLst>
            </a:pPr>
            <a:r>
              <a:rPr lang="en-US" sz="2400" dirty="0" smtClean="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1145361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algn="just">
              <a:tabLst>
                <a:tab pos="457200" algn="l"/>
              </a:tabLst>
            </a:pPr>
            <a:r>
              <a:rPr lang="en-US" sz="2800" b="1" dirty="0">
                <a:solidFill>
                  <a:schemeClr val="tx1"/>
                </a:solidFill>
                <a:latin typeface="Times New Roman" pitchFamily="18" charset="0"/>
                <a:cs typeface="Times New Roman" pitchFamily="18" charset="0"/>
              </a:rPr>
              <a:t>Note: </a:t>
            </a:r>
            <a:endParaRPr lang="en-US" sz="2800" b="1" dirty="0" smtClean="0">
              <a:solidFill>
                <a:schemeClr val="tx1"/>
              </a:solidFill>
              <a:latin typeface="Times New Roman" pitchFamily="18" charset="0"/>
              <a:cs typeface="Times New Roman" pitchFamily="18" charset="0"/>
            </a:endParaRPr>
          </a:p>
          <a:p>
            <a:pPr algn="just">
              <a:tabLst>
                <a:tab pos="457200" algn="l"/>
              </a:tabLst>
            </a:pPr>
            <a:endParaRPr lang="en-US" sz="2800" b="1" dirty="0">
              <a:solidFill>
                <a:schemeClr val="tx1"/>
              </a:solidFill>
              <a:latin typeface="Times New Roman" pitchFamily="18" charset="0"/>
              <a:cs typeface="Times New Roman" pitchFamily="18" charset="0"/>
            </a:endParaRPr>
          </a:p>
          <a:p>
            <a:pPr algn="just">
              <a:tabLst>
                <a:tab pos="457200" algn="l"/>
              </a:tabLst>
            </a:pPr>
            <a:r>
              <a:rPr lang="en-US" sz="2800" dirty="0">
                <a:solidFill>
                  <a:schemeClr val="tx1"/>
                </a:solidFill>
                <a:latin typeface="Times New Roman" pitchFamily="18" charset="0"/>
                <a:cs typeface="Times New Roman" pitchFamily="18" charset="0"/>
              </a:rPr>
              <a:t>•	The s parameter is a reference to the current instance of the class, and is used to access variables that belong to the class.</a:t>
            </a:r>
          </a:p>
          <a:p>
            <a:pPr algn="just">
              <a:tabLst>
                <a:tab pos="457200" algn="l"/>
              </a:tabLst>
            </a:pPr>
            <a:r>
              <a:rPr lang="en-US" sz="2800" dirty="0">
                <a:solidFill>
                  <a:schemeClr val="tx1"/>
                </a:solidFill>
                <a:latin typeface="Times New Roman" pitchFamily="18" charset="0"/>
                <a:cs typeface="Times New Roman" pitchFamily="18" charset="0"/>
              </a:rPr>
              <a:t>•	It has to be the first parameter of any function in the class.</a:t>
            </a:r>
          </a:p>
          <a:p>
            <a:pPr algn="just">
              <a:tabLst>
                <a:tab pos="457200" algn="l"/>
              </a:tabLst>
            </a:pPr>
            <a:endParaRPr lang="en-US" sz="2800" dirty="0" smtClean="0">
              <a:solidFill>
                <a:schemeClr val="tx1"/>
              </a:solidFill>
              <a:latin typeface="Times New Roman" pitchFamily="18" charset="0"/>
              <a:cs typeface="Times New Roman" pitchFamily="18" charset="0"/>
            </a:endParaRPr>
          </a:p>
          <a:p>
            <a:pPr algn="just">
              <a:tabLst>
                <a:tab pos="457200" algn="l"/>
              </a:tabLst>
            </a:pPr>
            <a:r>
              <a:rPr lang="en-US" sz="2400" dirty="0" smtClean="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4023603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2076</TotalTime>
  <Words>1174</Words>
  <Application>Microsoft Office PowerPoint</Application>
  <PresentationFormat>On-screen Show (4:3)</PresentationFormat>
  <Paragraphs>271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Sonu</dc:creator>
  <cp:lastModifiedBy>nielit</cp:lastModifiedBy>
  <cp:revision>628</cp:revision>
  <dcterms:created xsi:type="dcterms:W3CDTF">2019-05-03T04:11:17Z</dcterms:created>
  <dcterms:modified xsi:type="dcterms:W3CDTF">2020-06-15T05:29:16Z</dcterms:modified>
</cp:coreProperties>
</file>