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1" r:id="rId28"/>
    <p:sldId id="282" r:id="rId29"/>
    <p:sldId id="283" r:id="rId30"/>
    <p:sldId id="284" r:id="rId31"/>
    <p:sldId id="285" r:id="rId32"/>
    <p:sldId id="286" r:id="rId33"/>
    <p:sldId id="290" r:id="rId34"/>
    <p:sldId id="287" r:id="rId35"/>
    <p:sldId id="289" r:id="rId36"/>
    <p:sldId id="293" r:id="rId37"/>
    <p:sldId id="29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5" r:id="rId46"/>
    <p:sldId id="316" r:id="rId47"/>
    <p:sldId id="317" r:id="rId48"/>
    <p:sldId id="318" r:id="rId49"/>
    <p:sldId id="319" r:id="rId50"/>
    <p:sldId id="320" r:id="rId51"/>
    <p:sldId id="296" r:id="rId52"/>
    <p:sldId id="300" r:id="rId53"/>
    <p:sldId id="301" r:id="rId54"/>
    <p:sldId id="302" r:id="rId55"/>
    <p:sldId id="303" r:id="rId56"/>
    <p:sldId id="30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1D87-015D-4F2F-A85F-CEB5043F70B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A5D7-A38E-49BA-BD25-4C889DED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Machine Learning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54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 smtClean="0">
                <a:solidFill>
                  <a:srgbClr val="C00000"/>
                </a:solidFill>
              </a:rPr>
              <a:t>Day 8</a:t>
            </a: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A series can be created using various inputs like −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• </a:t>
            </a:r>
            <a:r>
              <a:rPr lang="en-US" sz="3600" dirty="0" smtClean="0">
                <a:solidFill>
                  <a:schemeClr val="tx1"/>
                </a:solidFill>
              </a:rPr>
              <a:t>Array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 Dictionary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 Scalar value or constant</a:t>
            </a:r>
          </a:p>
          <a:p>
            <a:pPr algn="just">
              <a:spcAft>
                <a:spcPts val="1200"/>
              </a:spcAft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Create an Empty Series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A basic series, which can be created is an Empty Series.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Example	</a:t>
            </a:r>
          </a:p>
          <a:p>
            <a:pPr lvl="1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#import the pandas library and aliasing as </a:t>
            </a:r>
            <a:r>
              <a:rPr lang="en-US" sz="3600" dirty="0" err="1" smtClean="0">
                <a:solidFill>
                  <a:schemeClr val="tx1"/>
                </a:solidFill>
              </a:rPr>
              <a:t>pd</a:t>
            </a:r>
            <a:endParaRPr lang="en-US" sz="3600" dirty="0" smtClean="0">
              <a:solidFill>
                <a:schemeClr val="tx1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import pandas as </a:t>
            </a:r>
            <a:r>
              <a:rPr lang="en-US" sz="3600" dirty="0" err="1" smtClean="0">
                <a:solidFill>
                  <a:schemeClr val="tx1"/>
                </a:solidFill>
              </a:rPr>
              <a:t>pd</a:t>
            </a:r>
            <a:endParaRPr lang="en-US" sz="3600" dirty="0" smtClean="0">
              <a:solidFill>
                <a:schemeClr val="tx1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s = </a:t>
            </a:r>
            <a:r>
              <a:rPr lang="en-US" sz="3600" dirty="0" err="1" smtClean="0">
                <a:solidFill>
                  <a:schemeClr val="tx1"/>
                </a:solidFill>
              </a:rPr>
              <a:t>pd.Series</a:t>
            </a:r>
            <a:r>
              <a:rPr lang="en-US" sz="3600" dirty="0" smtClean="0">
                <a:solidFill>
                  <a:schemeClr val="tx1"/>
                </a:solidFill>
              </a:rPr>
              <a:t>()</a:t>
            </a:r>
          </a:p>
          <a:p>
            <a:pPr lvl="1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19126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Example: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S=</a:t>
            </a:r>
            <a:r>
              <a:rPr lang="en-US" sz="3600" dirty="0" err="1" smtClean="0">
                <a:solidFill>
                  <a:schemeClr val="tx1"/>
                </a:solidFill>
              </a:rPr>
              <a:t>pd.Series</a:t>
            </a:r>
            <a:r>
              <a:rPr lang="en-US" sz="3600" dirty="0">
                <a:solidFill>
                  <a:schemeClr val="tx1"/>
                </a:solidFill>
              </a:rPr>
              <a:t>([1,2,3,4,5])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 </a:t>
            </a:r>
            <a:r>
              <a:rPr lang="en-US" sz="3600" dirty="0">
                <a:solidFill>
                  <a:schemeClr val="tx1"/>
                </a:solidFill>
              </a:rPr>
              <a:t>(S[0])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 </a:t>
            </a:r>
            <a:r>
              <a:rPr lang="en-US" sz="3600" dirty="0">
                <a:solidFill>
                  <a:schemeClr val="tx1"/>
                </a:solidFill>
              </a:rPr>
              <a:t>(S[2])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</a:t>
            </a:r>
            <a:r>
              <a:rPr lang="en-US" sz="3600" dirty="0" err="1" smtClean="0">
                <a:solidFill>
                  <a:schemeClr val="tx1"/>
                </a:solidFill>
              </a:rPr>
              <a:t>S.values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</a:t>
            </a:r>
            <a:r>
              <a:rPr lang="en-US" sz="3600" dirty="0" err="1" smtClean="0">
                <a:solidFill>
                  <a:schemeClr val="tx1"/>
                </a:solidFill>
              </a:rPr>
              <a:t>S.index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 </a:t>
            </a:r>
            <a:r>
              <a:rPr lang="en-US" sz="3600" dirty="0">
                <a:solidFill>
                  <a:schemeClr val="tx1"/>
                </a:solidFill>
              </a:rPr>
              <a:t>(list(</a:t>
            </a:r>
            <a:r>
              <a:rPr lang="en-US" sz="3600" dirty="0" err="1">
                <a:solidFill>
                  <a:schemeClr val="tx1"/>
                </a:solidFill>
              </a:rPr>
              <a:t>S.index</a:t>
            </a:r>
            <a:r>
              <a:rPr lang="en-US" sz="3600" dirty="0">
                <a:solidFill>
                  <a:schemeClr val="tx1"/>
                </a:solidFill>
              </a:rPr>
              <a:t>))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The index can be </a:t>
            </a:r>
            <a:r>
              <a:rPr lang="en-US" sz="3600" b="1" dirty="0" smtClean="0">
                <a:solidFill>
                  <a:schemeClr val="tx1"/>
                </a:solidFill>
              </a:rPr>
              <a:t>specified explicitly. 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Import </a:t>
            </a:r>
            <a:r>
              <a:rPr lang="en-US" sz="3600" dirty="0" err="1" smtClean="0">
                <a:solidFill>
                  <a:schemeClr val="tx1"/>
                </a:solidFill>
              </a:rPr>
              <a:t>numpy</a:t>
            </a:r>
            <a:r>
              <a:rPr lang="en-US" sz="3600" dirty="0" smtClean="0">
                <a:solidFill>
                  <a:schemeClr val="tx1"/>
                </a:solidFill>
              </a:rPr>
              <a:t> as </a:t>
            </a:r>
            <a:r>
              <a:rPr lang="en-US" sz="3600" dirty="0" err="1" smtClean="0">
                <a:solidFill>
                  <a:schemeClr val="tx1"/>
                </a:solidFill>
              </a:rPr>
              <a:t>np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data </a:t>
            </a:r>
            <a:r>
              <a:rPr lang="en-US" sz="3600" dirty="0">
                <a:solidFill>
                  <a:schemeClr val="tx1"/>
                </a:solidFill>
              </a:rPr>
              <a:t>= </a:t>
            </a:r>
            <a:r>
              <a:rPr lang="en-US" sz="3600" dirty="0" err="1">
                <a:solidFill>
                  <a:schemeClr val="tx1"/>
                </a:solidFill>
              </a:rPr>
              <a:t>np.array</a:t>
            </a:r>
            <a:r>
              <a:rPr lang="en-US" sz="3600" dirty="0" smtClean="0">
                <a:solidFill>
                  <a:schemeClr val="tx1"/>
                </a:solidFill>
              </a:rPr>
              <a:t>([‘Ravi',‘</a:t>
            </a:r>
            <a:r>
              <a:rPr lang="en-US" sz="3600" dirty="0" err="1" smtClean="0">
                <a:solidFill>
                  <a:schemeClr val="tx1"/>
                </a:solidFill>
              </a:rPr>
              <a:t>Sahil</a:t>
            </a:r>
            <a:r>
              <a:rPr lang="en-US" sz="3600" dirty="0" smtClean="0">
                <a:solidFill>
                  <a:schemeClr val="tx1"/>
                </a:solidFill>
              </a:rPr>
              <a:t>',‘Rahul',‘</a:t>
            </a:r>
            <a:r>
              <a:rPr lang="en-US" sz="3600" dirty="0" err="1" smtClean="0">
                <a:solidFill>
                  <a:schemeClr val="tx1"/>
                </a:solidFill>
              </a:rPr>
              <a:t>Ankit</a:t>
            </a:r>
            <a:r>
              <a:rPr lang="en-US" sz="3600" dirty="0" smtClean="0">
                <a:solidFill>
                  <a:schemeClr val="tx1"/>
                </a:solidFill>
              </a:rPr>
              <a:t>'])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s = </a:t>
            </a:r>
            <a:r>
              <a:rPr lang="en-US" sz="3600" dirty="0" err="1">
                <a:solidFill>
                  <a:schemeClr val="tx1"/>
                </a:solidFill>
              </a:rPr>
              <a:t>pd.Series</a:t>
            </a:r>
            <a:r>
              <a:rPr lang="en-US" sz="3600" dirty="0">
                <a:solidFill>
                  <a:schemeClr val="tx1"/>
                </a:solidFill>
              </a:rPr>
              <a:t>(</a:t>
            </a:r>
            <a:r>
              <a:rPr lang="en-US" sz="3600" dirty="0" err="1">
                <a:solidFill>
                  <a:schemeClr val="tx1"/>
                </a:solidFill>
              </a:rPr>
              <a:t>data,index</a:t>
            </a:r>
            <a:r>
              <a:rPr lang="en-US" sz="3600" dirty="0">
                <a:solidFill>
                  <a:schemeClr val="tx1"/>
                </a:solidFill>
              </a:rPr>
              <a:t>=[100,101,102,103])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print(s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Note: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Numerical index values will overwrite the default indexing. 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The index need not be an integer; it can also be a string.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Example:	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S=</a:t>
            </a:r>
            <a:r>
              <a:rPr lang="en-US" sz="3600" dirty="0" err="1" smtClean="0">
                <a:solidFill>
                  <a:schemeClr val="tx1"/>
                </a:solidFill>
              </a:rPr>
              <a:t>pd.Series</a:t>
            </a:r>
            <a:r>
              <a:rPr lang="en-US" sz="3600" dirty="0">
                <a:solidFill>
                  <a:schemeClr val="tx1"/>
                </a:solidFill>
              </a:rPr>
              <a:t>([1,2,3,4,5], index=['</a:t>
            </a:r>
            <a:r>
              <a:rPr lang="en-US" sz="3600" dirty="0" err="1">
                <a:solidFill>
                  <a:schemeClr val="tx1"/>
                </a:solidFill>
              </a:rPr>
              <a:t>a','b','c','d','e</a:t>
            </a:r>
            <a:r>
              <a:rPr lang="en-US" sz="3600" dirty="0">
                <a:solidFill>
                  <a:schemeClr val="tx1"/>
                </a:solidFill>
              </a:rPr>
              <a:t>'])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print(S[0])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print(S[</a:t>
            </a:r>
            <a:r>
              <a:rPr lang="en-US" sz="3600" dirty="0">
                <a:solidFill>
                  <a:schemeClr val="tx1"/>
                </a:solidFill>
              </a:rPr>
              <a:t>'a'])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Note: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String index values will not overwrite the default index.</a:t>
            </a: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Accessing Data from Series with Position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Data in the series can be accessed similar to that in an </a:t>
            </a:r>
            <a:r>
              <a:rPr lang="en-US" sz="3600" dirty="0" err="1">
                <a:solidFill>
                  <a:schemeClr val="tx1"/>
                </a:solidFill>
              </a:rPr>
              <a:t>ndarray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Retrieve the first element: 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print(s[0</a:t>
            </a:r>
            <a:r>
              <a:rPr lang="en-US" sz="3600" dirty="0">
                <a:solidFill>
                  <a:schemeClr val="tx1"/>
                </a:solidFill>
              </a:rPr>
              <a:t>])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print(s[‘a’]) 	#same as above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Retrieve the first three elements in the Series: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#retrieve the first three element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print(s[:3])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Retrieve the last three elements: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print(s</a:t>
            </a:r>
            <a:r>
              <a:rPr lang="en-US" sz="3600" dirty="0">
                <a:solidFill>
                  <a:schemeClr val="tx1"/>
                </a:solidFill>
              </a:rPr>
              <a:t>[-3:])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Retrieve </a:t>
            </a:r>
            <a:r>
              <a:rPr lang="en-US" sz="3600" b="1" dirty="0">
                <a:solidFill>
                  <a:schemeClr val="tx1"/>
                </a:solidFill>
              </a:rPr>
              <a:t>Data Using Label (Index):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print(s</a:t>
            </a:r>
            <a:r>
              <a:rPr lang="en-US" sz="3600" dirty="0">
                <a:solidFill>
                  <a:schemeClr val="tx1"/>
                </a:solidFill>
              </a:rPr>
              <a:t>['a'])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#retrieve multiple elements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print(s</a:t>
            </a:r>
            <a:r>
              <a:rPr lang="en-US" sz="3600" dirty="0">
                <a:solidFill>
                  <a:schemeClr val="tx1"/>
                </a:solidFill>
              </a:rPr>
              <a:t>[['</a:t>
            </a:r>
            <a:r>
              <a:rPr lang="en-US" sz="3600" dirty="0" err="1">
                <a:solidFill>
                  <a:schemeClr val="tx1"/>
                </a:solidFill>
              </a:rPr>
              <a:t>a','c','d</a:t>
            </a:r>
            <a:r>
              <a:rPr lang="en-US" sz="3600" dirty="0">
                <a:solidFill>
                  <a:schemeClr val="tx1"/>
                </a:solidFill>
              </a:rPr>
              <a:t>']])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If a label is not contained, an exception is raised.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print(s</a:t>
            </a:r>
            <a:r>
              <a:rPr lang="en-US" sz="3600" dirty="0">
                <a:solidFill>
                  <a:schemeClr val="tx1"/>
                </a:solidFill>
              </a:rPr>
              <a:t>['f'])</a:t>
            </a:r>
          </a:p>
          <a:p>
            <a:pPr algn="just">
              <a:spcAft>
                <a:spcPts val="1200"/>
              </a:spcAft>
            </a:pP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Adding one element to the series: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s</a:t>
            </a:r>
            <a:r>
              <a:rPr lang="en-US" sz="3600" dirty="0">
                <a:solidFill>
                  <a:schemeClr val="tx1"/>
                </a:solidFill>
              </a:rPr>
              <a:t>['f']=7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Adding more than one element to the series: use append().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new=Series([8,9,10],index=['</a:t>
            </a:r>
            <a:r>
              <a:rPr lang="en-US" sz="3600" dirty="0" err="1">
                <a:solidFill>
                  <a:schemeClr val="tx1"/>
                </a:solidFill>
              </a:rPr>
              <a:t>g','h','i</a:t>
            </a:r>
            <a:r>
              <a:rPr lang="en-US" sz="3600" dirty="0">
                <a:solidFill>
                  <a:schemeClr val="tx1"/>
                </a:solidFill>
              </a:rPr>
              <a:t>'])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s=</a:t>
            </a:r>
            <a:r>
              <a:rPr lang="en-US" sz="3600" dirty="0" err="1" smtClean="0">
                <a:solidFill>
                  <a:schemeClr val="tx1"/>
                </a:solidFill>
              </a:rPr>
              <a:t>s.append</a:t>
            </a:r>
            <a:r>
              <a:rPr lang="en-US" sz="3600" dirty="0" smtClean="0">
                <a:solidFill>
                  <a:schemeClr val="tx1"/>
                </a:solidFill>
              </a:rPr>
              <a:t>(new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Deleting elements from a series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Syntax:	s=</a:t>
            </a:r>
            <a:r>
              <a:rPr lang="en-US" sz="3600" dirty="0" err="1" smtClean="0">
                <a:solidFill>
                  <a:schemeClr val="tx1"/>
                </a:solidFill>
              </a:rPr>
              <a:t>s.drop</a:t>
            </a:r>
            <a:r>
              <a:rPr lang="en-US" sz="3600" dirty="0" smtClean="0">
                <a:solidFill>
                  <a:schemeClr val="tx1"/>
                </a:solidFill>
              </a:rPr>
              <a:t>([index])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Example	s=</a:t>
            </a:r>
            <a:r>
              <a:rPr lang="en-US" sz="3600" dirty="0" err="1" smtClean="0">
                <a:solidFill>
                  <a:schemeClr val="tx1"/>
                </a:solidFill>
              </a:rPr>
              <a:t>s.drop</a:t>
            </a:r>
            <a:r>
              <a:rPr lang="en-US" sz="3600" dirty="0" smtClean="0">
                <a:solidFill>
                  <a:schemeClr val="tx1"/>
                </a:solidFill>
              </a:rPr>
              <a:t>(['g‘])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Deleting more than one element from a series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s=</a:t>
            </a:r>
            <a:r>
              <a:rPr lang="en-US" sz="3600" dirty="0" err="1">
                <a:solidFill>
                  <a:schemeClr val="tx1"/>
                </a:solidFill>
              </a:rPr>
              <a:t>s.drop</a:t>
            </a:r>
            <a:r>
              <a:rPr lang="en-US" sz="3600" dirty="0">
                <a:solidFill>
                  <a:schemeClr val="tx1"/>
                </a:solidFill>
              </a:rPr>
              <a:t>(['</a:t>
            </a:r>
            <a:r>
              <a:rPr lang="en-US" sz="3600" dirty="0" err="1">
                <a:solidFill>
                  <a:schemeClr val="tx1"/>
                </a:solidFill>
              </a:rPr>
              <a:t>i','j</a:t>
            </a:r>
            <a:r>
              <a:rPr lang="en-US" sz="3600" dirty="0">
                <a:solidFill>
                  <a:schemeClr val="tx1"/>
                </a:solidFill>
              </a:rPr>
              <a:t>'])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A Data frame is a two-dimensional data structure, i.e., data is aligned in a tabular form in rows and columns.</a:t>
            </a:r>
          </a:p>
          <a:p>
            <a:pPr algn="just">
              <a:spcAft>
                <a:spcPts val="1200"/>
              </a:spcAft>
            </a:pP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Features of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•	</a:t>
            </a:r>
            <a:r>
              <a:rPr lang="en-US" sz="3600" dirty="0" smtClean="0">
                <a:solidFill>
                  <a:schemeClr val="tx1"/>
                </a:solidFill>
              </a:rPr>
              <a:t>columns </a:t>
            </a:r>
            <a:r>
              <a:rPr lang="en-US" sz="3600" dirty="0">
                <a:solidFill>
                  <a:schemeClr val="tx1"/>
                </a:solidFill>
              </a:rPr>
              <a:t>are of different types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•	Size – Mutable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•	Labeled axes (rows and columns)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•	Can Perform Arithmetic operations on rows and columns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06" y="0"/>
            <a:ext cx="9144000" cy="762000"/>
          </a:xfrm>
        </p:spPr>
        <p:txBody>
          <a:bodyPr/>
          <a:lstStyle/>
          <a:p>
            <a:pPr algn="l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Pandas is an open-source Python Library providing high-performance data manipulation and analysis tool using its powerful data structures.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name Pandas is derived from the word Panel Data – an Econometrics from Multidimensional data.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pandas.DataFrame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A pandas </a:t>
            </a:r>
            <a:r>
              <a:rPr lang="en-US" sz="2800" dirty="0" err="1">
                <a:solidFill>
                  <a:schemeClr val="tx1"/>
                </a:solidFill>
              </a:rPr>
              <a:t>DataFrame</a:t>
            </a:r>
            <a:r>
              <a:rPr lang="en-US" sz="2800" dirty="0">
                <a:solidFill>
                  <a:schemeClr val="tx1"/>
                </a:solidFill>
              </a:rPr>
              <a:t> can be created using the following constructor −</a:t>
            </a:r>
          </a:p>
          <a:p>
            <a:pPr algn="just">
              <a:spcAft>
                <a:spcPts val="12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pandas.DataFrame</a:t>
            </a:r>
            <a:r>
              <a:rPr lang="en-US" sz="2800" dirty="0">
                <a:solidFill>
                  <a:schemeClr val="tx1"/>
                </a:solidFill>
              </a:rPr>
              <a:t>( data, index, columns, </a:t>
            </a:r>
            <a:r>
              <a:rPr lang="en-US" sz="2800" dirty="0" err="1">
                <a:solidFill>
                  <a:schemeClr val="tx1"/>
                </a:solidFill>
              </a:rPr>
              <a:t>dtype</a:t>
            </a:r>
            <a:r>
              <a:rPr lang="en-US" sz="2800" dirty="0">
                <a:solidFill>
                  <a:schemeClr val="tx1"/>
                </a:solidFill>
              </a:rPr>
              <a:t>, copy)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20322"/>
              </p:ext>
            </p:extLst>
          </p:nvPr>
        </p:nvGraphicFramePr>
        <p:xfrm>
          <a:off x="0" y="1"/>
          <a:ext cx="9144000" cy="627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7772400"/>
              </a:tblGrid>
              <a:tr h="956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Sr.No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Parameter &amp; Description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184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data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data </a:t>
                      </a:r>
                      <a:r>
                        <a:rPr lang="en-US" sz="2400" dirty="0">
                          <a:effectLst/>
                        </a:rPr>
                        <a:t>takes various forms like </a:t>
                      </a:r>
                      <a:r>
                        <a:rPr lang="en-US" sz="2400" dirty="0" err="1">
                          <a:effectLst/>
                        </a:rPr>
                        <a:t>ndarray</a:t>
                      </a:r>
                      <a:r>
                        <a:rPr lang="en-US" sz="2400" dirty="0">
                          <a:effectLst/>
                        </a:rPr>
                        <a:t>, series, map, lists, </a:t>
                      </a:r>
                      <a:r>
                        <a:rPr lang="en-US" sz="2400" dirty="0" err="1">
                          <a:effectLst/>
                        </a:rPr>
                        <a:t>dict</a:t>
                      </a:r>
                      <a:r>
                        <a:rPr lang="en-US" sz="2400" dirty="0">
                          <a:effectLst/>
                        </a:rPr>
                        <a:t>, constants and also another </a:t>
                      </a:r>
                      <a:r>
                        <a:rPr lang="en-US" sz="2400" dirty="0" err="1">
                          <a:effectLst/>
                        </a:rPr>
                        <a:t>DataFrame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982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index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For </a:t>
                      </a:r>
                      <a:r>
                        <a:rPr lang="en-US" sz="2400" dirty="0">
                          <a:effectLst/>
                        </a:rPr>
                        <a:t>the row </a:t>
                      </a:r>
                      <a:r>
                        <a:rPr lang="en-US" sz="2400" dirty="0" smtClean="0">
                          <a:effectLst/>
                        </a:rPr>
                        <a:t>labels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880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columns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For </a:t>
                      </a:r>
                      <a:r>
                        <a:rPr lang="en-US" sz="2400" dirty="0">
                          <a:effectLst/>
                        </a:rPr>
                        <a:t>column </a:t>
                      </a:r>
                      <a:r>
                        <a:rPr lang="en-US" sz="2400" dirty="0" smtClean="0">
                          <a:effectLst/>
                        </a:rPr>
                        <a:t>labels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041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</a:rPr>
                        <a:t>dtype</a:t>
                      </a:r>
                      <a:endParaRPr lang="en-US" sz="2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Data </a:t>
                      </a:r>
                      <a:r>
                        <a:rPr lang="en-US" sz="2400" dirty="0">
                          <a:effectLst/>
                        </a:rPr>
                        <a:t>type of each column.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232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copy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This </a:t>
                      </a:r>
                      <a:r>
                        <a:rPr lang="en-US" sz="2400" dirty="0">
                          <a:effectLst/>
                        </a:rPr>
                        <a:t>command (or whatever it is) is used for copying of data, if the default is False.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Create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A pandas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can be created using various inputs like −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Lists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dictionary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Series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ndarrays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Another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Create an Empty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A basic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, which can be created is an Empty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Example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#</a:t>
            </a:r>
            <a:r>
              <a:rPr lang="en-US" sz="3600" dirty="0">
                <a:solidFill>
                  <a:schemeClr val="tx1"/>
                </a:solidFill>
              </a:rPr>
              <a:t>import the pandas library and aliasing as </a:t>
            </a:r>
            <a:r>
              <a:rPr lang="en-US" sz="3600" dirty="0" err="1">
                <a:solidFill>
                  <a:schemeClr val="tx1"/>
                </a:solidFill>
              </a:rPr>
              <a:t>pd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import pandas as </a:t>
            </a:r>
            <a:r>
              <a:rPr lang="en-US" sz="3600" dirty="0" err="1">
                <a:solidFill>
                  <a:schemeClr val="tx1"/>
                </a:solidFill>
              </a:rPr>
              <a:t>pd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 err="1">
                <a:solidFill>
                  <a:schemeClr val="tx1"/>
                </a:solidFill>
              </a:rPr>
              <a:t>df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pd.DataFrame</a:t>
            </a:r>
            <a:r>
              <a:rPr lang="en-US" sz="3600" dirty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 </a:t>
            </a:r>
            <a:r>
              <a:rPr lang="en-US" sz="3600" dirty="0" err="1">
                <a:solidFill>
                  <a:schemeClr val="tx1"/>
                </a:solidFill>
              </a:rPr>
              <a:t>df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Create a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from Lists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The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 can be created using a single list or a list of lists.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import pandas as </a:t>
            </a:r>
            <a:r>
              <a:rPr lang="en-US" sz="3600" dirty="0" err="1">
                <a:solidFill>
                  <a:schemeClr val="tx1"/>
                </a:solidFill>
              </a:rPr>
              <a:t>pd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data = [1,2,3,4,5]</a:t>
            </a:r>
          </a:p>
          <a:p>
            <a:pPr algn="just">
              <a:spcAft>
                <a:spcPts val="1200"/>
              </a:spcAft>
            </a:pPr>
            <a:r>
              <a:rPr lang="en-US" sz="3600" dirty="0" err="1">
                <a:solidFill>
                  <a:schemeClr val="tx1"/>
                </a:solidFill>
              </a:rPr>
              <a:t>df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pd.DataFrame</a:t>
            </a:r>
            <a:r>
              <a:rPr lang="en-US" sz="3600" dirty="0">
                <a:solidFill>
                  <a:schemeClr val="tx1"/>
                </a:solidFill>
              </a:rPr>
              <a:t>(data)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 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df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Specifying column name in a data frame.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import </a:t>
            </a:r>
            <a:r>
              <a:rPr lang="en-US" sz="3600" dirty="0">
                <a:solidFill>
                  <a:schemeClr val="tx1"/>
                </a:solidFill>
              </a:rPr>
              <a:t>pandas as </a:t>
            </a:r>
            <a:r>
              <a:rPr lang="en-US" sz="3600" dirty="0" err="1">
                <a:solidFill>
                  <a:schemeClr val="tx1"/>
                </a:solidFill>
              </a:rPr>
              <a:t>pd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data = </a:t>
            </a:r>
            <a:r>
              <a:rPr lang="en-US" sz="3600" dirty="0" smtClean="0">
                <a:solidFill>
                  <a:schemeClr val="tx1"/>
                </a:solidFill>
              </a:rPr>
              <a:t>[[‘Ravi',</a:t>
            </a:r>
            <a:r>
              <a:rPr lang="en-US" sz="3600" dirty="0">
                <a:solidFill>
                  <a:schemeClr val="tx1"/>
                </a:solidFill>
              </a:rPr>
              <a:t>10</a:t>
            </a:r>
            <a:r>
              <a:rPr lang="en-US" sz="3600" dirty="0" smtClean="0">
                <a:solidFill>
                  <a:schemeClr val="tx1"/>
                </a:solidFill>
              </a:rPr>
              <a:t>],[‘Mohan',</a:t>
            </a:r>
            <a:r>
              <a:rPr lang="en-US" sz="3600" dirty="0">
                <a:solidFill>
                  <a:schemeClr val="tx1"/>
                </a:solidFill>
              </a:rPr>
              <a:t>12</a:t>
            </a:r>
            <a:r>
              <a:rPr lang="en-US" sz="3600" dirty="0" smtClean="0">
                <a:solidFill>
                  <a:schemeClr val="tx1"/>
                </a:solidFill>
              </a:rPr>
              <a:t>],[‘Alok',</a:t>
            </a:r>
            <a:r>
              <a:rPr lang="en-US" sz="3600" dirty="0">
                <a:solidFill>
                  <a:schemeClr val="tx1"/>
                </a:solidFill>
              </a:rPr>
              <a:t>13]]</a:t>
            </a:r>
          </a:p>
          <a:p>
            <a:pPr algn="just">
              <a:spcAft>
                <a:spcPts val="1200"/>
              </a:spcAft>
            </a:pPr>
            <a:r>
              <a:rPr lang="en-US" sz="3600" dirty="0" err="1" smtClean="0">
                <a:solidFill>
                  <a:schemeClr val="tx1"/>
                </a:solidFill>
              </a:rPr>
              <a:t>df</a:t>
            </a:r>
            <a:r>
              <a:rPr lang="en-US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err="1" smtClean="0">
                <a:solidFill>
                  <a:schemeClr val="tx1"/>
                </a:solidFill>
              </a:rPr>
              <a:t>pd.DataFrame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data,columns</a:t>
            </a:r>
            <a:r>
              <a:rPr lang="en-US" sz="3600" dirty="0">
                <a:solidFill>
                  <a:schemeClr val="tx1"/>
                </a:solidFill>
              </a:rPr>
              <a:t>=['</a:t>
            </a:r>
            <a:r>
              <a:rPr lang="en-US" sz="3600" dirty="0" err="1">
                <a:solidFill>
                  <a:schemeClr val="tx1"/>
                </a:solidFill>
              </a:rPr>
              <a:t>Name','Age</a:t>
            </a:r>
            <a:r>
              <a:rPr lang="en-US" sz="3600" dirty="0" smtClean="0">
                <a:solidFill>
                  <a:schemeClr val="tx1"/>
                </a:solidFill>
              </a:rPr>
              <a:t>'], </a:t>
            </a:r>
            <a:r>
              <a:rPr lang="en-US" sz="3600" dirty="0" err="1" smtClean="0">
                <a:solidFill>
                  <a:schemeClr val="tx1"/>
                </a:solidFill>
              </a:rPr>
              <a:t>dtype</a:t>
            </a:r>
            <a:r>
              <a:rPr lang="en-US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err="1" smtClean="0">
                <a:solidFill>
                  <a:schemeClr val="tx1"/>
                </a:solidFill>
              </a:rPr>
              <a:t>np.float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</a:t>
            </a:r>
            <a:r>
              <a:rPr lang="en-US" sz="3600" dirty="0" smtClean="0">
                <a:solidFill>
                  <a:schemeClr val="tx1"/>
                </a:solidFill>
              </a:rPr>
              <a:t>rint(</a:t>
            </a:r>
            <a:r>
              <a:rPr lang="en-US" sz="3600" dirty="0" err="1" smtClean="0">
                <a:solidFill>
                  <a:schemeClr val="tx1"/>
                </a:solidFill>
              </a:rPr>
              <a:t>df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Create a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from Dictionary </a:t>
            </a:r>
            <a:endParaRPr lang="en-US" sz="3600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import </a:t>
            </a:r>
            <a:r>
              <a:rPr lang="pt-BR" sz="2800" dirty="0">
                <a:solidFill>
                  <a:schemeClr val="tx1"/>
                </a:solidFill>
              </a:rPr>
              <a:t>pandas as pd</a:t>
            </a:r>
          </a:p>
          <a:p>
            <a:pPr algn="just">
              <a:spcAft>
                <a:spcPts val="1200"/>
              </a:spcAft>
            </a:pPr>
            <a:r>
              <a:rPr lang="pt-BR" sz="2800" dirty="0">
                <a:solidFill>
                  <a:schemeClr val="tx1"/>
                </a:solidFill>
              </a:rPr>
              <a:t>d={'Item':[ 'A', 'B', 'C', 'D', 'E'],'Price':[600,756,587,859,990]}</a:t>
            </a: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frame1=pd.DataFrame(d)</a:t>
            </a:r>
            <a:endParaRPr lang="pt-BR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pt-BR" sz="2800" dirty="0">
                <a:solidFill>
                  <a:schemeClr val="tx1"/>
                </a:solidFill>
              </a:rPr>
              <a:t>print(frame1)</a:t>
            </a: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print(frame1</a:t>
            </a:r>
            <a:r>
              <a:rPr lang="pt-BR" sz="2800" dirty="0">
                <a:solidFill>
                  <a:schemeClr val="tx1"/>
                </a:solidFill>
              </a:rPr>
              <a:t>['Item'][2]) # printing 3rd item</a:t>
            </a: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print(frame1</a:t>
            </a:r>
            <a:r>
              <a:rPr lang="pt-BR" sz="2800" dirty="0">
                <a:solidFill>
                  <a:schemeClr val="tx1"/>
                </a:solidFill>
              </a:rPr>
              <a:t>['Price']) # printing values of </a:t>
            </a:r>
            <a:r>
              <a:rPr lang="pt-BR" sz="2800" dirty="0" smtClean="0">
                <a:solidFill>
                  <a:schemeClr val="tx1"/>
                </a:solidFill>
              </a:rPr>
              <a:t>Price column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Addition of Rows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Add new rows to a </a:t>
            </a:r>
            <a:r>
              <a:rPr lang="en-US" sz="2800" dirty="0" err="1">
                <a:solidFill>
                  <a:schemeClr val="tx1"/>
                </a:solidFill>
              </a:rPr>
              <a:t>DataFrame</a:t>
            </a:r>
            <a:r>
              <a:rPr lang="en-US" sz="2800" dirty="0">
                <a:solidFill>
                  <a:schemeClr val="tx1"/>
                </a:solidFill>
              </a:rPr>
              <a:t> using the append function. This function will append the rows at the end.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Example	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2 = </a:t>
            </a:r>
            <a:r>
              <a:rPr lang="en-US" sz="2800" dirty="0" err="1" smtClean="0">
                <a:solidFill>
                  <a:schemeClr val="tx1"/>
                </a:solidFill>
              </a:rPr>
              <a:t>pd.DataFrame</a:t>
            </a:r>
            <a:r>
              <a:rPr lang="en-US" sz="2800" dirty="0">
                <a:solidFill>
                  <a:schemeClr val="tx1"/>
                </a:solidFill>
              </a:rPr>
              <a:t>([['G</a:t>
            </a:r>
            <a:r>
              <a:rPr lang="en-US" sz="2800" dirty="0" smtClean="0">
                <a:solidFill>
                  <a:schemeClr val="tx1"/>
                </a:solidFill>
              </a:rPr>
              <a:t>', 500]],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columns</a:t>
            </a:r>
            <a:r>
              <a:rPr lang="en-US" sz="2800" dirty="0">
                <a:solidFill>
                  <a:schemeClr val="tx1"/>
                </a:solidFill>
              </a:rPr>
              <a:t>=['</a:t>
            </a:r>
            <a:r>
              <a:rPr lang="en-US" sz="2800" dirty="0" err="1">
                <a:solidFill>
                  <a:schemeClr val="tx1"/>
                </a:solidFill>
              </a:rPr>
              <a:t>Item</a:t>
            </a:r>
            <a:r>
              <a:rPr lang="en-US" sz="2800" dirty="0" err="1" smtClean="0">
                <a:solidFill>
                  <a:schemeClr val="tx1"/>
                </a:solidFill>
              </a:rPr>
              <a:t>',</a:t>
            </a:r>
            <a:r>
              <a:rPr lang="en-US" sz="2800" dirty="0" err="1">
                <a:solidFill>
                  <a:schemeClr val="tx1"/>
                </a:solidFill>
              </a:rPr>
              <a:t>'Price</a:t>
            </a:r>
            <a:r>
              <a:rPr lang="en-US" sz="2800" dirty="0" smtClean="0">
                <a:solidFill>
                  <a:schemeClr val="tx1"/>
                </a:solidFill>
              </a:rPr>
              <a:t>'])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frame1=frame1.append(f2)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Changing names of columns in a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rename()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Used to rename the columns of a data frame. 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err="1" smtClean="0">
                <a:solidFill>
                  <a:schemeClr val="tx1"/>
                </a:solidFill>
              </a:rPr>
              <a:t>dataframe.rename</a:t>
            </a:r>
            <a:r>
              <a:rPr lang="en-US" sz="2800" b="1" dirty="0" smtClean="0">
                <a:solidFill>
                  <a:schemeClr val="tx1"/>
                </a:solidFill>
              </a:rPr>
              <a:t>(columns={‘Old_Name’:’</a:t>
            </a:r>
            <a:r>
              <a:rPr lang="en-US" sz="2800" b="1" dirty="0" err="1" smtClean="0">
                <a:solidFill>
                  <a:schemeClr val="tx1"/>
                </a:solidFill>
              </a:rPr>
              <a:t>New_Name</a:t>
            </a:r>
            <a:r>
              <a:rPr lang="en-US" sz="2800" b="1" dirty="0" smtClean="0">
                <a:solidFill>
                  <a:schemeClr val="tx1"/>
                </a:solidFill>
              </a:rPr>
              <a:t>’,…}, </a:t>
            </a:r>
            <a:r>
              <a:rPr lang="en-US" sz="2800" b="1" dirty="0" err="1" smtClean="0">
                <a:solidFill>
                  <a:schemeClr val="tx1"/>
                </a:solidFill>
              </a:rPr>
              <a:t>inplace</a:t>
            </a:r>
            <a:r>
              <a:rPr lang="en-US" sz="2800" b="1" dirty="0" smtClean="0">
                <a:solidFill>
                  <a:schemeClr val="tx1"/>
                </a:solidFill>
              </a:rPr>
              <a:t>=True)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frame1.rename(columns={'Item':'Products','Price':'</a:t>
            </a:r>
            <a:r>
              <a:rPr lang="en-US" dirty="0" err="1">
                <a:solidFill>
                  <a:schemeClr val="tx1"/>
                </a:solidFill>
              </a:rPr>
              <a:t>Base_price</a:t>
            </a:r>
            <a:r>
              <a:rPr lang="en-US" dirty="0">
                <a:solidFill>
                  <a:schemeClr val="tx1"/>
                </a:solidFill>
              </a:rPr>
              <a:t>'}, </a:t>
            </a:r>
            <a:r>
              <a:rPr lang="en-US" dirty="0" err="1">
                <a:solidFill>
                  <a:schemeClr val="tx1"/>
                </a:solidFill>
              </a:rPr>
              <a:t>inplace</a:t>
            </a:r>
            <a:r>
              <a:rPr lang="en-US" dirty="0">
                <a:solidFill>
                  <a:schemeClr val="tx1"/>
                </a:solidFill>
              </a:rPr>
              <a:t>=True)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Column Addition</a:t>
            </a: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en-US" b="1" dirty="0">
                <a:solidFill>
                  <a:schemeClr val="tx1"/>
                </a:solidFill>
              </a:rPr>
              <a:t>Adding a new column to an existing </a:t>
            </a:r>
            <a:r>
              <a:rPr lang="en-US" b="1" dirty="0" err="1">
                <a:solidFill>
                  <a:schemeClr val="tx1"/>
                </a:solidFill>
              </a:rPr>
              <a:t>DataFrame</a:t>
            </a:r>
            <a:r>
              <a:rPr lang="en-US" b="1" dirty="0">
                <a:solidFill>
                  <a:schemeClr val="tx1"/>
                </a:solidFill>
              </a:rPr>
              <a:t> object with column label by passing new series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print ("Adding a new column by passing as Series:")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frame1['Unit']=</a:t>
            </a:r>
            <a:r>
              <a:rPr lang="en-US" dirty="0" err="1">
                <a:solidFill>
                  <a:schemeClr val="tx1"/>
                </a:solidFill>
              </a:rPr>
              <a:t>pd.Series</a:t>
            </a:r>
            <a:r>
              <a:rPr lang="en-US" dirty="0">
                <a:solidFill>
                  <a:schemeClr val="tx1"/>
                </a:solidFill>
              </a:rPr>
              <a:t>([</a:t>
            </a:r>
            <a:r>
              <a:rPr lang="en-US" dirty="0" smtClean="0">
                <a:solidFill>
                  <a:schemeClr val="tx1"/>
                </a:solidFill>
              </a:rPr>
              <a:t>30,50,80,55,90])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print(frame1)</a:t>
            </a:r>
          </a:p>
          <a:p>
            <a:pPr algn="just">
              <a:spcAft>
                <a:spcPts val="1200"/>
              </a:spcAft>
            </a:pP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Pandas is well suited for many different kinds of data: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Tabular data with heterogeneously-typed columns, as in an SQL table or Excel spreadsheet.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Ordered and unordered time series data.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Arbitrary matrix data (homogeneously typed or heterogeneous) with row and column labels.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Any other form of observational / statistical data sets. </a:t>
            </a:r>
          </a:p>
        </p:txBody>
      </p:sp>
    </p:spTree>
    <p:extLst>
      <p:ext uri="{BB962C8B-B14F-4D97-AF65-F5344CB8AC3E}">
        <p14:creationId xmlns:p14="http://schemas.microsoft.com/office/powerpoint/2010/main" val="9837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#Adding </a:t>
            </a:r>
            <a:r>
              <a:rPr lang="en-US" sz="3600" b="1" dirty="0">
                <a:solidFill>
                  <a:schemeClr val="tx1"/>
                </a:solidFill>
              </a:rPr>
              <a:t>a new column using the existing columns in </a:t>
            </a:r>
            <a:r>
              <a:rPr lang="en-US" sz="3600" b="1" dirty="0" smtClean="0">
                <a:solidFill>
                  <a:schemeClr val="tx1"/>
                </a:solidFill>
              </a:rPr>
              <a:t>Data 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frame1['</a:t>
            </a:r>
            <a:r>
              <a:rPr lang="en-US" sz="3600" dirty="0" err="1">
                <a:solidFill>
                  <a:schemeClr val="tx1"/>
                </a:solidFill>
              </a:rPr>
              <a:t>Total_Price</a:t>
            </a:r>
            <a:r>
              <a:rPr lang="en-US" sz="3600" dirty="0">
                <a:solidFill>
                  <a:schemeClr val="tx1"/>
                </a:solidFill>
              </a:rPr>
              <a:t>']=frame1['Unit']*frame1['</a:t>
            </a:r>
            <a:r>
              <a:rPr lang="en-US" sz="3600" dirty="0" err="1">
                <a:solidFill>
                  <a:schemeClr val="tx1"/>
                </a:solidFill>
              </a:rPr>
              <a:t>Base_price</a:t>
            </a:r>
            <a:r>
              <a:rPr lang="en-US" sz="3600" dirty="0">
                <a:solidFill>
                  <a:schemeClr val="tx1"/>
                </a:solidFill>
              </a:rPr>
              <a:t>']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print(frame1)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insert</a:t>
            </a:r>
            <a:r>
              <a:rPr lang="en-US" sz="3600" b="1" dirty="0" smtClean="0">
                <a:solidFill>
                  <a:schemeClr val="tx1"/>
                </a:solidFill>
              </a:rPr>
              <a:t>(): </a:t>
            </a:r>
            <a:r>
              <a:rPr lang="en-US" sz="3600" dirty="0" smtClean="0">
                <a:solidFill>
                  <a:schemeClr val="tx1"/>
                </a:solidFill>
              </a:rPr>
              <a:t>Insert </a:t>
            </a:r>
            <a:r>
              <a:rPr lang="en-US" sz="3600" dirty="0">
                <a:solidFill>
                  <a:schemeClr val="tx1"/>
                </a:solidFill>
              </a:rPr>
              <a:t>column into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 at specified location.</a:t>
            </a:r>
          </a:p>
          <a:p>
            <a:pPr algn="l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insert(</a:t>
            </a:r>
            <a:r>
              <a:rPr lang="en-US" b="1" dirty="0" err="1" smtClean="0">
                <a:solidFill>
                  <a:schemeClr val="tx1"/>
                </a:solidFill>
              </a:rPr>
              <a:t>loc</a:t>
            </a:r>
            <a:r>
              <a:rPr lang="en-US" b="1" dirty="0">
                <a:solidFill>
                  <a:schemeClr val="tx1"/>
                </a:solidFill>
              </a:rPr>
              <a:t>, column, value</a:t>
            </a:r>
            <a:r>
              <a:rPr lang="en-US" b="1" dirty="0" smtClean="0">
                <a:solidFill>
                  <a:schemeClr val="tx1"/>
                </a:solidFill>
              </a:rPr>
              <a:t>,  </a:t>
            </a:r>
            <a:r>
              <a:rPr lang="en-US" b="1" dirty="0" err="1" smtClean="0">
                <a:solidFill>
                  <a:schemeClr val="tx1"/>
                </a:solidFill>
              </a:rPr>
              <a:t>allow_duplicates</a:t>
            </a:r>
            <a:r>
              <a:rPr lang="en-US" b="1" dirty="0" smtClean="0">
                <a:solidFill>
                  <a:schemeClr val="tx1"/>
                </a:solidFill>
              </a:rPr>
              <a:t>=False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l">
              <a:spcAft>
                <a:spcPts val="1200"/>
              </a:spcAft>
            </a:pPr>
            <a:r>
              <a:rPr lang="en-US" sz="2800" dirty="0" err="1" smtClean="0">
                <a:solidFill>
                  <a:schemeClr val="tx1"/>
                </a:solidFill>
              </a:rPr>
              <a:t>new_val</a:t>
            </a:r>
            <a:r>
              <a:rPr lang="en-US" sz="2800" dirty="0">
                <a:solidFill>
                  <a:schemeClr val="tx1"/>
                </a:solidFill>
              </a:rPr>
              <a:t>=[</a:t>
            </a:r>
            <a:r>
              <a:rPr lang="en-US" sz="2800" dirty="0" smtClean="0">
                <a:solidFill>
                  <a:schemeClr val="tx1"/>
                </a:solidFill>
              </a:rPr>
              <a:t>'</a:t>
            </a:r>
            <a:r>
              <a:rPr lang="en-US" sz="2800" dirty="0" err="1" smtClean="0">
                <a:solidFill>
                  <a:schemeClr val="tx1"/>
                </a:solidFill>
              </a:rPr>
              <a:t>NewDelhi</a:t>
            </a:r>
            <a:r>
              <a:rPr lang="en-US" sz="2800" dirty="0">
                <a:solidFill>
                  <a:schemeClr val="tx1"/>
                </a:solidFill>
              </a:rPr>
              <a:t>','</a:t>
            </a:r>
            <a:r>
              <a:rPr lang="en-US" sz="2800" dirty="0" err="1">
                <a:solidFill>
                  <a:schemeClr val="tx1"/>
                </a:solidFill>
              </a:rPr>
              <a:t>Mumbai','Chennai</a:t>
            </a:r>
            <a:r>
              <a:rPr lang="en-US" sz="2800" dirty="0" smtClean="0">
                <a:solidFill>
                  <a:schemeClr val="tx1"/>
                </a:solidFill>
              </a:rPr>
              <a:t>', ‘Hyderabad',</a:t>
            </a:r>
            <a:r>
              <a:rPr lang="en-US" sz="2800" dirty="0">
                <a:solidFill>
                  <a:schemeClr val="tx1"/>
                </a:solidFill>
              </a:rPr>
              <a:t>'</a:t>
            </a:r>
            <a:r>
              <a:rPr lang="en-US" sz="2800" dirty="0" err="1">
                <a:solidFill>
                  <a:schemeClr val="tx1"/>
                </a:solidFill>
              </a:rPr>
              <a:t>Lucknow</a:t>
            </a:r>
            <a:r>
              <a:rPr lang="en-US" sz="2800" dirty="0">
                <a:solidFill>
                  <a:schemeClr val="tx1"/>
                </a:solidFill>
              </a:rPr>
              <a:t>']</a:t>
            </a:r>
          </a:p>
          <a:p>
            <a:pPr algn="l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frame1.insert(2,column='</a:t>
            </a:r>
            <a:r>
              <a:rPr lang="en-US" sz="2800" dirty="0" err="1">
                <a:solidFill>
                  <a:schemeClr val="tx1"/>
                </a:solidFill>
              </a:rPr>
              <a:t>Place',value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 err="1">
                <a:solidFill>
                  <a:schemeClr val="tx1"/>
                </a:solidFill>
              </a:rPr>
              <a:t>new_val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l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print(frame1)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Row Selection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loc</a:t>
            </a:r>
            <a:r>
              <a:rPr lang="en-US" sz="3600" b="1" dirty="0" smtClean="0">
                <a:solidFill>
                  <a:schemeClr val="tx1"/>
                </a:solidFill>
              </a:rPr>
              <a:t>():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Access a group of rows and columns by label(s</a:t>
            </a:r>
            <a:r>
              <a:rPr lang="en-US" sz="3600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Syntax: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dataframe.loc</a:t>
            </a:r>
            <a:r>
              <a:rPr lang="en-US" sz="2800" dirty="0" smtClean="0">
                <a:solidFill>
                  <a:schemeClr val="tx1"/>
                </a:solidFill>
              </a:rPr>
              <a:t>[</a:t>
            </a:r>
            <a:r>
              <a:rPr lang="en-US" sz="2800" dirty="0" err="1" smtClean="0">
                <a:solidFill>
                  <a:schemeClr val="tx1"/>
                </a:solidFill>
              </a:rPr>
              <a:t>r_label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c_label</a:t>
            </a:r>
            <a:r>
              <a:rPr lang="en-US" sz="2800" dirty="0" smtClean="0">
                <a:solidFill>
                  <a:schemeClr val="tx1"/>
                </a:solidFill>
              </a:rPr>
              <a:t>]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To access Multiple Row and column label</a:t>
            </a:r>
          </a:p>
          <a:p>
            <a:pPr algn="just">
              <a:spcAft>
                <a:spcPts val="1200"/>
              </a:spcAft>
            </a:pPr>
            <a:r>
              <a:rPr lang="en-US" sz="2800" dirty="0" err="1" smtClean="0">
                <a:solidFill>
                  <a:schemeClr val="tx1"/>
                </a:solidFill>
              </a:rPr>
              <a:t>dataframe.loc</a:t>
            </a:r>
            <a:r>
              <a:rPr lang="en-US" sz="2800" dirty="0" smtClean="0">
                <a:solidFill>
                  <a:schemeClr val="tx1"/>
                </a:solidFill>
              </a:rPr>
              <a:t>[[r_label1, r_label2..], [c_label1, c_label2,…]]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Accessing rows where Item ==A</a:t>
            </a: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print(frame1.loc[frame1[</a:t>
            </a:r>
            <a:r>
              <a:rPr lang="en-US" dirty="0">
                <a:solidFill>
                  <a:schemeClr val="tx1"/>
                </a:solidFill>
              </a:rPr>
              <a:t>'Item']=='A'])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Accessing rows where Price&gt;700</a:t>
            </a:r>
            <a:endParaRPr lang="en-US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print(frame3.loc[frame3</a:t>
            </a:r>
            <a:r>
              <a:rPr lang="en-US" dirty="0">
                <a:solidFill>
                  <a:schemeClr val="tx1"/>
                </a:solidFill>
              </a:rPr>
              <a:t>['Price']&gt;700</a:t>
            </a:r>
            <a:r>
              <a:rPr lang="en-US" dirty="0" smtClean="0">
                <a:solidFill>
                  <a:schemeClr val="tx1"/>
                </a:solidFill>
              </a:rPr>
              <a:t>])</a:t>
            </a:r>
          </a:p>
          <a:p>
            <a:pPr algn="just">
              <a:spcAft>
                <a:spcPts val="12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Checking multiple values in column</a:t>
            </a:r>
            <a:endParaRPr lang="en-US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print(frame3.loc[frame3['Item'].</a:t>
            </a:r>
            <a:r>
              <a:rPr lang="en-US" dirty="0" err="1">
                <a:solidFill>
                  <a:schemeClr val="tx1"/>
                </a:solidFill>
              </a:rPr>
              <a:t>isin</a:t>
            </a:r>
            <a:r>
              <a:rPr lang="en-US" dirty="0">
                <a:solidFill>
                  <a:schemeClr val="tx1"/>
                </a:solidFill>
              </a:rPr>
              <a:t>(['A','D'])])</a:t>
            </a:r>
          </a:p>
          <a:p>
            <a:pPr algn="just">
              <a:spcAft>
                <a:spcPts val="1200"/>
              </a:spcAft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 err="1">
                <a:solidFill>
                  <a:schemeClr val="tx1"/>
                </a:solidFill>
              </a:rPr>
              <a:t>iloc</a:t>
            </a:r>
            <a:r>
              <a:rPr lang="en-US" b="1" dirty="0" smtClean="0">
                <a:solidFill>
                  <a:schemeClr val="tx1"/>
                </a:solidFill>
              </a:rPr>
              <a:t>():</a:t>
            </a:r>
            <a:endParaRPr lang="en-US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Rows can be selected by passing integer location to </a:t>
            </a:r>
            <a:r>
              <a:rPr lang="en-US" dirty="0" err="1">
                <a:solidFill>
                  <a:schemeClr val="tx1"/>
                </a:solidFill>
              </a:rPr>
              <a:t>iloc</a:t>
            </a:r>
            <a:r>
              <a:rPr lang="en-US" dirty="0">
                <a:solidFill>
                  <a:schemeClr val="tx1"/>
                </a:solidFill>
              </a:rPr>
              <a:t>() function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dataframe.iloc</a:t>
            </a:r>
            <a:r>
              <a:rPr lang="en-US" sz="2800" dirty="0" smtClean="0">
                <a:solidFill>
                  <a:schemeClr val="tx1"/>
                </a:solidFill>
              </a:rPr>
              <a:t>[</a:t>
            </a:r>
            <a:r>
              <a:rPr lang="en-US" sz="2800" dirty="0" err="1" smtClean="0">
                <a:solidFill>
                  <a:schemeClr val="tx1"/>
                </a:solidFill>
              </a:rPr>
              <a:t>row_index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col_index</a:t>
            </a:r>
            <a:r>
              <a:rPr lang="en-US" sz="2800" dirty="0" smtClean="0">
                <a:solidFill>
                  <a:schemeClr val="tx1"/>
                </a:solidFill>
              </a:rPr>
              <a:t>]</a:t>
            </a: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To access multiple rows and columns</a:t>
            </a:r>
          </a:p>
          <a:p>
            <a:pPr algn="just">
              <a:spcAft>
                <a:spcPts val="1200"/>
              </a:spcAft>
            </a:pPr>
            <a:r>
              <a:rPr lang="en-US" sz="2800" dirty="0" err="1" smtClean="0">
                <a:solidFill>
                  <a:schemeClr val="tx1"/>
                </a:solidFill>
              </a:rPr>
              <a:t>dataframe.iloc</a:t>
            </a:r>
            <a:r>
              <a:rPr lang="en-US" sz="2800" dirty="0" smtClean="0">
                <a:solidFill>
                  <a:schemeClr val="tx1"/>
                </a:solidFill>
              </a:rPr>
              <a:t>[[r_index1,r_index2..], [c_index1,c_index2..]]</a:t>
            </a:r>
          </a:p>
        </p:txBody>
      </p:sp>
    </p:spTree>
    <p:extLst>
      <p:ext uri="{BB962C8B-B14F-4D97-AF65-F5344CB8AC3E}">
        <p14:creationId xmlns:p14="http://schemas.microsoft.com/office/powerpoint/2010/main" val="6780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29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Slice Rows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Multiple rows can be selected using ‘:’ operator.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Example: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#shows the all records for 4th column.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print(frame1.iloc</a:t>
            </a:r>
            <a:r>
              <a:rPr lang="en-US" sz="2800" dirty="0">
                <a:solidFill>
                  <a:schemeClr val="tx1"/>
                </a:solidFill>
              </a:rPr>
              <a:t>[:,3])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#</a:t>
            </a:r>
            <a:r>
              <a:rPr lang="en-US" sz="2800" b="1" dirty="0">
                <a:solidFill>
                  <a:schemeClr val="tx1"/>
                </a:solidFill>
              </a:rPr>
              <a:t>shows the all records for Price column.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print(frame1.loc</a:t>
            </a:r>
            <a:r>
              <a:rPr lang="en-US" sz="2800" dirty="0">
                <a:solidFill>
                  <a:schemeClr val="tx1"/>
                </a:solidFill>
              </a:rPr>
              <a:t>[:,['Price']]) 		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print(frame1.iloc</a:t>
            </a:r>
            <a:r>
              <a:rPr lang="en-US" sz="2800" dirty="0">
                <a:solidFill>
                  <a:schemeClr val="tx1"/>
                </a:solidFill>
              </a:rPr>
              <a:t>[:,[1]])	#same as above using </a:t>
            </a:r>
            <a:r>
              <a:rPr lang="en-US" sz="2800" dirty="0" err="1">
                <a:solidFill>
                  <a:schemeClr val="tx1"/>
                </a:solidFill>
              </a:rPr>
              <a:t>iloc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Column Deletion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Columns can be deleted from the data frames.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using </a:t>
            </a:r>
            <a:r>
              <a:rPr lang="en-US" sz="3600" b="1" dirty="0">
                <a:solidFill>
                  <a:schemeClr val="tx1"/>
                </a:solidFill>
              </a:rPr>
              <a:t>del function</a:t>
            </a: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del </a:t>
            </a:r>
            <a:r>
              <a:rPr lang="en-US" b="1" dirty="0" err="1" smtClean="0">
                <a:solidFill>
                  <a:schemeClr val="tx1"/>
                </a:solidFill>
              </a:rPr>
              <a:t>dataframe_name</a:t>
            </a:r>
            <a:r>
              <a:rPr lang="en-US" b="1" dirty="0" smtClean="0">
                <a:solidFill>
                  <a:schemeClr val="tx1"/>
                </a:solidFill>
              </a:rPr>
              <a:t>[‘</a:t>
            </a:r>
            <a:r>
              <a:rPr lang="en-US" b="1" dirty="0" err="1" smtClean="0">
                <a:solidFill>
                  <a:schemeClr val="tx1"/>
                </a:solidFill>
              </a:rPr>
              <a:t>Col_Name</a:t>
            </a:r>
            <a:r>
              <a:rPr lang="en-US" b="1" dirty="0" smtClean="0">
                <a:solidFill>
                  <a:schemeClr val="tx1"/>
                </a:solidFill>
              </a:rPr>
              <a:t>’]</a:t>
            </a: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Example:</a:t>
            </a:r>
          </a:p>
          <a:p>
            <a:pPr marL="914400"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	del </a:t>
            </a:r>
            <a:r>
              <a:rPr lang="en-US" dirty="0">
                <a:solidFill>
                  <a:schemeClr val="tx1"/>
                </a:solidFill>
              </a:rPr>
              <a:t>frame1['Unit']</a:t>
            </a:r>
          </a:p>
          <a:p>
            <a:pPr marL="914400"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	print(frame1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Deletion of Rows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Use index label to delete or drop rows from a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. If label is duplicated, then multiple rows will be dropped.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# Drop rows with label 0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Frame1.drop(0,inplace=True) #deletes first row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I/O Tools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File Formats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Python can work with the following file formats: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Comma-separated </a:t>
            </a:r>
            <a:r>
              <a:rPr lang="en-US" sz="3600" dirty="0">
                <a:solidFill>
                  <a:schemeClr val="tx1"/>
                </a:solidFill>
              </a:rPr>
              <a:t>values (CSV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SQL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XLSX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lain </a:t>
            </a:r>
            <a:r>
              <a:rPr lang="en-US" sz="3600" dirty="0">
                <a:solidFill>
                  <a:schemeClr val="tx1"/>
                </a:solidFill>
              </a:rPr>
              <a:t>Text (txt)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XML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HTML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Images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PDF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DOCX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Comma Separated Values(CSV)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CSV is a simple file format used to store tabular data, such as a spreadsheet or database. It has the file extension .</a:t>
            </a:r>
            <a:r>
              <a:rPr lang="en-US" dirty="0" err="1">
                <a:solidFill>
                  <a:schemeClr val="tx1"/>
                </a:solidFill>
              </a:rPr>
              <a:t>csv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Reading CSV files in pandas</a:t>
            </a:r>
          </a:p>
          <a:p>
            <a:pPr algn="just">
              <a:spcAft>
                <a:spcPts val="1200"/>
              </a:spcAft>
            </a:pPr>
            <a:r>
              <a:rPr lang="en-US" dirty="0" err="1">
                <a:solidFill>
                  <a:schemeClr val="tx1"/>
                </a:solidFill>
              </a:rPr>
              <a:t>read_csv</a:t>
            </a:r>
            <a:r>
              <a:rPr lang="en-US" dirty="0">
                <a:solidFill>
                  <a:schemeClr val="tx1"/>
                </a:solidFill>
              </a:rPr>
              <a:t>(): used to read a comma-separated values (</a:t>
            </a:r>
            <a:r>
              <a:rPr lang="en-US" dirty="0" err="1">
                <a:solidFill>
                  <a:schemeClr val="tx1"/>
                </a:solidFill>
              </a:rPr>
              <a:t>csv</a:t>
            </a:r>
            <a:r>
              <a:rPr lang="en-US" dirty="0">
                <a:solidFill>
                  <a:schemeClr val="tx1"/>
                </a:solidFill>
              </a:rPr>
              <a:t>) file into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df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pandas.read_csv</a:t>
            </a:r>
            <a:r>
              <a:rPr lang="en-US" dirty="0" smtClean="0">
                <a:solidFill>
                  <a:schemeClr val="tx1"/>
                </a:solidFill>
              </a:rPr>
              <a:t>(location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Features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</a:t>
            </a:r>
            <a:r>
              <a:rPr lang="en-US" sz="3600" dirty="0" smtClean="0">
                <a:solidFill>
                  <a:schemeClr val="tx1"/>
                </a:solidFill>
              </a:rPr>
              <a:t>olumns can be inserted and deleted from </a:t>
            </a:r>
            <a:r>
              <a:rPr lang="en-US" sz="3600" dirty="0" err="1" smtClean="0">
                <a:solidFill>
                  <a:schemeClr val="tx1"/>
                </a:solidFill>
              </a:rPr>
              <a:t>DataFrame</a:t>
            </a:r>
            <a:r>
              <a:rPr lang="en-US" sz="3600" dirty="0" smtClean="0">
                <a:solidFill>
                  <a:schemeClr val="tx1"/>
                </a:solidFill>
              </a:rPr>
              <a:t> and higher dimensional objects.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Flexible </a:t>
            </a:r>
            <a:r>
              <a:rPr lang="en-US" sz="3600" dirty="0">
                <a:solidFill>
                  <a:schemeClr val="tx1"/>
                </a:solidFill>
              </a:rPr>
              <a:t>reshaping and pivoting of data sets.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Robust </a:t>
            </a:r>
            <a:r>
              <a:rPr lang="en-US" sz="3600" dirty="0">
                <a:solidFill>
                  <a:schemeClr val="tx1"/>
                </a:solidFill>
              </a:rPr>
              <a:t>IO tools for loading data from flat files (CSV     and delimited), Excel files, databases etc. 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Label-based </a:t>
            </a:r>
            <a:r>
              <a:rPr lang="en-US" sz="3600" dirty="0">
                <a:solidFill>
                  <a:schemeClr val="tx1"/>
                </a:solidFill>
              </a:rPr>
              <a:t>slicing, indexing and </a:t>
            </a:r>
            <a:r>
              <a:rPr lang="en-US" sz="3600" dirty="0" err="1">
                <a:solidFill>
                  <a:schemeClr val="tx1"/>
                </a:solidFill>
              </a:rPr>
              <a:t>subsetting</a:t>
            </a:r>
            <a:r>
              <a:rPr lang="en-US" sz="3600" dirty="0">
                <a:solidFill>
                  <a:schemeClr val="tx1"/>
                </a:solidFill>
              </a:rPr>
              <a:t> of large data sets.</a:t>
            </a:r>
          </a:p>
          <a:p>
            <a:pPr algn="just"/>
            <a:endParaRPr lang="en-US" sz="3600" dirty="0" smtClean="0">
              <a:solidFill>
                <a:schemeClr val="tx1"/>
              </a:solidFill>
            </a:endParaRPr>
          </a:p>
          <a:p>
            <a:pPr algn="just"/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d=</a:t>
            </a:r>
            <a:r>
              <a:rPr lang="en-US" dirty="0" err="1" smtClean="0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('comma_sep_val.csv')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Reading directly from location</a:t>
            </a:r>
          </a:p>
          <a:p>
            <a:pPr algn="just">
              <a:spcAft>
                <a:spcPts val="1200"/>
              </a:spcAft>
            </a:pP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(‘E:\\Python\\Pandas\\comma_sep_val.csv’)</a:t>
            </a:r>
          </a:p>
          <a:p>
            <a:pPr algn="just">
              <a:spcAft>
                <a:spcPts val="12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Reading Text file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#if contents are separated with comma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dat1=</a:t>
            </a:r>
            <a:r>
              <a:rPr lang="en-US" sz="3600" dirty="0" err="1">
                <a:solidFill>
                  <a:schemeClr val="tx1"/>
                </a:solidFill>
              </a:rPr>
              <a:t>pd.read_csv</a:t>
            </a:r>
            <a:r>
              <a:rPr lang="en-US" sz="3600" dirty="0">
                <a:solidFill>
                  <a:schemeClr val="tx1"/>
                </a:solidFill>
              </a:rPr>
              <a:t>('E:\\Python\\Pandas\\</a:t>
            </a:r>
            <a:r>
              <a:rPr lang="en-US" sz="3600" dirty="0" smtClean="0">
                <a:solidFill>
                  <a:schemeClr val="tx1"/>
                </a:solidFill>
              </a:rPr>
              <a:t>data.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',</a:t>
            </a:r>
            <a:r>
              <a:rPr lang="en-US" sz="3600" dirty="0" err="1">
                <a:solidFill>
                  <a:schemeClr val="tx1"/>
                </a:solidFill>
              </a:rPr>
              <a:t>sep</a:t>
            </a:r>
            <a:r>
              <a:rPr lang="en-US" sz="3600" dirty="0">
                <a:solidFill>
                  <a:schemeClr val="tx1"/>
                </a:solidFill>
              </a:rPr>
              <a:t>=’,’,header=0) 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print(dat1)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#if contents are separated with tab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dat1=</a:t>
            </a:r>
            <a:r>
              <a:rPr lang="en-US" sz="3600" dirty="0" err="1">
                <a:solidFill>
                  <a:schemeClr val="tx1"/>
                </a:solidFill>
              </a:rPr>
              <a:t>pd.read_csv</a:t>
            </a:r>
            <a:r>
              <a:rPr lang="en-US" sz="3600" dirty="0">
                <a:solidFill>
                  <a:schemeClr val="tx1"/>
                </a:solidFill>
              </a:rPr>
              <a:t>('E:\\Python\\Pandas\\</a:t>
            </a:r>
            <a:r>
              <a:rPr lang="en-US" sz="3600" dirty="0" smtClean="0">
                <a:solidFill>
                  <a:schemeClr val="tx1"/>
                </a:solidFill>
              </a:rPr>
              <a:t>table.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',</a:t>
            </a:r>
            <a:r>
              <a:rPr lang="en-US" sz="3600" dirty="0" err="1">
                <a:solidFill>
                  <a:schemeClr val="tx1"/>
                </a:solidFill>
              </a:rPr>
              <a:t>sep</a:t>
            </a:r>
            <a:r>
              <a:rPr lang="en-US" sz="3600" dirty="0">
                <a:solidFill>
                  <a:schemeClr val="tx1"/>
                </a:solidFill>
              </a:rPr>
              <a:t>='\</a:t>
            </a:r>
            <a:r>
              <a:rPr lang="en-US" sz="3600" dirty="0" err="1">
                <a:solidFill>
                  <a:schemeClr val="tx1"/>
                </a:solidFill>
              </a:rPr>
              <a:t>t',header</a:t>
            </a:r>
            <a:r>
              <a:rPr lang="en-US" sz="3600" dirty="0">
                <a:solidFill>
                  <a:schemeClr val="tx1"/>
                </a:solidFill>
              </a:rPr>
              <a:t>=0) 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print(dat1)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Handling Missing values other than </a:t>
            </a:r>
            <a:r>
              <a:rPr lang="en-US" b="1" dirty="0" err="1" smtClean="0">
                <a:solidFill>
                  <a:schemeClr val="tx1"/>
                </a:solidFill>
              </a:rPr>
              <a:t>NaN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Missing </a:t>
            </a:r>
            <a:r>
              <a:rPr lang="en-US" dirty="0">
                <a:solidFill>
                  <a:schemeClr val="tx1"/>
                </a:solidFill>
              </a:rPr>
              <a:t>values are specified </a:t>
            </a: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r>
              <a:rPr lang="en-US" dirty="0">
                <a:solidFill>
                  <a:schemeClr val="tx1"/>
                </a:solidFill>
              </a:rPr>
              <a:t>. Python will recognize only </a:t>
            </a:r>
            <a:r>
              <a:rPr lang="en-US" dirty="0" err="1">
                <a:solidFill>
                  <a:schemeClr val="tx1"/>
                </a:solidFill>
              </a:rPr>
              <a:t>NaNs</a:t>
            </a:r>
            <a:r>
              <a:rPr lang="en-US" dirty="0">
                <a:solidFill>
                  <a:schemeClr val="tx1"/>
                </a:solidFill>
              </a:rPr>
              <a:t> as missing, any other missing values such as space, .(dot) will not be recognized by the Python.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 err="1">
                <a:solidFill>
                  <a:schemeClr val="tx1"/>
                </a:solidFill>
              </a:rPr>
              <a:t>na_values</a:t>
            </a:r>
            <a:r>
              <a:rPr lang="en-US" b="1" dirty="0">
                <a:solidFill>
                  <a:schemeClr val="tx1"/>
                </a:solidFill>
              </a:rPr>
              <a:t> -  </a:t>
            </a:r>
            <a:r>
              <a:rPr lang="en-US" dirty="0">
                <a:solidFill>
                  <a:schemeClr val="tx1"/>
                </a:solidFill>
              </a:rPr>
              <a:t>handles non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r>
              <a:rPr lang="en-US" dirty="0">
                <a:solidFill>
                  <a:schemeClr val="tx1"/>
                </a:solidFill>
              </a:rPr>
              <a:t> values in a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For example: the data.txt file contains the text Missing in place of </a:t>
            </a:r>
            <a:r>
              <a:rPr lang="en-US" sz="2800" dirty="0" err="1">
                <a:solidFill>
                  <a:schemeClr val="tx1"/>
                </a:solidFill>
              </a:rPr>
              <a:t>NaN</a:t>
            </a:r>
            <a:r>
              <a:rPr lang="en-US" sz="2800" dirty="0">
                <a:solidFill>
                  <a:schemeClr val="tx1"/>
                </a:solidFill>
              </a:rPr>
              <a:t>. Replace Missing with </a:t>
            </a:r>
            <a:r>
              <a:rPr lang="en-US" sz="2800" dirty="0" err="1">
                <a:solidFill>
                  <a:schemeClr val="tx1"/>
                </a:solidFill>
              </a:rPr>
              <a:t>NaN</a:t>
            </a:r>
            <a:r>
              <a:rPr lang="en-US" sz="2800" dirty="0">
                <a:solidFill>
                  <a:schemeClr val="tx1"/>
                </a:solidFill>
              </a:rPr>
              <a:t> as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dat3=</a:t>
            </a:r>
            <a:r>
              <a:rPr lang="en-US" sz="2400" dirty="0" err="1">
                <a:solidFill>
                  <a:schemeClr val="tx1"/>
                </a:solidFill>
              </a:rPr>
              <a:t>pd.read_csv</a:t>
            </a:r>
            <a:r>
              <a:rPr lang="en-US" sz="2400" dirty="0">
                <a:solidFill>
                  <a:schemeClr val="tx1"/>
                </a:solidFill>
              </a:rPr>
              <a:t>('E:\\Python\\Pandas\\data.txt',</a:t>
            </a:r>
            <a:r>
              <a:rPr lang="en-US" sz="2400" dirty="0" err="1">
                <a:solidFill>
                  <a:schemeClr val="tx1"/>
                </a:solidFill>
              </a:rPr>
              <a:t>sep</a:t>
            </a:r>
            <a:r>
              <a:rPr lang="en-US" sz="2400" dirty="0">
                <a:solidFill>
                  <a:schemeClr val="tx1"/>
                </a:solidFill>
              </a:rPr>
              <a:t>=',',</a:t>
            </a:r>
            <a:r>
              <a:rPr lang="en-US" sz="2400" dirty="0" err="1">
                <a:solidFill>
                  <a:schemeClr val="tx1"/>
                </a:solidFill>
              </a:rPr>
              <a:t>na_values</a:t>
            </a:r>
            <a:r>
              <a:rPr lang="en-US" sz="2400" dirty="0">
                <a:solidFill>
                  <a:schemeClr val="tx1"/>
                </a:solidFill>
              </a:rPr>
              <a:t>=[' </a:t>
            </a:r>
            <a:r>
              <a:rPr lang="en-US" sz="2400" dirty="0" err="1" smtClean="0">
                <a:solidFill>
                  <a:schemeClr val="tx1"/>
                </a:solidFill>
              </a:rPr>
              <a:t>Missing‘,’NULL</a:t>
            </a:r>
            <a:r>
              <a:rPr lang="en-US" sz="2400" dirty="0" smtClean="0">
                <a:solidFill>
                  <a:schemeClr val="tx1"/>
                </a:solidFill>
              </a:rPr>
              <a:t>’])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Data preparation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Converting </a:t>
            </a:r>
            <a:r>
              <a:rPr lang="en-US" sz="3600" b="1" dirty="0">
                <a:solidFill>
                  <a:schemeClr val="tx1"/>
                </a:solidFill>
              </a:rPr>
              <a:t>names of the columns into list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dat1.columns.tolist</a:t>
            </a:r>
            <a:r>
              <a:rPr lang="en-US" sz="3600" dirty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Remove space from column names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dat1.columns=[</a:t>
            </a:r>
            <a:r>
              <a:rPr lang="en-US" sz="3600" dirty="0" err="1">
                <a:solidFill>
                  <a:schemeClr val="tx1"/>
                </a:solidFill>
              </a:rPr>
              <a:t>column.replace</a:t>
            </a:r>
            <a:r>
              <a:rPr lang="en-US" sz="3600" dirty="0">
                <a:solidFill>
                  <a:schemeClr val="tx1"/>
                </a:solidFill>
              </a:rPr>
              <a:t>(" ", "_") for column in </a:t>
            </a:r>
            <a:r>
              <a:rPr lang="en-US" sz="3600" dirty="0" smtClean="0">
                <a:solidFill>
                  <a:schemeClr val="tx1"/>
                </a:solidFill>
              </a:rPr>
              <a:t>dat1.columns</a:t>
            </a:r>
            <a:r>
              <a:rPr lang="en-US" sz="3600" dirty="0" smtClean="0">
                <a:solidFill>
                  <a:schemeClr val="tx1"/>
                </a:solidFill>
              </a:rPr>
              <a:t>]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Checking missing Values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isnull</a:t>
            </a:r>
            <a:r>
              <a:rPr lang="en-US" sz="3600" b="1" dirty="0">
                <a:solidFill>
                  <a:schemeClr val="tx1"/>
                </a:solidFill>
              </a:rPr>
              <a:t>(): </a:t>
            </a:r>
            <a:r>
              <a:rPr lang="en-US" sz="3600" dirty="0">
                <a:solidFill>
                  <a:schemeClr val="tx1"/>
                </a:solidFill>
              </a:rPr>
              <a:t>used to check missing values in a data frame. It returns Boolean values which are True for </a:t>
            </a:r>
            <a:r>
              <a:rPr lang="en-US" sz="3600" dirty="0" err="1">
                <a:solidFill>
                  <a:schemeClr val="tx1"/>
                </a:solidFill>
              </a:rPr>
              <a:t>NaN</a:t>
            </a:r>
            <a:r>
              <a:rPr lang="en-US" sz="3600" dirty="0">
                <a:solidFill>
                  <a:schemeClr val="tx1"/>
                </a:solidFill>
              </a:rPr>
              <a:t> values.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# checking entire data frame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print(dat3.isnull()) 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# checking Age column only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print(dat3</a:t>
            </a:r>
            <a:r>
              <a:rPr lang="en-US" sz="3600" dirty="0">
                <a:solidFill>
                  <a:schemeClr val="tx1"/>
                </a:solidFill>
              </a:rPr>
              <a:t>['Age'].</a:t>
            </a:r>
            <a:r>
              <a:rPr lang="en-US" sz="3600" dirty="0" err="1">
                <a:solidFill>
                  <a:schemeClr val="tx1"/>
                </a:solidFill>
              </a:rPr>
              <a:t>isnull</a:t>
            </a:r>
            <a:r>
              <a:rPr lang="en-US" sz="3600" dirty="0" smtClean="0">
                <a:solidFill>
                  <a:schemeClr val="tx1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649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Counting </a:t>
            </a:r>
            <a:r>
              <a:rPr lang="en-US" sz="3600" b="1" dirty="0">
                <a:solidFill>
                  <a:schemeClr val="tx1"/>
                </a:solidFill>
              </a:rPr>
              <a:t>missing values from each column</a:t>
            </a:r>
          </a:p>
          <a:p>
            <a:pPr algn="just">
              <a:spcAft>
                <a:spcPts val="1200"/>
              </a:spcAft>
            </a:pPr>
            <a:r>
              <a:rPr lang="en-US" sz="4000" dirty="0" smtClean="0">
                <a:solidFill>
                  <a:schemeClr val="tx1"/>
                </a:solidFill>
              </a:rPr>
              <a:t>	syntax: </a:t>
            </a:r>
            <a:r>
              <a:rPr lang="en-US" sz="4000" dirty="0" err="1" smtClean="0">
                <a:solidFill>
                  <a:schemeClr val="tx1"/>
                </a:solidFill>
              </a:rPr>
              <a:t>dataframe_name.isnull</a:t>
            </a:r>
            <a:r>
              <a:rPr lang="en-US" sz="4000" dirty="0">
                <a:solidFill>
                  <a:schemeClr val="tx1"/>
                </a:solidFill>
              </a:rPr>
              <a:t>().sum</a:t>
            </a:r>
            <a:r>
              <a:rPr lang="en-US" sz="4000" dirty="0" smtClean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endParaRPr lang="en-US" sz="40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4000" dirty="0" smtClean="0">
                <a:solidFill>
                  <a:schemeClr val="tx1"/>
                </a:solidFill>
              </a:rPr>
              <a:t>   Syntax: </a:t>
            </a:r>
            <a:r>
              <a:rPr lang="en-US" sz="4000" dirty="0" err="1" smtClean="0">
                <a:solidFill>
                  <a:schemeClr val="tx1"/>
                </a:solidFill>
              </a:rPr>
              <a:t>df.isnull</a:t>
            </a:r>
            <a:r>
              <a:rPr lang="en-US" sz="4000" dirty="0" smtClean="0">
                <a:solidFill>
                  <a:schemeClr val="tx1"/>
                </a:solidFill>
              </a:rPr>
              <a:t>().sum()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Replacing missing values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dropna</a:t>
            </a:r>
            <a:r>
              <a:rPr lang="en-US" sz="3600" b="1" dirty="0">
                <a:solidFill>
                  <a:schemeClr val="tx1"/>
                </a:solidFill>
              </a:rPr>
              <a:t>(): drop Rows/Columns with Null values.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By default, axis=0, i.e., if any value within a row is NA then the whole row is excluded.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#</a:t>
            </a:r>
            <a:r>
              <a:rPr lang="en-US" sz="3600" b="1" dirty="0">
                <a:solidFill>
                  <a:schemeClr val="tx1"/>
                </a:solidFill>
              </a:rPr>
              <a:t>drops all rows that contains missing data. 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dat3.dropna() 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#drops columns that contains missing data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dat3.dropna(axis=1)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err="1" smtClean="0">
                <a:solidFill>
                  <a:schemeClr val="tx1"/>
                </a:solidFill>
              </a:rPr>
              <a:t>fillna</a:t>
            </a:r>
            <a:r>
              <a:rPr lang="en-US" sz="3600" b="1" dirty="0" smtClean="0">
                <a:solidFill>
                  <a:schemeClr val="tx1"/>
                </a:solidFill>
              </a:rPr>
              <a:t>(): used to fill missing values with specific criterion. Criterion may be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A. For </a:t>
            </a:r>
            <a:r>
              <a:rPr lang="en-US" sz="3600" b="1" dirty="0">
                <a:solidFill>
                  <a:schemeClr val="tx1"/>
                </a:solidFill>
              </a:rPr>
              <a:t>numerical values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The simplest method is to replace the missing numerical values with mean.</a:t>
            </a:r>
          </a:p>
          <a:p>
            <a:pPr algn="l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data[‘</a:t>
            </a:r>
            <a:r>
              <a:rPr lang="en-US" sz="2800" b="1" dirty="0" err="1" smtClean="0">
                <a:solidFill>
                  <a:schemeClr val="tx1"/>
                </a:solidFill>
              </a:rPr>
              <a:t>Unit_Price</a:t>
            </a:r>
            <a:r>
              <a:rPr lang="en-US" sz="2800" b="1" dirty="0" smtClean="0">
                <a:solidFill>
                  <a:schemeClr val="tx1"/>
                </a:solidFill>
              </a:rPr>
              <a:t>'].</a:t>
            </a:r>
            <a:r>
              <a:rPr lang="en-US" sz="2800" b="1" dirty="0" err="1" smtClean="0">
                <a:solidFill>
                  <a:schemeClr val="tx1"/>
                </a:solidFill>
              </a:rPr>
              <a:t>fillna</a:t>
            </a:r>
            <a:r>
              <a:rPr lang="en-US" sz="2800" b="1" dirty="0" smtClean="0">
                <a:solidFill>
                  <a:schemeClr val="tx1"/>
                </a:solidFill>
              </a:rPr>
              <a:t>(data[' </a:t>
            </a:r>
            <a:r>
              <a:rPr lang="en-US" sz="2800" b="1" dirty="0" err="1">
                <a:solidFill>
                  <a:schemeClr val="tx1"/>
                </a:solidFill>
              </a:rPr>
              <a:t>Unit_Price</a:t>
            </a:r>
            <a:r>
              <a:rPr lang="en-US" sz="2800" b="1" dirty="0">
                <a:solidFill>
                  <a:schemeClr val="tx1"/>
                </a:solidFill>
              </a:rPr>
              <a:t> '].mean(), </a:t>
            </a:r>
            <a:r>
              <a:rPr lang="en-US" sz="2800" b="1" dirty="0" err="1">
                <a:solidFill>
                  <a:schemeClr val="tx1"/>
                </a:solidFill>
              </a:rPr>
              <a:t>inplace</a:t>
            </a:r>
            <a:r>
              <a:rPr lang="en-US" sz="2800" b="1" dirty="0">
                <a:solidFill>
                  <a:schemeClr val="tx1"/>
                </a:solidFill>
              </a:rPr>
              <a:t>=True)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Python Pandas - Environment Setup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Standard Python distribution doesn't come bundled with Pandas module. A lightweight alternative is to install Pandas using popular Python package installer, pip.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Syntax:	pip install </a:t>
            </a:r>
            <a:r>
              <a:rPr lang="en-US" b="1" dirty="0" smtClean="0">
                <a:solidFill>
                  <a:schemeClr val="tx1"/>
                </a:solidFill>
              </a:rPr>
              <a:t>pandas</a:t>
            </a:r>
          </a:p>
          <a:p>
            <a:pPr algn="just"/>
            <a:endParaRPr lang="en-US" i="1" dirty="0" smtClean="0">
              <a:solidFill>
                <a:schemeClr val="tx1"/>
              </a:solidFill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</a:rPr>
              <a:t>Note</a:t>
            </a:r>
            <a:r>
              <a:rPr lang="en-US" i="1" dirty="0">
                <a:solidFill>
                  <a:schemeClr val="tx1"/>
                </a:solidFill>
              </a:rPr>
              <a:t>: If you install Anaconda Python package, Pandas will be installed by default </a:t>
            </a:r>
          </a:p>
        </p:txBody>
      </p:sp>
    </p:spTree>
    <p:extLst>
      <p:ext uri="{BB962C8B-B14F-4D97-AF65-F5344CB8AC3E}">
        <p14:creationId xmlns:p14="http://schemas.microsoft.com/office/powerpoint/2010/main" val="22160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B. For </a:t>
            </a:r>
            <a:r>
              <a:rPr lang="en-US" sz="3600" b="1" dirty="0">
                <a:solidFill>
                  <a:schemeClr val="tx1"/>
                </a:solidFill>
              </a:rPr>
              <a:t>Categorical values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Count the occurrences of each category and replace the missing values with high frequency values. 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Count </a:t>
            </a:r>
            <a:r>
              <a:rPr lang="en-US" b="1" dirty="0">
                <a:solidFill>
                  <a:schemeClr val="tx1"/>
                </a:solidFill>
              </a:rPr>
              <a:t>frequency of each </a:t>
            </a:r>
            <a:r>
              <a:rPr lang="en-US" b="1" dirty="0" smtClean="0">
                <a:solidFill>
                  <a:schemeClr val="tx1"/>
                </a:solidFill>
              </a:rPr>
              <a:t>category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Dataframe</a:t>
            </a:r>
            <a:r>
              <a:rPr lang="en-US" dirty="0" smtClean="0">
                <a:solidFill>
                  <a:schemeClr val="tx1"/>
                </a:solidFill>
              </a:rPr>
              <a:t>[‘</a:t>
            </a:r>
            <a:r>
              <a:rPr lang="en-US" dirty="0" err="1" smtClean="0">
                <a:solidFill>
                  <a:schemeClr val="tx1"/>
                </a:solidFill>
              </a:rPr>
              <a:t>column_name</a:t>
            </a:r>
            <a:r>
              <a:rPr lang="en-US" dirty="0" smtClean="0">
                <a:solidFill>
                  <a:schemeClr val="tx1"/>
                </a:solidFill>
              </a:rPr>
              <a:t>’].</a:t>
            </a:r>
            <a:r>
              <a:rPr lang="en-US" dirty="0" err="1" smtClean="0">
                <a:solidFill>
                  <a:schemeClr val="tx1"/>
                </a:solidFill>
              </a:rPr>
              <a:t>value_counts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Replace the missing values with highest frequency value 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Dataframe.fillna</a:t>
            </a:r>
            <a:r>
              <a:rPr lang="en-US" dirty="0">
                <a:solidFill>
                  <a:schemeClr val="tx1"/>
                </a:solidFill>
              </a:rPr>
              <a:t>(‘value’, </a:t>
            </a:r>
            <a:r>
              <a:rPr lang="en-US" dirty="0" err="1">
                <a:solidFill>
                  <a:schemeClr val="tx1"/>
                </a:solidFill>
              </a:rPr>
              <a:t>inplace</a:t>
            </a:r>
            <a:r>
              <a:rPr lang="en-US" dirty="0">
                <a:solidFill>
                  <a:schemeClr val="tx1"/>
                </a:solidFill>
              </a:rPr>
              <a:t>=True)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Pandas Statistical </a:t>
            </a:r>
            <a:r>
              <a:rPr lang="en-US" sz="3600" b="1" dirty="0" smtClean="0">
                <a:solidFill>
                  <a:schemeClr val="tx1"/>
                </a:solidFill>
              </a:rPr>
              <a:t>Functions</a:t>
            </a:r>
          </a:p>
          <a:p>
            <a:pPr algn="just">
              <a:spcAft>
                <a:spcPts val="1200"/>
              </a:spcAft>
            </a:pPr>
            <a:endParaRPr lang="en-US" sz="3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42761"/>
              </p:ext>
            </p:extLst>
          </p:nvPr>
        </p:nvGraphicFramePr>
        <p:xfrm>
          <a:off x="152400" y="1219199"/>
          <a:ext cx="8534400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6934200"/>
              </a:tblGrid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Method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count()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Number of non-null observations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sum()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Sum of values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 of values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median()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Arithmetic median of values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min()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Minimum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max()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Maximum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std()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Bessel-corrected sample standard deviation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mean()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Returns the average value.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</a:rPr>
              <a:t>dataframe_name.mean</a:t>
            </a:r>
            <a:r>
              <a:rPr lang="en-US" sz="3600" dirty="0" smtClean="0">
                <a:solidFill>
                  <a:schemeClr val="tx1"/>
                </a:solidFill>
              </a:rPr>
              <a:t>()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median()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Calculate the </a:t>
            </a:r>
            <a:r>
              <a:rPr lang="en-US" sz="3600" dirty="0" smtClean="0">
                <a:solidFill>
                  <a:schemeClr val="tx1"/>
                </a:solidFill>
              </a:rPr>
              <a:t>median of </a:t>
            </a:r>
            <a:r>
              <a:rPr lang="en-US" sz="3600" dirty="0">
                <a:solidFill>
                  <a:schemeClr val="tx1"/>
                </a:solidFill>
              </a:rPr>
              <a:t>the values.</a:t>
            </a:r>
          </a:p>
          <a:p>
            <a:pPr algn="just">
              <a:spcAft>
                <a:spcPts val="1200"/>
              </a:spcAft>
            </a:pPr>
            <a:r>
              <a:rPr lang="en-US" sz="3600" dirty="0" err="1" smtClean="0">
                <a:solidFill>
                  <a:schemeClr val="tx1"/>
                </a:solidFill>
              </a:rPr>
              <a:t>dataframe_name.median</a:t>
            </a:r>
            <a:r>
              <a:rPr lang="en-US" sz="3600" dirty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Summarizing Data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describe() : computes a summary of statistics pertaining to the </a:t>
            </a:r>
            <a:r>
              <a:rPr lang="en-US" sz="2800" b="1" dirty="0" err="1">
                <a:solidFill>
                  <a:schemeClr val="tx1"/>
                </a:solidFill>
              </a:rPr>
              <a:t>DataFrame</a:t>
            </a:r>
            <a:r>
              <a:rPr lang="en-US" sz="2800" b="1" dirty="0">
                <a:solidFill>
                  <a:schemeClr val="tx1"/>
                </a:solidFill>
              </a:rPr>
              <a:t> columns.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dataframe_name.describe</a:t>
            </a:r>
            <a:r>
              <a:rPr lang="en-US" sz="2800" dirty="0" smtClean="0">
                <a:solidFill>
                  <a:schemeClr val="tx1"/>
                </a:solidFill>
              </a:rPr>
              <a:t>(include)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'include' is the argument which is used to pass necessary information regarding what columns need to be considered for summarizing. The default is 'number'.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•	object − Summarizes String columns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•	number − Summarizes Numeric columns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•	all − Summarizes all columns </a:t>
            </a:r>
            <a:r>
              <a:rPr lang="en-US" sz="2800" dirty="0" smtClean="0">
                <a:solidFill>
                  <a:schemeClr val="tx1"/>
                </a:solidFill>
              </a:rPr>
              <a:t>together i.e. numbers and 	         strings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info(): </a:t>
            </a:r>
            <a:r>
              <a:rPr lang="en-US" sz="3600" dirty="0">
                <a:solidFill>
                  <a:schemeClr val="tx1"/>
                </a:solidFill>
              </a:rPr>
              <a:t>used to get a concise summary of the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Ex</a:t>
            </a:r>
            <a:r>
              <a:rPr lang="en-US" sz="3600" b="1" dirty="0">
                <a:solidFill>
                  <a:schemeClr val="tx1"/>
                </a:solidFill>
              </a:rPr>
              <a:t>:	</a:t>
            </a:r>
            <a:r>
              <a:rPr lang="en-US" sz="3600" b="1" dirty="0" smtClean="0">
                <a:solidFill>
                  <a:schemeClr val="tx1"/>
                </a:solidFill>
              </a:rPr>
              <a:t>dataframe_name.info</a:t>
            </a:r>
            <a:r>
              <a:rPr lang="en-US" sz="3600" b="1" dirty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summary includes list of all columns with their data types and the number of non-null values in each column.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dtypes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en-US" sz="3600" dirty="0">
                <a:solidFill>
                  <a:schemeClr val="tx1"/>
                </a:solidFill>
              </a:rPr>
              <a:t>used to print the data types  of every columns. 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Ex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en-US" sz="3600" dirty="0" err="1" smtClean="0">
                <a:solidFill>
                  <a:schemeClr val="tx1"/>
                </a:solidFill>
              </a:rPr>
              <a:t>dataframe_name.dtypes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Changing </a:t>
            </a:r>
            <a:r>
              <a:rPr lang="en-US" sz="3600" b="1" dirty="0" err="1">
                <a:solidFill>
                  <a:schemeClr val="tx1"/>
                </a:solidFill>
              </a:rPr>
              <a:t>dtypes</a:t>
            </a:r>
            <a:r>
              <a:rPr lang="en-US" sz="3600" b="1" dirty="0">
                <a:solidFill>
                  <a:schemeClr val="tx1"/>
                </a:solidFill>
              </a:rPr>
              <a:t> of a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err="1" smtClean="0">
                <a:solidFill>
                  <a:schemeClr val="tx1"/>
                </a:solidFill>
              </a:rPr>
              <a:t>astype</a:t>
            </a:r>
            <a:r>
              <a:rPr lang="en-US" sz="3600" b="1" dirty="0" smtClean="0">
                <a:solidFill>
                  <a:schemeClr val="tx1"/>
                </a:solidFill>
              </a:rPr>
              <a:t>() </a:t>
            </a:r>
            <a:r>
              <a:rPr lang="en-US" sz="3600" dirty="0" smtClean="0">
                <a:solidFill>
                  <a:schemeClr val="tx1"/>
                </a:solidFill>
              </a:rPr>
              <a:t>: used </a:t>
            </a:r>
            <a:r>
              <a:rPr lang="en-US" sz="3600" dirty="0">
                <a:solidFill>
                  <a:schemeClr val="tx1"/>
                </a:solidFill>
              </a:rPr>
              <a:t>to change the </a:t>
            </a:r>
            <a:r>
              <a:rPr lang="en-US" sz="3600" dirty="0" smtClean="0">
                <a:solidFill>
                  <a:schemeClr val="tx1"/>
                </a:solidFill>
              </a:rPr>
              <a:t>data types </a:t>
            </a:r>
            <a:r>
              <a:rPr lang="en-US" sz="3600" dirty="0">
                <a:solidFill>
                  <a:schemeClr val="tx1"/>
                </a:solidFill>
              </a:rPr>
              <a:t>of a </a:t>
            </a:r>
            <a:r>
              <a:rPr lang="en-US" sz="3600" dirty="0" smtClean="0">
                <a:solidFill>
                  <a:schemeClr val="tx1"/>
                </a:solidFill>
              </a:rPr>
              <a:t>		</a:t>
            </a:r>
            <a:r>
              <a:rPr lang="en-US" sz="3600" dirty="0" err="1" smtClean="0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Ex: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frame1</a:t>
            </a:r>
            <a:r>
              <a:rPr lang="en-US" sz="3600" dirty="0">
                <a:solidFill>
                  <a:schemeClr val="tx1"/>
                </a:solidFill>
              </a:rPr>
              <a:t>['Price']=frame1['Price'].</a:t>
            </a:r>
            <a:r>
              <a:rPr lang="en-US" sz="3600" dirty="0" err="1">
                <a:solidFill>
                  <a:schemeClr val="tx1"/>
                </a:solidFill>
              </a:rPr>
              <a:t>astype</a:t>
            </a:r>
            <a:r>
              <a:rPr lang="en-US" sz="3600" dirty="0">
                <a:solidFill>
                  <a:schemeClr val="tx1"/>
                </a:solidFill>
              </a:rPr>
              <a:t>('float64')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Pandas data structures </a:t>
            </a:r>
          </a:p>
          <a:p>
            <a:pPr algn="just">
              <a:spcAft>
                <a:spcPts val="1200"/>
              </a:spcAft>
            </a:pPr>
            <a:endParaRPr lang="en-US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66151"/>
              </p:ext>
            </p:extLst>
          </p:nvPr>
        </p:nvGraphicFramePr>
        <p:xfrm>
          <a:off x="304799" y="1143001"/>
          <a:ext cx="6807199" cy="4263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00"/>
                <a:gridCol w="4114799"/>
              </a:tblGrid>
              <a:tr h="828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Data Structure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94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Series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1D labeled homogeneous array, size immutable.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215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Data Frames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General 2D labeled, size-mutable tabular </a:t>
                      </a:r>
                      <a:r>
                        <a:rPr lang="en-US" sz="2800" dirty="0" smtClean="0">
                          <a:effectLst/>
                        </a:rPr>
                        <a:t>structure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smtClean="0">
                          <a:effectLst/>
                        </a:rPr>
                        <a:t>with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smtClean="0">
                          <a:effectLst/>
                        </a:rPr>
                        <a:t>potentially </a:t>
                      </a:r>
                      <a:r>
                        <a:rPr lang="en-US" sz="2800" dirty="0">
                          <a:effectLst/>
                        </a:rPr>
                        <a:t>heterogeneously typed columns.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Series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Series is a one-dimensional array like structure with homogeneous data. 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Key Points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•	</a:t>
            </a:r>
            <a:r>
              <a:rPr lang="en-US" sz="3600" dirty="0" smtClean="0">
                <a:solidFill>
                  <a:schemeClr val="tx1"/>
                </a:solidFill>
              </a:rPr>
              <a:t>Homogeneous data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	Dimension is Immutable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	Values of Data Mutable</a:t>
            </a:r>
          </a:p>
        </p:txBody>
      </p:sp>
    </p:spTree>
    <p:extLst>
      <p:ext uri="{BB962C8B-B14F-4D97-AF65-F5344CB8AC3E}">
        <p14:creationId xmlns:p14="http://schemas.microsoft.com/office/powerpoint/2010/main" val="32940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Features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• </a:t>
            </a:r>
            <a:r>
              <a:rPr lang="en-US" sz="3600" dirty="0" smtClean="0">
                <a:solidFill>
                  <a:schemeClr val="tx1"/>
                </a:solidFill>
              </a:rPr>
              <a:t>A pandas series is a one dimensional labeled </a:t>
            </a:r>
            <a:r>
              <a:rPr lang="en-US" sz="3600" dirty="0" err="1" smtClean="0">
                <a:solidFill>
                  <a:schemeClr val="tx1"/>
                </a:solidFill>
              </a:rPr>
              <a:t>numpy</a:t>
            </a:r>
            <a:r>
              <a:rPr lang="en-US" sz="3600" dirty="0" smtClean="0">
                <a:solidFill>
                  <a:schemeClr val="tx1"/>
                </a:solidFill>
              </a:rPr>
              <a:t> array. 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 Extracting a single column from a </a:t>
            </a:r>
            <a:r>
              <a:rPr lang="en-US" sz="3600" dirty="0" err="1" smtClean="0">
                <a:solidFill>
                  <a:schemeClr val="tx1"/>
                </a:solidFill>
              </a:rPr>
              <a:t>dataframe</a:t>
            </a:r>
            <a:r>
              <a:rPr lang="en-US" sz="3600" dirty="0" smtClean="0">
                <a:solidFill>
                  <a:schemeClr val="tx1"/>
                </a:solidFill>
              </a:rPr>
              <a:t> returns a series.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 We can access the elements of the series using slicing and indexing. 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 The indexing on a series also starts from 0.</a:t>
            </a:r>
          </a:p>
        </p:txBody>
      </p:sp>
    </p:spTree>
    <p:extLst>
      <p:ext uri="{BB962C8B-B14F-4D97-AF65-F5344CB8AC3E}">
        <p14:creationId xmlns:p14="http://schemas.microsoft.com/office/powerpoint/2010/main" val="31450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err="1" smtClean="0">
                <a:solidFill>
                  <a:schemeClr val="tx1"/>
                </a:solidFill>
              </a:rPr>
              <a:t>pandas.Series</a:t>
            </a:r>
            <a:endParaRPr lang="en-US" sz="3600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A pandas Series can be created using the following constructor −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err="1" smtClean="0">
                <a:solidFill>
                  <a:schemeClr val="tx1"/>
                </a:solidFill>
              </a:rPr>
              <a:t>pandas.Series</a:t>
            </a:r>
            <a:r>
              <a:rPr lang="en-US" sz="2800" b="1" dirty="0" smtClean="0">
                <a:solidFill>
                  <a:schemeClr val="tx1"/>
                </a:solidFill>
              </a:rPr>
              <a:t>( data, index, </a:t>
            </a:r>
            <a:r>
              <a:rPr lang="en-US" sz="2800" b="1" dirty="0" err="1" smtClean="0">
                <a:solidFill>
                  <a:schemeClr val="tx1"/>
                </a:solidFill>
              </a:rPr>
              <a:t>dtype</a:t>
            </a:r>
            <a:r>
              <a:rPr lang="en-US" sz="2800" b="1" dirty="0" smtClean="0">
                <a:solidFill>
                  <a:schemeClr val="tx1"/>
                </a:solidFill>
              </a:rPr>
              <a:t>, copy)</a:t>
            </a:r>
          </a:p>
          <a:p>
            <a:pPr algn="just">
              <a:spcAft>
                <a:spcPts val="1200"/>
              </a:spcAft>
            </a:pPr>
            <a:endParaRPr lang="en-US" sz="3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49396"/>
              </p:ext>
            </p:extLst>
          </p:nvPr>
        </p:nvGraphicFramePr>
        <p:xfrm>
          <a:off x="228600" y="2590801"/>
          <a:ext cx="8305800" cy="4042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683"/>
                <a:gridCol w="7720117"/>
              </a:tblGrid>
              <a:tr h="685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Sr.No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Parameter &amp; Description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88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Data</a:t>
                      </a:r>
                      <a:r>
                        <a:rPr lang="en-US" sz="2400" dirty="0">
                          <a:effectLst/>
                        </a:rPr>
                        <a:t>: data takes various forms like </a:t>
                      </a:r>
                      <a:r>
                        <a:rPr lang="en-US" sz="2400" dirty="0" err="1">
                          <a:effectLst/>
                        </a:rPr>
                        <a:t>ndarray</a:t>
                      </a:r>
                      <a:r>
                        <a:rPr lang="en-US" sz="2400" dirty="0">
                          <a:effectLst/>
                        </a:rPr>
                        <a:t>, list, constants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93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Index</a:t>
                      </a:r>
                      <a:r>
                        <a:rPr lang="en-US" sz="2400" dirty="0">
                          <a:effectLst/>
                        </a:rPr>
                        <a:t>: Index values must be unique and </a:t>
                      </a:r>
                      <a:r>
                        <a:rPr lang="en-US" sz="2400" dirty="0" err="1">
                          <a:effectLst/>
                        </a:rPr>
                        <a:t>hashable</a:t>
                      </a:r>
                      <a:r>
                        <a:rPr lang="en-US" sz="2400" dirty="0">
                          <a:effectLst/>
                        </a:rPr>
                        <a:t>, same length as data. Default </a:t>
                      </a:r>
                      <a:r>
                        <a:rPr lang="en-US" sz="2400" dirty="0" err="1">
                          <a:effectLst/>
                        </a:rPr>
                        <a:t>np.arrange</a:t>
                      </a:r>
                      <a:r>
                        <a:rPr lang="en-US" sz="2400" dirty="0">
                          <a:effectLst/>
                        </a:rPr>
                        <a:t>(n) if no index is passed.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893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Dtype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err="1">
                          <a:effectLst/>
                        </a:rPr>
                        <a:t>dtype</a:t>
                      </a:r>
                      <a:r>
                        <a:rPr lang="en-US" sz="2400" dirty="0">
                          <a:effectLst/>
                        </a:rPr>
                        <a:t> is for data type. If None, data type will be inferred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88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Copy</a:t>
                      </a:r>
                      <a:r>
                        <a:rPr lang="en-US" sz="2400" dirty="0">
                          <a:effectLst/>
                        </a:rPr>
                        <a:t>: Copy data. Default False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3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1603</Words>
  <Application>Microsoft Office PowerPoint</Application>
  <PresentationFormat>On-screen Show (4:3)</PresentationFormat>
  <Paragraphs>347</Paragraphs>
  <Slides>56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Machine Learning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nielit</cp:lastModifiedBy>
  <cp:revision>217</cp:revision>
  <dcterms:created xsi:type="dcterms:W3CDTF">2019-06-06T03:54:23Z</dcterms:created>
  <dcterms:modified xsi:type="dcterms:W3CDTF">2020-06-17T07:52:17Z</dcterms:modified>
</cp:coreProperties>
</file>