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7559675" cy="106918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48"/>
  </p:normalViewPr>
  <p:slideViewPr>
    <p:cSldViewPr snapToGrid="0">
      <p:cViewPr varScale="1">
        <p:scale>
          <a:sx n="117" d="100"/>
          <a:sy n="117"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a:xfrm>
            <a:off x="2692397" y="5037663"/>
            <a:ext cx="5214635" cy="279400"/>
          </a:xfrm>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a:xfrm>
            <a:off x="8956900" y="5037663"/>
            <a:ext cx="551167" cy="279400"/>
          </a:xfrm>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071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914629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7764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539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978643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8352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3720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63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366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2556511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219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1754951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8" name="Footer Placeholder 7"/>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9" name="Slide Number Placeholder 8"/>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501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a:t>Footer</a:t>
            </a:r>
          </a:p>
        </p:txBody>
      </p:sp>
      <p:sp>
        <p:nvSpPr>
          <p:cNvPr id="5" name="Slide Number Placeholder 4"/>
          <p:cNvSpPr>
            <a:spLocks noGrp="1"/>
          </p:cNvSpPr>
          <p:nvPr>
            <p:ph type="sldNum" sz="quarter" idx="12"/>
          </p:nvPr>
        </p:nvSpPr>
        <p:spPr/>
        <p:txBody>
          <a:bodyPr/>
          <a:lstStyle/>
          <a:p>
            <a:fld id="{87DD5DCC-885D-4B3E-BDA2-66A7DB2C444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0458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3" name="Footer Placeholder 2"/>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4" name="Slide Number Placeholder 3"/>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78376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IN" sz="1400" b="0" strike="noStrike" spc="-1">
                <a:solidFill>
                  <a:srgbClr val="000000"/>
                </a:solidFill>
                <a:latin typeface="Times New Roman"/>
              </a:rPr>
              <a:t>&lt;footer&gt;</a:t>
            </a:r>
          </a:p>
        </p:txBody>
      </p:sp>
      <p:sp>
        <p:nvSpPr>
          <p:cNvPr id="7" name="Slide Number Placeholder 6"/>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7043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indent="0">
              <a:buNone/>
            </a:pPr>
            <a:r>
              <a:rPr lang="en-IN" sz="1400" b="0" strike="noStrike" spc="-1">
                <a:solidFill>
                  <a:srgbClr val="000000"/>
                </a:solidFill>
                <a:latin typeface="Times New Roman"/>
              </a:rPr>
              <a:t>&lt;date/time&gt;</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383801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indent="0">
              <a:buNone/>
            </a:pPr>
            <a:r>
              <a:rPr lang="en-IN" sz="1400" b="0" strike="noStrike" spc="-1">
                <a:solidFill>
                  <a:srgbClr val="000000"/>
                </a:solidFill>
                <a:latin typeface="Times New Roman"/>
              </a:rPr>
              <a:t>&lt;date/time&gt;</a:t>
            </a: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indent="0" algn="ctr">
              <a:buNone/>
            </a:pPr>
            <a:r>
              <a:rPr lang="en-IN" sz="1400" b="0" strike="noStrike" spc="-1">
                <a:solidFill>
                  <a:srgbClr val="000000"/>
                </a:solidFill>
                <a:latin typeface="Times New Roman"/>
              </a:rPr>
              <a:t>&lt;footer&gt;</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indent="0" algn="r">
              <a:lnSpc>
                <a:spcPct val="100000"/>
              </a:lnSpc>
              <a:buNone/>
            </a:pPr>
            <a:fld id="{14A61157-58BB-475D-8A89-54C7B9ED96D0}" type="slidenum">
              <a:rPr lang="en-US" sz="1200" b="0" strike="noStrike" spc="-1" smtClean="0">
                <a:solidFill>
                  <a:srgbClr val="8B8B8B"/>
                </a:solidFill>
                <a:latin typeface="Calibri"/>
              </a:rPr>
              <a:t>‹#›</a:t>
            </a:fld>
            <a:endParaRPr lang="en-IN" sz="1200" b="0" strike="noStrike" spc="-1">
              <a:solidFill>
                <a:srgbClr val="000000"/>
              </a:solidFill>
              <a:latin typeface="Times New Roman"/>
            </a:endParaRPr>
          </a:p>
        </p:txBody>
      </p:sp>
    </p:spTree>
    <p:extLst>
      <p:ext uri="{BB962C8B-B14F-4D97-AF65-F5344CB8AC3E}">
        <p14:creationId xmlns:p14="http://schemas.microsoft.com/office/powerpoint/2010/main" val="3995381721"/>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31"/>
          <p:cNvSpPr/>
          <p:nvPr/>
        </p:nvSpPr>
        <p:spPr>
          <a:xfrm>
            <a:off x="302040" y="5901840"/>
            <a:ext cx="45360" cy="613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ndParaRPr>
          </a:p>
        </p:txBody>
      </p:sp>
      <p:sp>
        <p:nvSpPr>
          <p:cNvPr id="43" name="Slide Number Placeholder 2"/>
          <p:cNvSpPr/>
          <p:nvPr/>
        </p:nvSpPr>
        <p:spPr>
          <a:xfrm>
            <a:off x="8763120" y="6508800"/>
            <a:ext cx="2742840" cy="364680"/>
          </a:xfrm>
          <a:prstGeom prst="rect">
            <a:avLst/>
          </a:prstGeom>
          <a:noFill/>
          <a:ln w="0">
            <a:noFill/>
          </a:ln>
        </p:spPr>
        <p:style>
          <a:lnRef idx="0">
            <a:scrgbClr r="0" g="0" b="0"/>
          </a:lnRef>
          <a:fillRef idx="0">
            <a:scrgbClr r="0" g="0" b="0"/>
          </a:fillRef>
          <a:effectRef idx="0">
            <a:scrgbClr r="0" g="0" b="0"/>
          </a:effectRef>
          <a:fontRef idx="minor"/>
        </p:style>
        <p:txBody>
          <a:bodyPr anchor="ctr">
            <a:noAutofit/>
          </a:bodyPr>
          <a:lstStyle/>
          <a:p>
            <a:pPr algn="r">
              <a:lnSpc>
                <a:spcPct val="100000"/>
              </a:lnSpc>
            </a:pPr>
            <a:endParaRPr lang="en-US" sz="1200" b="0" strike="noStrike" spc="-1">
              <a:solidFill>
                <a:srgbClr val="8B8B8B"/>
              </a:solidFill>
              <a:latin typeface="Calibri"/>
            </a:endParaRPr>
          </a:p>
        </p:txBody>
      </p:sp>
      <p:sp>
        <p:nvSpPr>
          <p:cNvPr id="51" name="TextBox 25"/>
          <p:cNvSpPr/>
          <p:nvPr/>
        </p:nvSpPr>
        <p:spPr>
          <a:xfrm>
            <a:off x="1657980" y="792590"/>
            <a:ext cx="847656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3600" b="1" strike="noStrike" spc="-1" dirty="0">
                <a:solidFill>
                  <a:srgbClr val="000000"/>
                </a:solidFill>
                <a:latin typeface="Arial Black"/>
              </a:rPr>
              <a:t>AI-Enhanced Gesture Recognition System for Virtual Smart Boards</a:t>
            </a:r>
            <a:endParaRPr lang="en-IN" sz="3600" b="0" strike="noStrike" spc="-1" dirty="0">
              <a:solidFill>
                <a:srgbClr val="000000"/>
              </a:solidFill>
              <a:latin typeface="Arial"/>
            </a:endParaRPr>
          </a:p>
        </p:txBody>
      </p:sp>
      <p:sp>
        <p:nvSpPr>
          <p:cNvPr id="52" name="TextBox 4"/>
          <p:cNvSpPr/>
          <p:nvPr/>
        </p:nvSpPr>
        <p:spPr>
          <a:xfrm>
            <a:off x="6966411" y="4329850"/>
            <a:ext cx="2072917" cy="983431"/>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n-US" sz="2000" b="1" strike="noStrike" spc="-1" dirty="0">
                <a:solidFill>
                  <a:srgbClr val="000000"/>
                </a:solidFill>
                <a:latin typeface="Calibri"/>
              </a:rPr>
              <a:t>Submitted by: </a:t>
            </a:r>
            <a:endParaRPr lang="en-IN" sz="2000" b="0" strike="noStrike" spc="-1" dirty="0">
              <a:solidFill>
                <a:srgbClr val="000000"/>
              </a:solidFill>
              <a:latin typeface="Arial"/>
            </a:endParaRPr>
          </a:p>
          <a:p>
            <a:pPr>
              <a:lnSpc>
                <a:spcPct val="100000"/>
              </a:lnSpc>
            </a:pPr>
            <a:r>
              <a:rPr lang="en-US" sz="2000" b="0" strike="noStrike" spc="-1" dirty="0" err="1">
                <a:solidFill>
                  <a:srgbClr val="000000"/>
                </a:solidFill>
                <a:latin typeface="Calibri"/>
              </a:rPr>
              <a:t>Sanampreet</a:t>
            </a:r>
            <a:r>
              <a:rPr lang="en-US" sz="2000" b="0" strike="noStrike" spc="-1" dirty="0">
                <a:solidFill>
                  <a:srgbClr val="000000"/>
                </a:solidFill>
                <a:latin typeface="Calibri"/>
              </a:rPr>
              <a:t> Singh</a:t>
            </a:r>
            <a:endParaRPr lang="en-IN" sz="2000" b="0" strike="noStrike" spc="-1" dirty="0">
              <a:solidFill>
                <a:srgbClr val="000000"/>
              </a:solidFill>
              <a:latin typeface="Arial"/>
            </a:endParaRPr>
          </a:p>
          <a:p>
            <a:pPr>
              <a:lnSpc>
                <a:spcPct val="100000"/>
              </a:lnSpc>
            </a:pPr>
            <a:r>
              <a:rPr lang="en-IN" spc="-1" dirty="0">
                <a:solidFill>
                  <a:srgbClr val="000000"/>
                </a:solidFill>
                <a:latin typeface="Arial"/>
              </a:rPr>
              <a:t>Add other names</a:t>
            </a:r>
            <a:endParaRPr lang="en-IN" sz="1800" b="0" strike="noStrike" spc="-1" dirty="0">
              <a:solidFill>
                <a:srgbClr val="000000"/>
              </a:solidFill>
              <a:latin typeface="Arial"/>
            </a:endParaRPr>
          </a:p>
        </p:txBody>
      </p:sp>
      <p:sp>
        <p:nvSpPr>
          <p:cNvPr id="2" name="PlaceHolder 1"/>
          <p:cNvSpPr>
            <a:spLocks noGrp="1"/>
          </p:cNvSpPr>
          <p:nvPr>
            <p:ph type="sldNum" sz="quarter" idx="12"/>
          </p:nvPr>
        </p:nvSpPr>
        <p:spPr/>
        <p:txBody>
          <a:bodyPr/>
          <a:lstStyle/>
          <a:p>
            <a:fld id="{A805FA0B-73E2-4E1C-9475-2BA4363B64C4}" type="slidenum">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AA631461-9E8F-40A1-9D41-D8567C36CD12}" type="slidenum">
              <a:rPr/>
              <a:t>10</a:t>
            </a:fld>
            <a:endParaRPr/>
          </a:p>
        </p:txBody>
      </p:sp>
      <p:sp>
        <p:nvSpPr>
          <p:cNvPr id="71" name="PlaceHolder 1"/>
          <p:cNvSpPr>
            <a:spLocks noGrp="1"/>
          </p:cNvSpPr>
          <p:nvPr>
            <p:ph type="title" idx="4294967295"/>
          </p:nvPr>
        </p:nvSpPr>
        <p:spPr>
          <a:xfrm>
            <a:off x="838200" y="431800"/>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Methodology used</a:t>
            </a:r>
            <a:endParaRPr lang="en-US" sz="4400" b="0" strike="noStrike" spc="-1" dirty="0">
              <a:solidFill>
                <a:srgbClr val="000000"/>
              </a:solidFill>
              <a:latin typeface="Calibri"/>
            </a:endParaRPr>
          </a:p>
        </p:txBody>
      </p:sp>
      <p:sp>
        <p:nvSpPr>
          <p:cNvPr id="72" name="PlaceHolder 2"/>
          <p:cNvSpPr>
            <a:spLocks noGrp="1"/>
          </p:cNvSpPr>
          <p:nvPr>
            <p:ph idx="4294967295"/>
          </p:nvPr>
        </p:nvSpPr>
        <p:spPr>
          <a:xfrm>
            <a:off x="707572" y="1757363"/>
            <a:ext cx="10618788" cy="4351337"/>
          </a:xfrm>
          <a:prstGeom prst="rect">
            <a:avLst/>
          </a:prstGeom>
          <a:noFill/>
          <a:ln w="0">
            <a:noFill/>
          </a:ln>
        </p:spPr>
        <p:txBody>
          <a:bodyPr anchor="t">
            <a:noAutofit/>
          </a:bodyPr>
          <a:lstStyle/>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Model Training: Built and trained an LSTM-based deep learning model, optimized with the Adam optimizer for high accuracy.</a:t>
            </a:r>
          </a:p>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Real-Time Recognition: Implemented a real-time pipeline with gesture smoothing for stable predictions, integrated with a virtual smart board interface.</a:t>
            </a:r>
          </a:p>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Performance Optimization: Used efficient frame processing and optimized </a:t>
            </a:r>
            <a:r>
              <a:rPr lang="en-US" sz="2800" b="0" strike="noStrike" spc="-1" dirty="0" err="1">
                <a:solidFill>
                  <a:srgbClr val="000000"/>
                </a:solidFill>
                <a:latin typeface="Calibri"/>
              </a:rPr>
              <a:t>MediaPipe</a:t>
            </a:r>
            <a:r>
              <a:rPr lang="en-US" sz="2800" b="0" strike="noStrike" spc="-1" dirty="0">
                <a:solidFill>
                  <a:srgbClr val="000000"/>
                </a:solidFill>
                <a:latin typeface="Calibri"/>
              </a:rPr>
              <a:t> settings for responsiveness and stability.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9582252E-852F-4847-B713-8495BCF5E3C4}" type="slidenum">
              <a:rPr/>
              <a:t>11</a:t>
            </a:fld>
            <a:endParaRPr/>
          </a:p>
        </p:txBody>
      </p:sp>
      <p:sp>
        <p:nvSpPr>
          <p:cNvPr id="73" name="PlaceHolder 1"/>
          <p:cNvSpPr>
            <a:spLocks noGrp="1"/>
          </p:cNvSpPr>
          <p:nvPr>
            <p:ph type="title" idx="4294967295"/>
          </p:nvPr>
        </p:nvSpPr>
        <p:spPr>
          <a:xfrm>
            <a:off x="0" y="365125"/>
            <a:ext cx="10515600" cy="1325563"/>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Results and Outputs</a:t>
            </a:r>
            <a:endParaRPr lang="en-US" sz="4400" b="0" strike="noStrike" spc="-1">
              <a:solidFill>
                <a:srgbClr val="000000"/>
              </a:solidFill>
              <a:latin typeface="Calibri"/>
            </a:endParaRPr>
          </a:p>
        </p:txBody>
      </p:sp>
      <p:sp>
        <p:nvSpPr>
          <p:cNvPr id="74" name="PlaceHolder 2"/>
          <p:cNvSpPr>
            <a:spLocks noGrp="1"/>
          </p:cNvSpPr>
          <p:nvPr>
            <p:ph idx="4294967295"/>
          </p:nvPr>
        </p:nvSpPr>
        <p:spPr>
          <a:xfrm>
            <a:off x="631371" y="1851480"/>
            <a:ext cx="6417356" cy="4249737"/>
          </a:xfrm>
          <a:prstGeom prst="rect">
            <a:avLst/>
          </a:prstGeom>
          <a:noFill/>
          <a:ln w="0">
            <a:noFill/>
          </a:ln>
        </p:spPr>
        <p:txBody>
          <a:bodyPr anchor="t">
            <a:noAutofit/>
          </a:bodyPr>
          <a:lstStyle/>
          <a:p>
            <a:pPr indent="0" algn="just">
              <a:lnSpc>
                <a:spcPct val="90000"/>
              </a:lnSpc>
              <a:spcBef>
                <a:spcPts val="1001"/>
              </a:spcBef>
              <a:buNone/>
            </a:pPr>
            <a:r>
              <a:rPr lang="en-US" b="0" strike="noStrike" spc="-1" dirty="0">
                <a:solidFill>
                  <a:srgbClr val="000000"/>
                </a:solidFill>
                <a:latin typeface="Calibri"/>
              </a:rPr>
              <a:t>The trained model yielded strong performance metrics, demonstrating effective learning and high accuracy in recognizing gestures. The model architecture, based on Long Short-Term Memory (LSTM) networks, was tailored to process sequential landmark data effectively. This approach allowed for efficient pattern recognition in hand movements, translating them into actionable gestures in the application.</a:t>
            </a:r>
          </a:p>
        </p:txBody>
      </p:sp>
      <p:pic>
        <p:nvPicPr>
          <p:cNvPr id="75" name="Picture 74"/>
          <p:cNvPicPr/>
          <p:nvPr/>
        </p:nvPicPr>
        <p:blipFill>
          <a:blip r:embed="rId2"/>
          <a:stretch/>
        </p:blipFill>
        <p:spPr>
          <a:xfrm>
            <a:off x="7219800" y="2231570"/>
            <a:ext cx="4166657" cy="2988429"/>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A48B9851-1295-40C8-8C6E-CC52E876A561}" type="slidenum">
              <a:rPr/>
              <a:t>12</a:t>
            </a:fld>
            <a:endParaRPr/>
          </a:p>
        </p:txBody>
      </p:sp>
      <p:sp>
        <p:nvSpPr>
          <p:cNvPr id="76" name="PlaceHolder 1"/>
          <p:cNvSpPr>
            <a:spLocks noGrp="1"/>
          </p:cNvSpPr>
          <p:nvPr>
            <p:ph type="title" idx="4294967295"/>
          </p:nvPr>
        </p:nvSpPr>
        <p:spPr>
          <a:xfrm>
            <a:off x="457200" y="520045"/>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Results and Outputs</a:t>
            </a:r>
            <a:endParaRPr lang="en-US" sz="4400" b="0" strike="noStrike" spc="-1" dirty="0">
              <a:solidFill>
                <a:srgbClr val="000000"/>
              </a:solidFill>
              <a:latin typeface="Calibri"/>
            </a:endParaRPr>
          </a:p>
        </p:txBody>
      </p:sp>
      <p:sp>
        <p:nvSpPr>
          <p:cNvPr id="77" name="PlaceHolder 2"/>
          <p:cNvSpPr>
            <a:spLocks noGrp="1"/>
          </p:cNvSpPr>
          <p:nvPr>
            <p:ph idx="4294967295"/>
          </p:nvPr>
        </p:nvSpPr>
        <p:spPr>
          <a:xfrm>
            <a:off x="914400" y="2111829"/>
            <a:ext cx="6145213" cy="3828596"/>
          </a:xfrm>
          <a:prstGeom prst="rect">
            <a:avLst/>
          </a:prstGeom>
          <a:noFill/>
          <a:ln w="0">
            <a:noFill/>
          </a:ln>
        </p:spPr>
        <p:txBody>
          <a:bodyPr anchor="t">
            <a:noAutofit/>
          </a:bodyPr>
          <a:lstStyle/>
          <a:p>
            <a:pPr indent="0" algn="just">
              <a:lnSpc>
                <a:spcPct val="90000"/>
              </a:lnSpc>
              <a:spcBef>
                <a:spcPts val="1001"/>
              </a:spcBef>
              <a:buNone/>
            </a:pPr>
            <a:r>
              <a:rPr lang="en-US" sz="2000" b="0" strike="noStrike" spc="-1" dirty="0">
                <a:solidFill>
                  <a:srgbClr val="000000"/>
                </a:solidFill>
                <a:latin typeface="Calibri"/>
              </a:rPr>
              <a:t>The use of LSTM layers in the model architecture enables it to capture temporal dependencies within the sequence data, making it highly suitable for the gesture recognition task. By processing the landmarks sequentially, the LSTM can identify gesture patterns across frames, enabling high recognition accuracy even when gestures are performed with slight variations in speed or position.</a:t>
            </a:r>
          </a:p>
        </p:txBody>
      </p:sp>
      <p:pic>
        <p:nvPicPr>
          <p:cNvPr id="78" name="Picture 77"/>
          <p:cNvPicPr/>
          <p:nvPr/>
        </p:nvPicPr>
        <p:blipFill>
          <a:blip r:embed="rId2"/>
          <a:stretch/>
        </p:blipFill>
        <p:spPr>
          <a:xfrm>
            <a:off x="7200000" y="2111828"/>
            <a:ext cx="4230000" cy="2928171"/>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30C8DA23-AD75-43F5-B3F4-FB262C22AB2E}" type="slidenum">
              <a:rPr/>
              <a:t>13</a:t>
            </a:fld>
            <a:endParaRPr/>
          </a:p>
        </p:txBody>
      </p:sp>
      <p:sp>
        <p:nvSpPr>
          <p:cNvPr id="79" name="PlaceHolder 1"/>
          <p:cNvSpPr>
            <a:spLocks noGrp="1"/>
          </p:cNvSpPr>
          <p:nvPr>
            <p:ph type="title" idx="4294967295"/>
          </p:nvPr>
        </p:nvSpPr>
        <p:spPr>
          <a:xfrm>
            <a:off x="838200" y="373289"/>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Results and Outputs</a:t>
            </a:r>
            <a:endParaRPr lang="en-US" sz="4400" b="0" strike="noStrike" spc="-1" dirty="0">
              <a:solidFill>
                <a:srgbClr val="000000"/>
              </a:solidFill>
              <a:latin typeface="Calibri"/>
            </a:endParaRPr>
          </a:p>
        </p:txBody>
      </p:sp>
      <p:sp>
        <p:nvSpPr>
          <p:cNvPr id="80" name="PlaceHolder 2"/>
          <p:cNvSpPr>
            <a:spLocks noGrp="1"/>
          </p:cNvSpPr>
          <p:nvPr>
            <p:ph idx="4294967295"/>
          </p:nvPr>
        </p:nvSpPr>
        <p:spPr>
          <a:xfrm>
            <a:off x="905103" y="1666195"/>
            <a:ext cx="10067698" cy="4377418"/>
          </a:xfrm>
          <a:prstGeom prst="rect">
            <a:avLst/>
          </a:prstGeom>
          <a:noFill/>
          <a:ln w="0">
            <a:noFill/>
          </a:ln>
        </p:spPr>
        <p:txBody>
          <a:bodyPr anchor="t">
            <a:noAutofit/>
          </a:bodyPr>
          <a:lstStyle/>
          <a:p>
            <a:pPr indent="0" algn="just">
              <a:lnSpc>
                <a:spcPct val="90000"/>
              </a:lnSpc>
              <a:spcBef>
                <a:spcPts val="1001"/>
              </a:spcBef>
              <a:buNone/>
            </a:pPr>
            <a:r>
              <a:rPr lang="en-US" sz="1800" b="0" strike="noStrike" spc="-1" dirty="0">
                <a:solidFill>
                  <a:srgbClr val="000000"/>
                </a:solidFill>
                <a:latin typeface="Calibri"/>
              </a:rPr>
              <a:t>Overall Performance Metrics</a:t>
            </a:r>
          </a:p>
          <a:p>
            <a:pPr indent="0" algn="just">
              <a:lnSpc>
                <a:spcPct val="90000"/>
              </a:lnSpc>
              <a:spcBef>
                <a:spcPts val="1001"/>
              </a:spcBef>
              <a:buNone/>
            </a:pPr>
            <a:r>
              <a:rPr lang="en-US" sz="1800" b="0" strike="noStrike" spc="-1" dirty="0">
                <a:solidFill>
                  <a:srgbClr val="000000"/>
                </a:solidFill>
                <a:latin typeface="Calibri"/>
              </a:rPr>
              <a:t>Test Accuracy: 0.9667</a:t>
            </a:r>
          </a:p>
          <a:p>
            <a:pPr indent="0" algn="just">
              <a:lnSpc>
                <a:spcPct val="90000"/>
              </a:lnSpc>
              <a:spcBef>
                <a:spcPts val="1001"/>
              </a:spcBef>
              <a:buNone/>
            </a:pPr>
            <a:r>
              <a:rPr lang="en-US" sz="1800" b="0" strike="noStrike" spc="-1" dirty="0">
                <a:solidFill>
                  <a:srgbClr val="000000"/>
                </a:solidFill>
                <a:latin typeface="Calibri"/>
              </a:rPr>
              <a:t>Overall accuracy of the model (correct predictions / total predictions). Shows the model correctly classifies about 97% of all test cases.</a:t>
            </a:r>
          </a:p>
          <a:p>
            <a:pPr indent="0" algn="just">
              <a:lnSpc>
                <a:spcPct val="90000"/>
              </a:lnSpc>
              <a:spcBef>
                <a:spcPts val="1001"/>
              </a:spcBef>
              <a:buNone/>
            </a:pPr>
            <a:r>
              <a:rPr lang="en-US" sz="1800" b="0" strike="noStrike" spc="-1" dirty="0">
                <a:solidFill>
                  <a:srgbClr val="000000"/>
                </a:solidFill>
                <a:latin typeface="Calibri"/>
              </a:rPr>
              <a:t>Test Loss: 0.3283</a:t>
            </a:r>
          </a:p>
          <a:p>
            <a:pPr indent="0" algn="just">
              <a:lnSpc>
                <a:spcPct val="90000"/>
              </a:lnSpc>
              <a:spcBef>
                <a:spcPts val="1001"/>
              </a:spcBef>
              <a:buNone/>
            </a:pPr>
            <a:r>
              <a:rPr lang="en-US" sz="1800" b="0" strike="noStrike" spc="-1" dirty="0">
                <a:solidFill>
                  <a:srgbClr val="000000"/>
                </a:solidFill>
                <a:latin typeface="Calibri"/>
                <a:ea typeface="Microsoft YaHei"/>
              </a:rPr>
              <a:t>Model's loss value on test data, indicating how far predictions deviate from actual values. Lower values indicate better model confidence.</a:t>
            </a:r>
            <a:br>
              <a:rPr sz="1800" dirty="0"/>
            </a:br>
            <a:r>
              <a:rPr lang="en-US" sz="1800" b="0" strike="noStrike" spc="-1" dirty="0">
                <a:solidFill>
                  <a:srgbClr val="000000"/>
                </a:solidFill>
                <a:latin typeface="Calibri"/>
              </a:rPr>
              <a:t>Average Metrics</a:t>
            </a:r>
          </a:p>
          <a:p>
            <a:pPr indent="0" algn="just">
              <a:lnSpc>
                <a:spcPct val="90000"/>
              </a:lnSpc>
              <a:spcBef>
                <a:spcPts val="1001"/>
              </a:spcBef>
              <a:buNone/>
            </a:pPr>
            <a:r>
              <a:rPr lang="en-US" sz="1800" b="0" strike="noStrike" spc="-1" dirty="0">
                <a:solidFill>
                  <a:srgbClr val="000000"/>
                </a:solidFill>
                <a:latin typeface="Calibri"/>
              </a:rPr>
              <a:t>accuracy</a:t>
            </a:r>
          </a:p>
          <a:p>
            <a:pPr indent="0" algn="just">
              <a:lnSpc>
                <a:spcPct val="90000"/>
              </a:lnSpc>
              <a:spcBef>
                <a:spcPts val="1001"/>
              </a:spcBef>
              <a:buNone/>
            </a:pPr>
            <a:r>
              <a:rPr lang="en-US" sz="1800" b="0" strike="noStrike" spc="-1" dirty="0">
                <a:solidFill>
                  <a:srgbClr val="000000"/>
                </a:solidFill>
                <a:latin typeface="Calibri"/>
              </a:rPr>
              <a:t>Value: 0.97</a:t>
            </a:r>
          </a:p>
          <a:p>
            <a:pPr indent="0" algn="just">
              <a:lnSpc>
                <a:spcPct val="90000"/>
              </a:lnSpc>
              <a:spcBef>
                <a:spcPts val="1001"/>
              </a:spcBef>
              <a:buNone/>
            </a:pPr>
            <a:r>
              <a:rPr lang="en-US" sz="1800" b="0" strike="noStrike" spc="-1" dirty="0">
                <a:solidFill>
                  <a:srgbClr val="000000"/>
                </a:solidFill>
                <a:latin typeface="Calibri"/>
              </a:rPr>
              <a:t>Support: 30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85AC4BC6-748F-4A1D-8999-06C1CAE87FCB}" type="slidenum">
              <a:rPr/>
              <a:t>14</a:t>
            </a:fld>
            <a:endParaRPr/>
          </a:p>
        </p:txBody>
      </p:sp>
      <p:sp>
        <p:nvSpPr>
          <p:cNvPr id="81" name="PlaceHolder 1"/>
          <p:cNvSpPr>
            <a:spLocks noGrp="1"/>
          </p:cNvSpPr>
          <p:nvPr>
            <p:ph type="title" idx="4294967295"/>
          </p:nvPr>
        </p:nvSpPr>
        <p:spPr>
          <a:xfrm>
            <a:off x="380998" y="381453"/>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Results and Outputs</a:t>
            </a:r>
            <a:endParaRPr lang="en-US" sz="4400" b="0" strike="noStrike" spc="-1" dirty="0">
              <a:solidFill>
                <a:srgbClr val="000000"/>
              </a:solidFill>
              <a:latin typeface="Calibri"/>
            </a:endParaRPr>
          </a:p>
        </p:txBody>
      </p:sp>
      <p:sp>
        <p:nvSpPr>
          <p:cNvPr id="82" name="PlaceHolder 2"/>
          <p:cNvSpPr>
            <a:spLocks noGrp="1"/>
          </p:cNvSpPr>
          <p:nvPr>
            <p:ph idx="4294967295"/>
          </p:nvPr>
        </p:nvSpPr>
        <p:spPr>
          <a:xfrm>
            <a:off x="906690" y="1897062"/>
            <a:ext cx="11198225" cy="4351338"/>
          </a:xfrm>
          <a:prstGeom prst="rect">
            <a:avLst/>
          </a:prstGeom>
          <a:noFill/>
          <a:ln w="0">
            <a:noFill/>
          </a:ln>
        </p:spPr>
        <p:txBody>
          <a:bodyPr anchor="t">
            <a:noAutofit/>
          </a:bodyPr>
          <a:lstStyle/>
          <a:p>
            <a:pPr indent="0" algn="just">
              <a:lnSpc>
                <a:spcPct val="90000"/>
              </a:lnSpc>
              <a:spcBef>
                <a:spcPts val="1001"/>
              </a:spcBef>
              <a:buNone/>
            </a:pPr>
            <a:r>
              <a:rPr lang="en-US" sz="1800" b="0" strike="noStrike" spc="-1" dirty="0">
                <a:solidFill>
                  <a:srgbClr val="000000"/>
                </a:solidFill>
                <a:latin typeface="Calibri"/>
              </a:rPr>
              <a:t>Overall accuracy across all classes, showing strong general performance.</a:t>
            </a:r>
          </a:p>
          <a:p>
            <a:pPr indent="0" algn="just">
              <a:lnSpc>
                <a:spcPct val="90000"/>
              </a:lnSpc>
              <a:spcBef>
                <a:spcPts val="1001"/>
              </a:spcBef>
              <a:buNone/>
            </a:pPr>
            <a:r>
              <a:rPr lang="en-US" sz="1800" b="0" strike="noStrike" spc="-1" dirty="0">
                <a:solidFill>
                  <a:srgbClr val="000000"/>
                </a:solidFill>
                <a:latin typeface="Calibri"/>
              </a:rPr>
              <a:t>macro avg</a:t>
            </a:r>
          </a:p>
          <a:p>
            <a:pPr indent="0" algn="just">
              <a:lnSpc>
                <a:spcPct val="90000"/>
              </a:lnSpc>
              <a:spcBef>
                <a:spcPts val="1001"/>
              </a:spcBef>
              <a:buNone/>
            </a:pPr>
            <a:r>
              <a:rPr lang="en-US" sz="1800" b="0" strike="noStrike" spc="-1" dirty="0">
                <a:solidFill>
                  <a:srgbClr val="000000"/>
                </a:solidFill>
                <a:latin typeface="Calibri"/>
              </a:rPr>
              <a:t>Value: 0.96-0.97</a:t>
            </a:r>
          </a:p>
          <a:p>
            <a:pPr indent="0" algn="just">
              <a:lnSpc>
                <a:spcPct val="90000"/>
              </a:lnSpc>
              <a:spcBef>
                <a:spcPts val="1001"/>
              </a:spcBef>
              <a:buNone/>
            </a:pPr>
            <a:r>
              <a:rPr lang="en-US" sz="1800" b="0" strike="noStrike" spc="-1" dirty="0">
                <a:solidFill>
                  <a:srgbClr val="000000"/>
                </a:solidFill>
                <a:latin typeface="Calibri"/>
              </a:rPr>
              <a:t>Support: 30</a:t>
            </a:r>
          </a:p>
          <a:p>
            <a:pPr indent="0" algn="just">
              <a:lnSpc>
                <a:spcPct val="90000"/>
              </a:lnSpc>
              <a:spcBef>
                <a:spcPts val="1001"/>
              </a:spcBef>
              <a:buNone/>
            </a:pPr>
            <a:r>
              <a:rPr lang="en-US" sz="1800" b="0" strike="noStrike" spc="-1" dirty="0">
                <a:solidFill>
                  <a:srgbClr val="000000"/>
                </a:solidFill>
                <a:latin typeface="Calibri"/>
              </a:rPr>
              <a:t>Simple average of per-class metrics, treating all classes equally regardless of size.</a:t>
            </a:r>
          </a:p>
          <a:p>
            <a:pPr indent="0" algn="just">
              <a:lnSpc>
                <a:spcPct val="90000"/>
              </a:lnSpc>
              <a:spcBef>
                <a:spcPts val="1001"/>
              </a:spcBef>
              <a:buNone/>
            </a:pPr>
            <a:r>
              <a:rPr lang="en-US" sz="1800" b="0" strike="noStrike" spc="-1" dirty="0">
                <a:solidFill>
                  <a:srgbClr val="000000"/>
                </a:solidFill>
                <a:latin typeface="Calibri"/>
              </a:rPr>
              <a:t>weighted avg</a:t>
            </a:r>
          </a:p>
          <a:p>
            <a:pPr indent="0" algn="just">
              <a:lnSpc>
                <a:spcPct val="90000"/>
              </a:lnSpc>
              <a:spcBef>
                <a:spcPts val="1001"/>
              </a:spcBef>
              <a:buNone/>
            </a:pPr>
            <a:r>
              <a:rPr lang="en-US" sz="1800" b="0" strike="noStrike" spc="-1" dirty="0">
                <a:solidFill>
                  <a:srgbClr val="000000"/>
                </a:solidFill>
                <a:latin typeface="Calibri"/>
              </a:rPr>
              <a:t>Value: 0.97</a:t>
            </a:r>
          </a:p>
          <a:p>
            <a:pPr indent="0" algn="just">
              <a:lnSpc>
                <a:spcPct val="90000"/>
              </a:lnSpc>
              <a:spcBef>
                <a:spcPts val="1001"/>
              </a:spcBef>
              <a:buNone/>
            </a:pPr>
            <a:r>
              <a:rPr lang="en-US" sz="1800" b="0" strike="noStrike" spc="-1" dirty="0">
                <a:solidFill>
                  <a:srgbClr val="000000"/>
                </a:solidFill>
                <a:latin typeface="Calibri"/>
              </a:rPr>
              <a:t>Support: 30</a:t>
            </a:r>
          </a:p>
          <a:p>
            <a:pPr indent="0" algn="just">
              <a:lnSpc>
                <a:spcPct val="90000"/>
              </a:lnSpc>
              <a:spcBef>
                <a:spcPts val="1001"/>
              </a:spcBef>
              <a:buNone/>
            </a:pPr>
            <a:r>
              <a:rPr lang="en-US" sz="1800" b="0" strike="noStrike" spc="-1" dirty="0">
                <a:solidFill>
                  <a:srgbClr val="000000"/>
                </a:solidFill>
                <a:latin typeface="Calibri"/>
              </a:rPr>
              <a:t>Average weighted by class support, accounting for class imbalance in the dataset.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pPr algn="just"/>
            <a:fld id="{81A03219-DFE3-42F6-8C10-710F4C77CCF1}" type="slidenum">
              <a:rPr/>
              <a:pPr algn="just"/>
              <a:t>15</a:t>
            </a:fld>
            <a:endParaRPr/>
          </a:p>
        </p:txBody>
      </p:sp>
      <p:sp>
        <p:nvSpPr>
          <p:cNvPr id="83" name="PlaceHolder 1"/>
          <p:cNvSpPr>
            <a:spLocks noGrp="1"/>
          </p:cNvSpPr>
          <p:nvPr>
            <p:ph type="title" idx="4294967295"/>
          </p:nvPr>
        </p:nvSpPr>
        <p:spPr>
          <a:xfrm>
            <a:off x="4321628" y="442684"/>
            <a:ext cx="10515600" cy="1325563"/>
          </a:xfrm>
          <a:prstGeom prst="rect">
            <a:avLst/>
          </a:prstGeom>
          <a:noFill/>
          <a:ln w="0">
            <a:noFill/>
          </a:ln>
        </p:spPr>
        <p:txBody>
          <a:bodyPr anchor="ctr">
            <a:noAutofit/>
          </a:bodyPr>
          <a:lstStyle/>
          <a:p>
            <a:pPr indent="0" algn="just">
              <a:lnSpc>
                <a:spcPct val="90000"/>
              </a:lnSpc>
              <a:buNone/>
            </a:pPr>
            <a:r>
              <a:rPr lang="en-US" sz="4400" b="0" strike="noStrike" spc="-1" dirty="0">
                <a:solidFill>
                  <a:srgbClr val="000000"/>
                </a:solidFill>
                <a:latin typeface="Calibri Light"/>
              </a:rPr>
              <a:t>Conclusion</a:t>
            </a:r>
            <a:endParaRPr lang="en-US" sz="4400" b="0" strike="noStrike" spc="-1" dirty="0">
              <a:solidFill>
                <a:srgbClr val="000000"/>
              </a:solidFill>
              <a:latin typeface="Calibri"/>
            </a:endParaRPr>
          </a:p>
        </p:txBody>
      </p:sp>
      <p:sp>
        <p:nvSpPr>
          <p:cNvPr id="84" name="PlaceHolder 2"/>
          <p:cNvSpPr>
            <a:spLocks noGrp="1"/>
          </p:cNvSpPr>
          <p:nvPr>
            <p:ph idx="4294967295"/>
          </p:nvPr>
        </p:nvSpPr>
        <p:spPr>
          <a:xfrm>
            <a:off x="1197428" y="1839685"/>
            <a:ext cx="9318171" cy="4337277"/>
          </a:xfrm>
          <a:prstGeom prst="rect">
            <a:avLst/>
          </a:prstGeom>
          <a:noFill/>
          <a:ln w="0">
            <a:noFill/>
          </a:ln>
        </p:spPr>
        <p:txBody>
          <a:bodyPr anchor="t">
            <a:noAutofit/>
          </a:bodyPr>
          <a:lstStyle/>
          <a:p>
            <a:pPr indent="0" algn="just">
              <a:lnSpc>
                <a:spcPct val="90000"/>
              </a:lnSpc>
              <a:spcBef>
                <a:spcPts val="1001"/>
              </a:spcBef>
              <a:buNone/>
            </a:pPr>
            <a:r>
              <a:rPr lang="en-US" b="0" strike="noStrike" spc="-1" dirty="0">
                <a:solidFill>
                  <a:srgbClr val="000000"/>
                </a:solidFill>
                <a:latin typeface="Calibri"/>
              </a:rPr>
              <a:t>The AI-Enhanced Gesture Recognition System for Virtual Smart Boards successfully demonstrates the integration of advanced computer vision and deep learning techniques to enable intuitive, real-time gesture-based interactions. By using CNNs and LSTMs, the system achieves high accuracy and efficiency, transforming traditional input methods into a hands-free, user-friendly experience. The project addresses key challenges like real-time performance and hardware independence, making it adaptable for diverse environments and applications, such as education and business. Future work will focus on expanding the gesture library and enhancing system adaptability, paving the way for broader adoption and impact in human-computer interaction.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A2C5A45F-0411-468D-9643-B65085F38316}" type="slidenum">
              <a:rPr/>
              <a:t>16</a:t>
            </a:fld>
            <a:endParaRPr/>
          </a:p>
        </p:txBody>
      </p:sp>
      <p:sp>
        <p:nvSpPr>
          <p:cNvPr id="85" name="PlaceHolder 1"/>
          <p:cNvSpPr>
            <a:spLocks noGrp="1"/>
          </p:cNvSpPr>
          <p:nvPr>
            <p:ph type="title" idx="4294967295"/>
          </p:nvPr>
        </p:nvSpPr>
        <p:spPr>
          <a:xfrm>
            <a:off x="827314" y="248104"/>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Future Scope</a:t>
            </a:r>
            <a:endParaRPr lang="en-US" sz="4400" b="0" strike="noStrike" spc="-1" dirty="0">
              <a:solidFill>
                <a:srgbClr val="000000"/>
              </a:solidFill>
              <a:latin typeface="Calibri"/>
            </a:endParaRPr>
          </a:p>
        </p:txBody>
      </p:sp>
      <p:sp>
        <p:nvSpPr>
          <p:cNvPr id="86" name="PlaceHolder 2"/>
          <p:cNvSpPr>
            <a:spLocks noGrp="1"/>
          </p:cNvSpPr>
          <p:nvPr>
            <p:ph idx="4294967295"/>
          </p:nvPr>
        </p:nvSpPr>
        <p:spPr>
          <a:xfrm>
            <a:off x="827314" y="1366839"/>
            <a:ext cx="9688286" cy="4449762"/>
          </a:xfrm>
          <a:prstGeom prst="rect">
            <a:avLst/>
          </a:prstGeom>
          <a:noFill/>
          <a:ln w="0">
            <a:noFill/>
          </a:ln>
        </p:spPr>
        <p:txBody>
          <a:bodyPr anchor="t">
            <a:noAutofit/>
          </a:bodyPr>
          <a:lstStyle/>
          <a:p>
            <a:pPr indent="0" algn="just">
              <a:lnSpc>
                <a:spcPct val="90000"/>
              </a:lnSpc>
              <a:spcBef>
                <a:spcPts val="1001"/>
              </a:spcBef>
              <a:buNone/>
            </a:pPr>
            <a:r>
              <a:rPr lang="en-US" b="0" strike="noStrike" spc="-1" dirty="0">
                <a:solidFill>
                  <a:srgbClr val="000000"/>
                </a:solidFill>
                <a:latin typeface="Calibri"/>
              </a:rPr>
              <a:t>Expanded Gesture Library: Introduce additional gestures to enhance functionality and enable more complex interactions with the virtual smart board.</a:t>
            </a:r>
          </a:p>
          <a:p>
            <a:pPr indent="0" algn="just">
              <a:lnSpc>
                <a:spcPct val="90000"/>
              </a:lnSpc>
              <a:spcBef>
                <a:spcPts val="1001"/>
              </a:spcBef>
              <a:buNone/>
            </a:pPr>
            <a:r>
              <a:rPr lang="en-US" b="0" strike="noStrike" spc="-1" dirty="0">
                <a:solidFill>
                  <a:srgbClr val="000000"/>
                </a:solidFill>
                <a:latin typeface="Calibri"/>
              </a:rPr>
              <a:t>Multi-User Support: Develop capabilities for simultaneous gesture recognition from multiple users, allowing collaborative use in classrooms or meetings.</a:t>
            </a:r>
          </a:p>
          <a:p>
            <a:pPr indent="0" algn="just">
              <a:lnSpc>
                <a:spcPct val="90000"/>
              </a:lnSpc>
              <a:spcBef>
                <a:spcPts val="1001"/>
              </a:spcBef>
              <a:buNone/>
            </a:pPr>
            <a:r>
              <a:rPr lang="en-US" b="0" strike="noStrike" spc="-1" dirty="0">
                <a:solidFill>
                  <a:srgbClr val="000000"/>
                </a:solidFill>
                <a:latin typeface="Calibri"/>
              </a:rPr>
              <a:t>Adaptability: Improve the system’s robustness to work in diverse environments, including varying lighting conditions and backgrounds.</a:t>
            </a:r>
          </a:p>
          <a:p>
            <a:pPr indent="0" algn="just">
              <a:lnSpc>
                <a:spcPct val="90000"/>
              </a:lnSpc>
              <a:spcBef>
                <a:spcPts val="1001"/>
              </a:spcBef>
              <a:buNone/>
            </a:pPr>
            <a:r>
              <a:rPr lang="en-US" b="0" strike="noStrike" spc="-1" dirty="0">
                <a:solidFill>
                  <a:srgbClr val="000000"/>
                </a:solidFill>
                <a:latin typeface="Calibri"/>
              </a:rPr>
              <a:t>Integration with Emerging Technologies: Explore integration with AR/VR for immersive experiences or with IoT devices for smart home and office automation.</a:t>
            </a:r>
          </a:p>
          <a:p>
            <a:pPr indent="0" algn="just">
              <a:lnSpc>
                <a:spcPct val="90000"/>
              </a:lnSpc>
              <a:spcBef>
                <a:spcPts val="1001"/>
              </a:spcBef>
              <a:buNone/>
            </a:pPr>
            <a:endParaRPr lang="en-US" b="0" strike="noStrike" spc="-1" dirty="0">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01CC96D-6CE2-4191-B70B-5622D28E793E}" type="slidenum">
              <a:rPr/>
              <a:t>17</a:t>
            </a:fld>
            <a:endParaRPr/>
          </a:p>
        </p:txBody>
      </p:sp>
      <p:sp>
        <p:nvSpPr>
          <p:cNvPr id="87" name="PlaceHolder 1"/>
          <p:cNvSpPr>
            <a:spLocks noGrp="1"/>
          </p:cNvSpPr>
          <p:nvPr>
            <p:ph type="title" idx="4294967295"/>
          </p:nvPr>
        </p:nvSpPr>
        <p:spPr>
          <a:xfrm>
            <a:off x="838200" y="431799"/>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References</a:t>
            </a:r>
            <a:endParaRPr lang="en-US" sz="4400" b="0" strike="noStrike" spc="-1" dirty="0">
              <a:solidFill>
                <a:srgbClr val="000000"/>
              </a:solidFill>
              <a:latin typeface="Calibri"/>
            </a:endParaRPr>
          </a:p>
        </p:txBody>
      </p:sp>
      <p:sp>
        <p:nvSpPr>
          <p:cNvPr id="88" name="PlaceHolder 2"/>
          <p:cNvSpPr>
            <a:spLocks noGrp="1"/>
          </p:cNvSpPr>
          <p:nvPr>
            <p:ph idx="4294967295"/>
          </p:nvPr>
        </p:nvSpPr>
        <p:spPr>
          <a:xfrm>
            <a:off x="838200" y="1757362"/>
            <a:ext cx="10515600" cy="4351338"/>
          </a:xfrm>
          <a:prstGeom prst="rect">
            <a:avLst/>
          </a:prstGeom>
          <a:noFill/>
          <a:ln w="0">
            <a:noFill/>
          </a:ln>
        </p:spPr>
        <p:txBody>
          <a:bodyPr anchor="t">
            <a:normAutofit/>
          </a:bodyPr>
          <a:lstStyle/>
          <a:p>
            <a:pPr indent="0">
              <a:lnSpc>
                <a:spcPct val="90000"/>
              </a:lnSpc>
              <a:spcBef>
                <a:spcPts val="1001"/>
              </a:spcBef>
              <a:buNone/>
            </a:pPr>
            <a:r>
              <a:rPr lang="en-US" sz="1600" b="0" strike="noStrike" spc="-1" dirty="0">
                <a:solidFill>
                  <a:srgbClr val="000000"/>
                </a:solidFill>
                <a:latin typeface="Times New Roman"/>
              </a:rPr>
              <a:t>1. Lech, M., &amp; </a:t>
            </a:r>
            <a:r>
              <a:rPr lang="en-US" sz="1600" b="0" strike="noStrike" spc="-1" dirty="0" err="1">
                <a:solidFill>
                  <a:srgbClr val="000000"/>
                </a:solidFill>
                <a:latin typeface="Times New Roman"/>
              </a:rPr>
              <a:t>Kostek</a:t>
            </a:r>
            <a:r>
              <a:rPr lang="en-US" sz="1600" b="0" strike="noStrike" spc="-1" dirty="0">
                <a:solidFill>
                  <a:srgbClr val="000000"/>
                </a:solidFill>
                <a:latin typeface="Times New Roman"/>
              </a:rPr>
              <a:t>, B. (2010). Gesture-based computer control system applied to the interactive whiteboard. Fuzzy rule-based gesture recognition, Image processing, Camera and multimedia projector integration.</a:t>
            </a:r>
          </a:p>
          <a:p>
            <a:pPr indent="0">
              <a:lnSpc>
                <a:spcPct val="90000"/>
              </a:lnSpc>
              <a:spcBef>
                <a:spcPts val="1001"/>
              </a:spcBef>
              <a:buNone/>
            </a:pPr>
            <a:r>
              <a:rPr lang="en-US" sz="1600" b="0" strike="noStrike" spc="-1" dirty="0">
                <a:solidFill>
                  <a:srgbClr val="000000"/>
                </a:solidFill>
                <a:latin typeface="Times New Roman"/>
              </a:rPr>
              <a:t>2. Chen, T., Wu, Y., Yang, D., &amp; Zhang, Y. (2021). </a:t>
            </a:r>
            <a:r>
              <a:rPr lang="en-US" sz="1600" b="0" strike="noStrike" spc="-1" dirty="0" err="1">
                <a:solidFill>
                  <a:srgbClr val="000000"/>
                </a:solidFill>
                <a:latin typeface="Times New Roman"/>
              </a:rPr>
              <a:t>GestOnHMD</a:t>
            </a:r>
            <a:r>
              <a:rPr lang="en-US" sz="1600" b="0" strike="noStrike" spc="-1" dirty="0">
                <a:solidFill>
                  <a:srgbClr val="000000"/>
                </a:solidFill>
                <a:latin typeface="Times New Roman"/>
              </a:rPr>
              <a:t>: Enabling gesture-based interaction on low-cost VR head-mounted display. Gesture-classification pipeline using stereo microphones in mobile VR headsets, deep learning for gesture recognition.</a:t>
            </a:r>
          </a:p>
          <a:p>
            <a:pPr indent="0">
              <a:lnSpc>
                <a:spcPct val="90000"/>
              </a:lnSpc>
              <a:spcBef>
                <a:spcPts val="1001"/>
              </a:spcBef>
              <a:buNone/>
            </a:pPr>
            <a:r>
              <a:rPr lang="en-US" sz="1600" b="0" strike="noStrike" spc="-1" dirty="0">
                <a:solidFill>
                  <a:srgbClr val="000000"/>
                </a:solidFill>
                <a:latin typeface="Times New Roman"/>
              </a:rPr>
              <a:t>3. Suarez, J., &amp; Murphy, R. R. (2012). Hand gesture recognition with depth images: A review. Kinect and </a:t>
            </a:r>
            <a:r>
              <a:rPr lang="en-US" sz="1600" b="0" strike="noStrike" spc="-1" dirty="0" err="1">
                <a:solidFill>
                  <a:srgbClr val="000000"/>
                </a:solidFill>
                <a:latin typeface="Times New Roman"/>
              </a:rPr>
              <a:t>OpenNI</a:t>
            </a:r>
            <a:r>
              <a:rPr lang="en-US" sz="1600" b="0" strike="noStrike" spc="-1" dirty="0">
                <a:solidFill>
                  <a:srgbClr val="000000"/>
                </a:solidFill>
                <a:latin typeface="Times New Roman"/>
              </a:rPr>
              <a:t> libraries for hand tracking, Depth-based gesture recognition methods. Hand localization techniques.</a:t>
            </a:r>
          </a:p>
          <a:p>
            <a:pPr indent="0">
              <a:lnSpc>
                <a:spcPct val="90000"/>
              </a:lnSpc>
              <a:spcBef>
                <a:spcPts val="1001"/>
              </a:spcBef>
              <a:buNone/>
            </a:pPr>
            <a:r>
              <a:rPr lang="en-US" sz="1600" b="0" strike="noStrike" spc="-1" dirty="0">
                <a:solidFill>
                  <a:srgbClr val="000000"/>
                </a:solidFill>
                <a:latin typeface="Times New Roman"/>
              </a:rPr>
              <a:t>4. Cheng, H., Yang, L., &amp; Liu, 7.. (2015). Survey on 3D hand gesture recognition. 3D hand modeling, Static and dynamic gesture recognition, Hand trajectory tracking, Dynamic time warping, Skeleton </a:t>
            </a:r>
            <a:r>
              <a:rPr lang="en-US" sz="1600" b="0" strike="noStrike" spc="-1" dirty="0" err="1">
                <a:solidFill>
                  <a:srgbClr val="000000"/>
                </a:solidFill>
                <a:latin typeface="Times New Roman"/>
              </a:rPr>
              <a:t>derection</a:t>
            </a:r>
            <a:r>
              <a:rPr lang="en-US" sz="1600" b="0" strike="noStrike" spc="-1" dirty="0">
                <a:solidFill>
                  <a:srgbClr val="000000"/>
                </a:solidFill>
                <a:latin typeface="Times New Roman"/>
              </a:rPr>
              <a:t>.</a:t>
            </a:r>
          </a:p>
          <a:p>
            <a:pPr indent="0">
              <a:lnSpc>
                <a:spcPct val="90000"/>
              </a:lnSpc>
              <a:spcBef>
                <a:spcPts val="1001"/>
              </a:spcBef>
              <a:buNone/>
            </a:pPr>
            <a:r>
              <a:rPr lang="en-US" sz="1600" b="0" strike="noStrike" spc="-1" dirty="0">
                <a:solidFill>
                  <a:srgbClr val="000000"/>
                </a:solidFill>
                <a:latin typeface="Times New Roman"/>
              </a:rPr>
              <a:t>5. Patel, J., Bhagat, S., &amp; Verma, A. (2022). Virtual Board: A Digital Writing Platform for Effective Teaching-Learning. Digital writing technology, Air-tapping for gesture recognition. User experience testing and feedback collection.</a:t>
            </a:r>
          </a:p>
          <a:p>
            <a:pPr indent="0">
              <a:lnSpc>
                <a:spcPct val="90000"/>
              </a:lnSpc>
              <a:spcBef>
                <a:spcPts val="1001"/>
              </a:spcBef>
              <a:buNone/>
            </a:pPr>
            <a:r>
              <a:rPr lang="en-US" sz="1600" b="0" strike="noStrike" spc="-1" dirty="0">
                <a:solidFill>
                  <a:srgbClr val="000000"/>
                </a:solidFill>
                <a:latin typeface="Times New Roman"/>
              </a:rPr>
              <a:t>6. Ullah, A., Shah, R., &amp; Khan, M. (2017). Action recognition in video sequences using deep bi-directional LSTM with CNN features. Convolutional Neural Networks (CNN) for deep feature extraction, Deep Bidirectional LSTM (DB-LSTM) for action recognition.</a:t>
            </a:r>
          </a:p>
          <a:p>
            <a:pPr indent="0">
              <a:lnSpc>
                <a:spcPct val="90000"/>
              </a:lnSpc>
              <a:spcBef>
                <a:spcPts val="1001"/>
              </a:spcBef>
              <a:buNone/>
            </a:pPr>
            <a:endParaRPr lang="en-US" sz="1600" b="0" strike="noStrike" spc="-1" dirty="0">
              <a:solidFill>
                <a:srgbClr val="000000"/>
              </a:solidFill>
              <a:latin typeface="Times New Roman"/>
            </a:endParaRPr>
          </a:p>
          <a:p>
            <a:pPr indent="0">
              <a:lnSpc>
                <a:spcPct val="90000"/>
              </a:lnSpc>
              <a:spcBef>
                <a:spcPts val="1001"/>
              </a:spcBef>
              <a:buNone/>
            </a:pPr>
            <a:endParaRPr lang="en-US" sz="1600" b="0" strike="noStrike" spc="-1" dirty="0">
              <a:solidFill>
                <a:srgbClr val="000000"/>
              </a:solidFill>
              <a:latin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2FD69F56-A453-4DF5-9874-5BC78B0D2341}" type="slidenum">
              <a:rPr/>
              <a:t>18</a:t>
            </a:fld>
            <a:endParaRPr/>
          </a:p>
        </p:txBody>
      </p:sp>
      <p:sp>
        <p:nvSpPr>
          <p:cNvPr id="89" name="PlaceHolder 1"/>
          <p:cNvSpPr>
            <a:spLocks noGrp="1"/>
          </p:cNvSpPr>
          <p:nvPr>
            <p:ph type="title" idx="4294967295"/>
          </p:nvPr>
        </p:nvSpPr>
        <p:spPr>
          <a:xfrm>
            <a:off x="838200" y="408668"/>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References</a:t>
            </a:r>
            <a:endParaRPr lang="en-US" sz="4400" b="0" strike="noStrike" spc="-1" dirty="0">
              <a:solidFill>
                <a:srgbClr val="000000"/>
              </a:solidFill>
              <a:latin typeface="Calibri"/>
            </a:endParaRPr>
          </a:p>
        </p:txBody>
      </p:sp>
      <p:sp>
        <p:nvSpPr>
          <p:cNvPr id="90" name="PlaceHolder 2"/>
          <p:cNvSpPr>
            <a:spLocks noGrp="1"/>
          </p:cNvSpPr>
          <p:nvPr>
            <p:ph idx="4294967295"/>
          </p:nvPr>
        </p:nvSpPr>
        <p:spPr>
          <a:xfrm>
            <a:off x="751114" y="1988911"/>
            <a:ext cx="10515600" cy="4351338"/>
          </a:xfrm>
          <a:prstGeom prst="rect">
            <a:avLst/>
          </a:prstGeom>
          <a:noFill/>
          <a:ln w="0">
            <a:noFill/>
          </a:ln>
        </p:spPr>
        <p:txBody>
          <a:bodyPr anchor="t">
            <a:normAutofit/>
          </a:bodyPr>
          <a:lstStyle/>
          <a:p>
            <a:pPr indent="0">
              <a:lnSpc>
                <a:spcPct val="90000"/>
              </a:lnSpc>
              <a:spcBef>
                <a:spcPts val="1001"/>
              </a:spcBef>
              <a:buNone/>
            </a:pPr>
            <a:r>
              <a:rPr lang="en-US" sz="1600" b="0" strike="noStrike" spc="-1" dirty="0">
                <a:solidFill>
                  <a:srgbClr val="000000"/>
                </a:solidFill>
                <a:latin typeface="Times New Roman"/>
              </a:rPr>
              <a:t>7. Bin, Y., Zhang, Q., &amp; Li, X. (2018). Describing video with attention-based bidirectional LSTM. Bidirectional LSTM (BILSTM), Sofi attention mechanism for enhanced video caption generation</a:t>
            </a:r>
          </a:p>
          <a:p>
            <a:pPr indent="0">
              <a:lnSpc>
                <a:spcPct val="90000"/>
              </a:lnSpc>
              <a:spcBef>
                <a:spcPts val="1001"/>
              </a:spcBef>
              <a:buNone/>
            </a:pPr>
            <a:r>
              <a:rPr lang="en-US" sz="1600" b="0" strike="noStrike" spc="-1" dirty="0">
                <a:solidFill>
                  <a:srgbClr val="000000"/>
                </a:solidFill>
                <a:latin typeface="Times New Roman"/>
              </a:rPr>
              <a:t>8. Zhang, Z., Chen, Q., &amp; Li, J. (2014). Hand gesture recognition using depth and intensity images. Depth and intensity image-based recognition, Feature extraction, Classifier integration.</a:t>
            </a:r>
          </a:p>
          <a:p>
            <a:pPr indent="0">
              <a:lnSpc>
                <a:spcPct val="90000"/>
              </a:lnSpc>
              <a:spcBef>
                <a:spcPts val="1001"/>
              </a:spcBef>
              <a:buNone/>
            </a:pPr>
            <a:r>
              <a:rPr lang="en-US" sz="1600" b="0" strike="noStrike" spc="-1" dirty="0">
                <a:solidFill>
                  <a:srgbClr val="000000"/>
                </a:solidFill>
                <a:latin typeface="Times New Roman"/>
              </a:rPr>
              <a:t>9. Wang, L., Zhang, J., &amp; Liu, X. (2019). 3D hand pose estimation from monocular images using deep learning. Deep learning-based 3D hand pose estimation, Convolutional Neural Networks</a:t>
            </a:r>
          </a:p>
          <a:p>
            <a:pPr indent="0">
              <a:lnSpc>
                <a:spcPct val="90000"/>
              </a:lnSpc>
              <a:spcBef>
                <a:spcPts val="1001"/>
              </a:spcBef>
              <a:buNone/>
            </a:pPr>
            <a:r>
              <a:rPr lang="en-US" sz="1600" b="0" strike="noStrike" spc="-1" dirty="0">
                <a:solidFill>
                  <a:srgbClr val="000000"/>
                </a:solidFill>
                <a:latin typeface="Times New Roman"/>
              </a:rPr>
              <a:t>(CNN), Feature mapping from monocular images.</a:t>
            </a:r>
          </a:p>
          <a:p>
            <a:pPr indent="0">
              <a:lnSpc>
                <a:spcPct val="90000"/>
              </a:lnSpc>
              <a:spcBef>
                <a:spcPts val="1001"/>
              </a:spcBef>
              <a:buNone/>
            </a:pPr>
            <a:r>
              <a:rPr lang="en-US" sz="1600" b="0" strike="noStrike" spc="-1" dirty="0">
                <a:solidFill>
                  <a:srgbClr val="000000"/>
                </a:solidFill>
                <a:latin typeface="Times New Roman"/>
              </a:rPr>
              <a:t>10. Al-</a:t>
            </a:r>
            <a:r>
              <a:rPr lang="en-US" sz="1600" b="0" strike="noStrike" spc="-1" dirty="0" err="1">
                <a:solidFill>
                  <a:srgbClr val="000000"/>
                </a:solidFill>
                <a:latin typeface="Times New Roman"/>
              </a:rPr>
              <a:t>Basyuni</a:t>
            </a:r>
            <a:r>
              <a:rPr lang="en-US" sz="1600" b="0" strike="noStrike" spc="-1" dirty="0">
                <a:solidFill>
                  <a:srgbClr val="000000"/>
                </a:solidFill>
                <a:latin typeface="Times New Roman"/>
              </a:rPr>
              <a:t>, S., Zhang, M., &amp; </a:t>
            </a:r>
            <a:r>
              <a:rPr lang="en-US" sz="1600" b="0" strike="noStrike" spc="-1" dirty="0" err="1">
                <a:solidFill>
                  <a:srgbClr val="000000"/>
                </a:solidFill>
                <a:latin typeface="Times New Roman"/>
              </a:rPr>
              <a:t>Sidharta</a:t>
            </a:r>
            <a:r>
              <a:rPr lang="en-US" sz="1600" b="0" strike="noStrike" spc="-1" dirty="0">
                <a:solidFill>
                  <a:srgbClr val="000000"/>
                </a:solidFill>
                <a:latin typeface="Times New Roman"/>
              </a:rPr>
              <a:t>, A. (2020). Gesture-controlled interaction for 3D virtual environments. 3D hand tracking, Gesture recognition for 3D environments, Real-time tracking system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40D8FB68-3850-49B6-91FF-2A906D3C89C8}" type="slidenum">
              <a:rPr/>
              <a:t>2</a:t>
            </a:fld>
            <a:endParaRPr/>
          </a:p>
        </p:txBody>
      </p:sp>
      <p:sp>
        <p:nvSpPr>
          <p:cNvPr id="54" name="PlaceHolder 1"/>
          <p:cNvSpPr>
            <a:spLocks noGrp="1"/>
          </p:cNvSpPr>
          <p:nvPr>
            <p:ph type="title" idx="4294967295"/>
          </p:nvPr>
        </p:nvSpPr>
        <p:spPr>
          <a:xfrm>
            <a:off x="380998" y="565150"/>
            <a:ext cx="10515600" cy="976313"/>
          </a:xfrm>
          <a:prstGeom prst="rect">
            <a:avLst/>
          </a:prstGeom>
          <a:noFill/>
          <a:ln w="0">
            <a:noFill/>
          </a:ln>
        </p:spPr>
        <p:txBody>
          <a:bodyPr anchor="ctr">
            <a:noAutofit/>
          </a:bodyPr>
          <a:lstStyle/>
          <a:p>
            <a:pPr indent="0">
              <a:lnSpc>
                <a:spcPct val="90000"/>
              </a:lnSpc>
              <a:buNone/>
            </a:pPr>
            <a:r>
              <a:rPr lang="en-US" sz="4400" b="1" strike="noStrike" spc="-1" dirty="0">
                <a:solidFill>
                  <a:srgbClr val="000000"/>
                </a:solidFill>
                <a:latin typeface="Times New Roman"/>
              </a:rPr>
              <a:t>Outline</a:t>
            </a:r>
            <a:endParaRPr lang="en-US" sz="4400" b="0" strike="noStrike" spc="-1" dirty="0">
              <a:solidFill>
                <a:srgbClr val="000000"/>
              </a:solidFill>
              <a:latin typeface="Calibri"/>
            </a:endParaRPr>
          </a:p>
        </p:txBody>
      </p:sp>
      <p:sp>
        <p:nvSpPr>
          <p:cNvPr id="55" name="PlaceHolder 2"/>
          <p:cNvSpPr>
            <a:spLocks noGrp="1"/>
          </p:cNvSpPr>
          <p:nvPr>
            <p:ph idx="4294967295"/>
          </p:nvPr>
        </p:nvSpPr>
        <p:spPr>
          <a:xfrm>
            <a:off x="968829" y="1541463"/>
            <a:ext cx="10515600" cy="4951412"/>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Introduction to Project</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Problem Formulation</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Objectives of the work </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Methodology used</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2" dirty="0">
                <a:solidFill>
                  <a:srgbClr val="000000"/>
                </a:solidFill>
                <a:latin typeface="Times New Roman"/>
              </a:rPr>
              <a:t>Results and Outputs</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2" dirty="0">
                <a:solidFill>
                  <a:srgbClr val="000000"/>
                </a:solidFill>
                <a:latin typeface="Times New Roman"/>
              </a:rPr>
              <a:t>Conclusion</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Future Scope</a:t>
            </a:r>
            <a:endParaRPr lang="en-US" sz="2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n-US" sz="2800" b="0" strike="noStrike" spc="-1" dirty="0">
                <a:solidFill>
                  <a:srgbClr val="000000"/>
                </a:solidFill>
                <a:latin typeface="Times New Roman"/>
              </a:rPr>
              <a:t>References</a:t>
            </a:r>
            <a:endParaRPr lang="en-US" sz="2800" b="0" strike="noStrike" spc="-1" dirty="0">
              <a:solidFill>
                <a:srgbClr val="000000"/>
              </a:solidFill>
              <a:latin typeface="Calibri"/>
            </a:endParaRPr>
          </a:p>
          <a:p>
            <a:pPr indent="0">
              <a:lnSpc>
                <a:spcPct val="90000"/>
              </a:lnSpc>
              <a:spcBef>
                <a:spcPts val="1001"/>
              </a:spcBef>
              <a:buNone/>
            </a:pPr>
            <a:endParaRPr lang="en-US" sz="2800" b="0" strike="noStrike" spc="-1" dirty="0">
              <a:solidFill>
                <a:srgbClr val="000000"/>
              </a:solidFill>
              <a:latin typeface="Calibri"/>
            </a:endParaRPr>
          </a:p>
          <a:p>
            <a:pPr indent="0">
              <a:lnSpc>
                <a:spcPct val="90000"/>
              </a:lnSpc>
              <a:spcBef>
                <a:spcPts val="1001"/>
              </a:spcBef>
              <a:buNone/>
            </a:pPr>
            <a:endParaRPr lang="en-US" sz="2800" b="0" strike="noStrike" spc="-1" dirty="0">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FB9F3A2F-66A8-4D0B-A521-1D83DB24AE10}" type="slidenum">
              <a:rPr/>
              <a:t>3</a:t>
            </a:fld>
            <a:endParaRPr/>
          </a:p>
        </p:txBody>
      </p:sp>
      <p:sp>
        <p:nvSpPr>
          <p:cNvPr id="56" name="PlaceHolder 1"/>
          <p:cNvSpPr>
            <a:spLocks noGrp="1"/>
          </p:cNvSpPr>
          <p:nvPr>
            <p:ph type="title" idx="4294967295"/>
          </p:nvPr>
        </p:nvSpPr>
        <p:spPr>
          <a:xfrm>
            <a:off x="0" y="365125"/>
            <a:ext cx="10515600" cy="1325563"/>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Introduction to Project</a:t>
            </a:r>
            <a:endParaRPr lang="en-US" sz="4400" b="0" strike="noStrike" spc="-1">
              <a:solidFill>
                <a:srgbClr val="000000"/>
              </a:solidFill>
              <a:latin typeface="Calibri"/>
            </a:endParaRPr>
          </a:p>
        </p:txBody>
      </p:sp>
      <p:sp>
        <p:nvSpPr>
          <p:cNvPr id="57" name="PlaceHolder 2"/>
          <p:cNvSpPr>
            <a:spLocks noGrp="1"/>
          </p:cNvSpPr>
          <p:nvPr>
            <p:ph idx="4294967295"/>
          </p:nvPr>
        </p:nvSpPr>
        <p:spPr>
          <a:xfrm>
            <a:off x="936170" y="1839686"/>
            <a:ext cx="9960428" cy="4299858"/>
          </a:xfrm>
          <a:prstGeom prst="rect">
            <a:avLst/>
          </a:prstGeom>
          <a:noFill/>
          <a:ln w="0">
            <a:noFill/>
          </a:ln>
        </p:spPr>
        <p:txBody>
          <a:bodyPr anchor="t">
            <a:noAutofit/>
          </a:bodyPr>
          <a:lstStyle/>
          <a:p>
            <a:pPr indent="0" algn="just">
              <a:lnSpc>
                <a:spcPct val="90000"/>
              </a:lnSpc>
              <a:spcBef>
                <a:spcPts val="1001"/>
              </a:spcBef>
              <a:buNone/>
            </a:pPr>
            <a:r>
              <a:rPr lang="en-US" sz="2800" b="0" strike="noStrike" spc="-1" dirty="0">
                <a:solidFill>
                  <a:srgbClr val="000000"/>
                </a:solidFill>
                <a:latin typeface="Calibri"/>
              </a:rPr>
              <a:t>The rapid advancement of interactive technologies has revolutionized human-computer interactions, especially with the development of gesture recognition systems. These systems, driven by computer vision and artificial intelligence (AI), interpret human hand gestures as commands to control various devices. The project "AI-Enhanced Gesture Recognition System for Virtual Smart Boards" aims to push the boundaries of these technologies by creating a hands-free, intuitive interface for writing and drawing on a virtual canvas.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0489E52B-2A06-45B3-91F4-27CCB87E6783}" type="slidenum">
              <a:rPr/>
              <a:t>4</a:t>
            </a:fld>
            <a:endParaRPr/>
          </a:p>
        </p:txBody>
      </p:sp>
      <p:sp>
        <p:nvSpPr>
          <p:cNvPr id="58" name="PlaceHolder 1"/>
          <p:cNvSpPr>
            <a:spLocks noGrp="1"/>
          </p:cNvSpPr>
          <p:nvPr>
            <p:ph type="title" idx="4294967295"/>
          </p:nvPr>
        </p:nvSpPr>
        <p:spPr>
          <a:xfrm>
            <a:off x="827314" y="365125"/>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Introduction to Project</a:t>
            </a:r>
            <a:endParaRPr lang="en-US" sz="4400" b="0" strike="noStrike" spc="-1" dirty="0">
              <a:solidFill>
                <a:srgbClr val="000000"/>
              </a:solidFill>
              <a:latin typeface="Calibri"/>
            </a:endParaRPr>
          </a:p>
        </p:txBody>
      </p:sp>
      <p:sp>
        <p:nvSpPr>
          <p:cNvPr id="59" name="PlaceHolder 2"/>
          <p:cNvSpPr>
            <a:spLocks noGrp="1"/>
          </p:cNvSpPr>
          <p:nvPr>
            <p:ph idx="4294967295"/>
          </p:nvPr>
        </p:nvSpPr>
        <p:spPr>
          <a:xfrm>
            <a:off x="849086" y="1690688"/>
            <a:ext cx="9666514" cy="4486275"/>
          </a:xfrm>
          <a:prstGeom prst="rect">
            <a:avLst/>
          </a:prstGeom>
          <a:noFill/>
          <a:ln w="0">
            <a:noFill/>
          </a:ln>
        </p:spPr>
        <p:txBody>
          <a:bodyPr anchor="t">
            <a:noAutofit/>
          </a:bodyPr>
          <a:lstStyle/>
          <a:p>
            <a:pPr indent="0" algn="just">
              <a:lnSpc>
                <a:spcPct val="90000"/>
              </a:lnSpc>
              <a:spcBef>
                <a:spcPts val="1001"/>
              </a:spcBef>
              <a:buNone/>
            </a:pPr>
            <a:r>
              <a:rPr lang="en-US" sz="2800" b="0" strike="noStrike" spc="-1" dirty="0">
                <a:solidFill>
                  <a:srgbClr val="000000"/>
                </a:solidFill>
                <a:latin typeface="Calibri"/>
              </a:rPr>
              <a:t>The proposed system leverages deep learning models, such as Convolutional Neural Networks (CNNs) and Long Short-Term Memory (LSTM) networks, to recognize gestures in real time. By capturing hand movements using a standard HD camera, it eliminates the need for physical interaction with devices. This allows users to perform gestures in the air, which are then translated into writing or commands on a digital board. This project offers transformative potential for sectors like education, where educators can engage with digital lessons using gestures, and business, where hands-free collaboration becomes seamless.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F507A122-BAEE-4FA5-8479-8F4B1A9A1209}" type="slidenum">
              <a:rPr/>
              <a:t>5</a:t>
            </a:fld>
            <a:endParaRPr/>
          </a:p>
        </p:txBody>
      </p:sp>
      <p:sp>
        <p:nvSpPr>
          <p:cNvPr id="60" name="PlaceHolder 1"/>
          <p:cNvSpPr>
            <a:spLocks noGrp="1"/>
          </p:cNvSpPr>
          <p:nvPr>
            <p:ph type="title" idx="4294967295"/>
          </p:nvPr>
        </p:nvSpPr>
        <p:spPr>
          <a:xfrm>
            <a:off x="0" y="365125"/>
            <a:ext cx="10515600" cy="1325563"/>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Problem Formulation</a:t>
            </a:r>
            <a:endParaRPr lang="en-US" sz="4400" b="0" strike="noStrike" spc="-1">
              <a:solidFill>
                <a:srgbClr val="000000"/>
              </a:solidFill>
              <a:latin typeface="Calibri"/>
            </a:endParaRPr>
          </a:p>
        </p:txBody>
      </p:sp>
      <p:sp>
        <p:nvSpPr>
          <p:cNvPr id="61" name="PlaceHolder 2"/>
          <p:cNvSpPr>
            <a:spLocks noGrp="1"/>
          </p:cNvSpPr>
          <p:nvPr>
            <p:ph idx="4294967295"/>
          </p:nvPr>
        </p:nvSpPr>
        <p:spPr>
          <a:xfrm>
            <a:off x="696685" y="1556657"/>
            <a:ext cx="10515599" cy="4288972"/>
          </a:xfrm>
          <a:prstGeom prst="rect">
            <a:avLst/>
          </a:prstGeom>
          <a:noFill/>
          <a:ln w="0">
            <a:noFill/>
          </a:ln>
        </p:spPr>
        <p:txBody>
          <a:bodyPr anchor="t">
            <a:noAutofit/>
          </a:bodyPr>
          <a:lstStyle/>
          <a:p>
            <a:pPr indent="0" algn="just">
              <a:lnSpc>
                <a:spcPct val="90000"/>
              </a:lnSpc>
              <a:spcBef>
                <a:spcPts val="1001"/>
              </a:spcBef>
              <a:buNone/>
            </a:pPr>
            <a:r>
              <a:rPr lang="en-US" sz="2800" b="0" strike="noStrike" spc="-1" dirty="0">
                <a:solidFill>
                  <a:srgbClr val="000000"/>
                </a:solidFill>
                <a:latin typeface="Calibri"/>
              </a:rPr>
              <a:t>Despite significant advancements in gesture recognition technology, the development of a robust, real-time system for virtual writing still poses major challenges. Creating such a system involves addressing multiple obstacles to ensure it can perform effectively in real-world applications.</a:t>
            </a:r>
          </a:p>
          <a:p>
            <a:pPr indent="0" algn="just">
              <a:lnSpc>
                <a:spcPct val="90000"/>
              </a:lnSpc>
              <a:spcBef>
                <a:spcPts val="1001"/>
              </a:spcBef>
              <a:buNone/>
            </a:pPr>
            <a:r>
              <a:rPr lang="en-US" sz="2800" b="0" strike="noStrike" spc="-1" dirty="0">
                <a:solidFill>
                  <a:srgbClr val="000000"/>
                </a:solidFill>
                <a:latin typeface="Calibri"/>
              </a:rPr>
              <a:t>Accuracy: One of the most critical challenges is achieving a high degree of precision in recognizing hand gestures. The system must reliably distinguish between subtle hand movements, accurately translating them into commands with minimal errors. Additionally, it needs to be adaptable to variations in hand shapes and individual movement styles, providing a seamless experience for all users.</a:t>
            </a:r>
          </a:p>
          <a:p>
            <a:pPr indent="0">
              <a:lnSpc>
                <a:spcPct val="90000"/>
              </a:lnSpc>
              <a:spcBef>
                <a:spcPts val="1001"/>
              </a:spcBef>
              <a:buNone/>
            </a:pPr>
            <a:endParaRPr lang="en-US" sz="2800" b="0" strike="noStrike" spc="-1" dirty="0">
              <a:solidFill>
                <a:srgbClr val="000000"/>
              </a:solidFill>
              <a:latin typeface="Calibri"/>
            </a:endParaRPr>
          </a:p>
          <a:p>
            <a:pPr indent="0">
              <a:lnSpc>
                <a:spcPct val="90000"/>
              </a:lnSpc>
              <a:spcBef>
                <a:spcPts val="1001"/>
              </a:spcBef>
              <a:buNone/>
            </a:pPr>
            <a:endParaRPr lang="en-US" sz="2800" b="0" strike="noStrike" spc="-1" dirty="0">
              <a:solidFill>
                <a:srgbClr val="000000"/>
              </a:solidFill>
              <a:latin typeface="Calibri"/>
            </a:endParaRPr>
          </a:p>
          <a:p>
            <a:pPr indent="0">
              <a:lnSpc>
                <a:spcPct val="90000"/>
              </a:lnSpc>
              <a:spcBef>
                <a:spcPts val="1001"/>
              </a:spcBef>
              <a:buNone/>
            </a:pPr>
            <a:endParaRPr lang="en-US" sz="2800" b="0" strike="noStrike" spc="-1" dirty="0">
              <a:solidFill>
                <a:srgbClr val="000000"/>
              </a:solidFill>
              <a:latin typeface="Calibri"/>
            </a:endParaRPr>
          </a:p>
          <a:p>
            <a:pPr indent="0">
              <a:lnSpc>
                <a:spcPct val="90000"/>
              </a:lnSpc>
              <a:spcBef>
                <a:spcPts val="1001"/>
              </a:spcBef>
              <a:buNone/>
            </a:pPr>
            <a:endParaRPr lang="en-US" sz="2800" b="0" strike="noStrike" spc="-1" dirty="0">
              <a:solidFill>
                <a:srgbClr val="000000"/>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F596CDCE-CF70-46E6-950D-0DA499AB8171}" type="slidenum">
              <a:rPr/>
              <a:t>6</a:t>
            </a:fld>
            <a:endParaRPr/>
          </a:p>
        </p:txBody>
      </p:sp>
      <p:sp>
        <p:nvSpPr>
          <p:cNvPr id="62" name="PlaceHolder 1"/>
          <p:cNvSpPr>
            <a:spLocks noGrp="1"/>
          </p:cNvSpPr>
          <p:nvPr>
            <p:ph type="title" idx="4294967295"/>
          </p:nvPr>
        </p:nvSpPr>
        <p:spPr>
          <a:xfrm>
            <a:off x="838200" y="342105"/>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Problem Formulation</a:t>
            </a:r>
            <a:endParaRPr lang="en-US" sz="4400" b="0" strike="noStrike" spc="-1" dirty="0">
              <a:solidFill>
                <a:srgbClr val="000000"/>
              </a:solidFill>
              <a:latin typeface="Calibri"/>
            </a:endParaRPr>
          </a:p>
        </p:txBody>
      </p:sp>
      <p:sp>
        <p:nvSpPr>
          <p:cNvPr id="63" name="PlaceHolder 2"/>
          <p:cNvSpPr>
            <a:spLocks noGrp="1"/>
          </p:cNvSpPr>
          <p:nvPr>
            <p:ph idx="4294967295"/>
          </p:nvPr>
        </p:nvSpPr>
        <p:spPr>
          <a:xfrm>
            <a:off x="566057" y="1534432"/>
            <a:ext cx="10515600" cy="4351338"/>
          </a:xfrm>
          <a:prstGeom prst="rect">
            <a:avLst/>
          </a:prstGeom>
          <a:noFill/>
          <a:ln w="0">
            <a:noFill/>
          </a:ln>
        </p:spPr>
        <p:txBody>
          <a:bodyPr anchor="t">
            <a:noAutofit/>
          </a:bodyPr>
          <a:lstStyle/>
          <a:p>
            <a:pPr indent="0" algn="just">
              <a:lnSpc>
                <a:spcPct val="90000"/>
              </a:lnSpc>
              <a:spcBef>
                <a:spcPts val="1001"/>
              </a:spcBef>
              <a:buNone/>
            </a:pPr>
            <a:r>
              <a:rPr lang="en-US" sz="2800" b="0" strike="noStrike" spc="-1" dirty="0">
                <a:solidFill>
                  <a:srgbClr val="000000"/>
                </a:solidFill>
                <a:latin typeface="Calibri"/>
              </a:rPr>
              <a:t>Real-Time Performance: For a smooth and natural user experience, the system must process gestures quickly, delivering instantaneous feedback without delays. Real-time performance is essential to maintain an interactive and engaging environment, which requires efficient data processing and minimal lag.</a:t>
            </a:r>
          </a:p>
          <a:p>
            <a:pPr indent="0" algn="just">
              <a:lnSpc>
                <a:spcPct val="90000"/>
              </a:lnSpc>
              <a:spcBef>
                <a:spcPts val="1001"/>
              </a:spcBef>
              <a:buNone/>
            </a:pPr>
            <a:r>
              <a:rPr lang="en-US" sz="2800" b="0" strike="noStrike" spc="-1" dirty="0">
                <a:solidFill>
                  <a:srgbClr val="000000"/>
                </a:solidFill>
                <a:latin typeface="Calibri"/>
              </a:rPr>
              <a:t>Usability: The system needs to be intuitive and easy to use, minimizing the learning curve for new users. An ideal interface would allow users to interact effortlessly, without requiring complex gestures or extensive configuration. The goal is to ensure widespread usability across different contexts, from educational settings to professional environments.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244D63D6-7F44-4707-80C0-62FEC396C0E1}" type="slidenum">
              <a:rPr/>
              <a:t>7</a:t>
            </a:fld>
            <a:endParaRPr/>
          </a:p>
        </p:txBody>
      </p:sp>
      <p:sp>
        <p:nvSpPr>
          <p:cNvPr id="64" name="PlaceHolder 1"/>
          <p:cNvSpPr>
            <a:spLocks noGrp="1"/>
          </p:cNvSpPr>
          <p:nvPr>
            <p:ph type="title" idx="4294967295"/>
          </p:nvPr>
        </p:nvSpPr>
        <p:spPr>
          <a:xfrm>
            <a:off x="838200" y="323055"/>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Objectives of the Work</a:t>
            </a:r>
            <a:endParaRPr lang="en-US" sz="4400" b="0" strike="noStrike" spc="-1" dirty="0">
              <a:solidFill>
                <a:srgbClr val="000000"/>
              </a:solidFill>
              <a:latin typeface="Calibri"/>
            </a:endParaRPr>
          </a:p>
        </p:txBody>
      </p:sp>
      <p:sp>
        <p:nvSpPr>
          <p:cNvPr id="65" name="PlaceHolder 2"/>
          <p:cNvSpPr>
            <a:spLocks noGrp="1"/>
          </p:cNvSpPr>
          <p:nvPr>
            <p:ph idx="4294967295"/>
          </p:nvPr>
        </p:nvSpPr>
        <p:spPr>
          <a:xfrm>
            <a:off x="685800" y="1520825"/>
            <a:ext cx="10515600" cy="4351338"/>
          </a:xfrm>
          <a:prstGeom prst="rect">
            <a:avLst/>
          </a:prstGeom>
          <a:noFill/>
          <a:ln w="0">
            <a:noFill/>
          </a:ln>
        </p:spPr>
        <p:txBody>
          <a:bodyPr anchor="t">
            <a:noAutofit/>
          </a:bodyPr>
          <a:lstStyle/>
          <a:p>
            <a:pPr indent="0">
              <a:lnSpc>
                <a:spcPct val="90000"/>
              </a:lnSpc>
              <a:spcBef>
                <a:spcPts val="1001"/>
              </a:spcBef>
              <a:buNone/>
            </a:pPr>
            <a:r>
              <a:rPr lang="en-US" sz="2800" b="0" strike="noStrike" spc="-1" dirty="0">
                <a:solidFill>
                  <a:srgbClr val="000000"/>
                </a:solidFill>
                <a:latin typeface="Calibri"/>
              </a:rPr>
              <a:t>Develop a robust AI-based gesture recognition model using CNNs and LSTMs to classify hand gestures accurately.</a:t>
            </a:r>
          </a:p>
          <a:p>
            <a:pPr indent="0">
              <a:lnSpc>
                <a:spcPct val="90000"/>
              </a:lnSpc>
              <a:spcBef>
                <a:spcPts val="1001"/>
              </a:spcBef>
              <a:buNone/>
            </a:pPr>
            <a:r>
              <a:rPr lang="en-US" sz="2800" b="0" strike="noStrike" spc="-1" dirty="0">
                <a:solidFill>
                  <a:srgbClr val="000000"/>
                </a:solidFill>
                <a:latin typeface="Calibri"/>
              </a:rPr>
              <a:t>Design a real-time virtual smart board interface for seamless writing, moving, and erasing gestures.</a:t>
            </a:r>
          </a:p>
          <a:p>
            <a:pPr indent="0">
              <a:lnSpc>
                <a:spcPct val="90000"/>
              </a:lnSpc>
              <a:spcBef>
                <a:spcPts val="1001"/>
              </a:spcBef>
              <a:buNone/>
            </a:pPr>
            <a:r>
              <a:rPr lang="en-US" sz="2800" b="0" strike="noStrike" spc="-1" dirty="0">
                <a:solidFill>
                  <a:srgbClr val="000000"/>
                </a:solidFill>
                <a:latin typeface="Calibri"/>
              </a:rPr>
              <a:t>Ensure the system delivers high-speed performance with minimal lag and adapts to varying conditions.</a:t>
            </a:r>
          </a:p>
          <a:p>
            <a:pPr indent="0">
              <a:lnSpc>
                <a:spcPct val="90000"/>
              </a:lnSpc>
              <a:spcBef>
                <a:spcPts val="1001"/>
              </a:spcBef>
              <a:buNone/>
            </a:pPr>
            <a:r>
              <a:rPr lang="en-US" sz="2800" b="0" strike="noStrike" spc="-1" dirty="0">
                <a:solidFill>
                  <a:srgbClr val="000000"/>
                </a:solidFill>
                <a:latin typeface="Calibri"/>
              </a:rPr>
              <a:t>Create an intuitive, user-friendly interface requiring minimal setup, enhancing accessibility and usability.</a:t>
            </a:r>
          </a:p>
          <a:p>
            <a:pPr indent="0">
              <a:lnSpc>
                <a:spcPct val="90000"/>
              </a:lnSpc>
              <a:spcBef>
                <a:spcPts val="1001"/>
              </a:spcBef>
              <a:buNone/>
            </a:pPr>
            <a:r>
              <a:rPr lang="en-US" sz="2800" b="0" strike="noStrike" spc="-1" dirty="0">
                <a:solidFill>
                  <a:srgbClr val="000000"/>
                </a:solidFill>
                <a:latin typeface="Calibri"/>
              </a:rPr>
              <a:t>Evaluate the system's effectiveness through comprehensive testing and performance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264C7E3A-CB42-4AFC-95DF-CF7D12AF16C6}" type="slidenum">
              <a:rPr/>
              <a:t>8</a:t>
            </a:fld>
            <a:endParaRPr/>
          </a:p>
        </p:txBody>
      </p:sp>
      <p:sp>
        <p:nvSpPr>
          <p:cNvPr id="66" name="PlaceHolder 1"/>
          <p:cNvSpPr>
            <a:spLocks noGrp="1"/>
          </p:cNvSpPr>
          <p:nvPr>
            <p:ph type="title" idx="4294967295"/>
          </p:nvPr>
        </p:nvSpPr>
        <p:spPr>
          <a:xfrm>
            <a:off x="0" y="365125"/>
            <a:ext cx="10515600" cy="1325563"/>
          </a:xfrm>
          <a:prstGeom prst="rect">
            <a:avLst/>
          </a:prstGeom>
          <a:noFill/>
          <a:ln w="0">
            <a:noFill/>
          </a:ln>
        </p:spPr>
        <p:txBody>
          <a:bodyPr anchor="ctr">
            <a:noAutofit/>
          </a:bodyPr>
          <a:lstStyle/>
          <a:p>
            <a:pPr indent="0">
              <a:lnSpc>
                <a:spcPct val="90000"/>
              </a:lnSpc>
              <a:buNone/>
            </a:pPr>
            <a:r>
              <a:rPr lang="en-US" sz="4400" b="0" strike="noStrike" spc="-1">
                <a:solidFill>
                  <a:srgbClr val="000000"/>
                </a:solidFill>
                <a:latin typeface="Calibri Light"/>
              </a:rPr>
              <a:t>Methodology used</a:t>
            </a:r>
            <a:endParaRPr lang="en-US" sz="4400" b="0" strike="noStrike" spc="-1">
              <a:solidFill>
                <a:srgbClr val="000000"/>
              </a:solidFill>
              <a:latin typeface="Calibri"/>
            </a:endParaRPr>
          </a:p>
        </p:txBody>
      </p:sp>
      <p:sp>
        <p:nvSpPr>
          <p:cNvPr id="67" name="PlaceHolder 2"/>
          <p:cNvSpPr>
            <a:spLocks noGrp="1"/>
          </p:cNvSpPr>
          <p:nvPr>
            <p:ph idx="4294967295"/>
          </p:nvPr>
        </p:nvSpPr>
        <p:spPr>
          <a:xfrm>
            <a:off x="641349" y="1617663"/>
            <a:ext cx="4921250" cy="4351337"/>
          </a:xfrm>
          <a:prstGeom prst="rect">
            <a:avLst/>
          </a:prstGeom>
          <a:noFill/>
          <a:ln w="0">
            <a:noFill/>
          </a:ln>
        </p:spPr>
        <p:txBody>
          <a:bodyPr anchor="t">
            <a:noAutofit/>
          </a:bodyPr>
          <a:lstStyle/>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The proposed system implements a real-time hand gesture recognition model specifically designed for air writing, utilizing advanced computer vision and deep learning techniques. It operates with a multi- stage architecture composed of four principal components:</a:t>
            </a:r>
          </a:p>
        </p:txBody>
      </p:sp>
      <p:pic>
        <p:nvPicPr>
          <p:cNvPr id="68" name="Picture 67"/>
          <p:cNvPicPr/>
          <p:nvPr/>
        </p:nvPicPr>
        <p:blipFill>
          <a:blip r:embed="rId2"/>
          <a:stretch/>
        </p:blipFill>
        <p:spPr>
          <a:xfrm>
            <a:off x="6203948" y="1404257"/>
            <a:ext cx="4921251" cy="4704443"/>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3"/>
          <p:cNvSpPr>
            <a:spLocks noGrp="1"/>
          </p:cNvSpPr>
          <p:nvPr>
            <p:ph type="sldNum" sz="quarter" idx="12"/>
          </p:nvPr>
        </p:nvSpPr>
        <p:spPr/>
        <p:txBody>
          <a:bodyPr/>
          <a:lstStyle/>
          <a:p>
            <a:fld id="{89F38063-9362-4326-A8AB-E0205D4BDB6E}" type="slidenum">
              <a:rPr/>
              <a:t>9</a:t>
            </a:fld>
            <a:endParaRPr/>
          </a:p>
        </p:txBody>
      </p:sp>
      <p:sp>
        <p:nvSpPr>
          <p:cNvPr id="69" name="PlaceHolder 1"/>
          <p:cNvSpPr>
            <a:spLocks noGrp="1"/>
          </p:cNvSpPr>
          <p:nvPr>
            <p:ph type="title" idx="4294967295"/>
          </p:nvPr>
        </p:nvSpPr>
        <p:spPr>
          <a:xfrm>
            <a:off x="786606" y="292100"/>
            <a:ext cx="10515600" cy="1325563"/>
          </a:xfrm>
          <a:prstGeom prst="rect">
            <a:avLst/>
          </a:prstGeom>
          <a:noFill/>
          <a:ln w="0">
            <a:noFill/>
          </a:ln>
        </p:spPr>
        <p:txBody>
          <a:bodyPr anchor="ctr">
            <a:noAutofit/>
          </a:bodyPr>
          <a:lstStyle/>
          <a:p>
            <a:pPr indent="0">
              <a:lnSpc>
                <a:spcPct val="90000"/>
              </a:lnSpc>
              <a:buNone/>
            </a:pPr>
            <a:r>
              <a:rPr lang="en-US" sz="4400" b="0" strike="noStrike" spc="-1" dirty="0">
                <a:solidFill>
                  <a:srgbClr val="000000"/>
                </a:solidFill>
                <a:latin typeface="Calibri Light"/>
              </a:rPr>
              <a:t>Methodology used</a:t>
            </a:r>
            <a:endParaRPr lang="en-US" sz="4400" b="0" strike="noStrike" spc="-1" dirty="0">
              <a:solidFill>
                <a:srgbClr val="000000"/>
              </a:solidFill>
              <a:latin typeface="Calibri"/>
            </a:endParaRPr>
          </a:p>
        </p:txBody>
      </p:sp>
      <p:sp>
        <p:nvSpPr>
          <p:cNvPr id="70" name="PlaceHolder 2"/>
          <p:cNvSpPr>
            <a:spLocks noGrp="1"/>
          </p:cNvSpPr>
          <p:nvPr>
            <p:ph idx="4294967295"/>
          </p:nvPr>
        </p:nvSpPr>
        <p:spPr>
          <a:xfrm>
            <a:off x="786606" y="1617663"/>
            <a:ext cx="10618788" cy="4351337"/>
          </a:xfrm>
          <a:prstGeom prst="rect">
            <a:avLst/>
          </a:prstGeom>
          <a:noFill/>
          <a:ln w="0">
            <a:noFill/>
          </a:ln>
        </p:spPr>
        <p:txBody>
          <a:bodyPr anchor="t">
            <a:noAutofit/>
          </a:bodyPr>
          <a:lstStyle/>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System Overview: Designed a multi-stage architecture including data collection, preprocessing, feature extraction, model training, and real-time recognition.</a:t>
            </a:r>
          </a:p>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Data Collection: Used </a:t>
            </a:r>
            <a:r>
              <a:rPr lang="en-US" sz="2800" b="0" strike="noStrike" spc="-1" dirty="0" err="1">
                <a:solidFill>
                  <a:srgbClr val="000000"/>
                </a:solidFill>
                <a:latin typeface="Calibri"/>
              </a:rPr>
              <a:t>MediaPipe</a:t>
            </a:r>
            <a:r>
              <a:rPr lang="en-US" sz="2800" b="0" strike="noStrike" spc="-1" dirty="0">
                <a:solidFill>
                  <a:srgbClr val="000000"/>
                </a:solidFill>
                <a:latin typeface="Calibri"/>
              </a:rPr>
              <a:t> to capture diverse hand gesture data (21 landmarks) under varying conditions for robustness.</a:t>
            </a:r>
          </a:p>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Preprocessing: Normalized and augmented data, structuring it into sequences for temporal analysis.</a:t>
            </a:r>
          </a:p>
          <a:p>
            <a:pPr marL="432000" indent="-324000" algn="just">
              <a:lnSpc>
                <a:spcPct val="90000"/>
              </a:lnSpc>
              <a:spcBef>
                <a:spcPts val="1417"/>
              </a:spcBef>
              <a:buClr>
                <a:srgbClr val="000000"/>
              </a:buClr>
              <a:buSzPct val="45000"/>
              <a:buFont typeface="Wingdings" charset="2"/>
              <a:buChar char=""/>
            </a:pPr>
            <a:r>
              <a:rPr lang="en-US" sz="2800" b="0" strike="noStrike" spc="-1" dirty="0">
                <a:solidFill>
                  <a:srgbClr val="000000"/>
                </a:solidFill>
                <a:latin typeface="Calibri"/>
              </a:rPr>
              <a:t>Feature Extraction: Derived 63-dimensional vectors from hand landmarks to represent gestures effectively.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6197</TotalTime>
  <Words>1605</Words>
  <Application>Microsoft Macintosh PowerPoint</Application>
  <PresentationFormat>Widescreen</PresentationFormat>
  <Paragraphs>103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Calibri</vt:lpstr>
      <vt:lpstr>Calibri Light</vt:lpstr>
      <vt:lpstr>Garamond</vt:lpstr>
      <vt:lpstr>Times New Roman</vt:lpstr>
      <vt:lpstr>Wingdings</vt:lpstr>
      <vt:lpstr>Organic</vt:lpstr>
      <vt:lpstr>PowerPoint Presentation</vt:lpstr>
      <vt:lpstr>Outline</vt:lpstr>
      <vt:lpstr>Introduction to Project</vt:lpstr>
      <vt:lpstr>Introduction to Project</vt:lpstr>
      <vt:lpstr>Problem Formulation</vt:lpstr>
      <vt:lpstr>Problem Formulation</vt:lpstr>
      <vt:lpstr>Objectives of the Work</vt:lpstr>
      <vt:lpstr>Methodology used</vt:lpstr>
      <vt:lpstr>Methodology used</vt:lpstr>
      <vt:lpstr>Methodology used</vt:lpstr>
      <vt:lpstr>Results and Outputs</vt:lpstr>
      <vt:lpstr>Results and Outputs</vt:lpstr>
      <vt:lpstr>Results and Outputs</vt:lpstr>
      <vt:lpstr>Results and Outputs</vt:lpstr>
      <vt:lpstr>Conclusion</vt:lpstr>
      <vt:lpstr>Future Scope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Branding</dc:creator>
  <dc:description/>
  <cp:lastModifiedBy>Satyam Singh</cp:lastModifiedBy>
  <cp:revision>494</cp:revision>
  <dcterms:created xsi:type="dcterms:W3CDTF">2019-01-09T10:33:58Z</dcterms:created>
  <dcterms:modified xsi:type="dcterms:W3CDTF">2024-12-14T04:32:48Z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