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4"/>
  </p:sldMasterIdLst>
  <p:sldIdLst>
    <p:sldId id="293" r:id="rId5"/>
    <p:sldId id="296" r:id="rId6"/>
    <p:sldId id="295" r:id="rId7"/>
    <p:sldId id="300" r:id="rId8"/>
    <p:sldId id="297" r:id="rId9"/>
    <p:sldId id="298" r:id="rId10"/>
    <p:sldId id="299" r:id="rId11"/>
    <p:sldId id="302" r:id="rId12"/>
    <p:sldId id="303" r:id="rId13"/>
    <p:sldId id="307" r:id="rId14"/>
    <p:sldId id="308" r:id="rId15"/>
    <p:sldId id="309" r:id="rId16"/>
    <p:sldId id="310" r:id="rId17"/>
    <p:sldId id="311" r:id="rId18"/>
    <p:sldId id="312" r:id="rId19"/>
    <p:sldId id="30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44EC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09/3/layout/RandomtoResultProcess" loCatId="process" qsTypeId="urn:microsoft.com/office/officeart/2005/8/quickstyle/simple5" qsCatId="simple" csTypeId="urn:microsoft.com/office/officeart/2005/8/colors/accent1_2" csCatId="accent1" phldr="1"/>
      <dgm:spPr/>
      <dgm:t>
        <a:bodyPr/>
        <a:lstStyle/>
        <a:p>
          <a:endParaRPr lang="en-US"/>
        </a:p>
      </dgm:t>
    </dgm:pt>
    <dgm:pt modelId="{E5E4D699-C3CF-4415-B32C-A18B48AFE2A3}">
      <dgm:prSet/>
      <dgm:spPr/>
      <dgm:t>
        <a:bodyPr/>
        <a:lstStyle/>
        <a:p>
          <a:r>
            <a:rPr lang="en-US" dirty="0"/>
            <a:t>Understanding</a:t>
          </a:r>
          <a:r>
            <a:rPr lang="en-US" baseline="0" dirty="0"/>
            <a:t> Problem Statement</a:t>
          </a:r>
          <a:endParaRPr lang="en-US" dirty="0"/>
        </a:p>
      </dgm:t>
    </dgm:pt>
    <dgm:pt modelId="{C7C70553-EB1A-4554-849D-8153CC4AFCEB}" type="parTrans" cxnId="{A2DF84EA-DA42-4F03-BD6F-8E8D9966CB10}">
      <dgm:prSet/>
      <dgm:spPr/>
      <dgm:t>
        <a:bodyPr/>
        <a:lstStyle/>
        <a:p>
          <a:endParaRPr lang="en-US"/>
        </a:p>
      </dgm:t>
    </dgm:pt>
    <dgm:pt modelId="{61990FFE-20A5-4112-BACD-16BA28C36EBA}" type="sibTrans" cxnId="{A2DF84EA-DA42-4F03-BD6F-8E8D9966CB10}">
      <dgm:prSet/>
      <dgm:spPr/>
      <dgm:t>
        <a:bodyPr/>
        <a:lstStyle/>
        <a:p>
          <a:endParaRPr lang="en-US"/>
        </a:p>
      </dgm:t>
    </dgm:pt>
    <dgm:pt modelId="{5FC34D3A-C8D4-483C-8695-507470E74D50}">
      <dgm:prSet/>
      <dgm:spPr/>
      <dgm:t>
        <a:bodyPr/>
        <a:lstStyle/>
        <a:p>
          <a:r>
            <a:rPr lang="en-US" dirty="0"/>
            <a:t>Collecting and understanding the data</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9845D52A-E054-4EB0-A5A3-32AE7DC6D645}">
      <dgm:prSet/>
      <dgm:spPr/>
      <dgm:t>
        <a:bodyPr/>
        <a:lstStyle/>
        <a:p>
          <a:r>
            <a:rPr lang="en-US" dirty="0"/>
            <a:t>Data Cleaning, Data Transformation, Data Modeling </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9AC77E87-FC4D-4F04-889B-73358514DC0D}">
      <dgm:prSet/>
      <dgm:spPr/>
      <dgm:t>
        <a:bodyPr/>
        <a:lstStyle/>
        <a:p>
          <a:r>
            <a:rPr lang="en-US" dirty="0"/>
            <a:t>Data Visualization using Power Bi</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14E4B7AE-0E63-4F27-AD05-A5318EE5A223}" type="pres">
      <dgm:prSet presAssocID="{08F627ED-A304-4697-8C44-18E45D3D2B1A}" presName="Name0" presStyleCnt="0">
        <dgm:presLayoutVars>
          <dgm:dir/>
          <dgm:animOne val="branch"/>
          <dgm:animLvl val="lvl"/>
        </dgm:presLayoutVars>
      </dgm:prSet>
      <dgm:spPr/>
    </dgm:pt>
    <dgm:pt modelId="{5DC2CAB5-85DC-4452-9F4C-B4967D57D003}" type="pres">
      <dgm:prSet presAssocID="{E5E4D699-C3CF-4415-B32C-A18B48AFE2A3}" presName="chaos" presStyleCnt="0"/>
      <dgm:spPr/>
    </dgm:pt>
    <dgm:pt modelId="{67BBCB83-6E3C-4512-88CC-B977DED38CD9}" type="pres">
      <dgm:prSet presAssocID="{E5E4D699-C3CF-4415-B32C-A18B48AFE2A3}" presName="parTx1" presStyleLbl="revTx" presStyleIdx="0" presStyleCnt="3"/>
      <dgm:spPr/>
    </dgm:pt>
    <dgm:pt modelId="{ECB6BE32-D81C-4810-9690-956134C59006}" type="pres">
      <dgm:prSet presAssocID="{E5E4D699-C3CF-4415-B32C-A18B48AFE2A3}" presName="c1" presStyleLbl="node1" presStyleIdx="0" presStyleCnt="19"/>
      <dgm:spPr/>
    </dgm:pt>
    <dgm:pt modelId="{145B5595-FC2F-4A47-ADC4-61834520799F}" type="pres">
      <dgm:prSet presAssocID="{E5E4D699-C3CF-4415-B32C-A18B48AFE2A3}" presName="c2" presStyleLbl="node1" presStyleIdx="1" presStyleCnt="19"/>
      <dgm:spPr/>
    </dgm:pt>
    <dgm:pt modelId="{11EEB6D6-A85E-4E4D-898D-89899A80603A}" type="pres">
      <dgm:prSet presAssocID="{E5E4D699-C3CF-4415-B32C-A18B48AFE2A3}" presName="c3" presStyleLbl="node1" presStyleIdx="2" presStyleCnt="19"/>
      <dgm:spPr/>
    </dgm:pt>
    <dgm:pt modelId="{A3F0F646-4C41-4067-8A5C-F7D9653B2A76}" type="pres">
      <dgm:prSet presAssocID="{E5E4D699-C3CF-4415-B32C-A18B48AFE2A3}" presName="c4" presStyleLbl="node1" presStyleIdx="3" presStyleCnt="19"/>
      <dgm:spPr/>
    </dgm:pt>
    <dgm:pt modelId="{77BB1432-B096-4E20-AF1A-FB6CD5873098}" type="pres">
      <dgm:prSet presAssocID="{E5E4D699-C3CF-4415-B32C-A18B48AFE2A3}" presName="c5" presStyleLbl="node1" presStyleIdx="4" presStyleCnt="19"/>
      <dgm:spPr/>
    </dgm:pt>
    <dgm:pt modelId="{D256A7A2-FA8E-4986-B2CC-74C7EB257265}" type="pres">
      <dgm:prSet presAssocID="{E5E4D699-C3CF-4415-B32C-A18B48AFE2A3}" presName="c6" presStyleLbl="node1" presStyleIdx="5" presStyleCnt="19"/>
      <dgm:spPr/>
    </dgm:pt>
    <dgm:pt modelId="{3B684242-8BA8-4D44-BA55-40E23B7DDE11}" type="pres">
      <dgm:prSet presAssocID="{E5E4D699-C3CF-4415-B32C-A18B48AFE2A3}" presName="c7" presStyleLbl="node1" presStyleIdx="6" presStyleCnt="19"/>
      <dgm:spPr/>
    </dgm:pt>
    <dgm:pt modelId="{0FB24523-01A7-45B4-A7E1-3BBDCF95BC4D}" type="pres">
      <dgm:prSet presAssocID="{E5E4D699-C3CF-4415-B32C-A18B48AFE2A3}" presName="c8" presStyleLbl="node1" presStyleIdx="7" presStyleCnt="19"/>
      <dgm:spPr/>
    </dgm:pt>
    <dgm:pt modelId="{022139F6-BC16-4F86-9606-A8894AEE2EA3}" type="pres">
      <dgm:prSet presAssocID="{E5E4D699-C3CF-4415-B32C-A18B48AFE2A3}" presName="c9" presStyleLbl="node1" presStyleIdx="8" presStyleCnt="19"/>
      <dgm:spPr/>
    </dgm:pt>
    <dgm:pt modelId="{D487E77C-7A60-49CA-987E-21AF00E0DACF}" type="pres">
      <dgm:prSet presAssocID="{E5E4D699-C3CF-4415-B32C-A18B48AFE2A3}" presName="c10" presStyleLbl="node1" presStyleIdx="9" presStyleCnt="19"/>
      <dgm:spPr/>
    </dgm:pt>
    <dgm:pt modelId="{FEABBC8B-442E-457E-855C-E315386FE657}" type="pres">
      <dgm:prSet presAssocID="{E5E4D699-C3CF-4415-B32C-A18B48AFE2A3}" presName="c11" presStyleLbl="node1" presStyleIdx="10" presStyleCnt="19"/>
      <dgm:spPr/>
    </dgm:pt>
    <dgm:pt modelId="{62E8EF97-9301-4390-BBB2-89CCA14FDD87}" type="pres">
      <dgm:prSet presAssocID="{E5E4D699-C3CF-4415-B32C-A18B48AFE2A3}" presName="c12" presStyleLbl="node1" presStyleIdx="11" presStyleCnt="19"/>
      <dgm:spPr/>
    </dgm:pt>
    <dgm:pt modelId="{EBEC0318-871B-43BD-ACC3-1C6E19EB2B8C}" type="pres">
      <dgm:prSet presAssocID="{E5E4D699-C3CF-4415-B32C-A18B48AFE2A3}" presName="c13" presStyleLbl="node1" presStyleIdx="12" presStyleCnt="19"/>
      <dgm:spPr/>
    </dgm:pt>
    <dgm:pt modelId="{4C1C6A67-1CFB-4DE6-9975-97228B4C2E47}" type="pres">
      <dgm:prSet presAssocID="{E5E4D699-C3CF-4415-B32C-A18B48AFE2A3}" presName="c14" presStyleLbl="node1" presStyleIdx="13" presStyleCnt="19"/>
      <dgm:spPr/>
    </dgm:pt>
    <dgm:pt modelId="{B1FCB5A8-0996-4A0C-8A77-53667AF339DA}" type="pres">
      <dgm:prSet presAssocID="{E5E4D699-C3CF-4415-B32C-A18B48AFE2A3}" presName="c15" presStyleLbl="node1" presStyleIdx="14" presStyleCnt="19"/>
      <dgm:spPr/>
    </dgm:pt>
    <dgm:pt modelId="{D3416887-32BF-4DB9-A6A2-8D61DE443777}" type="pres">
      <dgm:prSet presAssocID="{E5E4D699-C3CF-4415-B32C-A18B48AFE2A3}" presName="c16" presStyleLbl="node1" presStyleIdx="15" presStyleCnt="19"/>
      <dgm:spPr/>
    </dgm:pt>
    <dgm:pt modelId="{D2D42D50-64E4-4B80-B490-F19F71D776BA}" type="pres">
      <dgm:prSet presAssocID="{E5E4D699-C3CF-4415-B32C-A18B48AFE2A3}" presName="c17" presStyleLbl="node1" presStyleIdx="16" presStyleCnt="19"/>
      <dgm:spPr/>
    </dgm:pt>
    <dgm:pt modelId="{DD6C2EB5-FC4F-480D-940D-E22193181994}" type="pres">
      <dgm:prSet presAssocID="{E5E4D699-C3CF-4415-B32C-A18B48AFE2A3}" presName="c18" presStyleLbl="node1" presStyleIdx="17" presStyleCnt="19"/>
      <dgm:spPr/>
    </dgm:pt>
    <dgm:pt modelId="{A5ED8A9B-AA16-4221-9458-CDB21BC5E26C}" type="pres">
      <dgm:prSet presAssocID="{61990FFE-20A5-4112-BACD-16BA28C36EBA}" presName="chevronComposite1" presStyleCnt="0"/>
      <dgm:spPr/>
    </dgm:pt>
    <dgm:pt modelId="{F03B3CA6-01C8-4916-BFAD-6A1F00A3E240}" type="pres">
      <dgm:prSet presAssocID="{61990FFE-20A5-4112-BACD-16BA28C36EBA}" presName="chevron1" presStyleLbl="sibTrans2D1" presStyleIdx="0" presStyleCnt="3"/>
      <dgm:spPr/>
    </dgm:pt>
    <dgm:pt modelId="{A5A60A92-BA19-4F03-8DAB-DEC8B228D829}" type="pres">
      <dgm:prSet presAssocID="{61990FFE-20A5-4112-BACD-16BA28C36EBA}" presName="spChevron1" presStyleCnt="0"/>
      <dgm:spPr/>
    </dgm:pt>
    <dgm:pt modelId="{795A40AD-B90E-4524-AE0C-0EB9B9C01FB4}" type="pres">
      <dgm:prSet presAssocID="{5FC34D3A-C8D4-483C-8695-507470E74D50}" presName="middle" presStyleCnt="0"/>
      <dgm:spPr/>
    </dgm:pt>
    <dgm:pt modelId="{F9A7F14A-DC10-415D-B134-1AC22DBA0DCF}" type="pres">
      <dgm:prSet presAssocID="{5FC34D3A-C8D4-483C-8695-507470E74D50}" presName="parTxMid" presStyleLbl="revTx" presStyleIdx="1" presStyleCnt="3"/>
      <dgm:spPr/>
    </dgm:pt>
    <dgm:pt modelId="{A0336DBB-1F01-4EE9-ACC1-D4B88FB14453}" type="pres">
      <dgm:prSet presAssocID="{5FC34D3A-C8D4-483C-8695-507470E74D50}" presName="spMid" presStyleCnt="0"/>
      <dgm:spPr/>
    </dgm:pt>
    <dgm:pt modelId="{C8636BF1-326C-4DD4-ADE5-6D4F1F1ACE6D}" type="pres">
      <dgm:prSet presAssocID="{1DECF9F5-40C0-4379-BCCE-7BCAAD54807B}" presName="chevronComposite1" presStyleCnt="0"/>
      <dgm:spPr/>
    </dgm:pt>
    <dgm:pt modelId="{4AB19878-F35F-4373-A95C-2633E1B10000}" type="pres">
      <dgm:prSet presAssocID="{1DECF9F5-40C0-4379-BCCE-7BCAAD54807B}" presName="chevron1" presStyleLbl="sibTrans2D1" presStyleIdx="1" presStyleCnt="3"/>
      <dgm:spPr/>
    </dgm:pt>
    <dgm:pt modelId="{6861E7EA-648C-4358-805C-D803FC9CF195}" type="pres">
      <dgm:prSet presAssocID="{1DECF9F5-40C0-4379-BCCE-7BCAAD54807B}" presName="spChevron1" presStyleCnt="0"/>
      <dgm:spPr/>
    </dgm:pt>
    <dgm:pt modelId="{9095BCE7-41B7-4901-81A7-AFA682F1E43C}" type="pres">
      <dgm:prSet presAssocID="{9845D52A-E054-4EB0-A5A3-32AE7DC6D645}" presName="middle" presStyleCnt="0"/>
      <dgm:spPr/>
    </dgm:pt>
    <dgm:pt modelId="{0BC8FEC4-3831-465D-A916-2FF436D00CF1}" type="pres">
      <dgm:prSet presAssocID="{9845D52A-E054-4EB0-A5A3-32AE7DC6D645}" presName="parTxMid" presStyleLbl="revTx" presStyleIdx="2" presStyleCnt="3"/>
      <dgm:spPr/>
    </dgm:pt>
    <dgm:pt modelId="{A8A6E623-0D96-4E7B-A6DD-DD10C66B2C44}" type="pres">
      <dgm:prSet presAssocID="{9845D52A-E054-4EB0-A5A3-32AE7DC6D645}" presName="spMid" presStyleCnt="0"/>
      <dgm:spPr/>
    </dgm:pt>
    <dgm:pt modelId="{F9F4B579-217D-44B9-AB75-1D165D38F0C9}" type="pres">
      <dgm:prSet presAssocID="{796364FD-7651-493A-AEE5-8DD45DF8EEAC}" presName="chevronComposite1" presStyleCnt="0"/>
      <dgm:spPr/>
    </dgm:pt>
    <dgm:pt modelId="{5A9365B6-2DF7-4E83-A33A-DA03394D84B5}" type="pres">
      <dgm:prSet presAssocID="{796364FD-7651-493A-AEE5-8DD45DF8EEAC}" presName="chevron1" presStyleLbl="sibTrans2D1" presStyleIdx="2" presStyleCnt="3"/>
      <dgm:spPr/>
    </dgm:pt>
    <dgm:pt modelId="{7459D255-77A5-4060-B65F-003FD5622630}" type="pres">
      <dgm:prSet presAssocID="{796364FD-7651-493A-AEE5-8DD45DF8EEAC}" presName="spChevron1" presStyleCnt="0"/>
      <dgm:spPr/>
    </dgm:pt>
    <dgm:pt modelId="{B57B4026-681D-42B5-8CF4-E6946ECC340B}" type="pres">
      <dgm:prSet presAssocID="{9AC77E87-FC4D-4F04-889B-73358514DC0D}" presName="last" presStyleCnt="0"/>
      <dgm:spPr/>
    </dgm:pt>
    <dgm:pt modelId="{20F45633-ACFE-4553-BC17-F4C5544D5791}" type="pres">
      <dgm:prSet presAssocID="{9AC77E87-FC4D-4F04-889B-73358514DC0D}" presName="circleTx" presStyleLbl="node1" presStyleIdx="18" presStyleCnt="19"/>
      <dgm:spPr/>
    </dgm:pt>
    <dgm:pt modelId="{152BB106-2B91-42C2-A4AA-815747196909}" type="pres">
      <dgm:prSet presAssocID="{9AC77E87-FC4D-4F04-889B-73358514DC0D}" presName="spN" presStyleCnt="0"/>
      <dgm:spPr/>
    </dgm:pt>
  </dgm:ptLst>
  <dgm:cxnLst>
    <dgm:cxn modelId="{B04C6215-C46D-4282-963F-02A26E25C8AB}" srcId="{08F627ED-A304-4697-8C44-18E45D3D2B1A}" destId="{9845D52A-E054-4EB0-A5A3-32AE7DC6D645}" srcOrd="2" destOrd="0" parTransId="{952EE001-86C3-4022-96EE-ABDB540B8A78}" sibTransId="{796364FD-7651-493A-AEE5-8DD45DF8EEAC}"/>
    <dgm:cxn modelId="{3BAF411D-F059-4B20-919B-05198051D502}" type="presOf" srcId="{E5E4D699-C3CF-4415-B32C-A18B48AFE2A3}" destId="{67BBCB83-6E3C-4512-88CC-B977DED38CD9}" srcOrd="0" destOrd="0" presId="urn:microsoft.com/office/officeart/2009/3/layout/RandomtoResultProcess"/>
    <dgm:cxn modelId="{95BDD81E-02E0-4349-95FC-2A1454BD5B78}" type="presOf" srcId="{9AC77E87-FC4D-4F04-889B-73358514DC0D}" destId="{20F45633-ACFE-4553-BC17-F4C5544D5791}" srcOrd="0" destOrd="0" presId="urn:microsoft.com/office/officeart/2009/3/layout/RandomtoResultProcess"/>
    <dgm:cxn modelId="{50199D5E-33BF-420C-A5A0-3F607396FCE4}" type="presOf" srcId="{08F627ED-A304-4697-8C44-18E45D3D2B1A}" destId="{14E4B7AE-0E63-4F27-AD05-A5318EE5A223}" srcOrd="0" destOrd="0" presId="urn:microsoft.com/office/officeart/2009/3/layout/RandomtoResultProcess"/>
    <dgm:cxn modelId="{E10E9557-1057-4775-B5CC-0EBFE66654B8}" type="presOf" srcId="{9845D52A-E054-4EB0-A5A3-32AE7DC6D645}" destId="{0BC8FEC4-3831-465D-A916-2FF436D00CF1}" srcOrd="0" destOrd="0" presId="urn:microsoft.com/office/officeart/2009/3/layout/RandomtoResultProcess"/>
    <dgm:cxn modelId="{04774158-8FAB-47B4-A2EE-D3D3A7E958BE}" srcId="{08F627ED-A304-4697-8C44-18E45D3D2B1A}" destId="{9AC77E87-FC4D-4F04-889B-73358514DC0D}" srcOrd="3" destOrd="0" parTransId="{B29F90F6-921F-42B9-A496-5D121F61821E}" sibTransId="{3A77AB9A-DF29-465E-A0A5-D4FA3D0C537F}"/>
    <dgm:cxn modelId="{277179CE-E2F5-4733-8D23-9E37CACB7B9E}" srcId="{08F627ED-A304-4697-8C44-18E45D3D2B1A}" destId="{5FC34D3A-C8D4-483C-8695-507470E74D50}" srcOrd="1" destOrd="0" parTransId="{9978A89C-C2F1-4241-807C-13619E6D6376}" sibTransId="{1DECF9F5-40C0-4379-BCCE-7BCAAD54807B}"/>
    <dgm:cxn modelId="{A2DF84EA-DA42-4F03-BD6F-8E8D9966CB10}" srcId="{08F627ED-A304-4697-8C44-18E45D3D2B1A}" destId="{E5E4D699-C3CF-4415-B32C-A18B48AFE2A3}" srcOrd="0" destOrd="0" parTransId="{C7C70553-EB1A-4554-849D-8153CC4AFCEB}" sibTransId="{61990FFE-20A5-4112-BACD-16BA28C36EBA}"/>
    <dgm:cxn modelId="{0CEB0CF2-F8C6-4091-B2EF-9CC724B1B65D}" type="presOf" srcId="{5FC34D3A-C8D4-483C-8695-507470E74D50}" destId="{F9A7F14A-DC10-415D-B134-1AC22DBA0DCF}" srcOrd="0" destOrd="0" presId="urn:microsoft.com/office/officeart/2009/3/layout/RandomtoResultProcess"/>
    <dgm:cxn modelId="{C27E6E12-7B59-4EC7-A8A6-889117A228F8}" type="presParOf" srcId="{14E4B7AE-0E63-4F27-AD05-A5318EE5A223}" destId="{5DC2CAB5-85DC-4452-9F4C-B4967D57D003}" srcOrd="0" destOrd="0" presId="urn:microsoft.com/office/officeart/2009/3/layout/RandomtoResultProcess"/>
    <dgm:cxn modelId="{D6A104D9-1EA2-484D-87CF-B306EE0D542F}" type="presParOf" srcId="{5DC2CAB5-85DC-4452-9F4C-B4967D57D003}" destId="{67BBCB83-6E3C-4512-88CC-B977DED38CD9}" srcOrd="0" destOrd="0" presId="urn:microsoft.com/office/officeart/2009/3/layout/RandomtoResultProcess"/>
    <dgm:cxn modelId="{E761E126-5E33-4272-8868-F58EF338B398}" type="presParOf" srcId="{5DC2CAB5-85DC-4452-9F4C-B4967D57D003}" destId="{ECB6BE32-D81C-4810-9690-956134C59006}" srcOrd="1" destOrd="0" presId="urn:microsoft.com/office/officeart/2009/3/layout/RandomtoResultProcess"/>
    <dgm:cxn modelId="{883535A9-0ACD-47CA-BADB-88B1E2FECBA6}" type="presParOf" srcId="{5DC2CAB5-85DC-4452-9F4C-B4967D57D003}" destId="{145B5595-FC2F-4A47-ADC4-61834520799F}" srcOrd="2" destOrd="0" presId="urn:microsoft.com/office/officeart/2009/3/layout/RandomtoResultProcess"/>
    <dgm:cxn modelId="{F8F2AEE9-5711-489E-87AD-FBDBAEAAB849}" type="presParOf" srcId="{5DC2CAB5-85DC-4452-9F4C-B4967D57D003}" destId="{11EEB6D6-A85E-4E4D-898D-89899A80603A}" srcOrd="3" destOrd="0" presId="urn:microsoft.com/office/officeart/2009/3/layout/RandomtoResultProcess"/>
    <dgm:cxn modelId="{B67605DA-D455-4569-A33E-162322A7514C}" type="presParOf" srcId="{5DC2CAB5-85DC-4452-9F4C-B4967D57D003}" destId="{A3F0F646-4C41-4067-8A5C-F7D9653B2A76}" srcOrd="4" destOrd="0" presId="urn:microsoft.com/office/officeart/2009/3/layout/RandomtoResultProcess"/>
    <dgm:cxn modelId="{23084A49-DD64-4C33-8741-4581018BC0D9}" type="presParOf" srcId="{5DC2CAB5-85DC-4452-9F4C-B4967D57D003}" destId="{77BB1432-B096-4E20-AF1A-FB6CD5873098}" srcOrd="5" destOrd="0" presId="urn:microsoft.com/office/officeart/2009/3/layout/RandomtoResultProcess"/>
    <dgm:cxn modelId="{FA8C2EEA-02E0-4715-8F08-BA1321A4A183}" type="presParOf" srcId="{5DC2CAB5-85DC-4452-9F4C-B4967D57D003}" destId="{D256A7A2-FA8E-4986-B2CC-74C7EB257265}" srcOrd="6" destOrd="0" presId="urn:microsoft.com/office/officeart/2009/3/layout/RandomtoResultProcess"/>
    <dgm:cxn modelId="{36A875B9-8380-4A9D-AD4F-A47744CA22B9}" type="presParOf" srcId="{5DC2CAB5-85DC-4452-9F4C-B4967D57D003}" destId="{3B684242-8BA8-4D44-BA55-40E23B7DDE11}" srcOrd="7" destOrd="0" presId="urn:microsoft.com/office/officeart/2009/3/layout/RandomtoResultProcess"/>
    <dgm:cxn modelId="{BC366751-2D4E-42BA-A922-A6A2C7C0AA7C}" type="presParOf" srcId="{5DC2CAB5-85DC-4452-9F4C-B4967D57D003}" destId="{0FB24523-01A7-45B4-A7E1-3BBDCF95BC4D}" srcOrd="8" destOrd="0" presId="urn:microsoft.com/office/officeart/2009/3/layout/RandomtoResultProcess"/>
    <dgm:cxn modelId="{092512AA-8876-46F6-A2B8-1F9E86665E8E}" type="presParOf" srcId="{5DC2CAB5-85DC-4452-9F4C-B4967D57D003}" destId="{022139F6-BC16-4F86-9606-A8894AEE2EA3}" srcOrd="9" destOrd="0" presId="urn:microsoft.com/office/officeart/2009/3/layout/RandomtoResultProcess"/>
    <dgm:cxn modelId="{AC0F2A30-7381-48E8-89F4-CC0BA6CEA320}" type="presParOf" srcId="{5DC2CAB5-85DC-4452-9F4C-B4967D57D003}" destId="{D487E77C-7A60-49CA-987E-21AF00E0DACF}" srcOrd="10" destOrd="0" presId="urn:microsoft.com/office/officeart/2009/3/layout/RandomtoResultProcess"/>
    <dgm:cxn modelId="{26A6A371-2EB3-469D-A4CC-BBC1C22D5B43}" type="presParOf" srcId="{5DC2CAB5-85DC-4452-9F4C-B4967D57D003}" destId="{FEABBC8B-442E-457E-855C-E315386FE657}" srcOrd="11" destOrd="0" presId="urn:microsoft.com/office/officeart/2009/3/layout/RandomtoResultProcess"/>
    <dgm:cxn modelId="{0BBD4DD5-425C-4400-B884-D19B9F219D98}" type="presParOf" srcId="{5DC2CAB5-85DC-4452-9F4C-B4967D57D003}" destId="{62E8EF97-9301-4390-BBB2-89CCA14FDD87}" srcOrd="12" destOrd="0" presId="urn:microsoft.com/office/officeart/2009/3/layout/RandomtoResultProcess"/>
    <dgm:cxn modelId="{ED4458E1-5EE5-4278-BCBF-7669A1240DF9}" type="presParOf" srcId="{5DC2CAB5-85DC-4452-9F4C-B4967D57D003}" destId="{EBEC0318-871B-43BD-ACC3-1C6E19EB2B8C}" srcOrd="13" destOrd="0" presId="urn:microsoft.com/office/officeart/2009/3/layout/RandomtoResultProcess"/>
    <dgm:cxn modelId="{E3890760-E8E4-43C9-B029-71422DE91F3A}" type="presParOf" srcId="{5DC2CAB5-85DC-4452-9F4C-B4967D57D003}" destId="{4C1C6A67-1CFB-4DE6-9975-97228B4C2E47}" srcOrd="14" destOrd="0" presId="urn:microsoft.com/office/officeart/2009/3/layout/RandomtoResultProcess"/>
    <dgm:cxn modelId="{D6B42843-AAD1-49CE-B291-726A5BCFF6C5}" type="presParOf" srcId="{5DC2CAB5-85DC-4452-9F4C-B4967D57D003}" destId="{B1FCB5A8-0996-4A0C-8A77-53667AF339DA}" srcOrd="15" destOrd="0" presId="urn:microsoft.com/office/officeart/2009/3/layout/RandomtoResultProcess"/>
    <dgm:cxn modelId="{4694EADB-674F-4B5E-9B1D-593E73178216}" type="presParOf" srcId="{5DC2CAB5-85DC-4452-9F4C-B4967D57D003}" destId="{D3416887-32BF-4DB9-A6A2-8D61DE443777}" srcOrd="16" destOrd="0" presId="urn:microsoft.com/office/officeart/2009/3/layout/RandomtoResultProcess"/>
    <dgm:cxn modelId="{C51483E6-0989-40B0-8AF1-BC5E084DE5F9}" type="presParOf" srcId="{5DC2CAB5-85DC-4452-9F4C-B4967D57D003}" destId="{D2D42D50-64E4-4B80-B490-F19F71D776BA}" srcOrd="17" destOrd="0" presId="urn:microsoft.com/office/officeart/2009/3/layout/RandomtoResultProcess"/>
    <dgm:cxn modelId="{56AEF632-55A4-49AA-A9E6-17CE0CDA3249}" type="presParOf" srcId="{5DC2CAB5-85DC-4452-9F4C-B4967D57D003}" destId="{DD6C2EB5-FC4F-480D-940D-E22193181994}" srcOrd="18" destOrd="0" presId="urn:microsoft.com/office/officeart/2009/3/layout/RandomtoResultProcess"/>
    <dgm:cxn modelId="{46737F0C-2DEF-4BE2-8C53-E927417ABB68}" type="presParOf" srcId="{14E4B7AE-0E63-4F27-AD05-A5318EE5A223}" destId="{A5ED8A9B-AA16-4221-9458-CDB21BC5E26C}" srcOrd="1" destOrd="0" presId="urn:microsoft.com/office/officeart/2009/3/layout/RandomtoResultProcess"/>
    <dgm:cxn modelId="{45AF20C9-189D-4347-9837-B4F322A5701E}" type="presParOf" srcId="{A5ED8A9B-AA16-4221-9458-CDB21BC5E26C}" destId="{F03B3CA6-01C8-4916-BFAD-6A1F00A3E240}" srcOrd="0" destOrd="0" presId="urn:microsoft.com/office/officeart/2009/3/layout/RandomtoResultProcess"/>
    <dgm:cxn modelId="{C7F01A28-855F-43CA-9674-3527D2670121}" type="presParOf" srcId="{A5ED8A9B-AA16-4221-9458-CDB21BC5E26C}" destId="{A5A60A92-BA19-4F03-8DAB-DEC8B228D829}" srcOrd="1" destOrd="0" presId="urn:microsoft.com/office/officeart/2009/3/layout/RandomtoResultProcess"/>
    <dgm:cxn modelId="{8E9AB772-35B2-4FB8-9DE3-830BB3CD92E6}" type="presParOf" srcId="{14E4B7AE-0E63-4F27-AD05-A5318EE5A223}" destId="{795A40AD-B90E-4524-AE0C-0EB9B9C01FB4}" srcOrd="2" destOrd="0" presId="urn:microsoft.com/office/officeart/2009/3/layout/RandomtoResultProcess"/>
    <dgm:cxn modelId="{0F019031-4A69-4FC1-8B21-6EED4E8A52A2}" type="presParOf" srcId="{795A40AD-B90E-4524-AE0C-0EB9B9C01FB4}" destId="{F9A7F14A-DC10-415D-B134-1AC22DBA0DCF}" srcOrd="0" destOrd="0" presId="urn:microsoft.com/office/officeart/2009/3/layout/RandomtoResultProcess"/>
    <dgm:cxn modelId="{B56A0D5C-23A7-4AE2-8A87-759256041C4C}" type="presParOf" srcId="{795A40AD-B90E-4524-AE0C-0EB9B9C01FB4}" destId="{A0336DBB-1F01-4EE9-ACC1-D4B88FB14453}" srcOrd="1" destOrd="0" presId="urn:microsoft.com/office/officeart/2009/3/layout/RandomtoResultProcess"/>
    <dgm:cxn modelId="{37D31C6F-6597-4BDD-A51C-3ADB75716DD7}" type="presParOf" srcId="{14E4B7AE-0E63-4F27-AD05-A5318EE5A223}" destId="{C8636BF1-326C-4DD4-ADE5-6D4F1F1ACE6D}" srcOrd="3" destOrd="0" presId="urn:microsoft.com/office/officeart/2009/3/layout/RandomtoResultProcess"/>
    <dgm:cxn modelId="{169B5617-A6B9-4928-87EB-9A97A7D55338}" type="presParOf" srcId="{C8636BF1-326C-4DD4-ADE5-6D4F1F1ACE6D}" destId="{4AB19878-F35F-4373-A95C-2633E1B10000}" srcOrd="0" destOrd="0" presId="urn:microsoft.com/office/officeart/2009/3/layout/RandomtoResultProcess"/>
    <dgm:cxn modelId="{65DECA91-1891-4A4B-8703-C04102BC5427}" type="presParOf" srcId="{C8636BF1-326C-4DD4-ADE5-6D4F1F1ACE6D}" destId="{6861E7EA-648C-4358-805C-D803FC9CF195}" srcOrd="1" destOrd="0" presId="urn:microsoft.com/office/officeart/2009/3/layout/RandomtoResultProcess"/>
    <dgm:cxn modelId="{EB72F263-8FB2-40AF-88B0-3CED1FD99FF1}" type="presParOf" srcId="{14E4B7AE-0E63-4F27-AD05-A5318EE5A223}" destId="{9095BCE7-41B7-4901-81A7-AFA682F1E43C}" srcOrd="4" destOrd="0" presId="urn:microsoft.com/office/officeart/2009/3/layout/RandomtoResultProcess"/>
    <dgm:cxn modelId="{64F46B4E-93C5-4BFE-B77C-4A16FFABECE4}" type="presParOf" srcId="{9095BCE7-41B7-4901-81A7-AFA682F1E43C}" destId="{0BC8FEC4-3831-465D-A916-2FF436D00CF1}" srcOrd="0" destOrd="0" presId="urn:microsoft.com/office/officeart/2009/3/layout/RandomtoResultProcess"/>
    <dgm:cxn modelId="{FA9E2C79-DDA4-40CA-9821-87814CE23547}" type="presParOf" srcId="{9095BCE7-41B7-4901-81A7-AFA682F1E43C}" destId="{A8A6E623-0D96-4E7B-A6DD-DD10C66B2C44}" srcOrd="1" destOrd="0" presId="urn:microsoft.com/office/officeart/2009/3/layout/RandomtoResultProcess"/>
    <dgm:cxn modelId="{23C579E6-05B6-41E9-A58E-341B52E70FB7}" type="presParOf" srcId="{14E4B7AE-0E63-4F27-AD05-A5318EE5A223}" destId="{F9F4B579-217D-44B9-AB75-1D165D38F0C9}" srcOrd="5" destOrd="0" presId="urn:microsoft.com/office/officeart/2009/3/layout/RandomtoResultProcess"/>
    <dgm:cxn modelId="{F70E84B7-F1BC-4D37-BF7B-1FA8153CDAF9}" type="presParOf" srcId="{F9F4B579-217D-44B9-AB75-1D165D38F0C9}" destId="{5A9365B6-2DF7-4E83-A33A-DA03394D84B5}" srcOrd="0" destOrd="0" presId="urn:microsoft.com/office/officeart/2009/3/layout/RandomtoResultProcess"/>
    <dgm:cxn modelId="{72C37D47-C47A-4FB3-A57E-BB275159EF32}" type="presParOf" srcId="{F9F4B579-217D-44B9-AB75-1D165D38F0C9}" destId="{7459D255-77A5-4060-B65F-003FD5622630}" srcOrd="1" destOrd="0" presId="urn:microsoft.com/office/officeart/2009/3/layout/RandomtoResultProcess"/>
    <dgm:cxn modelId="{90EAE975-01B0-4588-99A8-0499C215F1B4}" type="presParOf" srcId="{14E4B7AE-0E63-4F27-AD05-A5318EE5A223}" destId="{B57B4026-681D-42B5-8CF4-E6946ECC340B}" srcOrd="6" destOrd="0" presId="urn:microsoft.com/office/officeart/2009/3/layout/RandomtoResultProcess"/>
    <dgm:cxn modelId="{6E21ADE0-267C-420C-BF69-04452DF1115F}" type="presParOf" srcId="{B57B4026-681D-42B5-8CF4-E6946ECC340B}" destId="{20F45633-ACFE-4553-BC17-F4C5544D5791}" srcOrd="0" destOrd="0" presId="urn:microsoft.com/office/officeart/2009/3/layout/RandomtoResultProcess"/>
    <dgm:cxn modelId="{0F5BFE64-FC36-47C4-A9F8-E96E88CA469B}" type="presParOf" srcId="{B57B4026-681D-42B5-8CF4-E6946ECC340B}" destId="{152BB106-2B91-42C2-A4AA-815747196909}"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BCB83-6E3C-4512-88CC-B977DED38CD9}">
      <dsp:nvSpPr>
        <dsp:cNvPr id="0" name=""/>
        <dsp:cNvSpPr/>
      </dsp:nvSpPr>
      <dsp:spPr>
        <a:xfrm>
          <a:off x="138260" y="1840707"/>
          <a:ext cx="2035171" cy="670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Understanding</a:t>
          </a:r>
          <a:r>
            <a:rPr lang="en-US" sz="1600" kern="1200" baseline="0" dirty="0"/>
            <a:t> Problem Statement</a:t>
          </a:r>
          <a:endParaRPr lang="en-US" sz="1600" kern="1200" dirty="0"/>
        </a:p>
      </dsp:txBody>
      <dsp:txXfrm>
        <a:off x="138260" y="1840707"/>
        <a:ext cx="2035171" cy="670681"/>
      </dsp:txXfrm>
    </dsp:sp>
    <dsp:sp modelId="{ECB6BE32-D81C-4810-9690-956134C59006}">
      <dsp:nvSpPr>
        <dsp:cNvPr id="0" name=""/>
        <dsp:cNvSpPr/>
      </dsp:nvSpPr>
      <dsp:spPr>
        <a:xfrm>
          <a:off x="135947" y="1636727"/>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45B5595-FC2F-4A47-ADC4-61834520799F}">
      <dsp:nvSpPr>
        <dsp:cNvPr id="0" name=""/>
        <dsp:cNvSpPr/>
      </dsp:nvSpPr>
      <dsp:spPr>
        <a:xfrm>
          <a:off x="249269" y="1410083"/>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1EEB6D6-A85E-4E4D-898D-89899A80603A}">
      <dsp:nvSpPr>
        <dsp:cNvPr id="0" name=""/>
        <dsp:cNvSpPr/>
      </dsp:nvSpPr>
      <dsp:spPr>
        <a:xfrm>
          <a:off x="521242" y="1455412"/>
          <a:ext cx="254396" cy="25439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A3F0F646-4C41-4067-8A5C-F7D9653B2A76}">
      <dsp:nvSpPr>
        <dsp:cNvPr id="0" name=""/>
        <dsp:cNvSpPr/>
      </dsp:nvSpPr>
      <dsp:spPr>
        <a:xfrm>
          <a:off x="747887" y="1206103"/>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77BB1432-B096-4E20-AF1A-FB6CD5873098}">
      <dsp:nvSpPr>
        <dsp:cNvPr id="0" name=""/>
        <dsp:cNvSpPr/>
      </dsp:nvSpPr>
      <dsp:spPr>
        <a:xfrm>
          <a:off x="1042524" y="1115446"/>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D256A7A2-FA8E-4986-B2CC-74C7EB257265}">
      <dsp:nvSpPr>
        <dsp:cNvPr id="0" name=""/>
        <dsp:cNvSpPr/>
      </dsp:nvSpPr>
      <dsp:spPr>
        <a:xfrm>
          <a:off x="1405155" y="1274097"/>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3B684242-8BA8-4D44-BA55-40E23B7DDE11}">
      <dsp:nvSpPr>
        <dsp:cNvPr id="0" name=""/>
        <dsp:cNvSpPr/>
      </dsp:nvSpPr>
      <dsp:spPr>
        <a:xfrm>
          <a:off x="1631799" y="1387419"/>
          <a:ext cx="254396" cy="25439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0FB24523-01A7-45B4-A7E1-3BBDCF95BC4D}">
      <dsp:nvSpPr>
        <dsp:cNvPr id="0" name=""/>
        <dsp:cNvSpPr/>
      </dsp:nvSpPr>
      <dsp:spPr>
        <a:xfrm>
          <a:off x="1949101" y="1636727"/>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022139F6-BC16-4F86-9606-A8894AEE2EA3}">
      <dsp:nvSpPr>
        <dsp:cNvPr id="0" name=""/>
        <dsp:cNvSpPr/>
      </dsp:nvSpPr>
      <dsp:spPr>
        <a:xfrm>
          <a:off x="2085087" y="1886036"/>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D487E77C-7A60-49CA-987E-21AF00E0DACF}">
      <dsp:nvSpPr>
        <dsp:cNvPr id="0" name=""/>
        <dsp:cNvSpPr/>
      </dsp:nvSpPr>
      <dsp:spPr>
        <a:xfrm>
          <a:off x="906537" y="1410083"/>
          <a:ext cx="416285" cy="416285"/>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FEABBC8B-442E-457E-855C-E315386FE657}">
      <dsp:nvSpPr>
        <dsp:cNvPr id="0" name=""/>
        <dsp:cNvSpPr/>
      </dsp:nvSpPr>
      <dsp:spPr>
        <a:xfrm>
          <a:off x="22625" y="2271331"/>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62E8EF97-9301-4390-BBB2-89CCA14FDD87}">
      <dsp:nvSpPr>
        <dsp:cNvPr id="0" name=""/>
        <dsp:cNvSpPr/>
      </dsp:nvSpPr>
      <dsp:spPr>
        <a:xfrm>
          <a:off x="158612" y="2475311"/>
          <a:ext cx="254396" cy="25439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EBEC0318-871B-43BD-ACC3-1C6E19EB2B8C}">
      <dsp:nvSpPr>
        <dsp:cNvPr id="0" name=""/>
        <dsp:cNvSpPr/>
      </dsp:nvSpPr>
      <dsp:spPr>
        <a:xfrm>
          <a:off x="498578" y="2656626"/>
          <a:ext cx="370031" cy="370031"/>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4C1C6A67-1CFB-4DE6-9975-97228B4C2E47}">
      <dsp:nvSpPr>
        <dsp:cNvPr id="0" name=""/>
        <dsp:cNvSpPr/>
      </dsp:nvSpPr>
      <dsp:spPr>
        <a:xfrm>
          <a:off x="974531" y="2951263"/>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B1FCB5A8-0996-4A0C-8A77-53667AF339DA}">
      <dsp:nvSpPr>
        <dsp:cNvPr id="0" name=""/>
        <dsp:cNvSpPr/>
      </dsp:nvSpPr>
      <dsp:spPr>
        <a:xfrm>
          <a:off x="1065188" y="2656626"/>
          <a:ext cx="254396" cy="25439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D3416887-32BF-4DB9-A6A2-8D61DE443777}">
      <dsp:nvSpPr>
        <dsp:cNvPr id="0" name=""/>
        <dsp:cNvSpPr/>
      </dsp:nvSpPr>
      <dsp:spPr>
        <a:xfrm>
          <a:off x="1291833" y="2973928"/>
          <a:ext cx="161888" cy="16188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D2D42D50-64E4-4B80-B490-F19F71D776BA}">
      <dsp:nvSpPr>
        <dsp:cNvPr id="0" name=""/>
        <dsp:cNvSpPr/>
      </dsp:nvSpPr>
      <dsp:spPr>
        <a:xfrm>
          <a:off x="1495812" y="2611297"/>
          <a:ext cx="370031" cy="370031"/>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DD6C2EB5-FC4F-480D-940D-E22193181994}">
      <dsp:nvSpPr>
        <dsp:cNvPr id="0" name=""/>
        <dsp:cNvSpPr/>
      </dsp:nvSpPr>
      <dsp:spPr>
        <a:xfrm>
          <a:off x="1994429" y="2520639"/>
          <a:ext cx="254396" cy="254396"/>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F03B3CA6-01C8-4916-BFAD-6A1F00A3E240}">
      <dsp:nvSpPr>
        <dsp:cNvPr id="0" name=""/>
        <dsp:cNvSpPr/>
      </dsp:nvSpPr>
      <dsp:spPr>
        <a:xfrm>
          <a:off x="2248826" y="1455035"/>
          <a:ext cx="747126" cy="1426345"/>
        </a:xfrm>
        <a:prstGeom prst="chevron">
          <a:avLst>
            <a:gd name="adj" fmla="val 6231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F9A7F14A-DC10-415D-B134-1AC22DBA0DCF}">
      <dsp:nvSpPr>
        <dsp:cNvPr id="0" name=""/>
        <dsp:cNvSpPr/>
      </dsp:nvSpPr>
      <dsp:spPr>
        <a:xfrm>
          <a:off x="2995952" y="1455728"/>
          <a:ext cx="2037617" cy="14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Collecting and understanding the data</a:t>
          </a:r>
        </a:p>
      </dsp:txBody>
      <dsp:txXfrm>
        <a:off x="2995952" y="1455728"/>
        <a:ext cx="2037617" cy="1426331"/>
      </dsp:txXfrm>
    </dsp:sp>
    <dsp:sp modelId="{4AB19878-F35F-4373-A95C-2633E1B10000}">
      <dsp:nvSpPr>
        <dsp:cNvPr id="0" name=""/>
        <dsp:cNvSpPr/>
      </dsp:nvSpPr>
      <dsp:spPr>
        <a:xfrm>
          <a:off x="5033569" y="1455035"/>
          <a:ext cx="747126" cy="1426345"/>
        </a:xfrm>
        <a:prstGeom prst="chevron">
          <a:avLst>
            <a:gd name="adj" fmla="val 6231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0BC8FEC4-3831-465D-A916-2FF436D00CF1}">
      <dsp:nvSpPr>
        <dsp:cNvPr id="0" name=""/>
        <dsp:cNvSpPr/>
      </dsp:nvSpPr>
      <dsp:spPr>
        <a:xfrm>
          <a:off x="5780695" y="1455728"/>
          <a:ext cx="2037617" cy="14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Data Cleaning, Data Transformation, Data Modeling </a:t>
          </a:r>
        </a:p>
      </dsp:txBody>
      <dsp:txXfrm>
        <a:off x="5780695" y="1455728"/>
        <a:ext cx="2037617" cy="1426331"/>
      </dsp:txXfrm>
    </dsp:sp>
    <dsp:sp modelId="{5A9365B6-2DF7-4E83-A33A-DA03394D84B5}">
      <dsp:nvSpPr>
        <dsp:cNvPr id="0" name=""/>
        <dsp:cNvSpPr/>
      </dsp:nvSpPr>
      <dsp:spPr>
        <a:xfrm>
          <a:off x="7818313" y="1455035"/>
          <a:ext cx="747126" cy="1426345"/>
        </a:xfrm>
        <a:prstGeom prst="chevron">
          <a:avLst>
            <a:gd name="adj" fmla="val 6231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20F45633-ACFE-4553-BC17-F4C5544D5791}">
      <dsp:nvSpPr>
        <dsp:cNvPr id="0" name=""/>
        <dsp:cNvSpPr/>
      </dsp:nvSpPr>
      <dsp:spPr>
        <a:xfrm>
          <a:off x="8646943" y="1337159"/>
          <a:ext cx="1731974" cy="1731974"/>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Data Visualization using Power Bi</a:t>
          </a:r>
        </a:p>
      </dsp:txBody>
      <dsp:txXfrm>
        <a:off x="8900585" y="1590801"/>
        <a:ext cx="1224690" cy="1224690"/>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3028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69732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33235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94935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443623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4/7/2023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729858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4/7/2023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953690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87342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0419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32B432-ACDA-4023-A761-2BAB76577B62}" type="datetime1">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593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37251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445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8904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A96C99-B8F8-4528-BD05-0E16E943DC09}" type="datetime1">
              <a:rPr lang="en-US" smtClean="0"/>
              <a:t>4/7/2023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4511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636942-C211-4B28-8DBD-C953E00AF71B}" type="datetime1">
              <a:rPr lang="en-US" smtClean="0"/>
              <a:t>4/7/2023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8903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E8D12A6-918A-48BD-8CB9-CA713993B0EA}" type="datetime1">
              <a:rPr lang="en-US" smtClean="0"/>
              <a:t>4/7/2023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5446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4622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A2B21-3FCD-4721-B95C-427943F61125}" type="datetime1">
              <a:rPr lang="en-US" smtClean="0"/>
              <a:t>4/7/2023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64513823"/>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IN" sz="3600" b="1" dirty="0">
                <a:solidFill>
                  <a:schemeClr val="accent2"/>
                </a:solidFill>
                <a:latin typeface="Arial Rounded MT Bold" panose="020F0704030504030204" pitchFamily="34" charset="0"/>
                <a:ea typeface="Calibri" panose="020F0502020204030204" pitchFamily="34" charset="0"/>
                <a:cs typeface="Mangal" panose="02040503050203030202" pitchFamily="18" charset="0"/>
              </a:rPr>
              <a:t>Travel </a:t>
            </a:r>
            <a:r>
              <a:rPr lang="en-IN" sz="3600" b="1" dirty="0">
                <a:solidFill>
                  <a:schemeClr val="accent2"/>
                </a:solidFill>
                <a:effectLst/>
                <a:latin typeface="Arial Rounded MT Bold" panose="020F0704030504030204" pitchFamily="34" charset="0"/>
                <a:ea typeface="Calibri" panose="020F0502020204030204" pitchFamily="34" charset="0"/>
                <a:cs typeface="Mangal" panose="02040503050203030202" pitchFamily="18" charset="0"/>
              </a:rPr>
              <a:t>Data Analysis</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102217" y="3918857"/>
            <a:ext cx="4775075" cy="1203649"/>
          </a:xfrm>
        </p:spPr>
        <p:txBody>
          <a:bodyPr>
            <a:noAutofit/>
          </a:bodyPr>
          <a:lstStyle/>
          <a:p>
            <a:pPr>
              <a:spcAft>
                <a:spcPts val="600"/>
              </a:spcAft>
            </a:pPr>
            <a:r>
              <a:rPr lang="en-US" sz="2000" b="1" dirty="0"/>
              <a:t>Created By </a:t>
            </a:r>
          </a:p>
          <a:p>
            <a:pPr>
              <a:spcAft>
                <a:spcPts val="600"/>
              </a:spcAft>
            </a:pPr>
            <a:r>
              <a:rPr lang="en-US" sz="2000" b="1" dirty="0"/>
              <a:t>Karishma Grover &amp; Satyam Patel</a:t>
            </a:r>
          </a:p>
        </p:txBody>
      </p:sp>
      <p:pic>
        <p:nvPicPr>
          <p:cNvPr id="5" name="Picture 4">
            <a:extLst>
              <a:ext uri="{FF2B5EF4-FFF2-40B4-BE49-F238E27FC236}">
                <a16:creationId xmlns:a16="http://schemas.microsoft.com/office/drawing/2014/main" id="{011F6C89-6520-F650-531B-2B2C488C65C3}"/>
              </a:ext>
            </a:extLst>
          </p:cNvPr>
          <p:cNvPicPr>
            <a:picLocks noChangeAspect="1"/>
          </p:cNvPicPr>
          <p:nvPr/>
        </p:nvPicPr>
        <p:blipFill>
          <a:blip r:embed="rId2"/>
          <a:stretch>
            <a:fillRect/>
          </a:stretch>
        </p:blipFill>
        <p:spPr>
          <a:xfrm>
            <a:off x="1227159" y="3150066"/>
            <a:ext cx="3511685" cy="1490995"/>
          </a:xfrm>
          <a:prstGeom prst="rect">
            <a:avLst/>
          </a:prstGeom>
        </p:spPr>
      </p:pic>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058611-CADB-ED0C-6FA0-B8A54C03F99E}"/>
              </a:ext>
            </a:extLst>
          </p:cNvPr>
          <p:cNvSpPr>
            <a:spLocks noGrp="1"/>
          </p:cNvSpPr>
          <p:nvPr>
            <p:ph type="title"/>
          </p:nvPr>
        </p:nvSpPr>
        <p:spPr>
          <a:xfrm>
            <a:off x="648931" y="629267"/>
            <a:ext cx="4166510" cy="1009238"/>
          </a:xfrm>
        </p:spPr>
        <p:txBody>
          <a:bodyPr>
            <a:normAutofit/>
          </a:bodyPr>
          <a:lstStyle/>
          <a:p>
            <a:r>
              <a:rPr lang="en-IN" sz="4400" b="1" i="0" dirty="0">
                <a:solidFill>
                  <a:schemeClr val="bg1"/>
                </a:solidFill>
                <a:effectLst/>
                <a:latin typeface="Calibri" panose="020F0502020204030204" pitchFamily="34" charset="0"/>
                <a:cs typeface="Calibri" panose="020F0502020204030204" pitchFamily="34" charset="0"/>
              </a:rPr>
              <a:t>Insights</a:t>
            </a:r>
            <a:endParaRPr lang="en-IN" sz="4400" dirty="0">
              <a:solidFill>
                <a:schemeClr val="bg1"/>
              </a:solidFill>
              <a:latin typeface="Calibri" panose="020F0502020204030204" pitchFamily="34" charset="0"/>
              <a:cs typeface="Calibri" panose="020F0502020204030204" pitchFamily="34" charset="0"/>
            </a:endParaRPr>
          </a:p>
        </p:txBody>
      </p:sp>
      <p:sp>
        <p:nvSpPr>
          <p:cNvPr id="3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2" name="Freeform: Shape 2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image2.png" descr="A screenshot of a computer&#10;&#10;Description automatically generated with medium confidence">
            <a:extLst>
              <a:ext uri="{FF2B5EF4-FFF2-40B4-BE49-F238E27FC236}">
                <a16:creationId xmlns:a16="http://schemas.microsoft.com/office/drawing/2014/main" id="{5B8F5C4A-CCE6-0A8F-D8AD-6AC0FE94CC65}"/>
              </a:ext>
            </a:extLst>
          </p:cNvPr>
          <p:cNvPicPr>
            <a:picLocks/>
          </p:cNvPicPr>
          <p:nvPr/>
        </p:nvPicPr>
        <p:blipFill>
          <a:blip r:embed="rId2"/>
          <a:stretch>
            <a:fillRect/>
          </a:stretch>
        </p:blipFill>
        <p:spPr>
          <a:xfrm>
            <a:off x="6093992" y="1552896"/>
            <a:ext cx="5449889" cy="3752205"/>
          </a:xfrm>
          <a:prstGeom prst="rect">
            <a:avLst/>
          </a:prstGeom>
          <a:effectLst/>
        </p:spPr>
      </p:pic>
      <p:sp>
        <p:nvSpPr>
          <p:cNvPr id="33" name="Rectangle 2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1BBE85D9-CDC3-0FF0-376C-7A9FC79CB66E}"/>
              </a:ext>
            </a:extLst>
          </p:cNvPr>
          <p:cNvSpPr>
            <a:spLocks noGrp="1"/>
          </p:cNvSpPr>
          <p:nvPr>
            <p:ph idx="1"/>
          </p:nvPr>
        </p:nvSpPr>
        <p:spPr>
          <a:xfrm>
            <a:off x="333375" y="2272684"/>
            <a:ext cx="4873424" cy="3951136"/>
          </a:xfrm>
        </p:spPr>
        <p:txBody>
          <a:bodyPr>
            <a:normAutofit/>
          </a:bodyPr>
          <a:lstStyle/>
          <a:p>
            <a:pPr algn="just">
              <a:lnSpc>
                <a:spcPct val="90000"/>
              </a:lnSpc>
            </a:pPr>
            <a:r>
              <a:rPr lang="en-IN" dirty="0">
                <a:solidFill>
                  <a:schemeClr val="accent2">
                    <a:lumMod val="60000"/>
                    <a:lumOff val="40000"/>
                  </a:schemeClr>
                </a:solidFill>
                <a:effectLst/>
                <a:latin typeface="Calibri" panose="020F0502020204030204" pitchFamily="34" charset="0"/>
                <a:ea typeface="Calibri" panose="020F0502020204030204" pitchFamily="34" charset="0"/>
              </a:rPr>
              <a:t>The price of listings with a higher count of amenities had a significantly higher average price compared to listings with fewer amenities. Specifically, listings with a total of 60 amenities had the highest average price of 349.58, which was 83.04% higher than listings with only 10 amenities, which had the lowest average price of 190.98. Overall, the average price of listings varied between 190.98 to 349.58 across all counts of amenities.</a:t>
            </a:r>
            <a:r>
              <a:rPr lang="en-IN" dirty="0">
                <a:solidFill>
                  <a:schemeClr val="accent2">
                    <a:lumMod val="60000"/>
                    <a:lumOff val="40000"/>
                  </a:schemeClr>
                </a:solidFill>
                <a:effectLst/>
                <a:highlight>
                  <a:srgbClr val="FFFFFF"/>
                </a:highlight>
                <a:latin typeface="Calibri" panose="020F0502020204030204" pitchFamily="34" charset="0"/>
                <a:ea typeface="Calibri" panose="020F0502020204030204" pitchFamily="34" charset="0"/>
              </a:rPr>
              <a:t> </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421351161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8F878-68DC-38D1-303A-A65312555F4E}"/>
              </a:ext>
            </a:extLst>
          </p:cNvPr>
          <p:cNvSpPr>
            <a:spLocks noGrp="1"/>
          </p:cNvSpPr>
          <p:nvPr>
            <p:ph type="title"/>
          </p:nvPr>
        </p:nvSpPr>
        <p:spPr>
          <a:xfrm>
            <a:off x="648930" y="629267"/>
            <a:ext cx="5616217" cy="924325"/>
          </a:xfrm>
        </p:spPr>
        <p:txBody>
          <a:bodyPr>
            <a:normAutofit/>
          </a:bodyPr>
          <a:lstStyle/>
          <a:p>
            <a:r>
              <a:rPr lang="en-US" sz="4000" b="1" dirty="0">
                <a:solidFill>
                  <a:srgbClr val="EBEBEB"/>
                </a:solidFill>
                <a:latin typeface="Calibri" panose="020F0502020204030204" pitchFamily="34" charset="0"/>
                <a:cs typeface="Calibri" panose="020F0502020204030204" pitchFamily="34" charset="0"/>
              </a:rPr>
              <a:t>Continue…</a:t>
            </a:r>
            <a:endParaRPr lang="en-IN" sz="4000" b="1" dirty="0">
              <a:solidFill>
                <a:srgbClr val="EBEBEB"/>
              </a:solidFill>
              <a:latin typeface="Calibri" panose="020F0502020204030204" pitchFamily="34" charset="0"/>
              <a:cs typeface="Calibri" panose="020F0502020204030204" pitchFamily="34" charset="0"/>
            </a:endParaRPr>
          </a:p>
        </p:txBody>
      </p:sp>
      <p:sp>
        <p:nvSpPr>
          <p:cNvPr id="35"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37" name="Freeform: Shape 36">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image3.png">
            <a:extLst>
              <a:ext uri="{FF2B5EF4-FFF2-40B4-BE49-F238E27FC236}">
                <a16:creationId xmlns:a16="http://schemas.microsoft.com/office/drawing/2014/main" id="{CB09B8F8-F059-7BC2-0594-2CD71F5EB7FC}"/>
              </a:ext>
            </a:extLst>
          </p:cNvPr>
          <p:cNvPicPr>
            <a:picLocks/>
          </p:cNvPicPr>
          <p:nvPr/>
        </p:nvPicPr>
        <p:blipFill>
          <a:blip r:embed="rId2"/>
          <a:stretch>
            <a:fillRect/>
          </a:stretch>
        </p:blipFill>
        <p:spPr>
          <a:xfrm>
            <a:off x="7563742" y="1667518"/>
            <a:ext cx="3980139" cy="3522960"/>
          </a:xfrm>
          <a:prstGeom prst="rect">
            <a:avLst/>
          </a:prstGeom>
          <a:effectLst/>
        </p:spPr>
      </p:pic>
      <p:sp>
        <p:nvSpPr>
          <p:cNvPr id="39" name="Rectangle 38">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D55C0349-EE40-598F-2090-42DA0AD08154}"/>
              </a:ext>
            </a:extLst>
          </p:cNvPr>
          <p:cNvSpPr>
            <a:spLocks noGrp="1"/>
          </p:cNvSpPr>
          <p:nvPr>
            <p:ph idx="1"/>
          </p:nvPr>
        </p:nvSpPr>
        <p:spPr>
          <a:xfrm>
            <a:off x="648119" y="2438400"/>
            <a:ext cx="5617028" cy="3785419"/>
          </a:xfrm>
        </p:spPr>
        <p:txBody>
          <a:bodyPr>
            <a:normAutofit/>
          </a:bodyPr>
          <a:lstStyle/>
          <a:p>
            <a:r>
              <a:rPr lang="en-IN" dirty="0">
                <a:solidFill>
                  <a:schemeClr val="accent2">
                    <a:lumMod val="60000"/>
                    <a:lumOff val="40000"/>
                  </a:schemeClr>
                </a:solidFill>
                <a:effectLst/>
                <a:latin typeface="Calibri" panose="020F0502020204030204" pitchFamily="34" charset="0"/>
                <a:ea typeface="Quattrocento Sans" panose="020B0502050000020003" pitchFamily="34" charset="0"/>
                <a:cs typeface="Calibri" panose="020F0502020204030204" pitchFamily="34" charset="0"/>
              </a:rPr>
              <a:t>The average price of a room type decreased by 11.34% between January and November 2023, with a steep decline of 2.62% in just four months from July 2023. The average price dropped from 205.36 to 199.98 during its steepest decline between July and November 2023.</a:t>
            </a:r>
            <a:endParaRPr lang="en-US" dirty="0">
              <a:solidFill>
                <a:schemeClr val="accent2">
                  <a:lumMod val="60000"/>
                  <a:lumOff val="4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626153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6B20C3-3B0F-D111-C573-0ED18841DF74}"/>
              </a:ext>
            </a:extLst>
          </p:cNvPr>
          <p:cNvSpPr>
            <a:spLocks noGrp="1"/>
          </p:cNvSpPr>
          <p:nvPr>
            <p:ph type="title"/>
          </p:nvPr>
        </p:nvSpPr>
        <p:spPr>
          <a:xfrm>
            <a:off x="648930" y="629267"/>
            <a:ext cx="5616217" cy="995348"/>
          </a:xfrm>
        </p:spPr>
        <p:txBody>
          <a:bodyPr>
            <a:normAutofit/>
          </a:bodyPr>
          <a:lstStyle/>
          <a:p>
            <a:r>
              <a:rPr lang="en-US" sz="4000" b="1" dirty="0">
                <a:solidFill>
                  <a:srgbClr val="EBEBEB"/>
                </a:solidFill>
                <a:latin typeface="Calibri" panose="020F0502020204030204" pitchFamily="34" charset="0"/>
                <a:cs typeface="Calibri" panose="020F0502020204030204" pitchFamily="34" charset="0"/>
              </a:rPr>
              <a:t>Continue…</a:t>
            </a:r>
            <a:endParaRPr lang="en-IN" sz="4000" b="1" dirty="0">
              <a:solidFill>
                <a:srgbClr val="EBEBEB"/>
              </a:solidFill>
              <a:latin typeface="Calibri" panose="020F0502020204030204" pitchFamily="34" charset="0"/>
              <a:cs typeface="Calibri" panose="020F0502020204030204" pitchFamily="34" charset="0"/>
            </a:endParaRPr>
          </a:p>
        </p:txBody>
      </p:sp>
      <p:sp>
        <p:nvSpPr>
          <p:cNvPr id="27"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29" name="Freeform: Shape 28">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image1.png">
            <a:extLst>
              <a:ext uri="{FF2B5EF4-FFF2-40B4-BE49-F238E27FC236}">
                <a16:creationId xmlns:a16="http://schemas.microsoft.com/office/drawing/2014/main" id="{ED07A3FC-044D-09C0-A3AF-2BD8C09D8DCE}"/>
              </a:ext>
            </a:extLst>
          </p:cNvPr>
          <p:cNvPicPr/>
          <p:nvPr/>
        </p:nvPicPr>
        <p:blipFill>
          <a:blip r:embed="rId2"/>
          <a:stretch>
            <a:fillRect/>
          </a:stretch>
        </p:blipFill>
        <p:spPr>
          <a:xfrm>
            <a:off x="7563742" y="1397252"/>
            <a:ext cx="3980139" cy="4063492"/>
          </a:xfrm>
          <a:prstGeom prst="rect">
            <a:avLst/>
          </a:prstGeom>
          <a:effectLst/>
        </p:spPr>
      </p:pic>
      <p:sp>
        <p:nvSpPr>
          <p:cNvPr id="31" name="Rectangle 30">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30D1121-CC86-4EAD-DBB2-5ABC667127A2}"/>
              </a:ext>
            </a:extLst>
          </p:cNvPr>
          <p:cNvSpPr>
            <a:spLocks noGrp="1"/>
          </p:cNvSpPr>
          <p:nvPr>
            <p:ph idx="1"/>
          </p:nvPr>
        </p:nvSpPr>
        <p:spPr>
          <a:xfrm>
            <a:off x="648931" y="1997476"/>
            <a:ext cx="5616216" cy="4226343"/>
          </a:xfrm>
        </p:spPr>
        <p:txBody>
          <a:bodyPr>
            <a:normAutofit/>
          </a:bodyPr>
          <a:lstStyle/>
          <a:p>
            <a:endParaRPr lang="en-US" dirty="0">
              <a:solidFill>
                <a:srgbClr val="FFFFFF"/>
              </a:solidFill>
              <a:effectLst/>
            </a:endParaRPr>
          </a:p>
          <a:p>
            <a:r>
              <a:rPr lang="en-US" dirty="0">
                <a:solidFill>
                  <a:schemeClr val="accent2">
                    <a:lumMod val="60000"/>
                    <a:lumOff val="40000"/>
                  </a:schemeClr>
                </a:solidFill>
                <a:latin typeface="Calibri" panose="020F0502020204030204" pitchFamily="34" charset="0"/>
                <a:cs typeface="Calibri" panose="020F0502020204030204" pitchFamily="34" charset="0"/>
              </a:rPr>
              <a:t>The Entire home/apt had the highest average price at 242.86, while the Shared room had the lowest average price at 99.31. Hotel rooms had an average price of 157.87. The average price varied from 99.31 to 242.86 across all four types of rooms, and the order of average prices was Entire home/apt, Private room, Hotel room, and Shared room.</a:t>
            </a:r>
          </a:p>
          <a:p>
            <a:endParaRPr lang="en-IN" dirty="0">
              <a:solidFill>
                <a:srgbClr val="FFFFFF"/>
              </a:solidFill>
            </a:endParaRPr>
          </a:p>
        </p:txBody>
      </p:sp>
    </p:spTree>
    <p:extLst>
      <p:ext uri="{BB962C8B-B14F-4D97-AF65-F5344CB8AC3E}">
        <p14:creationId xmlns:p14="http://schemas.microsoft.com/office/powerpoint/2010/main" val="268608298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4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F755FA-AB24-662B-35A9-541F6CC92405}"/>
              </a:ext>
            </a:extLst>
          </p:cNvPr>
          <p:cNvSpPr>
            <a:spLocks noGrp="1"/>
          </p:cNvSpPr>
          <p:nvPr>
            <p:ph type="title"/>
          </p:nvPr>
        </p:nvSpPr>
        <p:spPr>
          <a:xfrm>
            <a:off x="152401" y="1076325"/>
            <a:ext cx="3600080" cy="807457"/>
          </a:xfrm>
        </p:spPr>
        <p:txBody>
          <a:bodyPr anchor="b">
            <a:normAutofit/>
          </a:bodyPr>
          <a:lstStyle/>
          <a:p>
            <a:r>
              <a:rPr lang="en-US" sz="4000" b="1" dirty="0">
                <a:solidFill>
                  <a:srgbClr val="EBEBEB"/>
                </a:solidFill>
                <a:latin typeface="Calibri" panose="020F0502020204030204" pitchFamily="34" charset="0"/>
                <a:cs typeface="Calibri" panose="020F0502020204030204" pitchFamily="34" charset="0"/>
              </a:rPr>
              <a:t>Continue…</a:t>
            </a:r>
            <a:endParaRPr lang="en-IN" sz="4000" b="1" dirty="0">
              <a:solidFill>
                <a:srgbClr val="EBEBEB"/>
              </a:solidFill>
              <a:latin typeface="Calibri" panose="020F0502020204030204" pitchFamily="34" charset="0"/>
              <a:cs typeface="Calibri" panose="020F0502020204030204" pitchFamily="34" charset="0"/>
            </a:endParaRPr>
          </a:p>
        </p:txBody>
      </p:sp>
      <p:sp>
        <p:nvSpPr>
          <p:cNvPr id="5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0" name="Freeform: Shape 5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61" name="Rectangle 5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C97EA8CB-997B-9B5D-C682-D647E11F75C1}"/>
              </a:ext>
            </a:extLst>
          </p:cNvPr>
          <p:cNvSpPr>
            <a:spLocks noGrp="1"/>
          </p:cNvSpPr>
          <p:nvPr>
            <p:ph idx="1"/>
          </p:nvPr>
        </p:nvSpPr>
        <p:spPr>
          <a:xfrm>
            <a:off x="152401" y="2486025"/>
            <a:ext cx="4008909" cy="3541913"/>
          </a:xfrm>
        </p:spPr>
        <p:txBody>
          <a:bodyPr>
            <a:normAutofit/>
          </a:bodyPr>
          <a:lstStyle/>
          <a:p>
            <a:pPr algn="just"/>
            <a:r>
              <a:rPr lang="en-US" sz="1800" dirty="0">
                <a:solidFill>
                  <a:schemeClr val="accent2">
                    <a:lumMod val="60000"/>
                    <a:lumOff val="40000"/>
                  </a:schemeClr>
                </a:solidFill>
                <a:latin typeface="Calibri" panose="020F0502020204030204" pitchFamily="34" charset="0"/>
                <a:cs typeface="Calibri" panose="020F0502020204030204" pitchFamily="34" charset="0"/>
              </a:rPr>
              <a:t>The average price of accommodations in De </a:t>
            </a:r>
            <a:r>
              <a:rPr lang="en-US" sz="1800" dirty="0" err="1">
                <a:solidFill>
                  <a:schemeClr val="accent2">
                    <a:lumMod val="60000"/>
                    <a:lumOff val="40000"/>
                  </a:schemeClr>
                </a:solidFill>
                <a:latin typeface="Calibri" panose="020F0502020204030204" pitchFamily="34" charset="0"/>
                <a:cs typeface="Calibri" panose="020F0502020204030204" pitchFamily="34" charset="0"/>
              </a:rPr>
              <a:t>Baarsjes</a:t>
            </a:r>
            <a:r>
              <a:rPr lang="en-US" sz="1800" dirty="0">
                <a:solidFill>
                  <a:schemeClr val="accent2">
                    <a:lumMod val="60000"/>
                    <a:lumOff val="40000"/>
                  </a:schemeClr>
                </a:solidFill>
                <a:latin typeface="Calibri" panose="020F0502020204030204" pitchFamily="34" charset="0"/>
                <a:cs typeface="Calibri" panose="020F0502020204030204" pitchFamily="34" charset="0"/>
              </a:rPr>
              <a:t> - Oud-West was the highest at 306.89, while </a:t>
            </a:r>
            <a:r>
              <a:rPr lang="en-US" sz="1800" dirty="0" err="1">
                <a:solidFill>
                  <a:schemeClr val="accent2">
                    <a:lumMod val="60000"/>
                    <a:lumOff val="40000"/>
                  </a:schemeClr>
                </a:solidFill>
                <a:latin typeface="Calibri" panose="020F0502020204030204" pitchFamily="34" charset="0"/>
                <a:cs typeface="Calibri" panose="020F0502020204030204" pitchFamily="34" charset="0"/>
              </a:rPr>
              <a:t>Gaasperdam</a:t>
            </a:r>
            <a:r>
              <a:rPr lang="en-US" sz="1800" dirty="0">
                <a:solidFill>
                  <a:schemeClr val="accent2">
                    <a:lumMod val="60000"/>
                    <a:lumOff val="40000"/>
                  </a:schemeClr>
                </a:solidFill>
                <a:latin typeface="Calibri" panose="020F0502020204030204" pitchFamily="34" charset="0"/>
                <a:cs typeface="Calibri" panose="020F0502020204030204" pitchFamily="34" charset="0"/>
              </a:rPr>
              <a:t> - </a:t>
            </a:r>
            <a:r>
              <a:rPr lang="en-US" sz="1800" dirty="0" err="1">
                <a:solidFill>
                  <a:schemeClr val="accent2">
                    <a:lumMod val="60000"/>
                    <a:lumOff val="40000"/>
                  </a:schemeClr>
                </a:solidFill>
                <a:latin typeface="Calibri" panose="020F0502020204030204" pitchFamily="34" charset="0"/>
                <a:cs typeface="Calibri" panose="020F0502020204030204" pitchFamily="34" charset="0"/>
              </a:rPr>
              <a:t>Driemond</a:t>
            </a:r>
            <a:r>
              <a:rPr lang="en-US" sz="1800" dirty="0">
                <a:solidFill>
                  <a:schemeClr val="accent2">
                    <a:lumMod val="60000"/>
                    <a:lumOff val="40000"/>
                  </a:schemeClr>
                </a:solidFill>
                <a:latin typeface="Calibri" panose="020F0502020204030204" pitchFamily="34" charset="0"/>
                <a:cs typeface="Calibri" panose="020F0502020204030204" pitchFamily="34" charset="0"/>
              </a:rPr>
              <a:t> had the lowest average price at 120.98. The average price across all 22 neighborhoods ranged from 120.98 to 306.89.</a:t>
            </a:r>
          </a:p>
        </p:txBody>
      </p:sp>
      <p:pic>
        <p:nvPicPr>
          <p:cNvPr id="4" name="image5.png">
            <a:extLst>
              <a:ext uri="{FF2B5EF4-FFF2-40B4-BE49-F238E27FC236}">
                <a16:creationId xmlns:a16="http://schemas.microsoft.com/office/drawing/2014/main" id="{1E57370E-3EDA-BC85-BDEA-0AC1CABC0412}"/>
              </a:ext>
            </a:extLst>
          </p:cNvPr>
          <p:cNvPicPr>
            <a:picLocks/>
          </p:cNvPicPr>
          <p:nvPr/>
        </p:nvPicPr>
        <p:blipFill>
          <a:blip r:embed="rId2"/>
          <a:stretch>
            <a:fillRect/>
          </a:stretch>
        </p:blipFill>
        <p:spPr>
          <a:xfrm>
            <a:off x="5048451" y="1883782"/>
            <a:ext cx="6495847" cy="3700034"/>
          </a:xfrm>
          <a:prstGeom prst="rect">
            <a:avLst/>
          </a:prstGeom>
          <a:effectLst/>
        </p:spPr>
      </p:pic>
    </p:spTree>
    <p:extLst>
      <p:ext uri="{BB962C8B-B14F-4D97-AF65-F5344CB8AC3E}">
        <p14:creationId xmlns:p14="http://schemas.microsoft.com/office/powerpoint/2010/main" val="166037384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6C13A-967C-0575-908B-1EBFA1C91F48}"/>
              </a:ext>
            </a:extLst>
          </p:cNvPr>
          <p:cNvSpPr>
            <a:spLocks noGrp="1"/>
          </p:cNvSpPr>
          <p:nvPr>
            <p:ph type="title"/>
          </p:nvPr>
        </p:nvSpPr>
        <p:spPr>
          <a:xfrm>
            <a:off x="648931" y="629266"/>
            <a:ext cx="4166510" cy="862183"/>
          </a:xfrm>
        </p:spPr>
        <p:txBody>
          <a:bodyPr>
            <a:normAutofit/>
          </a:bodyPr>
          <a:lstStyle/>
          <a:p>
            <a:r>
              <a:rPr lang="en-US" b="1" dirty="0">
                <a:solidFill>
                  <a:srgbClr val="EBEBEB"/>
                </a:solidFill>
                <a:latin typeface="Calibri" panose="020F0502020204030204" pitchFamily="34" charset="0"/>
                <a:cs typeface="Calibri" panose="020F0502020204030204" pitchFamily="34" charset="0"/>
              </a:rPr>
              <a:t>Continue…</a:t>
            </a:r>
            <a:endParaRPr lang="en-IN" b="1" dirty="0">
              <a:solidFill>
                <a:srgbClr val="EBEBEB"/>
              </a:solidFill>
              <a:latin typeface="Calibri" panose="020F0502020204030204" pitchFamily="34" charset="0"/>
              <a:cs typeface="Calibri" panose="020F0502020204030204" pitchFamily="34" charset="0"/>
            </a:endParaRP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3">
            <a:extLst>
              <a:ext uri="{FF2B5EF4-FFF2-40B4-BE49-F238E27FC236}">
                <a16:creationId xmlns:a16="http://schemas.microsoft.com/office/drawing/2014/main" id="{F5D97727-AB09-54D8-A782-16BE59429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93992" y="1882592"/>
            <a:ext cx="5449889" cy="3092812"/>
          </a:xfrm>
          <a:prstGeom prst="rect">
            <a:avLst/>
          </a:prstGeom>
          <a:noFill/>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95374E2-A5BB-3E16-E128-16ED8F3E6866}"/>
              </a:ext>
            </a:extLst>
          </p:cNvPr>
          <p:cNvSpPr>
            <a:spLocks noGrp="1"/>
          </p:cNvSpPr>
          <p:nvPr>
            <p:ph idx="1"/>
          </p:nvPr>
        </p:nvSpPr>
        <p:spPr>
          <a:xfrm>
            <a:off x="648931" y="2120716"/>
            <a:ext cx="4166509" cy="4103104"/>
          </a:xfrm>
        </p:spPr>
        <p:txBody>
          <a:bodyPr>
            <a:normAutofit/>
          </a:bodyPr>
          <a:lstStyle/>
          <a:p>
            <a:r>
              <a:rPr lang="en-US" sz="2400" dirty="0">
                <a:solidFill>
                  <a:schemeClr val="accent2">
                    <a:lumMod val="60000"/>
                    <a:lumOff val="40000"/>
                  </a:schemeClr>
                </a:solidFill>
                <a:latin typeface="Calibri" panose="020F0502020204030204" pitchFamily="34" charset="0"/>
                <a:cs typeface="Calibri" panose="020F0502020204030204" pitchFamily="34" charset="0"/>
              </a:rPr>
              <a:t>The Most location was De </a:t>
            </a:r>
            <a:r>
              <a:rPr lang="en-US" sz="2400" dirty="0" err="1">
                <a:solidFill>
                  <a:schemeClr val="accent2">
                    <a:lumMod val="60000"/>
                    <a:lumOff val="40000"/>
                  </a:schemeClr>
                </a:solidFill>
                <a:latin typeface="Calibri" panose="020F0502020204030204" pitchFamily="34" charset="0"/>
                <a:cs typeface="Calibri" panose="020F0502020204030204" pitchFamily="34" charset="0"/>
              </a:rPr>
              <a:t>Baarsjes</a:t>
            </a:r>
            <a:r>
              <a:rPr lang="en-US" sz="2400" dirty="0">
                <a:solidFill>
                  <a:schemeClr val="accent2">
                    <a:lumMod val="60000"/>
                    <a:lumOff val="40000"/>
                  </a:schemeClr>
                </a:solidFill>
                <a:latin typeface="Calibri" panose="020F0502020204030204" pitchFamily="34" charset="0"/>
                <a:cs typeface="Calibri" panose="020F0502020204030204" pitchFamily="34" charset="0"/>
              </a:rPr>
              <a:t> </a:t>
            </a:r>
            <a:endParaRPr lang="en-IN" sz="2400" dirty="0">
              <a:solidFill>
                <a:schemeClr val="accent2">
                  <a:lumMod val="60000"/>
                  <a:lumOff val="4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645772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0DEC-D92B-D579-9681-3F419C958717}"/>
              </a:ext>
            </a:extLst>
          </p:cNvPr>
          <p:cNvSpPr>
            <a:spLocks noGrp="1"/>
          </p:cNvSpPr>
          <p:nvPr>
            <p:ph type="title"/>
          </p:nvPr>
        </p:nvSpPr>
        <p:spPr>
          <a:xfrm>
            <a:off x="646111" y="452718"/>
            <a:ext cx="9404723" cy="976587"/>
          </a:xfrm>
        </p:spPr>
        <p:txBody>
          <a:bodyPr/>
          <a:lstStyle/>
          <a:p>
            <a:r>
              <a:rPr lang="en-US" b="1" dirty="0">
                <a:latin typeface="Calibri" panose="020F0502020204030204" pitchFamily="34" charset="0"/>
                <a:cs typeface="Calibri" panose="020F0502020204030204" pitchFamily="34" charset="0"/>
              </a:rPr>
              <a:t>Summary</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B9BCAAA-9E68-A431-F2D1-E6E0FDB235AF}"/>
              </a:ext>
            </a:extLst>
          </p:cNvPr>
          <p:cNvSpPr>
            <a:spLocks noGrp="1"/>
          </p:cNvSpPr>
          <p:nvPr>
            <p:ph idx="1"/>
          </p:nvPr>
        </p:nvSpPr>
        <p:spPr>
          <a:xfrm>
            <a:off x="645130" y="2052918"/>
            <a:ext cx="10762676" cy="4195481"/>
          </a:xfrm>
        </p:spPr>
        <p:txBody>
          <a:bodyPr/>
          <a:lstStyle/>
          <a:p>
            <a:pPr algn="just"/>
            <a:r>
              <a:rPr lang="en-US" b="1" dirty="0">
                <a:solidFill>
                  <a:schemeClr val="accent2">
                    <a:lumMod val="60000"/>
                    <a:lumOff val="40000"/>
                  </a:schemeClr>
                </a:solidFill>
                <a:latin typeface="Calibri" panose="020F0502020204030204" pitchFamily="34" charset="0"/>
                <a:cs typeface="Calibri" panose="020F0502020204030204" pitchFamily="34" charset="0"/>
              </a:rPr>
              <a:t>Listings with more amenities had higher prices, with a significant difference between 60 and 10 amenities. The average price of a room type decreased by 11.34% from January to November 2023, with a sharp decline of 2.62% from July to November 2023. The entire home/apt had the highest average price, and the Shared room had the lowest. De </a:t>
            </a:r>
            <a:r>
              <a:rPr lang="en-US" b="1" dirty="0" err="1">
                <a:solidFill>
                  <a:schemeClr val="accent2">
                    <a:lumMod val="60000"/>
                    <a:lumOff val="40000"/>
                  </a:schemeClr>
                </a:solidFill>
                <a:latin typeface="Calibri" panose="020F0502020204030204" pitchFamily="34" charset="0"/>
                <a:cs typeface="Calibri" panose="020F0502020204030204" pitchFamily="34" charset="0"/>
              </a:rPr>
              <a:t>Baarsjes</a:t>
            </a:r>
            <a:r>
              <a:rPr lang="en-US" b="1" dirty="0">
                <a:solidFill>
                  <a:schemeClr val="accent2">
                    <a:lumMod val="60000"/>
                    <a:lumOff val="40000"/>
                  </a:schemeClr>
                </a:solidFill>
                <a:latin typeface="Calibri" panose="020F0502020204030204" pitchFamily="34" charset="0"/>
                <a:cs typeface="Calibri" panose="020F0502020204030204" pitchFamily="34" charset="0"/>
              </a:rPr>
              <a:t> - Oud-West had the highest average price of accommodations, while </a:t>
            </a:r>
            <a:r>
              <a:rPr lang="en-US" b="1" dirty="0" err="1">
                <a:solidFill>
                  <a:schemeClr val="accent2">
                    <a:lumMod val="60000"/>
                    <a:lumOff val="40000"/>
                  </a:schemeClr>
                </a:solidFill>
                <a:latin typeface="Calibri" panose="020F0502020204030204" pitchFamily="34" charset="0"/>
                <a:cs typeface="Calibri" panose="020F0502020204030204" pitchFamily="34" charset="0"/>
              </a:rPr>
              <a:t>Gaasperdam</a:t>
            </a:r>
            <a:r>
              <a:rPr lang="en-US" b="1" dirty="0">
                <a:solidFill>
                  <a:schemeClr val="accent2">
                    <a:lumMod val="60000"/>
                    <a:lumOff val="40000"/>
                  </a:schemeClr>
                </a:solidFill>
                <a:latin typeface="Calibri" panose="020F0502020204030204" pitchFamily="34" charset="0"/>
                <a:cs typeface="Calibri" panose="020F0502020204030204" pitchFamily="34" charset="0"/>
              </a:rPr>
              <a:t> - </a:t>
            </a:r>
            <a:r>
              <a:rPr lang="en-US" b="1" dirty="0" err="1">
                <a:solidFill>
                  <a:schemeClr val="accent2">
                    <a:lumMod val="60000"/>
                    <a:lumOff val="40000"/>
                  </a:schemeClr>
                </a:solidFill>
                <a:latin typeface="Calibri" panose="020F0502020204030204" pitchFamily="34" charset="0"/>
                <a:cs typeface="Calibri" panose="020F0502020204030204" pitchFamily="34" charset="0"/>
              </a:rPr>
              <a:t>Driemond</a:t>
            </a:r>
            <a:r>
              <a:rPr lang="en-US" b="1" dirty="0">
                <a:solidFill>
                  <a:schemeClr val="accent2">
                    <a:lumMod val="60000"/>
                    <a:lumOff val="40000"/>
                  </a:schemeClr>
                </a:solidFill>
                <a:latin typeface="Calibri" panose="020F0502020204030204" pitchFamily="34" charset="0"/>
                <a:cs typeface="Calibri" panose="020F0502020204030204" pitchFamily="34" charset="0"/>
              </a:rPr>
              <a:t> had the lowest.</a:t>
            </a:r>
            <a:endParaRPr lang="en-IN" b="1" dirty="0">
              <a:solidFill>
                <a:schemeClr val="accent2">
                  <a:lumMod val="60000"/>
                  <a:lumOff val="4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643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25B7F3-DAC5-4B63-8546-433D052A41C0}"/>
              </a:ext>
            </a:extLst>
          </p:cNvPr>
          <p:cNvSpPr>
            <a:spLocks noGrp="1"/>
          </p:cNvSpPr>
          <p:nvPr>
            <p:ph idx="1"/>
          </p:nvPr>
        </p:nvSpPr>
        <p:spPr>
          <a:xfrm>
            <a:off x="986901" y="2067610"/>
            <a:ext cx="10058400" cy="3849624"/>
          </a:xfrm>
        </p:spPr>
        <p:txBody>
          <a:bodyPr>
            <a:normAutofit/>
          </a:bodyPr>
          <a:lstStyle/>
          <a:p>
            <a:pPr marL="0" indent="0" algn="ctr">
              <a:buNone/>
            </a:pPr>
            <a:r>
              <a:rPr lang="en-US" sz="8800" dirty="0">
                <a:latin typeface="Arial Rounded MT Bold" panose="020F0704030504030204" pitchFamily="34" charset="0"/>
              </a:rPr>
              <a:t>Thank you</a:t>
            </a:r>
            <a:endParaRPr lang="en-IN" sz="8800" dirty="0">
              <a:latin typeface="Arial Rounded MT Bold" panose="020F0704030504030204" pitchFamily="34" charset="0"/>
            </a:endParaRPr>
          </a:p>
        </p:txBody>
      </p:sp>
    </p:spTree>
    <p:extLst>
      <p:ext uri="{BB962C8B-B14F-4D97-AF65-F5344CB8AC3E}">
        <p14:creationId xmlns:p14="http://schemas.microsoft.com/office/powerpoint/2010/main" val="1736946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925B-A99A-4119-A747-69BF044B6FE2}"/>
              </a:ext>
            </a:extLst>
          </p:cNvPr>
          <p:cNvSpPr>
            <a:spLocks noGrp="1"/>
          </p:cNvSpPr>
          <p:nvPr>
            <p:ph type="title"/>
          </p:nvPr>
        </p:nvSpPr>
        <p:spPr/>
        <p:txBody>
          <a:bodyPr/>
          <a:lstStyle/>
          <a:p>
            <a:r>
              <a:rPr lang="en-US" dirty="0">
                <a:latin typeface="Arial Rounded MT Bold" panose="020F0704030504030204" pitchFamily="34" charset="0"/>
              </a:rPr>
              <a:t>Problem Statement </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F53D43E7-748E-4EFC-9C48-3A65A09AFF0F}"/>
              </a:ext>
            </a:extLst>
          </p:cNvPr>
          <p:cNvSpPr>
            <a:spLocks noGrp="1"/>
          </p:cNvSpPr>
          <p:nvPr>
            <p:ph idx="1"/>
          </p:nvPr>
        </p:nvSpPr>
        <p:spPr>
          <a:xfrm>
            <a:off x="710214" y="1526959"/>
            <a:ext cx="10493405" cy="5184559"/>
          </a:xfrm>
        </p:spPr>
        <p:txBody>
          <a:bodyPr>
            <a:normAutofit/>
          </a:bodyPr>
          <a:lstStyle/>
          <a:p>
            <a:pPr algn="just"/>
            <a:r>
              <a:rPr lang="en-IN" sz="2000" b="1" dirty="0">
                <a:solidFill>
                  <a:schemeClr val="accent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Since 2008, guests and hosts have used Airbnb to expand on traveling possibilities and present a more unique, personalized way of experiencing the world. This dataset describes </a:t>
            </a:r>
            <a:r>
              <a:rPr lang="en-US" sz="2000" b="1" dirty="0">
                <a:solidFill>
                  <a:schemeClr val="accent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Amsterdam's listing activity and metrics </a:t>
            </a:r>
            <a:r>
              <a:rPr lang="en-IN" sz="2000" b="1" dirty="0">
                <a:solidFill>
                  <a:schemeClr val="accent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in 2022-2023. </a:t>
            </a:r>
            <a:br>
              <a:rPr lang="en-IN" sz="2000" b="1" dirty="0">
                <a:solidFill>
                  <a:schemeClr val="accent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br>
            <a:r>
              <a:rPr lang="en-IN" sz="2000" b="1" dirty="0">
                <a:solidFill>
                  <a:schemeClr val="accent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The data file includes all the information needed to learn more about hosts, geographical availability, and necessary metrics to make predictions and draw conclusions. </a:t>
            </a:r>
          </a:p>
          <a:p>
            <a:pPr marL="0" indent="0" algn="just">
              <a:buNone/>
            </a:pPr>
            <a:r>
              <a:rPr lang="en-US" sz="2400" b="1" dirty="0">
                <a:solidFill>
                  <a:schemeClr val="tx2">
                    <a:lumMod val="10000"/>
                  </a:schemeClr>
                </a:solidFill>
                <a:latin typeface="Calibri" panose="020F0502020204030204" pitchFamily="34" charset="0"/>
                <a:cs typeface="Calibri" panose="020F0502020204030204" pitchFamily="34" charset="0"/>
              </a:rPr>
              <a:t>Objectives: Research Questions </a:t>
            </a:r>
          </a:p>
          <a:p>
            <a:pPr algn="just"/>
            <a:r>
              <a:rPr lang="en-US" b="1" dirty="0">
                <a:solidFill>
                  <a:schemeClr val="accent2">
                    <a:lumMod val="60000"/>
                    <a:lumOff val="40000"/>
                  </a:schemeClr>
                </a:solidFill>
                <a:latin typeface="Calibri" panose="020F0502020204030204" pitchFamily="34" charset="0"/>
                <a:cs typeface="Calibri" panose="020F0502020204030204" pitchFamily="34" charset="0"/>
              </a:rPr>
              <a:t>Who are the top earners </a:t>
            </a:r>
          </a:p>
          <a:p>
            <a:pPr algn="just"/>
            <a:r>
              <a:rPr lang="en-US" b="1" dirty="0">
                <a:solidFill>
                  <a:schemeClr val="accent2">
                    <a:lumMod val="60000"/>
                    <a:lumOff val="40000"/>
                  </a:schemeClr>
                </a:solidFill>
                <a:latin typeface="Calibri" panose="020F0502020204030204" pitchFamily="34" charset="0"/>
                <a:cs typeface="Calibri" panose="020F0502020204030204" pitchFamily="34" charset="0"/>
              </a:rPr>
              <a:t>Any particular location getting the maximum number of bookings </a:t>
            </a:r>
          </a:p>
          <a:p>
            <a:pPr algn="just"/>
            <a:r>
              <a:rPr lang="en-US" b="1" dirty="0">
                <a:solidFill>
                  <a:schemeClr val="accent2">
                    <a:lumMod val="60000"/>
                    <a:lumOff val="40000"/>
                  </a:schemeClr>
                </a:solidFill>
                <a:latin typeface="Calibri" panose="020F0502020204030204" pitchFamily="34" charset="0"/>
                <a:cs typeface="Calibri" panose="020F0502020204030204" pitchFamily="34" charset="0"/>
              </a:rPr>
              <a:t>Price relation with respect to location </a:t>
            </a:r>
          </a:p>
          <a:p>
            <a:pPr algn="just"/>
            <a:r>
              <a:rPr lang="en-US" b="1" dirty="0">
                <a:solidFill>
                  <a:schemeClr val="accent2">
                    <a:lumMod val="60000"/>
                    <a:lumOff val="40000"/>
                  </a:schemeClr>
                </a:solidFill>
                <a:latin typeface="Calibri" panose="020F0502020204030204" pitchFamily="34" charset="0"/>
                <a:cs typeface="Calibri" panose="020F0502020204030204" pitchFamily="34" charset="0"/>
              </a:rPr>
              <a:t> Relationship between Quality and Price </a:t>
            </a:r>
          </a:p>
          <a:p>
            <a:pPr algn="just"/>
            <a:r>
              <a:rPr lang="en-US" b="1" dirty="0">
                <a:solidFill>
                  <a:schemeClr val="accent2">
                    <a:lumMod val="60000"/>
                    <a:lumOff val="40000"/>
                  </a:schemeClr>
                </a:solidFill>
                <a:latin typeface="Calibri" panose="020F0502020204030204" pitchFamily="34" charset="0"/>
                <a:cs typeface="Calibri" panose="020F0502020204030204" pitchFamily="34" charset="0"/>
              </a:rPr>
              <a:t> Price vs amenities </a:t>
            </a:r>
          </a:p>
          <a:p>
            <a:pPr algn="just"/>
            <a:r>
              <a:rPr lang="en-US" b="1" dirty="0">
                <a:solidFill>
                  <a:schemeClr val="accent2">
                    <a:lumMod val="60000"/>
                    <a:lumOff val="40000"/>
                  </a:schemeClr>
                </a:solidFill>
                <a:latin typeface="Calibri" panose="020F0502020204030204" pitchFamily="34" charset="0"/>
                <a:cs typeface="Calibri" panose="020F0502020204030204" pitchFamily="34" charset="0"/>
              </a:rPr>
              <a:t> Price vs location</a:t>
            </a:r>
            <a:endParaRPr lang="en-IN" sz="2000" b="1" dirty="0">
              <a:solidFill>
                <a:schemeClr val="accent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IN" sz="180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IN" sz="2000" b="1" dirty="0">
              <a:solidFill>
                <a:schemeClr val="accent2">
                  <a:lumMod val="40000"/>
                  <a:lumOff val="60000"/>
                </a:schemeClr>
              </a:solidFill>
              <a:effectLst/>
              <a:latin typeface="Calibri" panose="020F0502020204030204" pitchFamily="34" charset="0"/>
              <a:ea typeface="Calibri" panose="020F0502020204030204" pitchFamily="34" charset="0"/>
            </a:endParaRPr>
          </a:p>
          <a:p>
            <a:endParaRPr lang="en-IN" sz="1800" dirty="0">
              <a:solidFill>
                <a:schemeClr val="accent2">
                  <a:lumMod val="40000"/>
                  <a:lumOff val="60000"/>
                </a:schemeClr>
              </a:solidFill>
              <a:effectLst/>
              <a:latin typeface="Microsoft Sans Serif" panose="020B0604020202020204" pitchFamily="34" charset="0"/>
              <a:ea typeface="Calibri" panose="020F0502020204030204" pitchFamily="34" charset="0"/>
            </a:endParaRPr>
          </a:p>
          <a:p>
            <a:pPr marL="0" indent="0" algn="l">
              <a:buNone/>
            </a:pPr>
            <a:endParaRPr lang="en-US" b="0" i="0" dirty="0">
              <a:solidFill>
                <a:schemeClr val="accent2">
                  <a:lumMod val="40000"/>
                  <a:lumOff val="60000"/>
                </a:schemeClr>
              </a:solidFill>
              <a:effectLst/>
              <a:latin typeface="Arial Rounded MT Bold" panose="020F0704030504030204" pitchFamily="34" charset="0"/>
            </a:endParaRPr>
          </a:p>
        </p:txBody>
      </p:sp>
    </p:spTree>
    <p:extLst>
      <p:ext uri="{BB962C8B-B14F-4D97-AF65-F5344CB8AC3E}">
        <p14:creationId xmlns:p14="http://schemas.microsoft.com/office/powerpoint/2010/main" val="3675742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p:txBody>
          <a:bodyPr>
            <a:normAutofit/>
          </a:bodyPr>
          <a:lstStyle/>
          <a:p>
            <a:pPr algn="ctr"/>
            <a:r>
              <a:rPr lang="en-US" dirty="0">
                <a:latin typeface="Arial Rounded MT Bold" panose="020F0704030504030204" pitchFamily="34" charset="0"/>
              </a:rPr>
              <a:t>Approach</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682383184"/>
              </p:ext>
            </p:extLst>
          </p:nvPr>
        </p:nvGraphicFramePr>
        <p:xfrm>
          <a:off x="1066799" y="1784412"/>
          <a:ext cx="10483049" cy="4251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954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69F75D-29EB-4DF8-A356-BC0B83B1D540}"/>
              </a:ext>
            </a:extLst>
          </p:cNvPr>
          <p:cNvPicPr>
            <a:picLocks noGrp="1" noChangeAspect="1"/>
          </p:cNvPicPr>
          <p:nvPr>
            <p:ph idx="1"/>
          </p:nvPr>
        </p:nvPicPr>
        <p:blipFill>
          <a:blip r:embed="rId2"/>
          <a:stretch>
            <a:fillRect/>
          </a:stretch>
        </p:blipFill>
        <p:spPr>
          <a:xfrm>
            <a:off x="905522" y="896646"/>
            <a:ext cx="10058400" cy="5056480"/>
          </a:xfrm>
        </p:spPr>
      </p:pic>
    </p:spTree>
    <p:extLst>
      <p:ext uri="{BB962C8B-B14F-4D97-AF65-F5344CB8AC3E}">
        <p14:creationId xmlns:p14="http://schemas.microsoft.com/office/powerpoint/2010/main" val="287880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A1BAF-EE3A-4EEF-AFFC-111C44374AF2}"/>
              </a:ext>
            </a:extLst>
          </p:cNvPr>
          <p:cNvSpPr>
            <a:spLocks noGrp="1"/>
          </p:cNvSpPr>
          <p:nvPr>
            <p:ph type="title"/>
          </p:nvPr>
        </p:nvSpPr>
        <p:spPr/>
        <p:txBody>
          <a:bodyPr/>
          <a:lstStyle/>
          <a:p>
            <a:r>
              <a:rPr lang="en-US" dirty="0">
                <a:latin typeface="Arial Rounded MT Bold" panose="020F0704030504030204" pitchFamily="34" charset="0"/>
              </a:rPr>
              <a:t>What is the benefit of Airbnb Data Analysis?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4DF7033D-E5DB-4A5F-97D4-4516CF5EADDB}"/>
              </a:ext>
            </a:extLst>
          </p:cNvPr>
          <p:cNvSpPr>
            <a:spLocks noGrp="1"/>
          </p:cNvSpPr>
          <p:nvPr>
            <p:ph idx="1"/>
          </p:nvPr>
        </p:nvSpPr>
        <p:spPr/>
        <p:txBody>
          <a:bodyPr/>
          <a:lstStyle/>
          <a:p>
            <a:r>
              <a:rPr lang="en-IN" sz="2000" dirty="0">
                <a:solidFill>
                  <a:schemeClr val="accent2">
                    <a:lumMod val="40000"/>
                    <a:lumOff val="60000"/>
                  </a:schemeClr>
                </a:solidFill>
                <a:effectLst/>
                <a:latin typeface="Arial Rounded MT Bold" panose="020F0704030504030204" pitchFamily="34" charset="0"/>
                <a:ea typeface="Times New Roman" panose="02020603050405020304" pitchFamily="18" charset="0"/>
                <a:cs typeface="Arial" panose="020B0604020202020204" pitchFamily="34" charset="0"/>
              </a:rPr>
              <a:t>Airbnb Data Analysis is basically a data-driven strategy </a:t>
            </a:r>
            <a:r>
              <a:rPr lang="en-IN" dirty="0">
                <a:solidFill>
                  <a:schemeClr val="accent2">
                    <a:lumMod val="40000"/>
                    <a:lumOff val="60000"/>
                  </a:schemeClr>
                </a:solidFill>
                <a:latin typeface="Arial Rounded MT Bold" panose="020F0704030504030204" pitchFamily="34" charset="0"/>
                <a:ea typeface="Times New Roman" panose="02020603050405020304" pitchFamily="18" charset="0"/>
                <a:cs typeface="Arial" panose="020B0604020202020204" pitchFamily="34" charset="0"/>
              </a:rPr>
              <a:t>for managing the business. This will help to identify and address issues in your short-term rental plan.</a:t>
            </a:r>
            <a:r>
              <a:rPr lang="en-US" dirty="0"/>
              <a:t> </a:t>
            </a:r>
            <a:r>
              <a:rPr lang="en-US" b="1" dirty="0">
                <a:solidFill>
                  <a:schemeClr val="accent2">
                    <a:lumMod val="40000"/>
                    <a:lumOff val="60000"/>
                  </a:schemeClr>
                </a:solidFill>
                <a:latin typeface="Calibri" panose="020F0502020204030204" pitchFamily="34" charset="0"/>
                <a:cs typeface="Calibri" panose="020F0502020204030204" pitchFamily="34" charset="0"/>
              </a:rPr>
              <a:t>If you want to optimize your Airbnb listing to obtain more bookings, you’ll need comprehensive analytics for hosts—from real estate market data to Airbnb rental income</a:t>
            </a:r>
            <a:r>
              <a:rPr lang="en-US" dirty="0"/>
              <a:t>.</a:t>
            </a:r>
            <a:r>
              <a:rPr lang="en-IN" dirty="0">
                <a:solidFill>
                  <a:schemeClr val="accent2">
                    <a:lumMod val="40000"/>
                    <a:lumOff val="60000"/>
                  </a:schemeClr>
                </a:solidFill>
                <a:latin typeface="Arial Rounded MT Bold" panose="020F0704030504030204" pitchFamily="34" charset="0"/>
                <a:ea typeface="Times New Roman" panose="02020603050405020304" pitchFamily="18" charset="0"/>
                <a:cs typeface="Arial" panose="020B0604020202020204" pitchFamily="34" charset="0"/>
              </a:rPr>
              <a:t> We were able to identify all challenges of the travel industry and how the booking system works. Airbnb analysis will also give insights on Earning, Hosting Progress, Occupancy and rates, Quality, and Conversions.</a:t>
            </a:r>
            <a:endParaRPr lang="en-IN" dirty="0"/>
          </a:p>
        </p:txBody>
      </p:sp>
    </p:spTree>
    <p:extLst>
      <p:ext uri="{BB962C8B-B14F-4D97-AF65-F5344CB8AC3E}">
        <p14:creationId xmlns:p14="http://schemas.microsoft.com/office/powerpoint/2010/main" val="351627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D380-FAA1-4216-8647-FD586EBA9B24}"/>
              </a:ext>
            </a:extLst>
          </p:cNvPr>
          <p:cNvSpPr>
            <a:spLocks noGrp="1"/>
          </p:cNvSpPr>
          <p:nvPr>
            <p:ph type="title"/>
          </p:nvPr>
        </p:nvSpPr>
        <p:spPr/>
        <p:txBody>
          <a:bodyPr/>
          <a:lstStyle/>
          <a:p>
            <a:r>
              <a:rPr lang="en-US" dirty="0">
                <a:latin typeface="Arial Rounded MT Bold" panose="020F0704030504030204" pitchFamily="34" charset="0"/>
              </a:rPr>
              <a:t>Which Data We Used It </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E095A73-6C6A-49E8-B577-9E4FE63A76DA}"/>
              </a:ext>
            </a:extLst>
          </p:cNvPr>
          <p:cNvSpPr>
            <a:spLocks noGrp="1"/>
          </p:cNvSpPr>
          <p:nvPr>
            <p:ph idx="1"/>
          </p:nvPr>
        </p:nvSpPr>
        <p:spPr/>
        <p:txBody>
          <a:bodyPr>
            <a:normAutofit/>
          </a:bodyPr>
          <a:lstStyle/>
          <a:p>
            <a:r>
              <a:rPr lang="en-US" sz="1800" b="1" i="0" dirty="0">
                <a:solidFill>
                  <a:schemeClr val="accent2">
                    <a:lumMod val="40000"/>
                    <a:lumOff val="60000"/>
                  </a:schemeClr>
                </a:solidFill>
                <a:effectLst/>
                <a:latin typeface="Calibri" panose="020F0502020204030204" pitchFamily="34" charset="0"/>
                <a:cs typeface="Calibri" panose="020F0502020204030204" pitchFamily="34" charset="0"/>
              </a:rPr>
              <a:t>For this project, we used data that give the listing summary from the city of Amsterdam for the years 2022-2023</a:t>
            </a:r>
            <a:r>
              <a:rPr lang="en-US" sz="1800" b="1" dirty="0">
                <a:latin typeface="Calibri" panose="020F0502020204030204" pitchFamily="34" charset="0"/>
                <a:cs typeface="Calibri" panose="020F0502020204030204" pitchFamily="34" charset="0"/>
              </a:rPr>
              <a:t>. </a:t>
            </a:r>
            <a:r>
              <a:rPr lang="en-US" sz="1800" b="1" dirty="0">
                <a:solidFill>
                  <a:schemeClr val="accent2">
                    <a:lumMod val="40000"/>
                    <a:lumOff val="60000"/>
                  </a:schemeClr>
                </a:solidFill>
                <a:latin typeface="Calibri" panose="020F0502020204030204" pitchFamily="34" charset="0"/>
                <a:cs typeface="Calibri" panose="020F0502020204030204" pitchFamily="34" charset="0"/>
              </a:rPr>
              <a:t>Amsterdam is a city always buzzing with travelers. Good food, diverse crown, and vibrant culture make it a favorite travel destination for many. This dataset had a lot of important aspects. </a:t>
            </a:r>
          </a:p>
          <a:p>
            <a:r>
              <a:rPr lang="en-US" sz="1800" b="1" dirty="0">
                <a:solidFill>
                  <a:schemeClr val="accent2">
                    <a:lumMod val="40000"/>
                    <a:lumOff val="60000"/>
                  </a:schemeClr>
                </a:solidFill>
                <a:latin typeface="Calibri" panose="020F0502020204030204" pitchFamily="34" charset="0"/>
                <a:cs typeface="Calibri" panose="020F0502020204030204" pitchFamily="34" charset="0"/>
              </a:rPr>
              <a:t>List of items used:</a:t>
            </a:r>
          </a:p>
          <a:p>
            <a:pPr marL="0" indent="0">
              <a:buNone/>
            </a:pPr>
            <a:r>
              <a:rPr lang="en-US" sz="1800" b="1" dirty="0">
                <a:solidFill>
                  <a:schemeClr val="accent2">
                    <a:lumMod val="40000"/>
                    <a:lumOff val="60000"/>
                  </a:schemeClr>
                </a:solidFill>
                <a:latin typeface="Calibri" panose="020F0502020204030204" pitchFamily="34" charset="0"/>
                <a:cs typeface="Calibri" panose="020F0502020204030204" pitchFamily="34" charset="0"/>
              </a:rPr>
              <a:t>	Listing Id, Host Name, Host Id, Location/ Area name, Room Type, Latitude, Longitude, 	Count of amenities, Price, availability, Date, etc.</a:t>
            </a:r>
          </a:p>
          <a:p>
            <a:r>
              <a:rPr lang="en-US" sz="1800" b="1" i="0" dirty="0">
                <a:solidFill>
                  <a:schemeClr val="accent2">
                    <a:lumMod val="40000"/>
                    <a:lumOff val="60000"/>
                  </a:schemeClr>
                </a:solidFill>
                <a:effectLst/>
                <a:latin typeface="Calibri" panose="020F0502020204030204" pitchFamily="34" charset="0"/>
                <a:cs typeface="Calibri" panose="020F0502020204030204" pitchFamily="34" charset="0"/>
              </a:rPr>
              <a:t>Using this information, we have figured most common Areas that were frequently booked or the Percentage of Client visits is higher.</a:t>
            </a:r>
          </a:p>
          <a:p>
            <a:pPr marL="0" indent="0">
              <a:buNone/>
            </a:pPr>
            <a:endParaRPr lang="en-US" sz="1800" b="1" i="0" dirty="0">
              <a:solidFill>
                <a:schemeClr val="accent2">
                  <a:lumMod val="40000"/>
                  <a:lumOff val="60000"/>
                </a:schemeClr>
              </a:solidFill>
              <a:effectLst/>
              <a:latin typeface="Arial Rounded MT Bold" panose="020F0704030504030204" pitchFamily="34" charset="0"/>
            </a:endParaRPr>
          </a:p>
          <a:p>
            <a:endParaRPr lang="en-IN" dirty="0">
              <a:solidFill>
                <a:schemeClr val="accent2">
                  <a:lumMod val="40000"/>
                  <a:lumOff val="60000"/>
                </a:schemeClr>
              </a:solidFill>
              <a:latin typeface="Arial Rounded MT Bold" panose="020F0704030504030204" pitchFamily="34" charset="0"/>
            </a:endParaRPr>
          </a:p>
        </p:txBody>
      </p:sp>
    </p:spTree>
    <p:extLst>
      <p:ext uri="{BB962C8B-B14F-4D97-AF65-F5344CB8AC3E}">
        <p14:creationId xmlns:p14="http://schemas.microsoft.com/office/powerpoint/2010/main" val="60727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1C1D-1F6A-4F33-8199-AE3032D42DA9}"/>
              </a:ext>
            </a:extLst>
          </p:cNvPr>
          <p:cNvSpPr>
            <a:spLocks noGrp="1"/>
          </p:cNvSpPr>
          <p:nvPr>
            <p:ph type="title"/>
          </p:nvPr>
        </p:nvSpPr>
        <p:spPr/>
        <p:txBody>
          <a:bodyPr/>
          <a:lstStyle/>
          <a:p>
            <a:r>
              <a:rPr lang="en-US" dirty="0">
                <a:latin typeface="Arial Rounded MT Bold" panose="020F0704030504030204" pitchFamily="34" charset="0"/>
              </a:rPr>
              <a:t>Step Followed :</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800D76B-58E4-46FB-9132-AAA28BA16353}"/>
              </a:ext>
            </a:extLst>
          </p:cNvPr>
          <p:cNvSpPr>
            <a:spLocks noGrp="1"/>
          </p:cNvSpPr>
          <p:nvPr>
            <p:ph idx="1"/>
          </p:nvPr>
        </p:nvSpPr>
        <p:spPr>
          <a:xfrm>
            <a:off x="1066800" y="1748901"/>
            <a:ext cx="10058400" cy="4216893"/>
          </a:xfrm>
        </p:spPr>
        <p:txBody>
          <a:bodyPr>
            <a:normAutofit/>
          </a:bodyPr>
          <a:lstStyle/>
          <a:p>
            <a:pPr>
              <a:buClr>
                <a:schemeClr val="tx1"/>
              </a:buClr>
              <a:buFont typeface="Wingdings" panose="05000000000000000000" pitchFamily="2" charset="2"/>
              <a:buChar char="v"/>
            </a:pPr>
            <a:r>
              <a:rPr lang="en-US" sz="1800" b="1" dirty="0">
                <a:solidFill>
                  <a:schemeClr val="accent3">
                    <a:lumMod val="60000"/>
                    <a:lumOff val="40000"/>
                  </a:schemeClr>
                </a:solidFill>
                <a:latin typeface="Calibri" panose="020F0502020204030204" pitchFamily="34" charset="0"/>
                <a:cs typeface="Calibri" panose="020F0502020204030204" pitchFamily="34" charset="0"/>
              </a:rPr>
              <a:t> Collecting the data from the sources.</a:t>
            </a:r>
          </a:p>
          <a:p>
            <a:pPr>
              <a:buClr>
                <a:schemeClr val="tx1"/>
              </a:buClr>
              <a:buFont typeface="Wingdings" panose="05000000000000000000" pitchFamily="2" charset="2"/>
              <a:buChar char="v"/>
            </a:pPr>
            <a:r>
              <a:rPr lang="en-US" sz="1800" b="1" dirty="0">
                <a:solidFill>
                  <a:schemeClr val="accent3">
                    <a:lumMod val="60000"/>
                    <a:lumOff val="40000"/>
                  </a:schemeClr>
                </a:solidFill>
                <a:latin typeface="Calibri" panose="020F0502020204030204" pitchFamily="34" charset="0"/>
                <a:cs typeface="Calibri" panose="020F0502020204030204" pitchFamily="34" charset="0"/>
              </a:rPr>
              <a:t> Performing the Data cleaning with the help of Excel, Python, and Power Query in which we removed irrelevant columns such as Neighborhood Group, name, </a:t>
            </a:r>
            <a:r>
              <a:rPr lang="en-US" sz="1800" b="1" dirty="0" err="1">
                <a:solidFill>
                  <a:schemeClr val="accent3">
                    <a:lumMod val="60000"/>
                    <a:lumOff val="40000"/>
                  </a:schemeClr>
                </a:solidFill>
                <a:latin typeface="Calibri" panose="020F0502020204030204" pitchFamily="34" charset="0"/>
                <a:cs typeface="Calibri" panose="020F0502020204030204" pitchFamily="34" charset="0"/>
              </a:rPr>
              <a:t>sirvey_id</a:t>
            </a:r>
            <a:r>
              <a:rPr lang="en-US" sz="1800" b="1" dirty="0">
                <a:solidFill>
                  <a:schemeClr val="accent3">
                    <a:lumMod val="60000"/>
                    <a:lumOff val="40000"/>
                  </a:schemeClr>
                </a:solidFill>
                <a:latin typeface="Calibri" panose="020F0502020204030204" pitchFamily="34" charset="0"/>
                <a:cs typeface="Calibri" panose="020F0502020204030204" pitchFamily="34" charset="0"/>
              </a:rPr>
              <a:t>, city, borough, mainstay, etc.</a:t>
            </a:r>
          </a:p>
          <a:p>
            <a:pPr>
              <a:buClr>
                <a:schemeClr val="tx1"/>
              </a:buClr>
              <a:buFont typeface="Wingdings" panose="05000000000000000000" pitchFamily="2" charset="2"/>
              <a:buChar char="v"/>
            </a:pPr>
            <a:r>
              <a:rPr lang="en-US" sz="1800" b="1" dirty="0">
                <a:solidFill>
                  <a:schemeClr val="accent3">
                    <a:lumMod val="60000"/>
                    <a:lumOff val="40000"/>
                  </a:schemeClr>
                </a:solidFill>
                <a:latin typeface="Calibri" panose="020F0502020204030204" pitchFamily="34" charset="0"/>
                <a:cs typeface="Calibri" panose="020F0502020204030204" pitchFamily="34" charset="0"/>
              </a:rPr>
              <a:t>Performing conditional replacement in currency sign in the price</a:t>
            </a:r>
            <a:r>
              <a:rPr lang="en-US" sz="1800" b="1" dirty="0">
                <a:solidFill>
                  <a:schemeClr val="accent2">
                    <a:lumMod val="40000"/>
                    <a:lumOff val="60000"/>
                  </a:schemeClr>
                </a:solidFill>
                <a:latin typeface="Calibri" panose="020F0502020204030204" pitchFamily="34" charset="0"/>
                <a:cs typeface="Calibri" panose="020F0502020204030204" pitchFamily="34" charset="0"/>
              </a:rPr>
              <a:t>.</a:t>
            </a:r>
          </a:p>
          <a:p>
            <a:pPr>
              <a:buClr>
                <a:schemeClr val="tx1"/>
              </a:buClr>
              <a:buFont typeface="Wingdings" panose="05000000000000000000" pitchFamily="2" charset="2"/>
              <a:buChar char="v"/>
            </a:pPr>
            <a:r>
              <a:rPr lang="en-US" sz="1800" b="1" dirty="0">
                <a:solidFill>
                  <a:schemeClr val="accent3">
                    <a:lumMod val="60000"/>
                    <a:lumOff val="40000"/>
                  </a:schemeClr>
                </a:solidFill>
                <a:latin typeface="Calibri" panose="020F0502020204030204" pitchFamily="34" charset="0"/>
                <a:cs typeface="Calibri" panose="020F0502020204030204" pitchFamily="34" charset="0"/>
              </a:rPr>
              <a:t>Converting Amenities names with the count of Amenities using the Excel Count function.</a:t>
            </a:r>
          </a:p>
          <a:p>
            <a:pPr>
              <a:buClr>
                <a:schemeClr val="tx1"/>
              </a:buClr>
              <a:buFont typeface="Wingdings" panose="05000000000000000000" pitchFamily="2" charset="2"/>
              <a:buChar char="v"/>
            </a:pPr>
            <a:r>
              <a:rPr lang="en-US" sz="1800" b="1" dirty="0">
                <a:solidFill>
                  <a:schemeClr val="accent3">
                    <a:lumMod val="60000"/>
                    <a:lumOff val="40000"/>
                  </a:schemeClr>
                </a:solidFill>
                <a:latin typeface="Calibri" panose="020F0502020204030204" pitchFamily="34" charset="0"/>
                <a:cs typeface="Calibri" panose="020F0502020204030204" pitchFamily="34" charset="0"/>
              </a:rPr>
              <a:t>Converting the data type of price from string to float64 using the .astype(float) command</a:t>
            </a:r>
          </a:p>
          <a:p>
            <a:pPr>
              <a:buClr>
                <a:schemeClr val="tx1"/>
              </a:buClr>
              <a:buFont typeface="Wingdings" panose="05000000000000000000" pitchFamily="2" charset="2"/>
              <a:buChar char="v"/>
            </a:pPr>
            <a:r>
              <a:rPr lang="en-US" sz="1800" b="1" dirty="0">
                <a:solidFill>
                  <a:schemeClr val="accent3">
                    <a:lumMod val="60000"/>
                    <a:lumOff val="40000"/>
                  </a:schemeClr>
                </a:solidFill>
                <a:latin typeface="Calibri" panose="020F0502020204030204" pitchFamily="34" charset="0"/>
                <a:cs typeface="Calibri" panose="020F0502020204030204" pitchFamily="34" charset="0"/>
              </a:rPr>
              <a:t> Checking all duplicate values and replacing them with ‘0’</a:t>
            </a:r>
          </a:p>
          <a:p>
            <a:pPr>
              <a:buClr>
                <a:schemeClr val="tx1"/>
              </a:buClr>
              <a:buFont typeface="Wingdings" panose="05000000000000000000" pitchFamily="2" charset="2"/>
              <a:buChar char="v"/>
            </a:pPr>
            <a:r>
              <a:rPr lang="en-US" sz="1800" b="1" dirty="0">
                <a:solidFill>
                  <a:schemeClr val="accent3">
                    <a:lumMod val="60000"/>
                    <a:lumOff val="40000"/>
                  </a:schemeClr>
                </a:solidFill>
                <a:latin typeface="Calibri" panose="020F0502020204030204" pitchFamily="34" charset="0"/>
                <a:cs typeface="Calibri" panose="020F0502020204030204" pitchFamily="34" charset="0"/>
              </a:rPr>
              <a:t>Finding Booked days by subtracting (365 – the availability of 365) at a particular neighborhood.</a:t>
            </a:r>
          </a:p>
          <a:p>
            <a:pPr marL="342900" indent="-342900">
              <a:buFont typeface="+mj-lt"/>
              <a:buAutoNum type="arabicPeriod"/>
            </a:pPr>
            <a:endParaRPr lang="en-IN" dirty="0">
              <a:solidFill>
                <a:schemeClr val="accent3">
                  <a:lumMod val="60000"/>
                  <a:lumOff val="40000"/>
                </a:schemeClr>
              </a:solidFill>
            </a:endParaRPr>
          </a:p>
        </p:txBody>
      </p:sp>
    </p:spTree>
    <p:extLst>
      <p:ext uri="{BB962C8B-B14F-4D97-AF65-F5344CB8AC3E}">
        <p14:creationId xmlns:p14="http://schemas.microsoft.com/office/powerpoint/2010/main" val="1513882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E867-2A59-4688-98D2-03E5BA1640E3}"/>
              </a:ext>
            </a:extLst>
          </p:cNvPr>
          <p:cNvSpPr>
            <a:spLocks noGrp="1"/>
          </p:cNvSpPr>
          <p:nvPr>
            <p:ph type="title"/>
          </p:nvPr>
        </p:nvSpPr>
        <p:spPr/>
        <p:txBody>
          <a:bodyPr/>
          <a:lstStyle/>
          <a:p>
            <a:r>
              <a:rPr lang="en-US" dirty="0">
                <a:latin typeface="Arial Rounded MT Bold" panose="020F0704030504030204" pitchFamily="34" charset="0"/>
              </a:rPr>
              <a:t>Continue…</a:t>
            </a:r>
            <a:endParaRPr lang="en-IN" dirty="0">
              <a:latin typeface="Arial Rounded MT Bold" panose="020F0704030504030204" pitchFamily="34" charset="0"/>
            </a:endParaRPr>
          </a:p>
        </p:txBody>
      </p:sp>
      <p:sp>
        <p:nvSpPr>
          <p:cNvPr id="4" name="Content Placeholder 3">
            <a:extLst>
              <a:ext uri="{FF2B5EF4-FFF2-40B4-BE49-F238E27FC236}">
                <a16:creationId xmlns:a16="http://schemas.microsoft.com/office/drawing/2014/main" id="{A7E94011-C972-CB7E-10FC-9594A6E14FDC}"/>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7191FD19-84E3-7D08-D6C3-6623ED6EC2BB}"/>
              </a:ext>
            </a:extLst>
          </p:cNvPr>
          <p:cNvPicPr>
            <a:picLocks noChangeAspect="1"/>
          </p:cNvPicPr>
          <p:nvPr/>
        </p:nvPicPr>
        <p:blipFill>
          <a:blip r:embed="rId2"/>
          <a:stretch>
            <a:fillRect/>
          </a:stretch>
        </p:blipFill>
        <p:spPr>
          <a:xfrm>
            <a:off x="1212980" y="2157048"/>
            <a:ext cx="8836873" cy="4019914"/>
          </a:xfrm>
          <a:prstGeom prst="rect">
            <a:avLst/>
          </a:prstGeom>
        </p:spPr>
      </p:pic>
    </p:spTree>
    <p:extLst>
      <p:ext uri="{BB962C8B-B14F-4D97-AF65-F5344CB8AC3E}">
        <p14:creationId xmlns:p14="http://schemas.microsoft.com/office/powerpoint/2010/main" val="3150524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A3F3-96FD-4413-ADA2-0B3A955D0345}"/>
              </a:ext>
            </a:extLst>
          </p:cNvPr>
          <p:cNvSpPr>
            <a:spLocks noGrp="1"/>
          </p:cNvSpPr>
          <p:nvPr>
            <p:ph type="title"/>
          </p:nvPr>
        </p:nvSpPr>
        <p:spPr/>
        <p:txBody>
          <a:bodyPr/>
          <a:lstStyle/>
          <a:p>
            <a:r>
              <a:rPr lang="en-US" dirty="0">
                <a:solidFill>
                  <a:schemeClr val="tx1"/>
                </a:solidFill>
                <a:latin typeface="Arial Rounded MT Bold" panose="020F0704030504030204" pitchFamily="34" charset="0"/>
              </a:rPr>
              <a:t>Continue…</a:t>
            </a:r>
            <a:endParaRPr lang="en-IN" dirty="0">
              <a:solidFill>
                <a:schemeClr val="tx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0E4E649-8CA9-4B61-9521-0F57D6200B15}"/>
              </a:ext>
            </a:extLst>
          </p:cNvPr>
          <p:cNvSpPr>
            <a:spLocks noGrp="1"/>
          </p:cNvSpPr>
          <p:nvPr>
            <p:ph idx="1"/>
          </p:nvPr>
        </p:nvSpPr>
        <p:spPr/>
        <p:txBody>
          <a:bodyPr>
            <a:normAutofit/>
          </a:bodyPr>
          <a:lstStyle/>
          <a:p>
            <a:pPr>
              <a:buFont typeface="Wingdings" panose="05000000000000000000" pitchFamily="2" charset="2"/>
              <a:buChar char="v"/>
            </a:pPr>
            <a:r>
              <a:rPr lang="en-US" sz="1800" dirty="0">
                <a:solidFill>
                  <a:schemeClr val="accent2">
                    <a:lumMod val="40000"/>
                    <a:lumOff val="60000"/>
                  </a:schemeClr>
                </a:solidFill>
                <a:latin typeface="Arial Rounded MT Bold" panose="020F0704030504030204" pitchFamily="34" charset="0"/>
              </a:rPr>
              <a:t>Created Calculated Bins for moving the  by using group option in Power BI</a:t>
            </a:r>
          </a:p>
          <a:p>
            <a:pPr>
              <a:buFont typeface="Wingdings" panose="05000000000000000000" pitchFamily="2" charset="2"/>
              <a:buChar char="v"/>
            </a:pPr>
            <a:r>
              <a:rPr lang="en-US" sz="1800" dirty="0">
                <a:solidFill>
                  <a:schemeClr val="accent2">
                    <a:lumMod val="40000"/>
                    <a:lumOff val="60000"/>
                  </a:schemeClr>
                </a:solidFill>
                <a:latin typeface="Arial Rounded MT Bold" panose="020F0704030504030204" pitchFamily="34" charset="0"/>
              </a:rPr>
              <a:t>Created Groups for the review score in order to measure them with reviews as Fine, Good, Average, Excellent.</a:t>
            </a:r>
          </a:p>
          <a:p>
            <a:pPr>
              <a:buFont typeface="Wingdings" panose="05000000000000000000" pitchFamily="2" charset="2"/>
              <a:buChar char="v"/>
            </a:pPr>
            <a:r>
              <a:rPr lang="en-US" sz="1800" dirty="0">
                <a:solidFill>
                  <a:schemeClr val="accent2">
                    <a:lumMod val="40000"/>
                    <a:lumOff val="60000"/>
                  </a:schemeClr>
                </a:solidFill>
                <a:latin typeface="Arial Rounded MT Bold" panose="020F0704030504030204" pitchFamily="34" charset="0"/>
              </a:rPr>
              <a:t>Try to solve the problem statement by using different visuals in power bi.</a:t>
            </a:r>
            <a:endParaRPr lang="en-IN" sz="1800" dirty="0">
              <a:solidFill>
                <a:schemeClr val="accent2">
                  <a:lumMod val="40000"/>
                  <a:lumOff val="60000"/>
                </a:schemeClr>
              </a:solidFill>
              <a:latin typeface="Arial Rounded MT Bold" panose="020F0704030504030204" pitchFamily="34" charset="0"/>
            </a:endParaRPr>
          </a:p>
        </p:txBody>
      </p:sp>
    </p:spTree>
    <p:extLst>
      <p:ext uri="{BB962C8B-B14F-4D97-AF65-F5344CB8AC3E}">
        <p14:creationId xmlns:p14="http://schemas.microsoft.com/office/powerpoint/2010/main" val="2970303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TM02836342[[fn=Ion]]</Template>
  <TotalTime>499</TotalTime>
  <Words>893</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Rounded MT Bold</vt:lpstr>
      <vt:lpstr>Calibri</vt:lpstr>
      <vt:lpstr>Century Gothic</vt:lpstr>
      <vt:lpstr>Microsoft Sans Serif</vt:lpstr>
      <vt:lpstr>Wingdings</vt:lpstr>
      <vt:lpstr>Wingdings 3</vt:lpstr>
      <vt:lpstr>Ion</vt:lpstr>
      <vt:lpstr>Travel Data Analysis </vt:lpstr>
      <vt:lpstr>Problem Statement </vt:lpstr>
      <vt:lpstr>Approach</vt:lpstr>
      <vt:lpstr>PowerPoint Presentation</vt:lpstr>
      <vt:lpstr>What is the benefit of Airbnb Data Analysis?</vt:lpstr>
      <vt:lpstr>Which Data We Used It </vt:lpstr>
      <vt:lpstr>Step Followed :</vt:lpstr>
      <vt:lpstr>Continue…</vt:lpstr>
      <vt:lpstr>Continue…</vt:lpstr>
      <vt:lpstr>Insights</vt:lpstr>
      <vt:lpstr>Continue…</vt:lpstr>
      <vt:lpstr>Continue…</vt:lpstr>
      <vt:lpstr>Continue…</vt:lpstr>
      <vt:lpstr>Continue…</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Data Analysis </dc:title>
  <dc:creator>SATYAM</dc:creator>
  <cp:lastModifiedBy>Satyam Patel</cp:lastModifiedBy>
  <cp:revision>9</cp:revision>
  <dcterms:created xsi:type="dcterms:W3CDTF">2023-01-18T15:26:39Z</dcterms:created>
  <dcterms:modified xsi:type="dcterms:W3CDTF">2023-04-07T05:19:20Z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2023-04-07T03:55:10Z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bb7e44bd-78e7-43b6-aa1c-72ca4a5e8d01</vt:lpwstr>
  </property>
  <property fmtid="{D5CDD505-2E9C-101B-9397-08002B2CF9AE}" pid="8" name="MSIP_Label_defa4170-0d19-0005-0004-bc88714345d2_ActionId">
    <vt:lpwstr>75af1bf5-e716-4847-8899-57856dc35e0e</vt:lpwstr>
  </property>
  <property fmtid="{D5CDD505-2E9C-101B-9397-08002B2CF9AE}" pid="9" name="MSIP_Label_defa4170-0d19-0005-0004-bc88714345d2_ContentBits">
    <vt:lpwstr>0</vt:lpwstr>
  </property>
</Properties>
</file>