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93" r:id="rId5"/>
    <p:sldId id="260" r:id="rId6"/>
    <p:sldId id="261" r:id="rId7"/>
    <p:sldId id="262" r:id="rId8"/>
    <p:sldId id="291" r:id="rId9"/>
    <p:sldId id="292" r:id="rId10"/>
    <p:sldId id="263" r:id="rId11"/>
    <p:sldId id="265" r:id="rId12"/>
    <p:sldId id="266" r:id="rId13"/>
    <p:sldId id="267" r:id="rId14"/>
    <p:sldId id="270" r:id="rId15"/>
    <p:sldId id="272" r:id="rId16"/>
    <p:sldId id="273" r:id="rId17"/>
    <p:sldId id="274" r:id="rId18"/>
    <p:sldId id="290"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39950" y="643890"/>
            <a:ext cx="4864100"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onstantia"/>
                <a:cs typeface="Constant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210311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44524" y="567690"/>
            <a:ext cx="7854950" cy="452119"/>
          </a:xfrm>
          <a:prstGeom prst="rect">
            <a:avLst/>
          </a:prstGeom>
        </p:spPr>
        <p:txBody>
          <a:bodyPr wrap="square" lIns="0" tIns="0" rIns="0" bIns="0">
            <a:spAutoFit/>
          </a:bodyPr>
          <a:lstStyle>
            <a:lvl1pPr>
              <a:defRPr sz="2800" b="1" i="0">
                <a:solidFill>
                  <a:schemeClr val="bg1"/>
                </a:solidFill>
                <a:latin typeface="Constantia"/>
                <a:cs typeface="Constantia"/>
              </a:defRPr>
            </a:lvl1pPr>
          </a:lstStyle>
          <a:p>
            <a:endParaRPr/>
          </a:p>
        </p:txBody>
      </p:sp>
      <p:sp>
        <p:nvSpPr>
          <p:cNvPr id="3" name="Holder 3"/>
          <p:cNvSpPr>
            <a:spLocks noGrp="1"/>
          </p:cNvSpPr>
          <p:nvPr>
            <p:ph type="body" idx="1"/>
          </p:nvPr>
        </p:nvSpPr>
        <p:spPr>
          <a:xfrm>
            <a:off x="609600" y="2244090"/>
            <a:ext cx="7924799" cy="3117850"/>
          </a:xfrm>
          <a:prstGeom prst="rect">
            <a:avLst/>
          </a:prstGeom>
        </p:spPr>
        <p:txBody>
          <a:bodyPr wrap="square" lIns="0" tIns="0" rIns="0" bIns="0">
            <a:spAutoFit/>
          </a:bodyPr>
          <a:lstStyle>
            <a:lvl1pPr>
              <a:defRPr sz="2000" b="1" i="0">
                <a:solidFill>
                  <a:schemeClr val="tx1"/>
                </a:solidFill>
                <a:latin typeface="Constantia"/>
                <a:cs typeface="Constant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tephen_Hawking" TargetMode="External"/><Relationship Id="rId2" Type="http://schemas.openxmlformats.org/officeDocument/2006/relationships/hyperlink" Target="https://www.explainthatstuff.com/howthewebworks.html" TargetMode="External"/><Relationship Id="rId1" Type="http://schemas.openxmlformats.org/officeDocument/2006/relationships/slideLayout" Target="../slideLayouts/slideLayout2.xml"/><Relationship Id="rId4" Type="http://schemas.openxmlformats.org/officeDocument/2006/relationships/hyperlink" Target="https://www.explainthatstuff.com/photocopier.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7700" y="381000"/>
            <a:ext cx="7848600" cy="2782813"/>
          </a:xfrm>
          <a:prstGeom prst="rect">
            <a:avLst/>
          </a:prstGeom>
        </p:spPr>
        <p:txBody>
          <a:bodyPr vert="horz" wrap="square" lIns="0" tIns="12700" rIns="0" bIns="0" rtlCol="0">
            <a:spAutoFit/>
          </a:bodyPr>
          <a:lstStyle/>
          <a:p>
            <a:pPr marL="12700">
              <a:lnSpc>
                <a:spcPct val="100000"/>
              </a:lnSpc>
              <a:spcBef>
                <a:spcPts val="100"/>
              </a:spcBef>
            </a:pPr>
            <a:r>
              <a:rPr sz="6000" spc="-5" dirty="0">
                <a:latin typeface="Calibri"/>
                <a:cs typeface="Calibri"/>
              </a:rPr>
              <a:t>O</a:t>
            </a:r>
            <a:r>
              <a:rPr lang="en-US" sz="6000" spc="-5" dirty="0">
                <a:latin typeface="Calibri"/>
                <a:cs typeface="Calibri"/>
              </a:rPr>
              <a:t>PTICAL </a:t>
            </a:r>
            <a:r>
              <a:rPr sz="6000" spc="-5" dirty="0">
                <a:latin typeface="Calibri"/>
                <a:cs typeface="Calibri"/>
              </a:rPr>
              <a:t>C</a:t>
            </a:r>
            <a:r>
              <a:rPr lang="en-US" sz="6000" spc="-5" dirty="0">
                <a:latin typeface="Calibri"/>
                <a:cs typeface="Calibri"/>
              </a:rPr>
              <a:t>HARACTE</a:t>
            </a:r>
            <a:r>
              <a:rPr sz="6000" spc="-5" dirty="0">
                <a:latin typeface="Calibri"/>
                <a:cs typeface="Calibri"/>
              </a:rPr>
              <a:t>R</a:t>
            </a:r>
            <a:r>
              <a:rPr lang="en-US" sz="6000" spc="-5" dirty="0">
                <a:latin typeface="Calibri"/>
                <a:cs typeface="Calibri"/>
              </a:rPr>
              <a:t> RECOGNITION</a:t>
            </a:r>
            <a:r>
              <a:rPr sz="6000" spc="-90" dirty="0">
                <a:latin typeface="Calibri"/>
                <a:cs typeface="Calibri"/>
              </a:rPr>
              <a:t> </a:t>
            </a:r>
            <a:r>
              <a:rPr lang="en-US" sz="6000" spc="-5" dirty="0">
                <a:latin typeface="Calibri"/>
                <a:cs typeface="Calibri"/>
              </a:rPr>
              <a:t>USING TESSERACT </a:t>
            </a:r>
            <a:endParaRPr sz="6000" dirty="0">
              <a:latin typeface="Calibri"/>
              <a:cs typeface="Calibri"/>
            </a:endParaRPr>
          </a:p>
        </p:txBody>
      </p:sp>
      <p:sp>
        <p:nvSpPr>
          <p:cNvPr id="4" name="object 4"/>
          <p:cNvSpPr txBox="1"/>
          <p:nvPr/>
        </p:nvSpPr>
        <p:spPr>
          <a:xfrm>
            <a:off x="5257800" y="4807974"/>
            <a:ext cx="3164840" cy="888448"/>
          </a:xfrm>
          <a:prstGeom prst="rect">
            <a:avLst/>
          </a:prstGeom>
        </p:spPr>
        <p:txBody>
          <a:bodyPr vert="horz" wrap="square" lIns="0" tIns="12700" rIns="0" bIns="0" rtlCol="0">
            <a:spAutoFit/>
          </a:bodyPr>
          <a:lstStyle/>
          <a:p>
            <a:pPr marL="12700" marR="5080" indent="1310640" algn="r">
              <a:lnSpc>
                <a:spcPct val="150000"/>
              </a:lnSpc>
              <a:spcBef>
                <a:spcPts val="100"/>
              </a:spcBef>
            </a:pPr>
            <a:r>
              <a:rPr sz="2000" spc="-5" dirty="0">
                <a:solidFill>
                  <a:srgbClr val="FFFFFF"/>
                </a:solidFill>
                <a:latin typeface="Constantia"/>
                <a:cs typeface="Constantia"/>
              </a:rPr>
              <a:t>Presented</a:t>
            </a:r>
            <a:r>
              <a:rPr sz="2000" spc="-40" dirty="0">
                <a:solidFill>
                  <a:srgbClr val="FFFFFF"/>
                </a:solidFill>
                <a:latin typeface="Constantia"/>
                <a:cs typeface="Constantia"/>
              </a:rPr>
              <a:t> </a:t>
            </a:r>
            <a:r>
              <a:rPr sz="2000" spc="-5" dirty="0">
                <a:solidFill>
                  <a:srgbClr val="FFFFFF"/>
                </a:solidFill>
                <a:latin typeface="Constantia"/>
                <a:cs typeface="Constantia"/>
              </a:rPr>
              <a:t>By:-  </a:t>
            </a:r>
            <a:r>
              <a:rPr lang="en-IN" sz="2000" spc="-5" dirty="0">
                <a:solidFill>
                  <a:srgbClr val="FFFFFF"/>
                </a:solidFill>
                <a:latin typeface="Constantia"/>
                <a:cs typeface="Constantia"/>
              </a:rPr>
              <a:t>	</a:t>
            </a:r>
            <a:r>
              <a:rPr lang="en-US" sz="2000" spc="-5" dirty="0">
                <a:solidFill>
                  <a:srgbClr val="FFFFFF"/>
                </a:solidFill>
                <a:latin typeface="Constantia"/>
                <a:cs typeface="Constantia"/>
              </a:rPr>
              <a:t>SATYAM SINGH</a:t>
            </a:r>
            <a:endParaRPr sz="2000" dirty="0">
              <a:latin typeface="Constantia"/>
              <a:cs typeface="Constantia"/>
            </a:endParaRPr>
          </a:p>
        </p:txBody>
      </p:sp>
      <p:sp>
        <p:nvSpPr>
          <p:cNvPr id="6" name="object 6"/>
          <p:cNvSpPr txBox="1"/>
          <p:nvPr/>
        </p:nvSpPr>
        <p:spPr>
          <a:xfrm>
            <a:off x="2032635" y="4807974"/>
            <a:ext cx="1192530" cy="1259840"/>
          </a:xfrm>
          <a:prstGeom prst="rect">
            <a:avLst/>
          </a:prstGeom>
        </p:spPr>
        <p:txBody>
          <a:bodyPr vert="horz" wrap="square" lIns="0" tIns="12700" rIns="0" bIns="0" rtlCol="0">
            <a:spAutoFit/>
          </a:bodyPr>
          <a:lstStyle/>
          <a:p>
            <a:pPr marL="141605" marR="5715" indent="-129539" algn="r">
              <a:lnSpc>
                <a:spcPct val="150000"/>
              </a:lnSpc>
              <a:spcBef>
                <a:spcPts val="100"/>
              </a:spcBef>
            </a:pPr>
            <a:r>
              <a:rPr sz="1800" spc="-10" dirty="0">
                <a:solidFill>
                  <a:srgbClr val="FFFFFF"/>
                </a:solidFill>
                <a:latin typeface="Constantia"/>
                <a:cs typeface="Constantia"/>
              </a:rPr>
              <a:t>Guided</a:t>
            </a:r>
            <a:r>
              <a:rPr sz="1800" spc="-75" dirty="0">
                <a:solidFill>
                  <a:srgbClr val="FFFFFF"/>
                </a:solidFill>
                <a:latin typeface="Constantia"/>
                <a:cs typeface="Constantia"/>
              </a:rPr>
              <a:t> </a:t>
            </a:r>
            <a:r>
              <a:rPr sz="1800" spc="-5" dirty="0">
                <a:solidFill>
                  <a:srgbClr val="FFFFFF"/>
                </a:solidFill>
                <a:latin typeface="Constantia"/>
                <a:cs typeface="Constantia"/>
              </a:rPr>
              <a:t>By:-  Mr.</a:t>
            </a:r>
            <a:r>
              <a:rPr sz="1800" spc="-90" dirty="0">
                <a:solidFill>
                  <a:srgbClr val="FFFFFF"/>
                </a:solidFill>
                <a:latin typeface="Constantia"/>
                <a:cs typeface="Constantia"/>
              </a:rPr>
              <a:t> </a:t>
            </a:r>
            <a:r>
              <a:rPr sz="1800" spc="-5" dirty="0">
                <a:solidFill>
                  <a:srgbClr val="FFFFFF"/>
                </a:solidFill>
                <a:latin typeface="Constantia"/>
                <a:cs typeface="Constantia"/>
              </a:rPr>
              <a:t>Ankur</a:t>
            </a:r>
            <a:endParaRPr sz="1800" dirty="0">
              <a:latin typeface="Constantia"/>
              <a:cs typeface="Constantia"/>
            </a:endParaRPr>
          </a:p>
          <a:p>
            <a:pPr marR="5080" algn="r">
              <a:lnSpc>
                <a:spcPct val="100000"/>
              </a:lnSpc>
              <a:spcBef>
                <a:spcPts val="1080"/>
              </a:spcBef>
            </a:pPr>
            <a:r>
              <a:rPr sz="1800" spc="-5" dirty="0">
                <a:solidFill>
                  <a:srgbClr val="FFFFFF"/>
                </a:solidFill>
                <a:latin typeface="Constantia"/>
                <a:cs typeface="Constantia"/>
              </a:rPr>
              <a:t>kulh</a:t>
            </a:r>
            <a:r>
              <a:rPr sz="1800" dirty="0">
                <a:solidFill>
                  <a:srgbClr val="FFFFFF"/>
                </a:solidFill>
                <a:latin typeface="Constantia"/>
                <a:cs typeface="Constantia"/>
              </a:rPr>
              <a:t>a</a:t>
            </a:r>
            <a:r>
              <a:rPr sz="1800" spc="-5" dirty="0">
                <a:solidFill>
                  <a:srgbClr val="FFFFFF"/>
                </a:solidFill>
                <a:latin typeface="Constantia"/>
                <a:cs typeface="Constantia"/>
              </a:rPr>
              <a:t>ri</a:t>
            </a:r>
            <a:endParaRPr sz="1800" dirty="0">
              <a:latin typeface="Constantia"/>
              <a:cs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457200"/>
            <a:ext cx="6399530" cy="1736373"/>
          </a:xfrm>
          <a:prstGeom prst="rect">
            <a:avLst/>
          </a:prstGeom>
        </p:spPr>
        <p:txBody>
          <a:bodyPr vert="horz" wrap="square" lIns="0" tIns="12700" rIns="0" bIns="0" rtlCol="0">
            <a:spAutoFit/>
          </a:bodyPr>
          <a:lstStyle/>
          <a:p>
            <a:pPr fontAlgn="base"/>
            <a:r>
              <a:rPr lang="en-US" dirty="0"/>
              <a:t>Understanding </a:t>
            </a:r>
            <a:r>
              <a:rPr lang="en-US" dirty="0" err="1"/>
              <a:t>OpenCV</a:t>
            </a:r>
            <a:r>
              <a:rPr lang="en-US" dirty="0"/>
              <a:t> OCR and </a:t>
            </a:r>
            <a:r>
              <a:rPr lang="en-US" dirty="0" err="1"/>
              <a:t>Tesseract</a:t>
            </a:r>
            <a:r>
              <a:rPr lang="en-US" dirty="0"/>
              <a:t> text recognition</a:t>
            </a:r>
            <a:br>
              <a:rPr lang="en-US" dirty="0"/>
            </a:br>
            <a:br>
              <a:rPr lang="en-US" dirty="0"/>
            </a:br>
            <a:r>
              <a:rPr dirty="0"/>
              <a:t>:-</a:t>
            </a:r>
          </a:p>
        </p:txBody>
      </p:sp>
      <p:pic>
        <p:nvPicPr>
          <p:cNvPr id="4098" name="Picture 2" descr="https://www.pyimagesearch.com/wp-content/uploads/2018/09/opencv_ocr_pipe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200"/>
            <a:ext cx="8382000" cy="3981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8860" y="643890"/>
            <a:ext cx="3769995" cy="452120"/>
          </a:xfrm>
          <a:prstGeom prst="rect">
            <a:avLst/>
          </a:prstGeom>
        </p:spPr>
        <p:txBody>
          <a:bodyPr vert="horz" wrap="square" lIns="0" tIns="12700" rIns="0" bIns="0" rtlCol="0">
            <a:spAutoFit/>
          </a:bodyPr>
          <a:lstStyle/>
          <a:p>
            <a:pPr marL="12700">
              <a:lnSpc>
                <a:spcPct val="100000"/>
              </a:lnSpc>
              <a:spcBef>
                <a:spcPts val="100"/>
              </a:spcBef>
            </a:pPr>
            <a:r>
              <a:rPr lang="en-US" spc="-5" dirty="0"/>
              <a:t>Limitations of OCR</a:t>
            </a:r>
            <a:endParaRPr spc="-10" dirty="0"/>
          </a:p>
        </p:txBody>
      </p:sp>
      <p:sp>
        <p:nvSpPr>
          <p:cNvPr id="3" name="object 3"/>
          <p:cNvSpPr txBox="1"/>
          <p:nvPr/>
        </p:nvSpPr>
        <p:spPr>
          <a:xfrm>
            <a:off x="381000" y="1981200"/>
            <a:ext cx="8305800" cy="4950073"/>
          </a:xfrm>
          <a:prstGeom prst="rect">
            <a:avLst/>
          </a:prstGeom>
        </p:spPr>
        <p:txBody>
          <a:bodyPr vert="horz" wrap="square" lIns="0" tIns="12700" rIns="0" bIns="0" rtlCol="0">
            <a:spAutoFit/>
          </a:bodyPr>
          <a:lstStyle/>
          <a:p>
            <a:pPr fontAlgn="base"/>
            <a:r>
              <a:rPr lang="en-US" sz="2000" b="1" u="sng" dirty="0"/>
              <a:t>Limited Documents</a:t>
            </a:r>
          </a:p>
          <a:p>
            <a:pPr fontAlgn="base"/>
            <a:r>
              <a:rPr lang="en-US" sz="2000" dirty="0"/>
              <a:t>OCR works best with good quality typed documents. Handwritten documents cannot be easily read by OCR software. Likewise, typed fonts that resemble handwriting -- as well as non-Latin fonts -- create many errors during the OCR process. If the document has poor contrast, is creased or dirty, or the text and the background are similar in darkness, then OCR may not work well. OCR has difficulty with documents that have both images and text. Spreadsheets will also produce more errors.</a:t>
            </a:r>
          </a:p>
          <a:p>
            <a:pPr fontAlgn="base"/>
            <a:r>
              <a:rPr lang="en-US" sz="2000" b="1" u="sng" dirty="0"/>
              <a:t>Accuracy</a:t>
            </a:r>
          </a:p>
          <a:p>
            <a:pPr fontAlgn="base"/>
            <a:r>
              <a:rPr lang="en-US" sz="2000" dirty="0"/>
              <a:t>No OCR software is 100 percent accurate. The number of errors depends upon the quality and type of document, including the font used. Errors that occur during OCR include misreading letters, skipping over letters that are unreadable, or mixing together text from adjacent columns or image captions. If high accuracy is required -- as with converting digital books to electronic format -- then a clean-up of the electronic text will be needed.</a:t>
            </a:r>
          </a:p>
          <a:p>
            <a:pPr marL="12700">
              <a:lnSpc>
                <a:spcPct val="100000"/>
              </a:lnSpc>
              <a:spcBef>
                <a:spcPts val="100"/>
              </a:spcBef>
            </a:pPr>
            <a:endParaRPr sz="2000" dirty="0">
              <a:latin typeface="Constantia"/>
              <a:cs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8810" y="643890"/>
            <a:ext cx="6971030" cy="391160"/>
          </a:xfrm>
          <a:prstGeom prst="rect">
            <a:avLst/>
          </a:prstGeom>
        </p:spPr>
        <p:txBody>
          <a:bodyPr vert="horz" wrap="square" lIns="0" tIns="12700" rIns="0" bIns="0" rtlCol="0">
            <a:spAutoFit/>
          </a:bodyPr>
          <a:lstStyle/>
          <a:p>
            <a:pPr marL="12700">
              <a:lnSpc>
                <a:spcPct val="100000"/>
              </a:lnSpc>
              <a:spcBef>
                <a:spcPts val="100"/>
              </a:spcBef>
            </a:pPr>
            <a:r>
              <a:rPr lang="en-US" sz="2400" spc="-5" dirty="0"/>
              <a:t>Limitations of OCR</a:t>
            </a:r>
            <a:endParaRPr sz="2400" dirty="0"/>
          </a:p>
        </p:txBody>
      </p:sp>
      <p:sp>
        <p:nvSpPr>
          <p:cNvPr id="4" name="Rectangle 3"/>
          <p:cNvSpPr/>
          <p:nvPr/>
        </p:nvSpPr>
        <p:spPr>
          <a:xfrm>
            <a:off x="171734" y="2209800"/>
            <a:ext cx="7924800" cy="1754326"/>
          </a:xfrm>
          <a:prstGeom prst="rect">
            <a:avLst/>
          </a:prstGeom>
        </p:spPr>
        <p:txBody>
          <a:bodyPr wrap="square">
            <a:spAutoFit/>
          </a:bodyPr>
          <a:lstStyle/>
          <a:p>
            <a:pPr fontAlgn="base"/>
            <a:r>
              <a:rPr lang="en-US" b="1" i="0" u="sng" dirty="0">
                <a:solidFill>
                  <a:srgbClr val="383838"/>
                </a:solidFill>
                <a:effectLst/>
                <a:latin typeface="Museo Sans 500"/>
              </a:rPr>
              <a:t>Work-</a:t>
            </a:r>
            <a:r>
              <a:rPr lang="en-US" b="1" i="0" u="sng" dirty="0" err="1">
                <a:solidFill>
                  <a:srgbClr val="383838"/>
                </a:solidFill>
                <a:effectLst/>
                <a:latin typeface="Museo Sans 500"/>
              </a:rPr>
              <a:t>Arounds</a:t>
            </a:r>
            <a:endParaRPr lang="en-US" b="1" i="0" u="sng" dirty="0">
              <a:solidFill>
                <a:srgbClr val="383838"/>
              </a:solidFill>
              <a:effectLst/>
              <a:latin typeface="Museo Sans 500"/>
            </a:endParaRPr>
          </a:p>
          <a:p>
            <a:pPr fontAlgn="base"/>
            <a:r>
              <a:rPr lang="en-US" b="0" i="0" dirty="0">
                <a:solidFill>
                  <a:srgbClr val="3B444E"/>
                </a:solidFill>
                <a:effectLst/>
                <a:latin typeface="Museo Sans 300"/>
              </a:rPr>
              <a:t>OCR has difficulty differentiating between characters, such as the number zero and a capital "O." To work around this, a special OCR font can be used, such as writing out zero. However, this works only for documents created with OCR in mind, such as questionnaires. When creating questionnaires that will be hand-written, researchers also use boxes for each letter.</a:t>
            </a:r>
          </a:p>
        </p:txBody>
      </p:sp>
      <p:sp>
        <p:nvSpPr>
          <p:cNvPr id="5" name="Rectangle 4"/>
          <p:cNvSpPr/>
          <p:nvPr/>
        </p:nvSpPr>
        <p:spPr>
          <a:xfrm>
            <a:off x="162635" y="4114800"/>
            <a:ext cx="8458200" cy="1754326"/>
          </a:xfrm>
          <a:prstGeom prst="rect">
            <a:avLst/>
          </a:prstGeom>
        </p:spPr>
        <p:txBody>
          <a:bodyPr wrap="square">
            <a:spAutoFit/>
          </a:bodyPr>
          <a:lstStyle/>
          <a:p>
            <a:pPr fontAlgn="base"/>
            <a:r>
              <a:rPr lang="en-US" b="1" i="0" u="sng" dirty="0">
                <a:solidFill>
                  <a:srgbClr val="383838"/>
                </a:solidFill>
                <a:effectLst/>
                <a:latin typeface="Museo Sans 500"/>
              </a:rPr>
              <a:t>Additional</a:t>
            </a:r>
            <a:r>
              <a:rPr lang="en-US" b="0" i="0" u="sng" dirty="0">
                <a:solidFill>
                  <a:srgbClr val="383838"/>
                </a:solidFill>
                <a:effectLst/>
                <a:latin typeface="Museo Sans 500"/>
              </a:rPr>
              <a:t> </a:t>
            </a:r>
            <a:r>
              <a:rPr lang="en-US" b="1" i="0" u="sng" dirty="0">
                <a:solidFill>
                  <a:srgbClr val="383838"/>
                </a:solidFill>
                <a:effectLst/>
                <a:latin typeface="Museo Sans 500"/>
              </a:rPr>
              <a:t>Work</a:t>
            </a:r>
          </a:p>
          <a:p>
            <a:pPr fontAlgn="base"/>
            <a:r>
              <a:rPr lang="en-US" b="0" i="0" dirty="0">
                <a:solidFill>
                  <a:srgbClr val="3B444E"/>
                </a:solidFill>
                <a:effectLst/>
                <a:latin typeface="Museo Sans 300"/>
              </a:rPr>
              <a:t>Even if the scanned image of the original document is high-quality, additional steps must occur to clean up the OCR text. It is very labor-intensive to correct the errors created by OCR. A person has to manually compare the original document and the electronic text. People also make errors when typing text from a document, but sometimes it is faster to skip the OCR step.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9950" y="643890"/>
            <a:ext cx="350520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Constantia"/>
                <a:cs typeface="Constantia"/>
              </a:rPr>
              <a:t>KOHONEN</a:t>
            </a:r>
            <a:r>
              <a:rPr sz="2400" b="1" spc="-70" dirty="0">
                <a:solidFill>
                  <a:srgbClr val="FFFFFF"/>
                </a:solidFill>
                <a:latin typeface="Constantia"/>
                <a:cs typeface="Constantia"/>
              </a:rPr>
              <a:t> </a:t>
            </a:r>
            <a:r>
              <a:rPr sz="2400" b="1" spc="-5" dirty="0">
                <a:solidFill>
                  <a:srgbClr val="FFFFFF"/>
                </a:solidFill>
                <a:latin typeface="Constantia"/>
                <a:cs typeface="Constantia"/>
              </a:rPr>
              <a:t>NETWORK:-</a:t>
            </a:r>
            <a:endParaRPr sz="2400">
              <a:latin typeface="Constantia"/>
              <a:cs typeface="Constantia"/>
            </a:endParaRPr>
          </a:p>
        </p:txBody>
      </p:sp>
      <p:sp>
        <p:nvSpPr>
          <p:cNvPr id="3" name="object 3"/>
          <p:cNvSpPr txBox="1"/>
          <p:nvPr/>
        </p:nvSpPr>
        <p:spPr>
          <a:xfrm>
            <a:off x="914400" y="2167890"/>
            <a:ext cx="6947534" cy="939800"/>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tantia"/>
                <a:cs typeface="Constantia"/>
              </a:rPr>
              <a:t>The Kohonen network is presented with data, but the correct  output that corresponds </a:t>
            </a:r>
            <a:r>
              <a:rPr sz="2000" dirty="0">
                <a:latin typeface="Constantia"/>
                <a:cs typeface="Constantia"/>
              </a:rPr>
              <a:t>to </a:t>
            </a:r>
            <a:r>
              <a:rPr sz="2000" spc="-5" dirty="0">
                <a:latin typeface="Constantia"/>
                <a:cs typeface="Constantia"/>
              </a:rPr>
              <a:t>that data is not specified. Using the  Kohonen network this data </a:t>
            </a:r>
            <a:r>
              <a:rPr sz="2000" dirty="0">
                <a:latin typeface="Constantia"/>
                <a:cs typeface="Constantia"/>
              </a:rPr>
              <a:t>can </a:t>
            </a:r>
            <a:r>
              <a:rPr sz="2000" spc="-5" dirty="0">
                <a:latin typeface="Constantia"/>
                <a:cs typeface="Constantia"/>
              </a:rPr>
              <a:t>be classified into</a:t>
            </a:r>
            <a:r>
              <a:rPr sz="2000" spc="25" dirty="0">
                <a:latin typeface="Constantia"/>
                <a:cs typeface="Constantia"/>
              </a:rPr>
              <a:t> </a:t>
            </a:r>
            <a:r>
              <a:rPr sz="2000" spc="-5" dirty="0">
                <a:latin typeface="Constantia"/>
                <a:cs typeface="Constantia"/>
              </a:rPr>
              <a:t>groups.</a:t>
            </a:r>
            <a:endParaRPr sz="2000">
              <a:latin typeface="Constantia"/>
              <a:cs typeface="Constantia"/>
            </a:endParaRPr>
          </a:p>
        </p:txBody>
      </p:sp>
      <p:sp>
        <p:nvSpPr>
          <p:cNvPr id="4" name="object 4"/>
          <p:cNvSpPr/>
          <p:nvPr/>
        </p:nvSpPr>
        <p:spPr>
          <a:xfrm>
            <a:off x="2514600" y="3276600"/>
            <a:ext cx="4038600" cy="3581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470" y="643890"/>
            <a:ext cx="2096135" cy="452120"/>
          </a:xfrm>
          <a:prstGeom prst="rect">
            <a:avLst/>
          </a:prstGeom>
        </p:spPr>
        <p:txBody>
          <a:bodyPr vert="horz" wrap="square" lIns="0" tIns="12700" rIns="0" bIns="0" rtlCol="0">
            <a:spAutoFit/>
          </a:bodyPr>
          <a:lstStyle/>
          <a:p>
            <a:pPr marL="12700">
              <a:lnSpc>
                <a:spcPct val="100000"/>
              </a:lnSpc>
              <a:spcBef>
                <a:spcPts val="100"/>
              </a:spcBef>
            </a:pPr>
            <a:r>
              <a:rPr spc="-10" dirty="0"/>
              <a:t>MODULES</a:t>
            </a:r>
            <a:r>
              <a:rPr spc="-100" dirty="0"/>
              <a:t> </a:t>
            </a:r>
            <a:r>
              <a:rPr spc="-5" dirty="0">
                <a:latin typeface="Calibri"/>
                <a:cs typeface="Calibri"/>
              </a:rPr>
              <a:t>:-</a:t>
            </a:r>
          </a:p>
        </p:txBody>
      </p:sp>
      <p:sp>
        <p:nvSpPr>
          <p:cNvPr id="3" name="object 3"/>
          <p:cNvSpPr txBox="1"/>
          <p:nvPr/>
        </p:nvSpPr>
        <p:spPr>
          <a:xfrm>
            <a:off x="839469" y="2548890"/>
            <a:ext cx="6997700" cy="3225800"/>
          </a:xfrm>
          <a:prstGeom prst="rect">
            <a:avLst/>
          </a:prstGeom>
        </p:spPr>
        <p:txBody>
          <a:bodyPr vert="horz" wrap="square" lIns="0" tIns="12700" rIns="0" bIns="0" rtlCol="0">
            <a:spAutoFit/>
          </a:bodyPr>
          <a:lstStyle/>
          <a:p>
            <a:pPr marL="12700" marR="5080">
              <a:lnSpc>
                <a:spcPct val="150000"/>
              </a:lnSpc>
              <a:spcBef>
                <a:spcPts val="100"/>
              </a:spcBef>
              <a:tabLst>
                <a:tab pos="571500" algn="l"/>
                <a:tab pos="1659889" algn="l"/>
                <a:tab pos="2242820" algn="l"/>
                <a:tab pos="2904490" algn="l"/>
                <a:tab pos="4104004" algn="l"/>
                <a:tab pos="4458335" algn="l"/>
                <a:tab pos="4952365" algn="l"/>
                <a:tab pos="5902960" algn="l"/>
              </a:tabLst>
            </a:pPr>
            <a:r>
              <a:rPr sz="2000" spc="-10" dirty="0">
                <a:latin typeface="Constantia"/>
                <a:cs typeface="Constantia"/>
              </a:rPr>
              <a:t>T</a:t>
            </a:r>
            <a:r>
              <a:rPr sz="2000" spc="5" dirty="0">
                <a:latin typeface="Constantia"/>
                <a:cs typeface="Constantia"/>
              </a:rPr>
              <a:t>h</a:t>
            </a:r>
            <a:r>
              <a:rPr sz="2000" dirty="0">
                <a:latin typeface="Constantia"/>
                <a:cs typeface="Constantia"/>
              </a:rPr>
              <a:t>e	</a:t>
            </a:r>
            <a:r>
              <a:rPr sz="2000" spc="-5" dirty="0">
                <a:latin typeface="Constantia"/>
                <a:cs typeface="Constantia"/>
              </a:rPr>
              <a:t>Mo</a:t>
            </a:r>
            <a:r>
              <a:rPr sz="2000" dirty="0">
                <a:latin typeface="Constantia"/>
                <a:cs typeface="Constantia"/>
              </a:rPr>
              <a:t>d</a:t>
            </a:r>
            <a:r>
              <a:rPr sz="2000" spc="-5" dirty="0">
                <a:latin typeface="Constantia"/>
                <a:cs typeface="Constantia"/>
              </a:rPr>
              <a:t>u</a:t>
            </a:r>
            <a:r>
              <a:rPr sz="2000" spc="5" dirty="0">
                <a:latin typeface="Constantia"/>
                <a:cs typeface="Constantia"/>
              </a:rPr>
              <a:t>l</a:t>
            </a:r>
            <a:r>
              <a:rPr sz="2000" dirty="0">
                <a:latin typeface="Constantia"/>
                <a:cs typeface="Constantia"/>
              </a:rPr>
              <a:t>es	t</a:t>
            </a:r>
            <a:r>
              <a:rPr sz="2000" spc="-5" dirty="0">
                <a:latin typeface="Constantia"/>
                <a:cs typeface="Constantia"/>
              </a:rPr>
              <a:t>ha</a:t>
            </a:r>
            <a:r>
              <a:rPr sz="2000" dirty="0">
                <a:latin typeface="Constantia"/>
                <a:cs typeface="Constantia"/>
              </a:rPr>
              <a:t>t	were	ide</a:t>
            </a:r>
            <a:r>
              <a:rPr sz="2000" spc="-5" dirty="0">
                <a:latin typeface="Constantia"/>
                <a:cs typeface="Constantia"/>
              </a:rPr>
              <a:t>n</a:t>
            </a:r>
            <a:r>
              <a:rPr sz="2000" dirty="0">
                <a:latin typeface="Constantia"/>
                <a:cs typeface="Constantia"/>
              </a:rPr>
              <a:t>t</a:t>
            </a:r>
            <a:r>
              <a:rPr sz="2000" spc="-10" dirty="0">
                <a:latin typeface="Constantia"/>
                <a:cs typeface="Constantia"/>
              </a:rPr>
              <a:t>i</a:t>
            </a:r>
            <a:r>
              <a:rPr sz="2000" spc="5" dirty="0">
                <a:latin typeface="Constantia"/>
                <a:cs typeface="Constantia"/>
              </a:rPr>
              <a:t>f</a:t>
            </a:r>
            <a:r>
              <a:rPr sz="2000" spc="-10" dirty="0">
                <a:latin typeface="Constantia"/>
                <a:cs typeface="Constantia"/>
              </a:rPr>
              <a:t>i</a:t>
            </a:r>
            <a:r>
              <a:rPr sz="2000" dirty="0">
                <a:latin typeface="Constantia"/>
                <a:cs typeface="Constantia"/>
              </a:rPr>
              <a:t>ed	</a:t>
            </a:r>
            <a:r>
              <a:rPr sz="2000" spc="-10" dirty="0">
                <a:latin typeface="Constantia"/>
                <a:cs typeface="Constantia"/>
              </a:rPr>
              <a:t>i</a:t>
            </a:r>
            <a:r>
              <a:rPr sz="2000" dirty="0">
                <a:latin typeface="Constantia"/>
                <a:cs typeface="Constantia"/>
              </a:rPr>
              <a:t>n	t</a:t>
            </a:r>
            <a:r>
              <a:rPr sz="2000" spc="-5" dirty="0">
                <a:latin typeface="Constantia"/>
                <a:cs typeface="Constantia"/>
              </a:rPr>
              <a:t>h</a:t>
            </a:r>
            <a:r>
              <a:rPr sz="2000" dirty="0">
                <a:latin typeface="Constantia"/>
                <a:cs typeface="Constantia"/>
              </a:rPr>
              <a:t>e	</a:t>
            </a:r>
            <a:r>
              <a:rPr sz="2000" spc="-10" dirty="0">
                <a:latin typeface="Constantia"/>
                <a:cs typeface="Constantia"/>
              </a:rPr>
              <a:t>O</a:t>
            </a:r>
            <a:r>
              <a:rPr sz="2000" spc="-5" dirty="0">
                <a:latin typeface="Constantia"/>
                <a:cs typeface="Constantia"/>
              </a:rPr>
              <a:t>p</a:t>
            </a:r>
            <a:r>
              <a:rPr sz="2000" dirty="0">
                <a:latin typeface="Constantia"/>
                <a:cs typeface="Constantia"/>
              </a:rPr>
              <a:t>t</a:t>
            </a:r>
            <a:r>
              <a:rPr sz="2000" spc="-10" dirty="0">
                <a:latin typeface="Constantia"/>
                <a:cs typeface="Constantia"/>
              </a:rPr>
              <a:t>i</a:t>
            </a:r>
            <a:r>
              <a:rPr sz="2000" spc="5" dirty="0">
                <a:latin typeface="Constantia"/>
                <a:cs typeface="Constantia"/>
              </a:rPr>
              <a:t>c</a:t>
            </a:r>
            <a:r>
              <a:rPr sz="2000" spc="-5" dirty="0">
                <a:latin typeface="Constantia"/>
                <a:cs typeface="Constantia"/>
              </a:rPr>
              <a:t>a</a:t>
            </a:r>
            <a:r>
              <a:rPr sz="2000" dirty="0">
                <a:latin typeface="Constantia"/>
                <a:cs typeface="Constantia"/>
              </a:rPr>
              <a:t>l	</a:t>
            </a:r>
            <a:r>
              <a:rPr sz="2000" spc="5" dirty="0">
                <a:latin typeface="Constantia"/>
                <a:cs typeface="Constantia"/>
              </a:rPr>
              <a:t>C</a:t>
            </a:r>
            <a:r>
              <a:rPr sz="2000" spc="-5" dirty="0">
                <a:latin typeface="Constantia"/>
                <a:cs typeface="Constantia"/>
              </a:rPr>
              <a:t>h</a:t>
            </a:r>
            <a:r>
              <a:rPr sz="2000" spc="5" dirty="0">
                <a:latin typeface="Constantia"/>
                <a:cs typeface="Constantia"/>
              </a:rPr>
              <a:t>a</a:t>
            </a:r>
            <a:r>
              <a:rPr sz="2000" spc="-10" dirty="0">
                <a:latin typeface="Constantia"/>
                <a:cs typeface="Constantia"/>
              </a:rPr>
              <a:t>r</a:t>
            </a:r>
            <a:r>
              <a:rPr sz="2000" spc="-5" dirty="0">
                <a:latin typeface="Constantia"/>
                <a:cs typeface="Constantia"/>
              </a:rPr>
              <a:t>a</a:t>
            </a:r>
            <a:r>
              <a:rPr sz="2000" dirty="0">
                <a:latin typeface="Constantia"/>
                <a:cs typeface="Constantia"/>
              </a:rPr>
              <a:t>c</a:t>
            </a:r>
            <a:r>
              <a:rPr sz="2000" spc="-10" dirty="0">
                <a:latin typeface="Constantia"/>
                <a:cs typeface="Constantia"/>
              </a:rPr>
              <a:t>t</a:t>
            </a:r>
            <a:r>
              <a:rPr sz="2000" spc="10" dirty="0">
                <a:latin typeface="Constantia"/>
                <a:cs typeface="Constantia"/>
              </a:rPr>
              <a:t>e</a:t>
            </a:r>
            <a:r>
              <a:rPr sz="2000" dirty="0">
                <a:latin typeface="Constantia"/>
                <a:cs typeface="Constantia"/>
              </a:rPr>
              <a:t>r  </a:t>
            </a:r>
            <a:r>
              <a:rPr sz="2000" spc="-5" dirty="0">
                <a:latin typeface="Constantia"/>
                <a:cs typeface="Constantia"/>
              </a:rPr>
              <a:t>Recognition system are as</a:t>
            </a:r>
            <a:r>
              <a:rPr sz="2000" spc="25" dirty="0">
                <a:latin typeface="Constantia"/>
                <a:cs typeface="Constantia"/>
              </a:rPr>
              <a:t> </a:t>
            </a:r>
            <a:r>
              <a:rPr sz="2000" spc="-5" dirty="0">
                <a:latin typeface="Constantia"/>
                <a:cs typeface="Constantia"/>
              </a:rPr>
              <a:t>follows:-</a:t>
            </a:r>
            <a:endParaRPr sz="2000">
              <a:latin typeface="Constantia"/>
              <a:cs typeface="Constantia"/>
            </a:endParaRPr>
          </a:p>
          <a:p>
            <a:pPr marL="279400" indent="-266700">
              <a:lnSpc>
                <a:spcPct val="100000"/>
              </a:lnSpc>
              <a:spcBef>
                <a:spcPts val="1200"/>
              </a:spcBef>
              <a:buFont typeface="Symbol"/>
              <a:buChar char=""/>
              <a:tabLst>
                <a:tab pos="279400" algn="l"/>
              </a:tabLst>
            </a:pPr>
            <a:r>
              <a:rPr sz="2000" spc="-5" dirty="0">
                <a:latin typeface="Constantia"/>
                <a:cs typeface="Constantia"/>
              </a:rPr>
              <a:t>Document</a:t>
            </a:r>
            <a:r>
              <a:rPr sz="2000" dirty="0">
                <a:latin typeface="Constantia"/>
                <a:cs typeface="Constantia"/>
              </a:rPr>
              <a:t> </a:t>
            </a:r>
            <a:r>
              <a:rPr sz="2000" spc="-5" dirty="0">
                <a:latin typeface="Constantia"/>
                <a:cs typeface="Constantia"/>
              </a:rPr>
              <a:t>Processing</a:t>
            </a:r>
            <a:endParaRPr sz="2000">
              <a:latin typeface="Constantia"/>
              <a:cs typeface="Constantia"/>
            </a:endParaRPr>
          </a:p>
          <a:p>
            <a:pPr marL="279400" indent="-266700">
              <a:lnSpc>
                <a:spcPct val="100000"/>
              </a:lnSpc>
              <a:spcBef>
                <a:spcPts val="1200"/>
              </a:spcBef>
              <a:buFont typeface="Symbol"/>
              <a:buChar char=""/>
              <a:tabLst>
                <a:tab pos="279400" algn="l"/>
              </a:tabLst>
            </a:pPr>
            <a:r>
              <a:rPr sz="2000" spc="-5" dirty="0">
                <a:latin typeface="Constantia"/>
                <a:cs typeface="Constantia"/>
              </a:rPr>
              <a:t>Neural network System</a:t>
            </a:r>
            <a:r>
              <a:rPr sz="2000" dirty="0">
                <a:latin typeface="Constantia"/>
                <a:cs typeface="Constantia"/>
              </a:rPr>
              <a:t> </a:t>
            </a:r>
            <a:r>
              <a:rPr sz="2000" spc="-5" dirty="0">
                <a:latin typeface="Constantia"/>
                <a:cs typeface="Constantia"/>
              </a:rPr>
              <a:t>Training</a:t>
            </a:r>
            <a:endParaRPr sz="2000">
              <a:latin typeface="Constantia"/>
              <a:cs typeface="Constantia"/>
            </a:endParaRPr>
          </a:p>
          <a:p>
            <a:pPr marL="279400" indent="-266700">
              <a:lnSpc>
                <a:spcPct val="100000"/>
              </a:lnSpc>
              <a:spcBef>
                <a:spcPts val="1200"/>
              </a:spcBef>
              <a:buFont typeface="Symbol"/>
              <a:buChar char=""/>
              <a:tabLst>
                <a:tab pos="279400" algn="l"/>
              </a:tabLst>
            </a:pPr>
            <a:r>
              <a:rPr sz="2000" spc="-5" dirty="0">
                <a:latin typeface="Constantia"/>
                <a:cs typeface="Constantia"/>
              </a:rPr>
              <a:t>Document</a:t>
            </a:r>
            <a:r>
              <a:rPr sz="2000" dirty="0">
                <a:latin typeface="Constantia"/>
                <a:cs typeface="Constantia"/>
              </a:rPr>
              <a:t> </a:t>
            </a:r>
            <a:r>
              <a:rPr sz="2000" spc="-5" dirty="0">
                <a:latin typeface="Constantia"/>
                <a:cs typeface="Constantia"/>
              </a:rPr>
              <a:t>Recognition</a:t>
            </a:r>
            <a:endParaRPr sz="2000">
              <a:latin typeface="Constantia"/>
              <a:cs typeface="Constantia"/>
            </a:endParaRPr>
          </a:p>
          <a:p>
            <a:pPr marL="279400" indent="-266700">
              <a:lnSpc>
                <a:spcPct val="100000"/>
              </a:lnSpc>
              <a:spcBef>
                <a:spcPts val="1200"/>
              </a:spcBef>
              <a:buFont typeface="Symbol"/>
              <a:buChar char=""/>
              <a:tabLst>
                <a:tab pos="279400" algn="l"/>
              </a:tabLst>
            </a:pPr>
            <a:r>
              <a:rPr sz="2000" spc="-5" dirty="0">
                <a:latin typeface="Constantia"/>
                <a:cs typeface="Constantia"/>
              </a:rPr>
              <a:t>Document Editing</a:t>
            </a:r>
            <a:r>
              <a:rPr sz="2000" spc="10" dirty="0">
                <a:latin typeface="Constantia"/>
                <a:cs typeface="Constantia"/>
              </a:rPr>
              <a:t> </a:t>
            </a:r>
            <a:r>
              <a:rPr sz="2000" spc="-5" dirty="0">
                <a:latin typeface="Constantia"/>
                <a:cs typeface="Constantia"/>
              </a:rPr>
              <a:t>and</a:t>
            </a:r>
            <a:endParaRPr sz="2000">
              <a:latin typeface="Constantia"/>
              <a:cs typeface="Constantia"/>
            </a:endParaRPr>
          </a:p>
          <a:p>
            <a:pPr marL="279400" indent="-266700">
              <a:lnSpc>
                <a:spcPct val="100000"/>
              </a:lnSpc>
              <a:spcBef>
                <a:spcPts val="1200"/>
              </a:spcBef>
              <a:buFont typeface="Symbol"/>
              <a:buChar char=""/>
              <a:tabLst>
                <a:tab pos="279400" algn="l"/>
              </a:tabLst>
            </a:pPr>
            <a:r>
              <a:rPr sz="2000" spc="-5" dirty="0">
                <a:latin typeface="Constantia"/>
                <a:cs typeface="Constantia"/>
              </a:rPr>
              <a:t>Document</a:t>
            </a:r>
            <a:r>
              <a:rPr sz="2000" dirty="0">
                <a:latin typeface="Constantia"/>
                <a:cs typeface="Constantia"/>
              </a:rPr>
              <a:t> </a:t>
            </a:r>
            <a:r>
              <a:rPr sz="2000" spc="-5" dirty="0">
                <a:latin typeface="Constantia"/>
                <a:cs typeface="Constantia"/>
              </a:rPr>
              <a:t>Searching</a:t>
            </a:r>
            <a:endParaRPr sz="2000">
              <a:latin typeface="Constantia"/>
              <a:cs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470" y="491490"/>
            <a:ext cx="5345430" cy="452120"/>
          </a:xfrm>
          <a:prstGeom prst="rect">
            <a:avLst/>
          </a:prstGeom>
        </p:spPr>
        <p:txBody>
          <a:bodyPr vert="horz" wrap="square" lIns="0" tIns="12700" rIns="0" bIns="0" rtlCol="0">
            <a:spAutoFit/>
          </a:bodyPr>
          <a:lstStyle/>
          <a:p>
            <a:pPr marL="12700">
              <a:lnSpc>
                <a:spcPct val="100000"/>
              </a:lnSpc>
              <a:spcBef>
                <a:spcPts val="100"/>
              </a:spcBef>
            </a:pPr>
            <a:r>
              <a:rPr spc="-10" dirty="0"/>
              <a:t>OVERALL </a:t>
            </a:r>
            <a:r>
              <a:rPr spc="-5" dirty="0"/>
              <a:t>USECASE</a:t>
            </a:r>
            <a:r>
              <a:rPr spc="-40" dirty="0"/>
              <a:t> </a:t>
            </a:r>
            <a:r>
              <a:rPr spc="-10" dirty="0"/>
              <a:t>DIAGRAM:-</a:t>
            </a:r>
          </a:p>
        </p:txBody>
      </p:sp>
      <p:pic>
        <p:nvPicPr>
          <p:cNvPr id="65" name="Picture 64" descr="Image result for use case oc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85" y="2133600"/>
            <a:ext cx="7848599" cy="457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2470" y="643890"/>
            <a:ext cx="4850130" cy="452120"/>
          </a:xfrm>
          <a:prstGeom prst="rect">
            <a:avLst/>
          </a:prstGeom>
        </p:spPr>
        <p:txBody>
          <a:bodyPr vert="horz" wrap="square" lIns="0" tIns="12700" rIns="0" bIns="0" rtlCol="0">
            <a:spAutoFit/>
          </a:bodyPr>
          <a:lstStyle/>
          <a:p>
            <a:pPr marL="12700">
              <a:lnSpc>
                <a:spcPct val="100000"/>
              </a:lnSpc>
              <a:spcBef>
                <a:spcPts val="100"/>
              </a:spcBef>
            </a:pPr>
            <a:r>
              <a:rPr spc="-10" dirty="0"/>
              <a:t>OVERALL </a:t>
            </a:r>
            <a:r>
              <a:rPr spc="-5" dirty="0"/>
              <a:t>CLASS</a:t>
            </a:r>
            <a:r>
              <a:rPr spc="-35" dirty="0"/>
              <a:t> </a:t>
            </a:r>
            <a:r>
              <a:rPr spc="-10" dirty="0"/>
              <a:t>DIAGRAM:-</a:t>
            </a:r>
          </a:p>
        </p:txBody>
      </p:sp>
      <p:sp>
        <p:nvSpPr>
          <p:cNvPr id="3" name="object 3"/>
          <p:cNvSpPr/>
          <p:nvPr/>
        </p:nvSpPr>
        <p:spPr>
          <a:xfrm>
            <a:off x="4161790" y="1916429"/>
            <a:ext cx="1379220" cy="1294130"/>
          </a:xfrm>
          <a:custGeom>
            <a:avLst/>
            <a:gdLst/>
            <a:ahLst/>
            <a:cxnLst/>
            <a:rect l="l" t="t" r="r" b="b"/>
            <a:pathLst>
              <a:path w="1379220" h="1294130">
                <a:moveTo>
                  <a:pt x="0" y="1294130"/>
                </a:moveTo>
                <a:lnTo>
                  <a:pt x="1379219" y="1294130"/>
                </a:lnTo>
                <a:lnTo>
                  <a:pt x="1379219" y="0"/>
                </a:lnTo>
                <a:lnTo>
                  <a:pt x="0" y="0"/>
                </a:lnTo>
                <a:lnTo>
                  <a:pt x="0" y="1294130"/>
                </a:lnTo>
                <a:close/>
              </a:path>
            </a:pathLst>
          </a:custGeom>
          <a:solidFill>
            <a:srgbClr val="FFFFCC"/>
          </a:solidFill>
        </p:spPr>
        <p:txBody>
          <a:bodyPr wrap="square" lIns="0" tIns="0" rIns="0" bIns="0" rtlCol="0"/>
          <a:lstStyle/>
          <a:p>
            <a:endParaRPr/>
          </a:p>
        </p:txBody>
      </p:sp>
      <p:sp>
        <p:nvSpPr>
          <p:cNvPr id="4" name="object 4"/>
          <p:cNvSpPr/>
          <p:nvPr/>
        </p:nvSpPr>
        <p:spPr>
          <a:xfrm>
            <a:off x="4161790" y="1916429"/>
            <a:ext cx="1377950" cy="1294130"/>
          </a:xfrm>
          <a:custGeom>
            <a:avLst/>
            <a:gdLst/>
            <a:ahLst/>
            <a:cxnLst/>
            <a:rect l="l" t="t" r="r" b="b"/>
            <a:pathLst>
              <a:path w="1377950" h="1294130">
                <a:moveTo>
                  <a:pt x="0" y="0"/>
                </a:moveTo>
                <a:lnTo>
                  <a:pt x="1377950" y="0"/>
                </a:lnTo>
                <a:lnTo>
                  <a:pt x="1377950" y="1294130"/>
                </a:lnTo>
                <a:lnTo>
                  <a:pt x="0" y="1294130"/>
                </a:lnTo>
                <a:lnTo>
                  <a:pt x="0" y="0"/>
                </a:lnTo>
                <a:close/>
              </a:path>
            </a:pathLst>
          </a:custGeom>
          <a:ln w="3175">
            <a:solidFill>
              <a:srgbClr val="990033"/>
            </a:solidFill>
          </a:ln>
        </p:spPr>
        <p:txBody>
          <a:bodyPr wrap="square" lIns="0" tIns="0" rIns="0" bIns="0" rtlCol="0"/>
          <a:lstStyle/>
          <a:p>
            <a:endParaRPr/>
          </a:p>
        </p:txBody>
      </p:sp>
      <p:sp>
        <p:nvSpPr>
          <p:cNvPr id="5" name="object 5"/>
          <p:cNvSpPr txBox="1"/>
          <p:nvPr/>
        </p:nvSpPr>
        <p:spPr>
          <a:xfrm>
            <a:off x="4184650" y="1916429"/>
            <a:ext cx="1332230" cy="162560"/>
          </a:xfrm>
          <a:prstGeom prst="rect">
            <a:avLst/>
          </a:prstGeom>
          <a:solidFill>
            <a:srgbClr val="FFFFCC"/>
          </a:solidFill>
          <a:ln w="3175">
            <a:solidFill>
              <a:srgbClr val="990033"/>
            </a:solidFill>
          </a:ln>
        </p:spPr>
        <p:txBody>
          <a:bodyPr vert="horz" wrap="square" lIns="0" tIns="24130" rIns="0" bIns="0" rtlCol="0">
            <a:spAutoFit/>
          </a:bodyPr>
          <a:lstStyle/>
          <a:p>
            <a:pPr marL="435609">
              <a:lnSpc>
                <a:spcPct val="100000"/>
              </a:lnSpc>
              <a:spcBef>
                <a:spcPts val="190"/>
              </a:spcBef>
            </a:pPr>
            <a:r>
              <a:rPr sz="750" spc="30" dirty="0">
                <a:latin typeface="Arial"/>
                <a:cs typeface="Arial"/>
              </a:rPr>
              <a:t>Document</a:t>
            </a:r>
            <a:endParaRPr sz="750">
              <a:latin typeface="Arial"/>
              <a:cs typeface="Arial"/>
            </a:endParaRPr>
          </a:p>
        </p:txBody>
      </p:sp>
      <p:sp>
        <p:nvSpPr>
          <p:cNvPr id="6" name="object 6"/>
          <p:cNvSpPr/>
          <p:nvPr/>
        </p:nvSpPr>
        <p:spPr>
          <a:xfrm>
            <a:off x="4161790" y="2078989"/>
            <a:ext cx="1377950" cy="1131570"/>
          </a:xfrm>
          <a:custGeom>
            <a:avLst/>
            <a:gdLst/>
            <a:ahLst/>
            <a:cxnLst/>
            <a:rect l="l" t="t" r="r" b="b"/>
            <a:pathLst>
              <a:path w="1377950" h="1131570">
                <a:moveTo>
                  <a:pt x="0" y="0"/>
                </a:moveTo>
                <a:lnTo>
                  <a:pt x="1377950" y="0"/>
                </a:lnTo>
                <a:lnTo>
                  <a:pt x="1377950" y="1131570"/>
                </a:lnTo>
                <a:lnTo>
                  <a:pt x="0" y="1131570"/>
                </a:lnTo>
                <a:lnTo>
                  <a:pt x="0" y="0"/>
                </a:lnTo>
                <a:close/>
              </a:path>
            </a:pathLst>
          </a:custGeom>
          <a:ln w="3175">
            <a:solidFill>
              <a:srgbClr val="990033"/>
            </a:solidFill>
          </a:ln>
        </p:spPr>
        <p:txBody>
          <a:bodyPr wrap="square" lIns="0" tIns="0" rIns="0" bIns="0" rtlCol="0"/>
          <a:lstStyle/>
          <a:p>
            <a:endParaRPr/>
          </a:p>
        </p:txBody>
      </p:sp>
      <p:sp>
        <p:nvSpPr>
          <p:cNvPr id="7" name="object 7"/>
          <p:cNvSpPr/>
          <p:nvPr/>
        </p:nvSpPr>
        <p:spPr>
          <a:xfrm>
            <a:off x="4184650" y="2094229"/>
            <a:ext cx="129539" cy="1143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184650" y="2214879"/>
            <a:ext cx="129539" cy="1143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184650" y="2336800"/>
            <a:ext cx="129539" cy="1143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184650" y="2457450"/>
            <a:ext cx="129539" cy="114300"/>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4184650" y="2078989"/>
            <a:ext cx="1332230" cy="547370"/>
          </a:xfrm>
          <a:prstGeom prst="rect">
            <a:avLst/>
          </a:prstGeom>
          <a:ln w="3175">
            <a:solidFill>
              <a:srgbClr val="990033"/>
            </a:solidFill>
          </a:ln>
        </p:spPr>
        <p:txBody>
          <a:bodyPr vert="horz" wrap="square" lIns="0" tIns="2540" rIns="0" bIns="0" rtlCol="0">
            <a:spAutoFit/>
          </a:bodyPr>
          <a:lstStyle/>
          <a:p>
            <a:pPr marL="127000" marR="406400">
              <a:lnSpc>
                <a:spcPct val="106300"/>
              </a:lnSpc>
              <a:spcBef>
                <a:spcPts val="20"/>
              </a:spcBef>
            </a:pPr>
            <a:r>
              <a:rPr sz="750" spc="30" dirty="0">
                <a:latin typeface="Arial"/>
                <a:cs typeface="Arial"/>
              </a:rPr>
              <a:t>docid </a:t>
            </a:r>
            <a:r>
              <a:rPr sz="750" spc="20" dirty="0">
                <a:latin typeface="Arial"/>
                <a:cs typeface="Arial"/>
              </a:rPr>
              <a:t>: </a:t>
            </a:r>
            <a:r>
              <a:rPr sz="750" spc="25" dirty="0">
                <a:latin typeface="Arial"/>
                <a:cs typeface="Arial"/>
              </a:rPr>
              <a:t>integer  </a:t>
            </a:r>
            <a:r>
              <a:rPr sz="750" spc="35" dirty="0">
                <a:latin typeface="Arial"/>
                <a:cs typeface="Arial"/>
              </a:rPr>
              <a:t>docname </a:t>
            </a:r>
            <a:r>
              <a:rPr sz="750" spc="20" dirty="0">
                <a:latin typeface="Arial"/>
                <a:cs typeface="Arial"/>
              </a:rPr>
              <a:t>:</a:t>
            </a:r>
            <a:r>
              <a:rPr sz="750" spc="-45" dirty="0">
                <a:latin typeface="Arial"/>
                <a:cs typeface="Arial"/>
              </a:rPr>
              <a:t> </a:t>
            </a:r>
            <a:r>
              <a:rPr sz="750" spc="30" dirty="0">
                <a:latin typeface="Arial"/>
                <a:cs typeface="Arial"/>
              </a:rPr>
              <a:t>String  </a:t>
            </a:r>
            <a:r>
              <a:rPr sz="750" spc="40" dirty="0">
                <a:latin typeface="Arial"/>
                <a:cs typeface="Arial"/>
              </a:rPr>
              <a:t>docsize </a:t>
            </a:r>
            <a:r>
              <a:rPr sz="750" spc="20" dirty="0">
                <a:latin typeface="Arial"/>
                <a:cs typeface="Arial"/>
              </a:rPr>
              <a:t>: </a:t>
            </a:r>
            <a:r>
              <a:rPr sz="750" spc="25" dirty="0">
                <a:latin typeface="Arial"/>
                <a:cs typeface="Arial"/>
              </a:rPr>
              <a:t>integer  </a:t>
            </a:r>
            <a:r>
              <a:rPr sz="750" spc="35" dirty="0">
                <a:latin typeface="Arial"/>
                <a:cs typeface="Arial"/>
              </a:rPr>
              <a:t>doctype </a:t>
            </a:r>
            <a:r>
              <a:rPr sz="750" spc="20" dirty="0">
                <a:latin typeface="Arial"/>
                <a:cs typeface="Arial"/>
              </a:rPr>
              <a:t>:</a:t>
            </a:r>
            <a:r>
              <a:rPr sz="750" dirty="0">
                <a:latin typeface="Arial"/>
                <a:cs typeface="Arial"/>
              </a:rPr>
              <a:t> </a:t>
            </a:r>
            <a:r>
              <a:rPr sz="750" spc="30" dirty="0">
                <a:latin typeface="Arial"/>
                <a:cs typeface="Arial"/>
              </a:rPr>
              <a:t>String</a:t>
            </a:r>
            <a:endParaRPr sz="750">
              <a:latin typeface="Arial"/>
              <a:cs typeface="Arial"/>
            </a:endParaRPr>
          </a:p>
        </p:txBody>
      </p:sp>
      <p:sp>
        <p:nvSpPr>
          <p:cNvPr id="12" name="object 12"/>
          <p:cNvSpPr/>
          <p:nvPr/>
        </p:nvSpPr>
        <p:spPr>
          <a:xfrm>
            <a:off x="4184650" y="2701289"/>
            <a:ext cx="129539" cy="1143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184650" y="2821939"/>
            <a:ext cx="129539" cy="11430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184650" y="2943860"/>
            <a:ext cx="129539" cy="11430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184650" y="3064510"/>
            <a:ext cx="129539" cy="114300"/>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4184650" y="2626360"/>
            <a:ext cx="1332230" cy="584200"/>
          </a:xfrm>
          <a:prstGeom prst="rect">
            <a:avLst/>
          </a:prstGeom>
          <a:ln w="3175">
            <a:solidFill>
              <a:srgbClr val="990033"/>
            </a:solidFill>
          </a:ln>
        </p:spPr>
        <p:txBody>
          <a:bodyPr vert="horz" wrap="square" lIns="0" tIns="62865" rIns="0" bIns="0" rtlCol="0">
            <a:spAutoFit/>
          </a:bodyPr>
          <a:lstStyle/>
          <a:p>
            <a:pPr marL="127000" marR="200660">
              <a:lnSpc>
                <a:spcPct val="105900"/>
              </a:lnSpc>
              <a:spcBef>
                <a:spcPts val="495"/>
              </a:spcBef>
            </a:pPr>
            <a:r>
              <a:rPr sz="750" spc="25" dirty="0">
                <a:latin typeface="Arial"/>
                <a:cs typeface="Arial"/>
              </a:rPr>
              <a:t>ge</a:t>
            </a:r>
            <a:r>
              <a:rPr sz="750" spc="30" dirty="0">
                <a:latin typeface="Arial"/>
                <a:cs typeface="Arial"/>
              </a:rPr>
              <a:t>t</a:t>
            </a:r>
            <a:r>
              <a:rPr sz="750" spc="10" dirty="0">
                <a:latin typeface="Arial"/>
                <a:cs typeface="Arial"/>
              </a:rPr>
              <a:t>D</a:t>
            </a:r>
            <a:r>
              <a:rPr sz="750" spc="25" dirty="0">
                <a:latin typeface="Arial"/>
                <a:cs typeface="Arial"/>
              </a:rPr>
              <a:t>o</a:t>
            </a:r>
            <a:r>
              <a:rPr sz="750" spc="65" dirty="0">
                <a:latin typeface="Arial"/>
                <a:cs typeface="Arial"/>
              </a:rPr>
              <a:t>c</a:t>
            </a:r>
            <a:r>
              <a:rPr sz="750" spc="15" dirty="0">
                <a:latin typeface="Arial"/>
                <a:cs typeface="Arial"/>
              </a:rPr>
              <a:t>u</a:t>
            </a:r>
            <a:r>
              <a:rPr sz="750" spc="60" dirty="0">
                <a:latin typeface="Arial"/>
                <a:cs typeface="Arial"/>
              </a:rPr>
              <a:t>m</a:t>
            </a:r>
            <a:r>
              <a:rPr sz="750" spc="15" dirty="0">
                <a:latin typeface="Arial"/>
                <a:cs typeface="Arial"/>
              </a:rPr>
              <a:t>e</a:t>
            </a:r>
            <a:r>
              <a:rPr sz="750" spc="25" dirty="0">
                <a:latin typeface="Arial"/>
                <a:cs typeface="Arial"/>
              </a:rPr>
              <a:t>n</a:t>
            </a:r>
            <a:r>
              <a:rPr sz="750" spc="60" dirty="0">
                <a:latin typeface="Arial"/>
                <a:cs typeface="Arial"/>
              </a:rPr>
              <a:t>t</a:t>
            </a:r>
            <a:r>
              <a:rPr sz="750" spc="10" dirty="0">
                <a:latin typeface="Arial"/>
                <a:cs typeface="Arial"/>
              </a:rPr>
              <a:t>D</a:t>
            </a:r>
            <a:r>
              <a:rPr sz="750" spc="25" dirty="0">
                <a:latin typeface="Arial"/>
                <a:cs typeface="Arial"/>
              </a:rPr>
              <a:t>e</a:t>
            </a:r>
            <a:r>
              <a:rPr sz="750" spc="20" dirty="0">
                <a:latin typeface="Arial"/>
                <a:cs typeface="Arial"/>
              </a:rPr>
              <a:t>t</a:t>
            </a:r>
            <a:r>
              <a:rPr sz="750" spc="25" dirty="0">
                <a:latin typeface="Arial"/>
                <a:cs typeface="Arial"/>
              </a:rPr>
              <a:t>a</a:t>
            </a:r>
            <a:r>
              <a:rPr sz="750" spc="30" dirty="0">
                <a:latin typeface="Arial"/>
                <a:cs typeface="Arial"/>
              </a:rPr>
              <a:t>i</a:t>
            </a:r>
            <a:r>
              <a:rPr sz="750" spc="10" dirty="0">
                <a:latin typeface="Arial"/>
                <a:cs typeface="Arial"/>
              </a:rPr>
              <a:t>l</a:t>
            </a:r>
            <a:r>
              <a:rPr sz="750" spc="65" dirty="0">
                <a:latin typeface="Arial"/>
                <a:cs typeface="Arial"/>
              </a:rPr>
              <a:t>s</a:t>
            </a:r>
            <a:r>
              <a:rPr sz="750" spc="-15" dirty="0">
                <a:latin typeface="Arial"/>
                <a:cs typeface="Arial"/>
              </a:rPr>
              <a:t>(</a:t>
            </a:r>
            <a:r>
              <a:rPr sz="750" spc="20" dirty="0">
                <a:latin typeface="Arial"/>
                <a:cs typeface="Arial"/>
              </a:rPr>
              <a:t>)  </a:t>
            </a:r>
            <a:r>
              <a:rPr sz="750" spc="30" dirty="0">
                <a:latin typeface="Arial"/>
                <a:cs typeface="Arial"/>
              </a:rPr>
              <a:t>scanDocument()  </a:t>
            </a:r>
            <a:r>
              <a:rPr sz="750" spc="10" dirty="0">
                <a:latin typeface="Arial"/>
                <a:cs typeface="Arial"/>
              </a:rPr>
              <a:t>covertToImage()  </a:t>
            </a:r>
            <a:r>
              <a:rPr sz="750" spc="20" dirty="0">
                <a:latin typeface="Arial"/>
                <a:cs typeface="Arial"/>
              </a:rPr>
              <a:t>storeImage()</a:t>
            </a:r>
            <a:endParaRPr sz="750">
              <a:latin typeface="Arial"/>
              <a:cs typeface="Arial"/>
            </a:endParaRPr>
          </a:p>
        </p:txBody>
      </p:sp>
      <p:sp>
        <p:nvSpPr>
          <p:cNvPr id="17" name="object 17"/>
          <p:cNvSpPr/>
          <p:nvPr/>
        </p:nvSpPr>
        <p:spPr>
          <a:xfrm>
            <a:off x="1908810" y="1921510"/>
            <a:ext cx="582930" cy="1051560"/>
          </a:xfrm>
          <a:custGeom>
            <a:avLst/>
            <a:gdLst/>
            <a:ahLst/>
            <a:cxnLst/>
            <a:rect l="l" t="t" r="r" b="b"/>
            <a:pathLst>
              <a:path w="582930" h="1051560">
                <a:moveTo>
                  <a:pt x="0" y="1051560"/>
                </a:moveTo>
                <a:lnTo>
                  <a:pt x="582930" y="1051560"/>
                </a:lnTo>
                <a:lnTo>
                  <a:pt x="582930" y="0"/>
                </a:lnTo>
                <a:lnTo>
                  <a:pt x="0" y="0"/>
                </a:lnTo>
                <a:lnTo>
                  <a:pt x="0" y="1051560"/>
                </a:lnTo>
                <a:close/>
              </a:path>
            </a:pathLst>
          </a:custGeom>
          <a:solidFill>
            <a:srgbClr val="FFFFCC"/>
          </a:solidFill>
        </p:spPr>
        <p:txBody>
          <a:bodyPr wrap="square" lIns="0" tIns="0" rIns="0" bIns="0" rtlCol="0"/>
          <a:lstStyle/>
          <a:p>
            <a:endParaRPr/>
          </a:p>
        </p:txBody>
      </p:sp>
      <p:sp>
        <p:nvSpPr>
          <p:cNvPr id="18" name="object 18"/>
          <p:cNvSpPr/>
          <p:nvPr/>
        </p:nvSpPr>
        <p:spPr>
          <a:xfrm>
            <a:off x="1908810" y="1921510"/>
            <a:ext cx="582930" cy="1051560"/>
          </a:xfrm>
          <a:custGeom>
            <a:avLst/>
            <a:gdLst/>
            <a:ahLst/>
            <a:cxnLst/>
            <a:rect l="l" t="t" r="r" b="b"/>
            <a:pathLst>
              <a:path w="582930" h="1051560">
                <a:moveTo>
                  <a:pt x="0" y="0"/>
                </a:moveTo>
                <a:lnTo>
                  <a:pt x="582929" y="0"/>
                </a:lnTo>
                <a:lnTo>
                  <a:pt x="582929" y="1051560"/>
                </a:lnTo>
                <a:lnTo>
                  <a:pt x="0" y="1051560"/>
                </a:lnTo>
                <a:lnTo>
                  <a:pt x="0" y="0"/>
                </a:lnTo>
                <a:close/>
              </a:path>
            </a:pathLst>
          </a:custGeom>
          <a:ln w="3175">
            <a:solidFill>
              <a:srgbClr val="990033"/>
            </a:solidFill>
          </a:ln>
        </p:spPr>
        <p:txBody>
          <a:bodyPr wrap="square" lIns="0" tIns="0" rIns="0" bIns="0" rtlCol="0"/>
          <a:lstStyle/>
          <a:p>
            <a:endParaRPr/>
          </a:p>
        </p:txBody>
      </p:sp>
      <p:sp>
        <p:nvSpPr>
          <p:cNvPr id="19" name="object 19"/>
          <p:cNvSpPr txBox="1"/>
          <p:nvPr/>
        </p:nvSpPr>
        <p:spPr>
          <a:xfrm>
            <a:off x="1908810" y="1921510"/>
            <a:ext cx="582930" cy="162560"/>
          </a:xfrm>
          <a:prstGeom prst="rect">
            <a:avLst/>
          </a:prstGeom>
          <a:solidFill>
            <a:srgbClr val="FFFFCC"/>
          </a:solidFill>
          <a:ln w="3175">
            <a:solidFill>
              <a:srgbClr val="990033"/>
            </a:solidFill>
          </a:ln>
        </p:spPr>
        <p:txBody>
          <a:bodyPr vert="horz" wrap="square" lIns="0" tIns="24130" rIns="0" bIns="0" rtlCol="0">
            <a:spAutoFit/>
          </a:bodyPr>
          <a:lstStyle/>
          <a:p>
            <a:pPr marL="160655">
              <a:lnSpc>
                <a:spcPct val="100000"/>
              </a:lnSpc>
              <a:spcBef>
                <a:spcPts val="190"/>
              </a:spcBef>
            </a:pPr>
            <a:r>
              <a:rPr sz="750" spc="30" dirty="0">
                <a:latin typeface="Arial"/>
                <a:cs typeface="Arial"/>
              </a:rPr>
              <a:t>Editor</a:t>
            </a:r>
            <a:endParaRPr sz="750">
              <a:latin typeface="Arial"/>
              <a:cs typeface="Arial"/>
            </a:endParaRPr>
          </a:p>
        </p:txBody>
      </p:sp>
      <p:sp>
        <p:nvSpPr>
          <p:cNvPr id="20" name="object 20"/>
          <p:cNvSpPr/>
          <p:nvPr/>
        </p:nvSpPr>
        <p:spPr>
          <a:xfrm>
            <a:off x="1908810" y="2084070"/>
            <a:ext cx="582930" cy="889000"/>
          </a:xfrm>
          <a:custGeom>
            <a:avLst/>
            <a:gdLst/>
            <a:ahLst/>
            <a:cxnLst/>
            <a:rect l="l" t="t" r="r" b="b"/>
            <a:pathLst>
              <a:path w="582930" h="889000">
                <a:moveTo>
                  <a:pt x="0" y="0"/>
                </a:moveTo>
                <a:lnTo>
                  <a:pt x="582929" y="0"/>
                </a:lnTo>
                <a:lnTo>
                  <a:pt x="582929" y="889000"/>
                </a:lnTo>
                <a:lnTo>
                  <a:pt x="0" y="889000"/>
                </a:lnTo>
                <a:lnTo>
                  <a:pt x="0" y="0"/>
                </a:lnTo>
                <a:close/>
              </a:path>
            </a:pathLst>
          </a:custGeom>
          <a:ln w="3175">
            <a:solidFill>
              <a:srgbClr val="990033"/>
            </a:solidFill>
          </a:ln>
        </p:spPr>
        <p:txBody>
          <a:bodyPr wrap="square" lIns="0" tIns="0" rIns="0" bIns="0" rtlCol="0"/>
          <a:lstStyle/>
          <a:p>
            <a:endParaRPr/>
          </a:p>
        </p:txBody>
      </p:sp>
      <p:sp>
        <p:nvSpPr>
          <p:cNvPr id="21" name="object 21"/>
          <p:cNvSpPr/>
          <p:nvPr/>
        </p:nvSpPr>
        <p:spPr>
          <a:xfrm>
            <a:off x="1931670" y="2219960"/>
            <a:ext cx="129539" cy="11430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931670" y="2341879"/>
            <a:ext cx="129539" cy="114300"/>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1931670" y="2462529"/>
            <a:ext cx="129539" cy="114300"/>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931670" y="2584450"/>
            <a:ext cx="129539" cy="114300"/>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1931670" y="2705100"/>
            <a:ext cx="129539" cy="114300"/>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1931670" y="2827020"/>
            <a:ext cx="129539" cy="114300"/>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1908810" y="2145029"/>
            <a:ext cx="582930" cy="828040"/>
          </a:xfrm>
          <a:prstGeom prst="rect">
            <a:avLst/>
          </a:prstGeom>
          <a:ln w="3175">
            <a:solidFill>
              <a:srgbClr val="990033"/>
            </a:solidFill>
          </a:ln>
        </p:spPr>
        <p:txBody>
          <a:bodyPr vert="horz" wrap="square" lIns="0" tIns="69850" rIns="0" bIns="0" rtlCol="0">
            <a:spAutoFit/>
          </a:bodyPr>
          <a:lstStyle/>
          <a:p>
            <a:pPr marL="150495">
              <a:lnSpc>
                <a:spcPct val="100000"/>
              </a:lnSpc>
              <a:spcBef>
                <a:spcPts val="550"/>
              </a:spcBef>
            </a:pPr>
            <a:r>
              <a:rPr sz="750" spc="25" dirty="0">
                <a:latin typeface="Arial"/>
                <a:cs typeface="Arial"/>
              </a:rPr>
              <a:t>cut()</a:t>
            </a:r>
            <a:endParaRPr sz="750">
              <a:latin typeface="Arial"/>
              <a:cs typeface="Arial"/>
            </a:endParaRPr>
          </a:p>
          <a:p>
            <a:pPr marL="150495" marR="101600">
              <a:lnSpc>
                <a:spcPct val="106100"/>
              </a:lnSpc>
              <a:spcBef>
                <a:spcPts val="5"/>
              </a:spcBef>
            </a:pPr>
            <a:r>
              <a:rPr sz="750" spc="30" dirty="0">
                <a:latin typeface="Arial"/>
                <a:cs typeface="Arial"/>
              </a:rPr>
              <a:t>copy()  </a:t>
            </a:r>
            <a:r>
              <a:rPr sz="750" spc="25" dirty="0">
                <a:latin typeface="Arial"/>
                <a:cs typeface="Arial"/>
              </a:rPr>
              <a:t>pa</a:t>
            </a:r>
            <a:r>
              <a:rPr sz="750" spc="65" dirty="0">
                <a:latin typeface="Arial"/>
                <a:cs typeface="Arial"/>
              </a:rPr>
              <a:t>s</a:t>
            </a:r>
            <a:r>
              <a:rPr sz="750" spc="20" dirty="0">
                <a:latin typeface="Arial"/>
                <a:cs typeface="Arial"/>
              </a:rPr>
              <a:t>t</a:t>
            </a:r>
            <a:r>
              <a:rPr sz="750" spc="25" dirty="0">
                <a:latin typeface="Arial"/>
                <a:cs typeface="Arial"/>
              </a:rPr>
              <a:t>e</a:t>
            </a:r>
            <a:r>
              <a:rPr sz="750" spc="10" dirty="0">
                <a:latin typeface="Arial"/>
                <a:cs typeface="Arial"/>
              </a:rPr>
              <a:t>(</a:t>
            </a:r>
            <a:r>
              <a:rPr sz="750" spc="20" dirty="0">
                <a:latin typeface="Arial"/>
                <a:cs typeface="Arial"/>
              </a:rPr>
              <a:t>)  </a:t>
            </a:r>
            <a:r>
              <a:rPr sz="750" spc="15" dirty="0">
                <a:latin typeface="Arial"/>
                <a:cs typeface="Arial"/>
              </a:rPr>
              <a:t>new()</a:t>
            </a:r>
            <a:endParaRPr sz="750">
              <a:latin typeface="Arial"/>
              <a:cs typeface="Arial"/>
            </a:endParaRPr>
          </a:p>
          <a:p>
            <a:pPr marL="150495">
              <a:lnSpc>
                <a:spcPct val="100000"/>
              </a:lnSpc>
              <a:spcBef>
                <a:spcPts val="60"/>
              </a:spcBef>
            </a:pPr>
            <a:r>
              <a:rPr sz="750" spc="15" dirty="0">
                <a:latin typeface="Arial"/>
                <a:cs typeface="Arial"/>
              </a:rPr>
              <a:t>open()</a:t>
            </a:r>
            <a:endParaRPr sz="750">
              <a:latin typeface="Arial"/>
              <a:cs typeface="Arial"/>
            </a:endParaRPr>
          </a:p>
          <a:p>
            <a:pPr marL="150495">
              <a:lnSpc>
                <a:spcPct val="100000"/>
              </a:lnSpc>
              <a:spcBef>
                <a:spcPts val="50"/>
              </a:spcBef>
            </a:pPr>
            <a:r>
              <a:rPr sz="750" spc="10" dirty="0">
                <a:latin typeface="Arial"/>
                <a:cs typeface="Arial"/>
              </a:rPr>
              <a:t>find()</a:t>
            </a:r>
            <a:endParaRPr sz="750">
              <a:latin typeface="Arial"/>
              <a:cs typeface="Arial"/>
            </a:endParaRPr>
          </a:p>
        </p:txBody>
      </p:sp>
      <p:sp>
        <p:nvSpPr>
          <p:cNvPr id="28" name="object 28"/>
          <p:cNvSpPr/>
          <p:nvPr/>
        </p:nvSpPr>
        <p:spPr>
          <a:xfrm>
            <a:off x="7377430" y="1931670"/>
            <a:ext cx="899160" cy="721360"/>
          </a:xfrm>
          <a:custGeom>
            <a:avLst/>
            <a:gdLst/>
            <a:ahLst/>
            <a:cxnLst/>
            <a:rect l="l" t="t" r="r" b="b"/>
            <a:pathLst>
              <a:path w="899159" h="721360">
                <a:moveTo>
                  <a:pt x="0" y="721360"/>
                </a:moveTo>
                <a:lnTo>
                  <a:pt x="899159" y="721360"/>
                </a:lnTo>
                <a:lnTo>
                  <a:pt x="899159" y="0"/>
                </a:lnTo>
                <a:lnTo>
                  <a:pt x="0" y="0"/>
                </a:lnTo>
                <a:lnTo>
                  <a:pt x="0" y="721360"/>
                </a:lnTo>
                <a:close/>
              </a:path>
            </a:pathLst>
          </a:custGeom>
          <a:solidFill>
            <a:srgbClr val="FFFFCC"/>
          </a:solidFill>
        </p:spPr>
        <p:txBody>
          <a:bodyPr wrap="square" lIns="0" tIns="0" rIns="0" bIns="0" rtlCol="0"/>
          <a:lstStyle/>
          <a:p>
            <a:endParaRPr/>
          </a:p>
        </p:txBody>
      </p:sp>
      <p:sp>
        <p:nvSpPr>
          <p:cNvPr id="29" name="object 29"/>
          <p:cNvSpPr/>
          <p:nvPr/>
        </p:nvSpPr>
        <p:spPr>
          <a:xfrm>
            <a:off x="7377430" y="1931670"/>
            <a:ext cx="899160" cy="720090"/>
          </a:xfrm>
          <a:custGeom>
            <a:avLst/>
            <a:gdLst/>
            <a:ahLst/>
            <a:cxnLst/>
            <a:rect l="l" t="t" r="r" b="b"/>
            <a:pathLst>
              <a:path w="899159" h="720089">
                <a:moveTo>
                  <a:pt x="0" y="0"/>
                </a:moveTo>
                <a:lnTo>
                  <a:pt x="899160" y="0"/>
                </a:lnTo>
                <a:lnTo>
                  <a:pt x="899160" y="720089"/>
                </a:lnTo>
                <a:lnTo>
                  <a:pt x="0" y="720089"/>
                </a:lnTo>
                <a:lnTo>
                  <a:pt x="0" y="0"/>
                </a:lnTo>
                <a:close/>
              </a:path>
            </a:pathLst>
          </a:custGeom>
          <a:ln w="3175">
            <a:solidFill>
              <a:srgbClr val="990033"/>
            </a:solidFill>
          </a:ln>
        </p:spPr>
        <p:txBody>
          <a:bodyPr wrap="square" lIns="0" tIns="0" rIns="0" bIns="0" rtlCol="0"/>
          <a:lstStyle/>
          <a:p>
            <a:endParaRPr/>
          </a:p>
        </p:txBody>
      </p:sp>
      <p:sp>
        <p:nvSpPr>
          <p:cNvPr id="30" name="object 30"/>
          <p:cNvSpPr txBox="1"/>
          <p:nvPr/>
        </p:nvSpPr>
        <p:spPr>
          <a:xfrm>
            <a:off x="7377430" y="1931670"/>
            <a:ext cx="899160" cy="162560"/>
          </a:xfrm>
          <a:prstGeom prst="rect">
            <a:avLst/>
          </a:prstGeom>
          <a:solidFill>
            <a:srgbClr val="FFFFCC"/>
          </a:solidFill>
          <a:ln w="3175">
            <a:solidFill>
              <a:srgbClr val="990033"/>
            </a:solidFill>
          </a:ln>
        </p:spPr>
        <p:txBody>
          <a:bodyPr vert="horz" wrap="square" lIns="0" tIns="24130" rIns="0" bIns="0" rtlCol="0">
            <a:spAutoFit/>
          </a:bodyPr>
          <a:lstStyle/>
          <a:p>
            <a:pPr marL="200660">
              <a:lnSpc>
                <a:spcPct val="100000"/>
              </a:lnSpc>
              <a:spcBef>
                <a:spcPts val="190"/>
              </a:spcBef>
            </a:pPr>
            <a:r>
              <a:rPr sz="750" spc="25" dirty="0">
                <a:latin typeface="Arial"/>
                <a:cs typeface="Arial"/>
              </a:rPr>
              <a:t>HelpFrame</a:t>
            </a:r>
            <a:endParaRPr sz="750">
              <a:latin typeface="Arial"/>
              <a:cs typeface="Arial"/>
            </a:endParaRPr>
          </a:p>
        </p:txBody>
      </p:sp>
      <p:sp>
        <p:nvSpPr>
          <p:cNvPr id="31" name="object 31"/>
          <p:cNvSpPr/>
          <p:nvPr/>
        </p:nvSpPr>
        <p:spPr>
          <a:xfrm>
            <a:off x="7377430" y="2094229"/>
            <a:ext cx="899160" cy="557530"/>
          </a:xfrm>
          <a:custGeom>
            <a:avLst/>
            <a:gdLst/>
            <a:ahLst/>
            <a:cxnLst/>
            <a:rect l="l" t="t" r="r" b="b"/>
            <a:pathLst>
              <a:path w="899159" h="557530">
                <a:moveTo>
                  <a:pt x="0" y="0"/>
                </a:moveTo>
                <a:lnTo>
                  <a:pt x="899160" y="0"/>
                </a:lnTo>
                <a:lnTo>
                  <a:pt x="899160" y="557530"/>
                </a:lnTo>
                <a:lnTo>
                  <a:pt x="0" y="557530"/>
                </a:lnTo>
                <a:lnTo>
                  <a:pt x="0" y="0"/>
                </a:lnTo>
                <a:close/>
              </a:path>
            </a:pathLst>
          </a:custGeom>
          <a:ln w="3175">
            <a:solidFill>
              <a:srgbClr val="990033"/>
            </a:solidFill>
          </a:ln>
        </p:spPr>
        <p:txBody>
          <a:bodyPr wrap="square" lIns="0" tIns="0" rIns="0" bIns="0" rtlCol="0"/>
          <a:lstStyle/>
          <a:p>
            <a:endParaRPr/>
          </a:p>
        </p:txBody>
      </p:sp>
      <p:sp>
        <p:nvSpPr>
          <p:cNvPr id="32" name="object 32"/>
          <p:cNvSpPr/>
          <p:nvPr/>
        </p:nvSpPr>
        <p:spPr>
          <a:xfrm>
            <a:off x="7377430" y="2155189"/>
            <a:ext cx="899160" cy="496570"/>
          </a:xfrm>
          <a:custGeom>
            <a:avLst/>
            <a:gdLst/>
            <a:ahLst/>
            <a:cxnLst/>
            <a:rect l="l" t="t" r="r" b="b"/>
            <a:pathLst>
              <a:path w="899159" h="496569">
                <a:moveTo>
                  <a:pt x="0" y="0"/>
                </a:moveTo>
                <a:lnTo>
                  <a:pt x="899160" y="0"/>
                </a:lnTo>
                <a:lnTo>
                  <a:pt x="899160" y="496570"/>
                </a:lnTo>
                <a:lnTo>
                  <a:pt x="0" y="496570"/>
                </a:lnTo>
                <a:lnTo>
                  <a:pt x="0" y="0"/>
                </a:lnTo>
                <a:close/>
              </a:path>
            </a:pathLst>
          </a:custGeom>
          <a:ln w="3175">
            <a:solidFill>
              <a:srgbClr val="990033"/>
            </a:solidFill>
          </a:ln>
        </p:spPr>
        <p:txBody>
          <a:bodyPr wrap="square" lIns="0" tIns="0" rIns="0" bIns="0" rtlCol="0"/>
          <a:lstStyle/>
          <a:p>
            <a:endParaRPr/>
          </a:p>
        </p:txBody>
      </p:sp>
      <p:sp>
        <p:nvSpPr>
          <p:cNvPr id="33" name="object 33"/>
          <p:cNvSpPr/>
          <p:nvPr/>
        </p:nvSpPr>
        <p:spPr>
          <a:xfrm>
            <a:off x="1967229" y="3968750"/>
            <a:ext cx="873760" cy="687070"/>
          </a:xfrm>
          <a:custGeom>
            <a:avLst/>
            <a:gdLst/>
            <a:ahLst/>
            <a:cxnLst/>
            <a:rect l="l" t="t" r="r" b="b"/>
            <a:pathLst>
              <a:path w="873760" h="687070">
                <a:moveTo>
                  <a:pt x="0" y="687069"/>
                </a:moveTo>
                <a:lnTo>
                  <a:pt x="873759" y="687069"/>
                </a:lnTo>
                <a:lnTo>
                  <a:pt x="873759" y="0"/>
                </a:lnTo>
                <a:lnTo>
                  <a:pt x="0" y="0"/>
                </a:lnTo>
                <a:lnTo>
                  <a:pt x="0" y="687069"/>
                </a:lnTo>
                <a:close/>
              </a:path>
            </a:pathLst>
          </a:custGeom>
          <a:solidFill>
            <a:srgbClr val="FFFFCC"/>
          </a:solidFill>
        </p:spPr>
        <p:txBody>
          <a:bodyPr wrap="square" lIns="0" tIns="0" rIns="0" bIns="0" rtlCol="0"/>
          <a:lstStyle/>
          <a:p>
            <a:endParaRPr/>
          </a:p>
        </p:txBody>
      </p:sp>
      <p:sp>
        <p:nvSpPr>
          <p:cNvPr id="34" name="object 34"/>
          <p:cNvSpPr/>
          <p:nvPr/>
        </p:nvSpPr>
        <p:spPr>
          <a:xfrm>
            <a:off x="1967229" y="3968750"/>
            <a:ext cx="873760" cy="685800"/>
          </a:xfrm>
          <a:custGeom>
            <a:avLst/>
            <a:gdLst/>
            <a:ahLst/>
            <a:cxnLst/>
            <a:rect l="l" t="t" r="r" b="b"/>
            <a:pathLst>
              <a:path w="873760" h="685800">
                <a:moveTo>
                  <a:pt x="0" y="0"/>
                </a:moveTo>
                <a:lnTo>
                  <a:pt x="873759" y="0"/>
                </a:lnTo>
                <a:lnTo>
                  <a:pt x="873759" y="685800"/>
                </a:lnTo>
                <a:lnTo>
                  <a:pt x="0" y="685800"/>
                </a:lnTo>
                <a:lnTo>
                  <a:pt x="0" y="0"/>
                </a:lnTo>
                <a:close/>
              </a:path>
            </a:pathLst>
          </a:custGeom>
          <a:ln w="3175">
            <a:solidFill>
              <a:srgbClr val="990033"/>
            </a:solidFill>
          </a:ln>
        </p:spPr>
        <p:txBody>
          <a:bodyPr wrap="square" lIns="0" tIns="0" rIns="0" bIns="0" rtlCol="0"/>
          <a:lstStyle/>
          <a:p>
            <a:endParaRPr/>
          </a:p>
        </p:txBody>
      </p:sp>
      <p:sp>
        <p:nvSpPr>
          <p:cNvPr id="35" name="object 35"/>
          <p:cNvSpPr txBox="1"/>
          <p:nvPr/>
        </p:nvSpPr>
        <p:spPr>
          <a:xfrm>
            <a:off x="2235200" y="3976370"/>
            <a:ext cx="340360" cy="144780"/>
          </a:xfrm>
          <a:prstGeom prst="rect">
            <a:avLst/>
          </a:prstGeom>
        </p:spPr>
        <p:txBody>
          <a:bodyPr vert="horz" wrap="square" lIns="0" tIns="16510" rIns="0" bIns="0" rtlCol="0">
            <a:spAutoFit/>
          </a:bodyPr>
          <a:lstStyle/>
          <a:p>
            <a:pPr marL="12700">
              <a:lnSpc>
                <a:spcPct val="100000"/>
              </a:lnSpc>
              <a:spcBef>
                <a:spcPts val="130"/>
              </a:spcBef>
            </a:pPr>
            <a:r>
              <a:rPr sz="750" spc="10" dirty="0">
                <a:latin typeface="Arial"/>
                <a:cs typeface="Arial"/>
              </a:rPr>
              <a:t>H</a:t>
            </a:r>
            <a:r>
              <a:rPr sz="750" spc="50" dirty="0">
                <a:latin typeface="Arial"/>
                <a:cs typeface="Arial"/>
              </a:rPr>
              <a:t>E</a:t>
            </a:r>
            <a:r>
              <a:rPr sz="750" spc="35" dirty="0">
                <a:latin typeface="Arial"/>
                <a:cs typeface="Arial"/>
              </a:rPr>
              <a:t>n</a:t>
            </a:r>
            <a:r>
              <a:rPr sz="750" spc="40" dirty="0">
                <a:latin typeface="Arial"/>
                <a:cs typeface="Arial"/>
              </a:rPr>
              <a:t>t</a:t>
            </a:r>
            <a:r>
              <a:rPr sz="750" spc="-15" dirty="0">
                <a:latin typeface="Arial"/>
                <a:cs typeface="Arial"/>
              </a:rPr>
              <a:t>r</a:t>
            </a:r>
            <a:r>
              <a:rPr sz="750" spc="35" dirty="0">
                <a:latin typeface="Arial"/>
                <a:cs typeface="Arial"/>
              </a:rPr>
              <a:t>y</a:t>
            </a:r>
            <a:endParaRPr sz="750">
              <a:latin typeface="Arial"/>
              <a:cs typeface="Arial"/>
            </a:endParaRPr>
          </a:p>
        </p:txBody>
      </p:sp>
      <p:sp>
        <p:nvSpPr>
          <p:cNvPr id="36" name="object 36"/>
          <p:cNvSpPr/>
          <p:nvPr/>
        </p:nvSpPr>
        <p:spPr>
          <a:xfrm>
            <a:off x="1967229" y="4131309"/>
            <a:ext cx="873760" cy="523240"/>
          </a:xfrm>
          <a:custGeom>
            <a:avLst/>
            <a:gdLst/>
            <a:ahLst/>
            <a:cxnLst/>
            <a:rect l="l" t="t" r="r" b="b"/>
            <a:pathLst>
              <a:path w="873760" h="523239">
                <a:moveTo>
                  <a:pt x="0" y="0"/>
                </a:moveTo>
                <a:lnTo>
                  <a:pt x="873759" y="0"/>
                </a:lnTo>
                <a:lnTo>
                  <a:pt x="873759" y="523239"/>
                </a:lnTo>
                <a:lnTo>
                  <a:pt x="0" y="523239"/>
                </a:lnTo>
                <a:lnTo>
                  <a:pt x="0" y="0"/>
                </a:lnTo>
                <a:close/>
              </a:path>
            </a:pathLst>
          </a:custGeom>
          <a:ln w="3175">
            <a:solidFill>
              <a:srgbClr val="990033"/>
            </a:solidFill>
          </a:ln>
        </p:spPr>
        <p:txBody>
          <a:bodyPr wrap="square" lIns="0" tIns="0" rIns="0" bIns="0" rtlCol="0"/>
          <a:lstStyle/>
          <a:p>
            <a:endParaRPr/>
          </a:p>
        </p:txBody>
      </p:sp>
      <p:sp>
        <p:nvSpPr>
          <p:cNvPr id="37" name="object 37"/>
          <p:cNvSpPr/>
          <p:nvPr/>
        </p:nvSpPr>
        <p:spPr>
          <a:xfrm>
            <a:off x="1967229" y="4192270"/>
            <a:ext cx="873760" cy="463550"/>
          </a:xfrm>
          <a:custGeom>
            <a:avLst/>
            <a:gdLst/>
            <a:ahLst/>
            <a:cxnLst/>
            <a:rect l="l" t="t" r="r" b="b"/>
            <a:pathLst>
              <a:path w="873760" h="463550">
                <a:moveTo>
                  <a:pt x="0" y="0"/>
                </a:moveTo>
                <a:lnTo>
                  <a:pt x="873759" y="0"/>
                </a:lnTo>
                <a:lnTo>
                  <a:pt x="873759" y="463549"/>
                </a:lnTo>
                <a:lnTo>
                  <a:pt x="0" y="463549"/>
                </a:lnTo>
                <a:lnTo>
                  <a:pt x="0" y="0"/>
                </a:lnTo>
                <a:close/>
              </a:path>
            </a:pathLst>
          </a:custGeom>
          <a:ln w="3175">
            <a:solidFill>
              <a:srgbClr val="990033"/>
            </a:solidFill>
          </a:ln>
        </p:spPr>
        <p:txBody>
          <a:bodyPr wrap="square" lIns="0" tIns="0" rIns="0" bIns="0" rtlCol="0"/>
          <a:lstStyle/>
          <a:p>
            <a:endParaRPr/>
          </a:p>
        </p:txBody>
      </p:sp>
      <p:sp>
        <p:nvSpPr>
          <p:cNvPr id="38" name="object 38"/>
          <p:cNvSpPr/>
          <p:nvPr/>
        </p:nvSpPr>
        <p:spPr>
          <a:xfrm>
            <a:off x="1990089" y="4267200"/>
            <a:ext cx="129539" cy="114300"/>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1990089" y="4387850"/>
            <a:ext cx="129539" cy="114300"/>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1990089" y="4509770"/>
            <a:ext cx="129539" cy="114300"/>
          </a:xfrm>
          <a:prstGeom prst="rect">
            <a:avLst/>
          </a:prstGeom>
          <a:blipFill>
            <a:blip r:embed="rId3" cstate="print"/>
            <a:stretch>
              <a:fillRect/>
            </a:stretch>
          </a:blipFill>
        </p:spPr>
        <p:txBody>
          <a:bodyPr wrap="square" lIns="0" tIns="0" rIns="0" bIns="0" rtlCol="0"/>
          <a:lstStyle/>
          <a:p>
            <a:endParaRPr/>
          </a:p>
        </p:txBody>
      </p:sp>
      <p:sp>
        <p:nvSpPr>
          <p:cNvPr id="41" name="object 41"/>
          <p:cNvSpPr txBox="1"/>
          <p:nvPr/>
        </p:nvSpPr>
        <p:spPr>
          <a:xfrm>
            <a:off x="2105660" y="4245610"/>
            <a:ext cx="602615" cy="387350"/>
          </a:xfrm>
          <a:prstGeom prst="rect">
            <a:avLst/>
          </a:prstGeom>
        </p:spPr>
        <p:txBody>
          <a:bodyPr vert="horz" wrap="square" lIns="0" tIns="9525" rIns="0" bIns="0" rtlCol="0">
            <a:spAutoFit/>
          </a:bodyPr>
          <a:lstStyle/>
          <a:p>
            <a:pPr marL="12700" marR="5080" algn="just">
              <a:lnSpc>
                <a:spcPct val="106100"/>
              </a:lnSpc>
              <a:spcBef>
                <a:spcPts val="75"/>
              </a:spcBef>
            </a:pPr>
            <a:r>
              <a:rPr sz="750" spc="15" dirty="0">
                <a:latin typeface="Arial"/>
                <a:cs typeface="Arial"/>
              </a:rPr>
              <a:t>hLineClear()  </a:t>
            </a:r>
            <a:r>
              <a:rPr sz="750" spc="10" dirty="0">
                <a:latin typeface="Arial"/>
                <a:cs typeface="Arial"/>
              </a:rPr>
              <a:t>vLineClear()  </a:t>
            </a:r>
            <a:r>
              <a:rPr sz="750" spc="-30" dirty="0">
                <a:latin typeface="Arial"/>
                <a:cs typeface="Arial"/>
              </a:rPr>
              <a:t>f</a:t>
            </a:r>
            <a:r>
              <a:rPr sz="750" spc="30" dirty="0">
                <a:latin typeface="Arial"/>
                <a:cs typeface="Arial"/>
              </a:rPr>
              <a:t>i</a:t>
            </a:r>
            <a:r>
              <a:rPr sz="750" spc="25" dirty="0">
                <a:latin typeface="Arial"/>
                <a:cs typeface="Arial"/>
              </a:rPr>
              <a:t>nd</a:t>
            </a:r>
            <a:r>
              <a:rPr sz="750" spc="50" dirty="0">
                <a:latin typeface="Arial"/>
                <a:cs typeface="Arial"/>
              </a:rPr>
              <a:t>B</a:t>
            </a:r>
            <a:r>
              <a:rPr sz="750" spc="35" dirty="0">
                <a:latin typeface="Arial"/>
                <a:cs typeface="Arial"/>
              </a:rPr>
              <a:t>o</a:t>
            </a:r>
            <a:r>
              <a:rPr sz="750" spc="-10" dirty="0">
                <a:latin typeface="Arial"/>
                <a:cs typeface="Arial"/>
              </a:rPr>
              <a:t>u</a:t>
            </a:r>
            <a:r>
              <a:rPr sz="750" spc="25" dirty="0">
                <a:latin typeface="Arial"/>
                <a:cs typeface="Arial"/>
              </a:rPr>
              <a:t>nd</a:t>
            </a:r>
            <a:r>
              <a:rPr sz="750" spc="65" dirty="0">
                <a:latin typeface="Arial"/>
                <a:cs typeface="Arial"/>
              </a:rPr>
              <a:t>s</a:t>
            </a:r>
            <a:r>
              <a:rPr sz="750" spc="-5" dirty="0">
                <a:latin typeface="Arial"/>
                <a:cs typeface="Arial"/>
              </a:rPr>
              <a:t>(</a:t>
            </a:r>
            <a:r>
              <a:rPr sz="750" spc="20" dirty="0">
                <a:latin typeface="Arial"/>
                <a:cs typeface="Arial"/>
              </a:rPr>
              <a:t>)</a:t>
            </a:r>
            <a:endParaRPr sz="750">
              <a:latin typeface="Arial"/>
              <a:cs typeface="Arial"/>
            </a:endParaRPr>
          </a:p>
        </p:txBody>
      </p:sp>
      <p:sp>
        <p:nvSpPr>
          <p:cNvPr id="42" name="object 42"/>
          <p:cNvSpPr/>
          <p:nvPr/>
        </p:nvSpPr>
        <p:spPr>
          <a:xfrm>
            <a:off x="1715770" y="5590540"/>
            <a:ext cx="1379220" cy="1172210"/>
          </a:xfrm>
          <a:custGeom>
            <a:avLst/>
            <a:gdLst/>
            <a:ahLst/>
            <a:cxnLst/>
            <a:rect l="l" t="t" r="r" b="b"/>
            <a:pathLst>
              <a:path w="1379220" h="1172209">
                <a:moveTo>
                  <a:pt x="0" y="1172210"/>
                </a:moveTo>
                <a:lnTo>
                  <a:pt x="1379220" y="1172210"/>
                </a:lnTo>
                <a:lnTo>
                  <a:pt x="1379220" y="0"/>
                </a:lnTo>
                <a:lnTo>
                  <a:pt x="0" y="0"/>
                </a:lnTo>
                <a:lnTo>
                  <a:pt x="0" y="1172210"/>
                </a:lnTo>
                <a:close/>
              </a:path>
            </a:pathLst>
          </a:custGeom>
          <a:solidFill>
            <a:srgbClr val="FFFFCC"/>
          </a:solidFill>
        </p:spPr>
        <p:txBody>
          <a:bodyPr wrap="square" lIns="0" tIns="0" rIns="0" bIns="0" rtlCol="0"/>
          <a:lstStyle/>
          <a:p>
            <a:endParaRPr/>
          </a:p>
        </p:txBody>
      </p:sp>
      <p:sp>
        <p:nvSpPr>
          <p:cNvPr id="43" name="object 43"/>
          <p:cNvSpPr/>
          <p:nvPr/>
        </p:nvSpPr>
        <p:spPr>
          <a:xfrm>
            <a:off x="1715770" y="5590540"/>
            <a:ext cx="1377950" cy="1172210"/>
          </a:xfrm>
          <a:custGeom>
            <a:avLst/>
            <a:gdLst/>
            <a:ahLst/>
            <a:cxnLst/>
            <a:rect l="l" t="t" r="r" b="b"/>
            <a:pathLst>
              <a:path w="1377950" h="1172209">
                <a:moveTo>
                  <a:pt x="0" y="0"/>
                </a:moveTo>
                <a:lnTo>
                  <a:pt x="1377950" y="0"/>
                </a:lnTo>
                <a:lnTo>
                  <a:pt x="1377950" y="1172210"/>
                </a:lnTo>
                <a:lnTo>
                  <a:pt x="0" y="1172210"/>
                </a:lnTo>
                <a:lnTo>
                  <a:pt x="0" y="0"/>
                </a:lnTo>
                <a:close/>
              </a:path>
            </a:pathLst>
          </a:custGeom>
          <a:ln w="3175">
            <a:solidFill>
              <a:srgbClr val="990033"/>
            </a:solidFill>
          </a:ln>
        </p:spPr>
        <p:txBody>
          <a:bodyPr wrap="square" lIns="0" tIns="0" rIns="0" bIns="0" rtlCol="0"/>
          <a:lstStyle/>
          <a:p>
            <a:endParaRPr/>
          </a:p>
        </p:txBody>
      </p:sp>
      <p:sp>
        <p:nvSpPr>
          <p:cNvPr id="44" name="object 44"/>
          <p:cNvSpPr txBox="1"/>
          <p:nvPr/>
        </p:nvSpPr>
        <p:spPr>
          <a:xfrm>
            <a:off x="2136139" y="5598159"/>
            <a:ext cx="540385" cy="144780"/>
          </a:xfrm>
          <a:prstGeom prst="rect">
            <a:avLst/>
          </a:prstGeom>
        </p:spPr>
        <p:txBody>
          <a:bodyPr vert="horz" wrap="square" lIns="0" tIns="16510" rIns="0" bIns="0" rtlCol="0">
            <a:spAutoFit/>
          </a:bodyPr>
          <a:lstStyle/>
          <a:p>
            <a:pPr marL="12700">
              <a:lnSpc>
                <a:spcPct val="100000"/>
              </a:lnSpc>
              <a:spcBef>
                <a:spcPts val="130"/>
              </a:spcBef>
            </a:pPr>
            <a:r>
              <a:rPr sz="750" spc="15" dirty="0">
                <a:latin typeface="Arial"/>
                <a:cs typeface="Arial"/>
              </a:rPr>
              <a:t>TrainingSet</a:t>
            </a:r>
            <a:endParaRPr sz="750">
              <a:latin typeface="Arial"/>
              <a:cs typeface="Arial"/>
            </a:endParaRPr>
          </a:p>
        </p:txBody>
      </p:sp>
      <p:sp>
        <p:nvSpPr>
          <p:cNvPr id="45" name="object 45"/>
          <p:cNvSpPr/>
          <p:nvPr/>
        </p:nvSpPr>
        <p:spPr>
          <a:xfrm>
            <a:off x="1715770" y="5753100"/>
            <a:ext cx="1377950" cy="1009650"/>
          </a:xfrm>
          <a:custGeom>
            <a:avLst/>
            <a:gdLst/>
            <a:ahLst/>
            <a:cxnLst/>
            <a:rect l="l" t="t" r="r" b="b"/>
            <a:pathLst>
              <a:path w="1377950" h="1009650">
                <a:moveTo>
                  <a:pt x="0" y="0"/>
                </a:moveTo>
                <a:lnTo>
                  <a:pt x="1377950" y="0"/>
                </a:lnTo>
                <a:lnTo>
                  <a:pt x="1377950" y="1009650"/>
                </a:lnTo>
                <a:lnTo>
                  <a:pt x="0" y="1009650"/>
                </a:lnTo>
                <a:lnTo>
                  <a:pt x="0" y="0"/>
                </a:lnTo>
                <a:close/>
              </a:path>
            </a:pathLst>
          </a:custGeom>
          <a:ln w="3175">
            <a:solidFill>
              <a:srgbClr val="990033"/>
            </a:solidFill>
          </a:ln>
        </p:spPr>
        <p:txBody>
          <a:bodyPr wrap="square" lIns="0" tIns="0" rIns="0" bIns="0" rtlCol="0"/>
          <a:lstStyle/>
          <a:p>
            <a:endParaRPr/>
          </a:p>
        </p:txBody>
      </p:sp>
      <p:sp>
        <p:nvSpPr>
          <p:cNvPr id="46" name="object 46"/>
          <p:cNvSpPr/>
          <p:nvPr/>
        </p:nvSpPr>
        <p:spPr>
          <a:xfrm>
            <a:off x="1715770" y="6177279"/>
            <a:ext cx="1377950" cy="585470"/>
          </a:xfrm>
          <a:custGeom>
            <a:avLst/>
            <a:gdLst/>
            <a:ahLst/>
            <a:cxnLst/>
            <a:rect l="l" t="t" r="r" b="b"/>
            <a:pathLst>
              <a:path w="1377950" h="585470">
                <a:moveTo>
                  <a:pt x="0" y="0"/>
                </a:moveTo>
                <a:lnTo>
                  <a:pt x="1377950" y="0"/>
                </a:lnTo>
                <a:lnTo>
                  <a:pt x="1377950" y="585470"/>
                </a:lnTo>
                <a:lnTo>
                  <a:pt x="0" y="585470"/>
                </a:lnTo>
                <a:lnTo>
                  <a:pt x="0" y="0"/>
                </a:lnTo>
                <a:close/>
              </a:path>
            </a:pathLst>
          </a:custGeom>
          <a:ln w="3175">
            <a:solidFill>
              <a:srgbClr val="990033"/>
            </a:solidFill>
          </a:ln>
        </p:spPr>
        <p:txBody>
          <a:bodyPr wrap="square" lIns="0" tIns="0" rIns="0" bIns="0" rtlCol="0"/>
          <a:lstStyle/>
          <a:p>
            <a:endParaRPr/>
          </a:p>
        </p:txBody>
      </p:sp>
      <p:sp>
        <p:nvSpPr>
          <p:cNvPr id="47" name="object 47"/>
          <p:cNvSpPr/>
          <p:nvPr/>
        </p:nvSpPr>
        <p:spPr>
          <a:xfrm>
            <a:off x="1738629" y="5767070"/>
            <a:ext cx="129539" cy="114300"/>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1738629" y="5887720"/>
            <a:ext cx="129539" cy="114300"/>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1738629" y="6009640"/>
            <a:ext cx="129539" cy="114300"/>
          </a:xfrm>
          <a:prstGeom prst="rect">
            <a:avLst/>
          </a:prstGeom>
          <a:blipFill>
            <a:blip r:embed="rId2" cstate="print"/>
            <a:stretch>
              <a:fillRect/>
            </a:stretch>
          </a:blipFill>
        </p:spPr>
        <p:txBody>
          <a:bodyPr wrap="square" lIns="0" tIns="0" rIns="0" bIns="0" rtlCol="0"/>
          <a:lstStyle/>
          <a:p>
            <a:endParaRPr/>
          </a:p>
        </p:txBody>
      </p:sp>
      <p:sp>
        <p:nvSpPr>
          <p:cNvPr id="50" name="object 50"/>
          <p:cNvSpPr txBox="1"/>
          <p:nvPr/>
        </p:nvSpPr>
        <p:spPr>
          <a:xfrm>
            <a:off x="1852929" y="5745479"/>
            <a:ext cx="991235" cy="387350"/>
          </a:xfrm>
          <a:prstGeom prst="rect">
            <a:avLst/>
          </a:prstGeom>
        </p:spPr>
        <p:txBody>
          <a:bodyPr vert="horz" wrap="square" lIns="0" tIns="9525" rIns="0" bIns="0" rtlCol="0">
            <a:spAutoFit/>
          </a:bodyPr>
          <a:lstStyle/>
          <a:p>
            <a:pPr marL="12700" marR="5080">
              <a:lnSpc>
                <a:spcPct val="106100"/>
              </a:lnSpc>
              <a:spcBef>
                <a:spcPts val="75"/>
              </a:spcBef>
            </a:pPr>
            <a:r>
              <a:rPr sz="750" spc="20" dirty="0">
                <a:latin typeface="Arial"/>
                <a:cs typeface="Arial"/>
              </a:rPr>
              <a:t>inputCount : </a:t>
            </a:r>
            <a:r>
              <a:rPr sz="750" spc="25" dirty="0">
                <a:latin typeface="Arial"/>
                <a:cs typeface="Arial"/>
              </a:rPr>
              <a:t>int  outputcount </a:t>
            </a:r>
            <a:r>
              <a:rPr sz="750" spc="20" dirty="0">
                <a:latin typeface="Arial"/>
                <a:cs typeface="Arial"/>
              </a:rPr>
              <a:t>: int  trainingSetCount :</a:t>
            </a:r>
            <a:r>
              <a:rPr sz="750" spc="70" dirty="0">
                <a:latin typeface="Arial"/>
                <a:cs typeface="Arial"/>
              </a:rPr>
              <a:t> </a:t>
            </a:r>
            <a:r>
              <a:rPr sz="750" spc="10" dirty="0">
                <a:latin typeface="Arial"/>
                <a:cs typeface="Arial"/>
              </a:rPr>
              <a:t>int</a:t>
            </a:r>
            <a:endParaRPr sz="750">
              <a:latin typeface="Arial"/>
              <a:cs typeface="Arial"/>
            </a:endParaRPr>
          </a:p>
        </p:txBody>
      </p:sp>
      <p:sp>
        <p:nvSpPr>
          <p:cNvPr id="51" name="object 51"/>
          <p:cNvSpPr/>
          <p:nvPr/>
        </p:nvSpPr>
        <p:spPr>
          <a:xfrm>
            <a:off x="1738629" y="6252209"/>
            <a:ext cx="129539" cy="114300"/>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1738629" y="6374129"/>
            <a:ext cx="129539" cy="114300"/>
          </a:xfrm>
          <a:prstGeom prst="rect">
            <a:avLst/>
          </a:prstGeom>
          <a:blipFill>
            <a:blip r:embed="rId3" cstate="print"/>
            <a:stretch>
              <a:fillRect/>
            </a:stretch>
          </a:blipFill>
        </p:spPr>
        <p:txBody>
          <a:bodyPr wrap="square" lIns="0" tIns="0" rIns="0" bIns="0" rtlCol="0"/>
          <a:lstStyle/>
          <a:p>
            <a:endParaRPr/>
          </a:p>
        </p:txBody>
      </p:sp>
      <p:sp>
        <p:nvSpPr>
          <p:cNvPr id="53" name="object 53"/>
          <p:cNvSpPr/>
          <p:nvPr/>
        </p:nvSpPr>
        <p:spPr>
          <a:xfrm>
            <a:off x="1738629" y="6494779"/>
            <a:ext cx="129539" cy="114300"/>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1738629" y="6616700"/>
            <a:ext cx="129539" cy="114300"/>
          </a:xfrm>
          <a:prstGeom prst="rect">
            <a:avLst/>
          </a:prstGeom>
          <a:blipFill>
            <a:blip r:embed="rId3" cstate="print"/>
            <a:stretch>
              <a:fillRect/>
            </a:stretch>
          </a:blipFill>
        </p:spPr>
        <p:txBody>
          <a:bodyPr wrap="square" lIns="0" tIns="0" rIns="0" bIns="0" rtlCol="0"/>
          <a:lstStyle/>
          <a:p>
            <a:endParaRPr/>
          </a:p>
        </p:txBody>
      </p:sp>
      <p:sp>
        <p:nvSpPr>
          <p:cNvPr id="55" name="object 55"/>
          <p:cNvSpPr txBox="1"/>
          <p:nvPr/>
        </p:nvSpPr>
        <p:spPr>
          <a:xfrm>
            <a:off x="1852929" y="6231890"/>
            <a:ext cx="1019810" cy="508000"/>
          </a:xfrm>
          <a:prstGeom prst="rect">
            <a:avLst/>
          </a:prstGeom>
        </p:spPr>
        <p:txBody>
          <a:bodyPr vert="horz" wrap="square" lIns="0" tIns="9525" rIns="0" bIns="0" rtlCol="0">
            <a:spAutoFit/>
          </a:bodyPr>
          <a:lstStyle/>
          <a:p>
            <a:pPr marL="12700" marR="5080">
              <a:lnSpc>
                <a:spcPct val="105900"/>
              </a:lnSpc>
              <a:spcBef>
                <a:spcPts val="75"/>
              </a:spcBef>
            </a:pPr>
            <a:r>
              <a:rPr sz="750" spc="20" dirty="0">
                <a:latin typeface="Arial"/>
                <a:cs typeface="Arial"/>
              </a:rPr>
              <a:t>setInputCount()  </a:t>
            </a:r>
            <a:r>
              <a:rPr sz="750" spc="25" dirty="0">
                <a:latin typeface="Arial"/>
                <a:cs typeface="Arial"/>
              </a:rPr>
              <a:t>setOutputCount()  </a:t>
            </a:r>
            <a:r>
              <a:rPr sz="750" spc="55" dirty="0">
                <a:latin typeface="Arial"/>
                <a:cs typeface="Arial"/>
              </a:rPr>
              <a:t>s</a:t>
            </a:r>
            <a:r>
              <a:rPr sz="750" spc="25" dirty="0">
                <a:latin typeface="Arial"/>
                <a:cs typeface="Arial"/>
              </a:rPr>
              <a:t>e</a:t>
            </a:r>
            <a:r>
              <a:rPr sz="750" spc="30" dirty="0">
                <a:latin typeface="Arial"/>
                <a:cs typeface="Arial"/>
              </a:rPr>
              <a:t>t</a:t>
            </a:r>
            <a:r>
              <a:rPr sz="750" spc="-20" dirty="0">
                <a:latin typeface="Arial"/>
                <a:cs typeface="Arial"/>
              </a:rPr>
              <a:t>T</a:t>
            </a:r>
            <a:r>
              <a:rPr sz="750" spc="10" dirty="0">
                <a:latin typeface="Arial"/>
                <a:cs typeface="Arial"/>
              </a:rPr>
              <a:t>r</a:t>
            </a:r>
            <a:r>
              <a:rPr sz="750" spc="25" dirty="0">
                <a:latin typeface="Arial"/>
                <a:cs typeface="Arial"/>
              </a:rPr>
              <a:t>a</a:t>
            </a:r>
            <a:r>
              <a:rPr sz="750" spc="10" dirty="0">
                <a:latin typeface="Arial"/>
                <a:cs typeface="Arial"/>
              </a:rPr>
              <a:t>i</a:t>
            </a:r>
            <a:r>
              <a:rPr sz="750" spc="25" dirty="0">
                <a:latin typeface="Arial"/>
                <a:cs typeface="Arial"/>
              </a:rPr>
              <a:t>n</a:t>
            </a:r>
            <a:r>
              <a:rPr sz="750" spc="10" dirty="0">
                <a:latin typeface="Arial"/>
                <a:cs typeface="Arial"/>
              </a:rPr>
              <a:t>i</a:t>
            </a:r>
            <a:r>
              <a:rPr sz="750" spc="25" dirty="0">
                <a:latin typeface="Arial"/>
                <a:cs typeface="Arial"/>
              </a:rPr>
              <a:t>n</a:t>
            </a:r>
            <a:r>
              <a:rPr sz="750" spc="15" dirty="0">
                <a:latin typeface="Arial"/>
                <a:cs typeface="Arial"/>
              </a:rPr>
              <a:t>g</a:t>
            </a:r>
            <a:r>
              <a:rPr sz="750" spc="50" dirty="0">
                <a:latin typeface="Arial"/>
                <a:cs typeface="Arial"/>
              </a:rPr>
              <a:t>S</a:t>
            </a:r>
            <a:r>
              <a:rPr sz="750" spc="25" dirty="0">
                <a:latin typeface="Arial"/>
                <a:cs typeface="Arial"/>
              </a:rPr>
              <a:t>e</a:t>
            </a:r>
            <a:r>
              <a:rPr sz="750" spc="60" dirty="0">
                <a:latin typeface="Arial"/>
                <a:cs typeface="Arial"/>
              </a:rPr>
              <a:t>t</a:t>
            </a:r>
            <a:r>
              <a:rPr sz="750" spc="10" dirty="0">
                <a:latin typeface="Arial"/>
                <a:cs typeface="Arial"/>
              </a:rPr>
              <a:t>C</a:t>
            </a:r>
            <a:r>
              <a:rPr sz="750" spc="25" dirty="0">
                <a:latin typeface="Arial"/>
                <a:cs typeface="Arial"/>
              </a:rPr>
              <a:t>o</a:t>
            </a:r>
            <a:r>
              <a:rPr sz="750" spc="-10" dirty="0">
                <a:latin typeface="Arial"/>
                <a:cs typeface="Arial"/>
              </a:rPr>
              <a:t>u</a:t>
            </a:r>
            <a:r>
              <a:rPr sz="750" spc="25" dirty="0">
                <a:latin typeface="Arial"/>
                <a:cs typeface="Arial"/>
              </a:rPr>
              <a:t>n</a:t>
            </a:r>
            <a:r>
              <a:rPr sz="750" spc="40" dirty="0">
                <a:latin typeface="Arial"/>
                <a:cs typeface="Arial"/>
              </a:rPr>
              <a:t>t</a:t>
            </a:r>
            <a:r>
              <a:rPr sz="750" spc="-25" dirty="0">
                <a:latin typeface="Arial"/>
                <a:cs typeface="Arial"/>
              </a:rPr>
              <a:t>(</a:t>
            </a:r>
            <a:r>
              <a:rPr sz="750" spc="20" dirty="0">
                <a:latin typeface="Arial"/>
                <a:cs typeface="Arial"/>
              </a:rPr>
              <a:t>)  </a:t>
            </a:r>
            <a:r>
              <a:rPr sz="750" spc="30" dirty="0">
                <a:latin typeface="Arial"/>
                <a:cs typeface="Arial"/>
              </a:rPr>
              <a:t>setClassify()</a:t>
            </a:r>
            <a:endParaRPr sz="750">
              <a:latin typeface="Arial"/>
              <a:cs typeface="Arial"/>
            </a:endParaRPr>
          </a:p>
        </p:txBody>
      </p:sp>
      <p:sp>
        <p:nvSpPr>
          <p:cNvPr id="56" name="object 56"/>
          <p:cNvSpPr/>
          <p:nvPr/>
        </p:nvSpPr>
        <p:spPr>
          <a:xfrm>
            <a:off x="2409189" y="5124450"/>
            <a:ext cx="0" cy="463550"/>
          </a:xfrm>
          <a:custGeom>
            <a:avLst/>
            <a:gdLst/>
            <a:ahLst/>
            <a:cxnLst/>
            <a:rect l="l" t="t" r="r" b="b"/>
            <a:pathLst>
              <a:path h="463550">
                <a:moveTo>
                  <a:pt x="0" y="0"/>
                </a:moveTo>
                <a:lnTo>
                  <a:pt x="0" y="463550"/>
                </a:lnTo>
              </a:path>
            </a:pathLst>
          </a:custGeom>
          <a:ln w="3175">
            <a:solidFill>
              <a:srgbClr val="990033"/>
            </a:solidFill>
          </a:ln>
        </p:spPr>
        <p:txBody>
          <a:bodyPr wrap="square" lIns="0" tIns="0" rIns="0" bIns="0" rtlCol="0"/>
          <a:lstStyle/>
          <a:p>
            <a:endParaRPr/>
          </a:p>
        </p:txBody>
      </p:sp>
      <p:sp>
        <p:nvSpPr>
          <p:cNvPr id="57" name="object 57"/>
          <p:cNvSpPr/>
          <p:nvPr/>
        </p:nvSpPr>
        <p:spPr>
          <a:xfrm>
            <a:off x="2409189" y="4662170"/>
            <a:ext cx="0" cy="462280"/>
          </a:xfrm>
          <a:custGeom>
            <a:avLst/>
            <a:gdLst/>
            <a:ahLst/>
            <a:cxnLst/>
            <a:rect l="l" t="t" r="r" b="b"/>
            <a:pathLst>
              <a:path h="462279">
                <a:moveTo>
                  <a:pt x="0" y="462279"/>
                </a:moveTo>
                <a:lnTo>
                  <a:pt x="0" y="0"/>
                </a:lnTo>
              </a:path>
            </a:pathLst>
          </a:custGeom>
          <a:ln w="3175">
            <a:solidFill>
              <a:srgbClr val="990033"/>
            </a:solidFill>
          </a:ln>
        </p:spPr>
        <p:txBody>
          <a:bodyPr wrap="square" lIns="0" tIns="0" rIns="0" bIns="0" rtlCol="0"/>
          <a:lstStyle/>
          <a:p>
            <a:endParaRPr/>
          </a:p>
        </p:txBody>
      </p:sp>
      <p:sp>
        <p:nvSpPr>
          <p:cNvPr id="58" name="object 58"/>
          <p:cNvSpPr txBox="1"/>
          <p:nvPr/>
        </p:nvSpPr>
        <p:spPr>
          <a:xfrm>
            <a:off x="2411729" y="5372100"/>
            <a:ext cx="185420" cy="144780"/>
          </a:xfrm>
          <a:prstGeom prst="rect">
            <a:avLst/>
          </a:prstGeom>
        </p:spPr>
        <p:txBody>
          <a:bodyPr vert="horz" wrap="square" lIns="0" tIns="16510" rIns="0" bIns="0" rtlCol="0">
            <a:spAutoFit/>
          </a:bodyPr>
          <a:lstStyle/>
          <a:p>
            <a:pPr marL="12700">
              <a:lnSpc>
                <a:spcPct val="100000"/>
              </a:lnSpc>
              <a:spcBef>
                <a:spcPts val="130"/>
              </a:spcBef>
            </a:pPr>
            <a:r>
              <a:rPr sz="750" spc="25" dirty="0">
                <a:latin typeface="Arial"/>
                <a:cs typeface="Arial"/>
              </a:rPr>
              <a:t>1</a:t>
            </a:r>
            <a:r>
              <a:rPr sz="750" spc="30" dirty="0">
                <a:latin typeface="Arial"/>
                <a:cs typeface="Arial"/>
              </a:rPr>
              <a:t>.</a:t>
            </a:r>
            <a:r>
              <a:rPr sz="750" spc="40" dirty="0">
                <a:latin typeface="Arial"/>
                <a:cs typeface="Arial"/>
              </a:rPr>
              <a:t>.</a:t>
            </a:r>
            <a:r>
              <a:rPr sz="750" spc="25" dirty="0">
                <a:latin typeface="Arial"/>
                <a:cs typeface="Arial"/>
              </a:rPr>
              <a:t>*</a:t>
            </a:r>
            <a:endParaRPr sz="750">
              <a:latin typeface="Arial"/>
              <a:cs typeface="Arial"/>
            </a:endParaRPr>
          </a:p>
        </p:txBody>
      </p:sp>
      <p:sp>
        <p:nvSpPr>
          <p:cNvPr id="59" name="object 59"/>
          <p:cNvSpPr txBox="1"/>
          <p:nvPr/>
        </p:nvSpPr>
        <p:spPr>
          <a:xfrm>
            <a:off x="2467610" y="4711700"/>
            <a:ext cx="83820" cy="144780"/>
          </a:xfrm>
          <a:prstGeom prst="rect">
            <a:avLst/>
          </a:prstGeom>
        </p:spPr>
        <p:txBody>
          <a:bodyPr vert="horz" wrap="square" lIns="0" tIns="16510" rIns="0" bIns="0" rtlCol="0">
            <a:spAutoFit/>
          </a:bodyPr>
          <a:lstStyle/>
          <a:p>
            <a:pPr marL="12700">
              <a:lnSpc>
                <a:spcPct val="100000"/>
              </a:lnSpc>
              <a:spcBef>
                <a:spcPts val="130"/>
              </a:spcBef>
            </a:pPr>
            <a:r>
              <a:rPr sz="750" spc="40" dirty="0">
                <a:latin typeface="Arial"/>
                <a:cs typeface="Arial"/>
              </a:rPr>
              <a:t>1</a:t>
            </a:r>
            <a:endParaRPr sz="750">
              <a:latin typeface="Arial"/>
              <a:cs typeface="Arial"/>
            </a:endParaRPr>
          </a:p>
        </p:txBody>
      </p:sp>
      <p:sp>
        <p:nvSpPr>
          <p:cNvPr id="60" name="object 60"/>
          <p:cNvSpPr/>
          <p:nvPr/>
        </p:nvSpPr>
        <p:spPr>
          <a:xfrm>
            <a:off x="4207509" y="3906520"/>
            <a:ext cx="1286510" cy="808990"/>
          </a:xfrm>
          <a:custGeom>
            <a:avLst/>
            <a:gdLst/>
            <a:ahLst/>
            <a:cxnLst/>
            <a:rect l="l" t="t" r="r" b="b"/>
            <a:pathLst>
              <a:path w="1286510" h="808989">
                <a:moveTo>
                  <a:pt x="0" y="808989"/>
                </a:moveTo>
                <a:lnTo>
                  <a:pt x="1286510" y="808989"/>
                </a:lnTo>
                <a:lnTo>
                  <a:pt x="1286510" y="0"/>
                </a:lnTo>
                <a:lnTo>
                  <a:pt x="0" y="0"/>
                </a:lnTo>
                <a:lnTo>
                  <a:pt x="0" y="808989"/>
                </a:lnTo>
                <a:close/>
              </a:path>
            </a:pathLst>
          </a:custGeom>
          <a:solidFill>
            <a:srgbClr val="FFFFCC"/>
          </a:solidFill>
        </p:spPr>
        <p:txBody>
          <a:bodyPr wrap="square" lIns="0" tIns="0" rIns="0" bIns="0" rtlCol="0"/>
          <a:lstStyle/>
          <a:p>
            <a:endParaRPr/>
          </a:p>
        </p:txBody>
      </p:sp>
      <p:sp>
        <p:nvSpPr>
          <p:cNvPr id="61" name="object 61"/>
          <p:cNvSpPr/>
          <p:nvPr/>
        </p:nvSpPr>
        <p:spPr>
          <a:xfrm>
            <a:off x="4207509" y="3907790"/>
            <a:ext cx="1286510" cy="807720"/>
          </a:xfrm>
          <a:custGeom>
            <a:avLst/>
            <a:gdLst/>
            <a:ahLst/>
            <a:cxnLst/>
            <a:rect l="l" t="t" r="r" b="b"/>
            <a:pathLst>
              <a:path w="1286510" h="807720">
                <a:moveTo>
                  <a:pt x="0" y="0"/>
                </a:moveTo>
                <a:lnTo>
                  <a:pt x="1286510" y="0"/>
                </a:lnTo>
                <a:lnTo>
                  <a:pt x="1286510" y="807720"/>
                </a:lnTo>
                <a:lnTo>
                  <a:pt x="0" y="807720"/>
                </a:lnTo>
                <a:lnTo>
                  <a:pt x="0" y="0"/>
                </a:lnTo>
                <a:close/>
              </a:path>
            </a:pathLst>
          </a:custGeom>
          <a:ln w="3175">
            <a:solidFill>
              <a:srgbClr val="990033"/>
            </a:solidFill>
          </a:ln>
        </p:spPr>
        <p:txBody>
          <a:bodyPr wrap="square" lIns="0" tIns="0" rIns="0" bIns="0" rtlCol="0"/>
          <a:lstStyle/>
          <a:p>
            <a:endParaRPr/>
          </a:p>
        </p:txBody>
      </p:sp>
      <p:sp>
        <p:nvSpPr>
          <p:cNvPr id="62" name="object 62"/>
          <p:cNvSpPr txBox="1"/>
          <p:nvPr/>
        </p:nvSpPr>
        <p:spPr>
          <a:xfrm>
            <a:off x="4184650" y="3907790"/>
            <a:ext cx="1332230" cy="162560"/>
          </a:xfrm>
          <a:prstGeom prst="rect">
            <a:avLst/>
          </a:prstGeom>
          <a:solidFill>
            <a:srgbClr val="FFFFCC"/>
          </a:solidFill>
          <a:ln w="3175">
            <a:solidFill>
              <a:srgbClr val="990033"/>
            </a:solidFill>
          </a:ln>
        </p:spPr>
        <p:txBody>
          <a:bodyPr vert="horz" wrap="square" lIns="0" tIns="24130" rIns="0" bIns="0" rtlCol="0">
            <a:spAutoFit/>
          </a:bodyPr>
          <a:lstStyle/>
          <a:p>
            <a:pPr marL="394970">
              <a:lnSpc>
                <a:spcPct val="100000"/>
              </a:lnSpc>
              <a:spcBef>
                <a:spcPts val="190"/>
              </a:spcBef>
            </a:pPr>
            <a:r>
              <a:rPr sz="750" spc="30" dirty="0">
                <a:latin typeface="Arial"/>
                <a:cs typeface="Arial"/>
              </a:rPr>
              <a:t>MainScreen</a:t>
            </a:r>
            <a:endParaRPr sz="750">
              <a:latin typeface="Arial"/>
              <a:cs typeface="Arial"/>
            </a:endParaRPr>
          </a:p>
        </p:txBody>
      </p:sp>
      <p:sp>
        <p:nvSpPr>
          <p:cNvPr id="63" name="object 63"/>
          <p:cNvSpPr/>
          <p:nvPr/>
        </p:nvSpPr>
        <p:spPr>
          <a:xfrm>
            <a:off x="4207509" y="4070350"/>
            <a:ext cx="1286510" cy="645160"/>
          </a:xfrm>
          <a:custGeom>
            <a:avLst/>
            <a:gdLst/>
            <a:ahLst/>
            <a:cxnLst/>
            <a:rect l="l" t="t" r="r" b="b"/>
            <a:pathLst>
              <a:path w="1286510" h="645160">
                <a:moveTo>
                  <a:pt x="0" y="0"/>
                </a:moveTo>
                <a:lnTo>
                  <a:pt x="1286510" y="0"/>
                </a:lnTo>
                <a:lnTo>
                  <a:pt x="1286510" y="645160"/>
                </a:lnTo>
                <a:lnTo>
                  <a:pt x="0" y="645160"/>
                </a:lnTo>
                <a:lnTo>
                  <a:pt x="0" y="0"/>
                </a:lnTo>
                <a:close/>
              </a:path>
            </a:pathLst>
          </a:custGeom>
          <a:ln w="3175">
            <a:solidFill>
              <a:srgbClr val="990033"/>
            </a:solidFill>
          </a:ln>
        </p:spPr>
        <p:txBody>
          <a:bodyPr wrap="square" lIns="0" tIns="0" rIns="0" bIns="0" rtlCol="0"/>
          <a:lstStyle/>
          <a:p>
            <a:endParaRPr/>
          </a:p>
        </p:txBody>
      </p:sp>
      <p:sp>
        <p:nvSpPr>
          <p:cNvPr id="64" name="object 64"/>
          <p:cNvSpPr/>
          <p:nvPr/>
        </p:nvSpPr>
        <p:spPr>
          <a:xfrm>
            <a:off x="4230370" y="4206240"/>
            <a:ext cx="129539" cy="114300"/>
          </a:xfrm>
          <a:prstGeom prst="rect">
            <a:avLst/>
          </a:prstGeom>
          <a:blipFill>
            <a:blip r:embed="rId3" cstate="print"/>
            <a:stretch>
              <a:fillRect/>
            </a:stretch>
          </a:blipFill>
        </p:spPr>
        <p:txBody>
          <a:bodyPr wrap="square" lIns="0" tIns="0" rIns="0" bIns="0" rtlCol="0"/>
          <a:lstStyle/>
          <a:p>
            <a:endParaRPr/>
          </a:p>
        </p:txBody>
      </p:sp>
      <p:sp>
        <p:nvSpPr>
          <p:cNvPr id="65" name="object 65"/>
          <p:cNvSpPr/>
          <p:nvPr/>
        </p:nvSpPr>
        <p:spPr>
          <a:xfrm>
            <a:off x="4230370" y="4326890"/>
            <a:ext cx="129539" cy="114300"/>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230370" y="4448809"/>
            <a:ext cx="129539" cy="114300"/>
          </a:xfrm>
          <a:prstGeom prst="rect">
            <a:avLst/>
          </a:prstGeom>
          <a:blipFill>
            <a:blip r:embed="rId3" cstate="print"/>
            <a:stretch>
              <a:fillRect/>
            </a:stretch>
          </a:blipFill>
        </p:spPr>
        <p:txBody>
          <a:bodyPr wrap="square" lIns="0" tIns="0" rIns="0" bIns="0" rtlCol="0"/>
          <a:lstStyle/>
          <a:p>
            <a:endParaRPr/>
          </a:p>
        </p:txBody>
      </p:sp>
      <p:sp>
        <p:nvSpPr>
          <p:cNvPr id="67" name="object 67"/>
          <p:cNvSpPr/>
          <p:nvPr/>
        </p:nvSpPr>
        <p:spPr>
          <a:xfrm>
            <a:off x="4230370" y="4569459"/>
            <a:ext cx="129539" cy="114300"/>
          </a:xfrm>
          <a:prstGeom prst="rect">
            <a:avLst/>
          </a:prstGeom>
          <a:blipFill>
            <a:blip r:embed="rId3" cstate="print"/>
            <a:stretch>
              <a:fillRect/>
            </a:stretch>
          </a:blipFill>
        </p:spPr>
        <p:txBody>
          <a:bodyPr wrap="square" lIns="0" tIns="0" rIns="0" bIns="0" rtlCol="0"/>
          <a:lstStyle/>
          <a:p>
            <a:endParaRPr/>
          </a:p>
        </p:txBody>
      </p:sp>
      <p:sp>
        <p:nvSpPr>
          <p:cNvPr id="68" name="object 68"/>
          <p:cNvSpPr txBox="1"/>
          <p:nvPr/>
        </p:nvSpPr>
        <p:spPr>
          <a:xfrm>
            <a:off x="4184650" y="4131309"/>
            <a:ext cx="1332230" cy="584200"/>
          </a:xfrm>
          <a:prstGeom prst="rect">
            <a:avLst/>
          </a:prstGeom>
          <a:ln w="3175">
            <a:solidFill>
              <a:srgbClr val="990033"/>
            </a:solidFill>
          </a:ln>
        </p:spPr>
        <p:txBody>
          <a:bodyPr vert="horz" wrap="square" lIns="0" tIns="62865" rIns="0" bIns="0" rtlCol="0">
            <a:spAutoFit/>
          </a:bodyPr>
          <a:lstStyle/>
          <a:p>
            <a:pPr marL="172720" marR="481330">
              <a:lnSpc>
                <a:spcPct val="106100"/>
              </a:lnSpc>
              <a:spcBef>
                <a:spcPts val="495"/>
              </a:spcBef>
            </a:pPr>
            <a:r>
              <a:rPr sz="750" spc="15" dirty="0">
                <a:latin typeface="Arial"/>
                <a:cs typeface="Arial"/>
              </a:rPr>
              <a:t>editor()  </a:t>
            </a:r>
            <a:r>
              <a:rPr sz="750" spc="20" dirty="0">
                <a:latin typeface="Arial"/>
                <a:cs typeface="Arial"/>
              </a:rPr>
              <a:t>helpFrame()  </a:t>
            </a:r>
            <a:r>
              <a:rPr sz="750" spc="25" dirty="0">
                <a:latin typeface="Arial"/>
                <a:cs typeface="Arial"/>
              </a:rPr>
              <a:t>p</a:t>
            </a:r>
            <a:r>
              <a:rPr sz="750" spc="-15" dirty="0">
                <a:latin typeface="Arial"/>
                <a:cs typeface="Arial"/>
              </a:rPr>
              <a:t>r</a:t>
            </a:r>
            <a:r>
              <a:rPr sz="750" spc="30" dirty="0">
                <a:latin typeface="Arial"/>
                <a:cs typeface="Arial"/>
              </a:rPr>
              <a:t>i</a:t>
            </a:r>
            <a:r>
              <a:rPr sz="750" spc="25" dirty="0">
                <a:latin typeface="Arial"/>
                <a:cs typeface="Arial"/>
              </a:rPr>
              <a:t>n</a:t>
            </a:r>
            <a:r>
              <a:rPr sz="750" spc="20" dirty="0">
                <a:latin typeface="Arial"/>
                <a:cs typeface="Arial"/>
              </a:rPr>
              <a:t>t</a:t>
            </a:r>
            <a:r>
              <a:rPr sz="750" spc="25" dirty="0">
                <a:latin typeface="Arial"/>
                <a:cs typeface="Arial"/>
              </a:rPr>
              <a:t>ed</a:t>
            </a:r>
            <a:r>
              <a:rPr sz="750" spc="30" dirty="0">
                <a:latin typeface="Arial"/>
                <a:cs typeface="Arial"/>
              </a:rPr>
              <a:t>F</a:t>
            </a:r>
            <a:r>
              <a:rPr sz="750" spc="-15" dirty="0">
                <a:latin typeface="Arial"/>
                <a:cs typeface="Arial"/>
              </a:rPr>
              <a:t>r</a:t>
            </a:r>
            <a:r>
              <a:rPr sz="750" spc="25" dirty="0">
                <a:latin typeface="Arial"/>
                <a:cs typeface="Arial"/>
              </a:rPr>
              <a:t>a</a:t>
            </a:r>
            <a:r>
              <a:rPr sz="750" spc="65" dirty="0">
                <a:latin typeface="Arial"/>
                <a:cs typeface="Arial"/>
              </a:rPr>
              <a:t>m</a:t>
            </a:r>
            <a:r>
              <a:rPr sz="750" spc="25" dirty="0">
                <a:latin typeface="Arial"/>
                <a:cs typeface="Arial"/>
              </a:rPr>
              <a:t>e</a:t>
            </a:r>
            <a:r>
              <a:rPr sz="750" spc="-15" dirty="0">
                <a:latin typeface="Arial"/>
                <a:cs typeface="Arial"/>
              </a:rPr>
              <a:t>(</a:t>
            </a:r>
            <a:r>
              <a:rPr sz="750" spc="20" dirty="0">
                <a:latin typeface="Arial"/>
                <a:cs typeface="Arial"/>
              </a:rPr>
              <a:t>)</a:t>
            </a:r>
            <a:endParaRPr sz="750">
              <a:latin typeface="Arial"/>
              <a:cs typeface="Arial"/>
            </a:endParaRPr>
          </a:p>
          <a:p>
            <a:pPr marL="172720">
              <a:lnSpc>
                <a:spcPct val="100000"/>
              </a:lnSpc>
              <a:spcBef>
                <a:spcPts val="60"/>
              </a:spcBef>
            </a:pPr>
            <a:r>
              <a:rPr sz="750" spc="25" dirty="0">
                <a:latin typeface="Arial"/>
                <a:cs typeface="Arial"/>
              </a:rPr>
              <a:t>handWrittenFrame()</a:t>
            </a:r>
            <a:endParaRPr sz="750">
              <a:latin typeface="Arial"/>
              <a:cs typeface="Arial"/>
            </a:endParaRPr>
          </a:p>
        </p:txBody>
      </p:sp>
      <p:sp>
        <p:nvSpPr>
          <p:cNvPr id="69" name="object 69"/>
          <p:cNvSpPr/>
          <p:nvPr/>
        </p:nvSpPr>
        <p:spPr>
          <a:xfrm>
            <a:off x="4855209" y="3561079"/>
            <a:ext cx="0" cy="344170"/>
          </a:xfrm>
          <a:custGeom>
            <a:avLst/>
            <a:gdLst/>
            <a:ahLst/>
            <a:cxnLst/>
            <a:rect l="l" t="t" r="r" b="b"/>
            <a:pathLst>
              <a:path h="344170">
                <a:moveTo>
                  <a:pt x="0" y="0"/>
                </a:moveTo>
                <a:lnTo>
                  <a:pt x="0" y="344170"/>
                </a:lnTo>
              </a:path>
            </a:pathLst>
          </a:custGeom>
          <a:ln w="3175">
            <a:solidFill>
              <a:srgbClr val="990033"/>
            </a:solidFill>
          </a:ln>
        </p:spPr>
        <p:txBody>
          <a:bodyPr wrap="square" lIns="0" tIns="0" rIns="0" bIns="0" rtlCol="0"/>
          <a:lstStyle/>
          <a:p>
            <a:endParaRPr/>
          </a:p>
        </p:txBody>
      </p:sp>
      <p:sp>
        <p:nvSpPr>
          <p:cNvPr id="70" name="object 70"/>
          <p:cNvSpPr/>
          <p:nvPr/>
        </p:nvSpPr>
        <p:spPr>
          <a:xfrm>
            <a:off x="4855209" y="3218179"/>
            <a:ext cx="0" cy="342900"/>
          </a:xfrm>
          <a:custGeom>
            <a:avLst/>
            <a:gdLst/>
            <a:ahLst/>
            <a:cxnLst/>
            <a:rect l="l" t="t" r="r" b="b"/>
            <a:pathLst>
              <a:path h="342900">
                <a:moveTo>
                  <a:pt x="0" y="342900"/>
                </a:moveTo>
                <a:lnTo>
                  <a:pt x="0" y="0"/>
                </a:lnTo>
              </a:path>
            </a:pathLst>
          </a:custGeom>
          <a:ln w="3175">
            <a:solidFill>
              <a:srgbClr val="990033"/>
            </a:solidFill>
          </a:ln>
        </p:spPr>
        <p:txBody>
          <a:bodyPr wrap="square" lIns="0" tIns="0" rIns="0" bIns="0" rtlCol="0"/>
          <a:lstStyle/>
          <a:p>
            <a:endParaRPr/>
          </a:p>
        </p:txBody>
      </p:sp>
      <p:sp>
        <p:nvSpPr>
          <p:cNvPr id="71" name="object 71"/>
          <p:cNvSpPr/>
          <p:nvPr/>
        </p:nvSpPr>
        <p:spPr>
          <a:xfrm>
            <a:off x="3384550" y="3281679"/>
            <a:ext cx="886460" cy="623570"/>
          </a:xfrm>
          <a:custGeom>
            <a:avLst/>
            <a:gdLst/>
            <a:ahLst/>
            <a:cxnLst/>
            <a:rect l="l" t="t" r="r" b="b"/>
            <a:pathLst>
              <a:path w="886460" h="623570">
                <a:moveTo>
                  <a:pt x="0" y="0"/>
                </a:moveTo>
                <a:lnTo>
                  <a:pt x="886460" y="623570"/>
                </a:lnTo>
              </a:path>
            </a:pathLst>
          </a:custGeom>
          <a:ln w="3175">
            <a:solidFill>
              <a:srgbClr val="990033"/>
            </a:solidFill>
          </a:ln>
        </p:spPr>
        <p:txBody>
          <a:bodyPr wrap="square" lIns="0" tIns="0" rIns="0" bIns="0" rtlCol="0"/>
          <a:lstStyle/>
          <a:p>
            <a:endParaRPr/>
          </a:p>
        </p:txBody>
      </p:sp>
      <p:sp>
        <p:nvSpPr>
          <p:cNvPr id="72" name="object 72"/>
          <p:cNvSpPr/>
          <p:nvPr/>
        </p:nvSpPr>
        <p:spPr>
          <a:xfrm>
            <a:off x="2500629" y="2659379"/>
            <a:ext cx="883919" cy="622300"/>
          </a:xfrm>
          <a:custGeom>
            <a:avLst/>
            <a:gdLst/>
            <a:ahLst/>
            <a:cxnLst/>
            <a:rect l="l" t="t" r="r" b="b"/>
            <a:pathLst>
              <a:path w="883920" h="622300">
                <a:moveTo>
                  <a:pt x="883919" y="622300"/>
                </a:moveTo>
                <a:lnTo>
                  <a:pt x="0" y="0"/>
                </a:lnTo>
              </a:path>
            </a:pathLst>
          </a:custGeom>
          <a:ln w="3175">
            <a:solidFill>
              <a:srgbClr val="990033"/>
            </a:solidFill>
          </a:ln>
        </p:spPr>
        <p:txBody>
          <a:bodyPr wrap="square" lIns="0" tIns="0" rIns="0" bIns="0" rtlCol="0"/>
          <a:lstStyle/>
          <a:p>
            <a:endParaRPr/>
          </a:p>
        </p:txBody>
      </p:sp>
      <p:sp>
        <p:nvSpPr>
          <p:cNvPr id="73" name="object 73"/>
          <p:cNvSpPr/>
          <p:nvPr/>
        </p:nvSpPr>
        <p:spPr>
          <a:xfrm>
            <a:off x="6413500" y="2600960"/>
            <a:ext cx="961390" cy="651510"/>
          </a:xfrm>
          <a:custGeom>
            <a:avLst/>
            <a:gdLst/>
            <a:ahLst/>
            <a:cxnLst/>
            <a:rect l="l" t="t" r="r" b="b"/>
            <a:pathLst>
              <a:path w="961390" h="651510">
                <a:moveTo>
                  <a:pt x="0" y="651510"/>
                </a:moveTo>
                <a:lnTo>
                  <a:pt x="961390" y="0"/>
                </a:lnTo>
              </a:path>
            </a:pathLst>
          </a:custGeom>
          <a:ln w="3175">
            <a:solidFill>
              <a:srgbClr val="990033"/>
            </a:solidFill>
          </a:ln>
        </p:spPr>
        <p:txBody>
          <a:bodyPr wrap="square" lIns="0" tIns="0" rIns="0" bIns="0" rtlCol="0"/>
          <a:lstStyle/>
          <a:p>
            <a:endParaRPr/>
          </a:p>
        </p:txBody>
      </p:sp>
      <p:sp>
        <p:nvSpPr>
          <p:cNvPr id="74" name="object 74"/>
          <p:cNvSpPr/>
          <p:nvPr/>
        </p:nvSpPr>
        <p:spPr>
          <a:xfrm>
            <a:off x="5453379" y="3252470"/>
            <a:ext cx="960119" cy="652780"/>
          </a:xfrm>
          <a:custGeom>
            <a:avLst/>
            <a:gdLst/>
            <a:ahLst/>
            <a:cxnLst/>
            <a:rect l="l" t="t" r="r" b="b"/>
            <a:pathLst>
              <a:path w="960120" h="652779">
                <a:moveTo>
                  <a:pt x="960120" y="0"/>
                </a:moveTo>
                <a:lnTo>
                  <a:pt x="0" y="652779"/>
                </a:lnTo>
              </a:path>
            </a:pathLst>
          </a:custGeom>
          <a:ln w="3175">
            <a:solidFill>
              <a:srgbClr val="990033"/>
            </a:solidFill>
          </a:ln>
        </p:spPr>
        <p:txBody>
          <a:bodyPr wrap="square" lIns="0" tIns="0" rIns="0" bIns="0" rtlCol="0"/>
          <a:lstStyle/>
          <a:p>
            <a:endParaRPr/>
          </a:p>
        </p:txBody>
      </p:sp>
      <p:sp>
        <p:nvSpPr>
          <p:cNvPr id="75" name="object 75"/>
          <p:cNvSpPr/>
          <p:nvPr/>
        </p:nvSpPr>
        <p:spPr>
          <a:xfrm>
            <a:off x="3710940" y="4723129"/>
            <a:ext cx="608330" cy="461009"/>
          </a:xfrm>
          <a:custGeom>
            <a:avLst/>
            <a:gdLst/>
            <a:ahLst/>
            <a:cxnLst/>
            <a:rect l="l" t="t" r="r" b="b"/>
            <a:pathLst>
              <a:path w="608329" h="461010">
                <a:moveTo>
                  <a:pt x="0" y="461010"/>
                </a:moveTo>
                <a:lnTo>
                  <a:pt x="608330" y="0"/>
                </a:lnTo>
              </a:path>
            </a:pathLst>
          </a:custGeom>
          <a:ln w="3175">
            <a:solidFill>
              <a:srgbClr val="990033"/>
            </a:solidFill>
          </a:ln>
        </p:spPr>
        <p:txBody>
          <a:bodyPr wrap="square" lIns="0" tIns="0" rIns="0" bIns="0" rtlCol="0"/>
          <a:lstStyle/>
          <a:p>
            <a:endParaRPr/>
          </a:p>
        </p:txBody>
      </p:sp>
      <p:sp>
        <p:nvSpPr>
          <p:cNvPr id="76" name="object 76"/>
          <p:cNvSpPr/>
          <p:nvPr/>
        </p:nvSpPr>
        <p:spPr>
          <a:xfrm>
            <a:off x="3101339" y="5184140"/>
            <a:ext cx="609600" cy="463550"/>
          </a:xfrm>
          <a:custGeom>
            <a:avLst/>
            <a:gdLst/>
            <a:ahLst/>
            <a:cxnLst/>
            <a:rect l="l" t="t" r="r" b="b"/>
            <a:pathLst>
              <a:path w="609600" h="463550">
                <a:moveTo>
                  <a:pt x="609600" y="0"/>
                </a:moveTo>
                <a:lnTo>
                  <a:pt x="0" y="463550"/>
                </a:lnTo>
              </a:path>
            </a:pathLst>
          </a:custGeom>
          <a:ln w="3175">
            <a:solidFill>
              <a:srgbClr val="990033"/>
            </a:solidFill>
          </a:ln>
        </p:spPr>
        <p:txBody>
          <a:bodyPr wrap="square" lIns="0" tIns="0" rIns="0" bIns="0" rtlCol="0"/>
          <a:lstStyle/>
          <a:p>
            <a:endParaRPr/>
          </a:p>
        </p:txBody>
      </p:sp>
      <p:sp>
        <p:nvSpPr>
          <p:cNvPr id="77" name="object 77"/>
          <p:cNvSpPr/>
          <p:nvPr/>
        </p:nvSpPr>
        <p:spPr>
          <a:xfrm>
            <a:off x="7099300" y="3525520"/>
            <a:ext cx="1536700" cy="1416050"/>
          </a:xfrm>
          <a:custGeom>
            <a:avLst/>
            <a:gdLst/>
            <a:ahLst/>
            <a:cxnLst/>
            <a:rect l="l" t="t" r="r" b="b"/>
            <a:pathLst>
              <a:path w="1536700" h="1416050">
                <a:moveTo>
                  <a:pt x="0" y="1416049"/>
                </a:moveTo>
                <a:lnTo>
                  <a:pt x="1536700" y="1416049"/>
                </a:lnTo>
                <a:lnTo>
                  <a:pt x="1536700" y="0"/>
                </a:lnTo>
                <a:lnTo>
                  <a:pt x="0" y="0"/>
                </a:lnTo>
                <a:lnTo>
                  <a:pt x="0" y="1416049"/>
                </a:lnTo>
                <a:close/>
              </a:path>
            </a:pathLst>
          </a:custGeom>
          <a:solidFill>
            <a:srgbClr val="FFFFCC"/>
          </a:solidFill>
        </p:spPr>
        <p:txBody>
          <a:bodyPr wrap="square" lIns="0" tIns="0" rIns="0" bIns="0" rtlCol="0"/>
          <a:lstStyle/>
          <a:p>
            <a:endParaRPr/>
          </a:p>
        </p:txBody>
      </p:sp>
      <p:sp>
        <p:nvSpPr>
          <p:cNvPr id="78" name="object 78"/>
          <p:cNvSpPr/>
          <p:nvPr/>
        </p:nvSpPr>
        <p:spPr>
          <a:xfrm>
            <a:off x="7099300" y="3526790"/>
            <a:ext cx="1536700" cy="1414780"/>
          </a:xfrm>
          <a:custGeom>
            <a:avLst/>
            <a:gdLst/>
            <a:ahLst/>
            <a:cxnLst/>
            <a:rect l="l" t="t" r="r" b="b"/>
            <a:pathLst>
              <a:path w="1536700" h="1414779">
                <a:moveTo>
                  <a:pt x="0" y="0"/>
                </a:moveTo>
                <a:lnTo>
                  <a:pt x="1536700" y="0"/>
                </a:lnTo>
                <a:lnTo>
                  <a:pt x="1536700" y="1414780"/>
                </a:lnTo>
                <a:lnTo>
                  <a:pt x="0" y="1414780"/>
                </a:lnTo>
                <a:lnTo>
                  <a:pt x="0" y="0"/>
                </a:lnTo>
                <a:close/>
              </a:path>
            </a:pathLst>
          </a:custGeom>
          <a:ln w="3175">
            <a:solidFill>
              <a:srgbClr val="990033"/>
            </a:solidFill>
          </a:ln>
        </p:spPr>
        <p:txBody>
          <a:bodyPr wrap="square" lIns="0" tIns="0" rIns="0" bIns="0" rtlCol="0"/>
          <a:lstStyle/>
          <a:p>
            <a:endParaRPr/>
          </a:p>
        </p:txBody>
      </p:sp>
      <p:sp>
        <p:nvSpPr>
          <p:cNvPr id="79" name="object 79"/>
          <p:cNvSpPr txBox="1"/>
          <p:nvPr/>
        </p:nvSpPr>
        <p:spPr>
          <a:xfrm>
            <a:off x="7734300" y="3534410"/>
            <a:ext cx="267970" cy="144780"/>
          </a:xfrm>
          <a:prstGeom prst="rect">
            <a:avLst/>
          </a:prstGeom>
        </p:spPr>
        <p:txBody>
          <a:bodyPr vert="horz" wrap="square" lIns="0" tIns="16510" rIns="0" bIns="0" rtlCol="0">
            <a:spAutoFit/>
          </a:bodyPr>
          <a:lstStyle/>
          <a:p>
            <a:pPr marL="12700">
              <a:lnSpc>
                <a:spcPct val="100000"/>
              </a:lnSpc>
              <a:spcBef>
                <a:spcPts val="130"/>
              </a:spcBef>
            </a:pPr>
            <a:r>
              <a:rPr sz="750" spc="50" dirty="0">
                <a:latin typeface="Arial"/>
                <a:cs typeface="Arial"/>
              </a:rPr>
              <a:t>E</a:t>
            </a:r>
            <a:r>
              <a:rPr sz="750" spc="15" dirty="0">
                <a:latin typeface="Arial"/>
                <a:cs typeface="Arial"/>
              </a:rPr>
              <a:t>n</a:t>
            </a:r>
            <a:r>
              <a:rPr sz="750" spc="50" dirty="0">
                <a:latin typeface="Arial"/>
                <a:cs typeface="Arial"/>
              </a:rPr>
              <a:t>t</a:t>
            </a:r>
            <a:r>
              <a:rPr sz="750" spc="-15" dirty="0">
                <a:latin typeface="Arial"/>
                <a:cs typeface="Arial"/>
              </a:rPr>
              <a:t>r</a:t>
            </a:r>
            <a:r>
              <a:rPr sz="750" spc="35" dirty="0">
                <a:latin typeface="Arial"/>
                <a:cs typeface="Arial"/>
              </a:rPr>
              <a:t>y</a:t>
            </a:r>
            <a:endParaRPr sz="750">
              <a:latin typeface="Arial"/>
              <a:cs typeface="Arial"/>
            </a:endParaRPr>
          </a:p>
        </p:txBody>
      </p:sp>
      <p:sp>
        <p:nvSpPr>
          <p:cNvPr id="80" name="object 80"/>
          <p:cNvSpPr/>
          <p:nvPr/>
        </p:nvSpPr>
        <p:spPr>
          <a:xfrm>
            <a:off x="7099300" y="3689350"/>
            <a:ext cx="1536700" cy="1252220"/>
          </a:xfrm>
          <a:custGeom>
            <a:avLst/>
            <a:gdLst/>
            <a:ahLst/>
            <a:cxnLst/>
            <a:rect l="l" t="t" r="r" b="b"/>
            <a:pathLst>
              <a:path w="1536700" h="1252220">
                <a:moveTo>
                  <a:pt x="0" y="0"/>
                </a:moveTo>
                <a:lnTo>
                  <a:pt x="1536700" y="0"/>
                </a:lnTo>
                <a:lnTo>
                  <a:pt x="1536700" y="1252220"/>
                </a:lnTo>
                <a:lnTo>
                  <a:pt x="0" y="1252220"/>
                </a:lnTo>
                <a:lnTo>
                  <a:pt x="0" y="0"/>
                </a:lnTo>
                <a:close/>
              </a:path>
            </a:pathLst>
          </a:custGeom>
          <a:ln w="3175">
            <a:solidFill>
              <a:srgbClr val="990033"/>
            </a:solidFill>
          </a:ln>
        </p:spPr>
        <p:txBody>
          <a:bodyPr wrap="square" lIns="0" tIns="0" rIns="0" bIns="0" rtlCol="0"/>
          <a:lstStyle/>
          <a:p>
            <a:endParaRPr/>
          </a:p>
        </p:txBody>
      </p:sp>
      <p:sp>
        <p:nvSpPr>
          <p:cNvPr id="81" name="object 81"/>
          <p:cNvSpPr/>
          <p:nvPr/>
        </p:nvSpPr>
        <p:spPr>
          <a:xfrm>
            <a:off x="7099300" y="4356100"/>
            <a:ext cx="1536700" cy="585470"/>
          </a:xfrm>
          <a:custGeom>
            <a:avLst/>
            <a:gdLst/>
            <a:ahLst/>
            <a:cxnLst/>
            <a:rect l="l" t="t" r="r" b="b"/>
            <a:pathLst>
              <a:path w="1536700" h="585470">
                <a:moveTo>
                  <a:pt x="0" y="0"/>
                </a:moveTo>
                <a:lnTo>
                  <a:pt x="1536700" y="0"/>
                </a:lnTo>
                <a:lnTo>
                  <a:pt x="1536700" y="585469"/>
                </a:lnTo>
                <a:lnTo>
                  <a:pt x="0" y="585469"/>
                </a:lnTo>
                <a:lnTo>
                  <a:pt x="0" y="0"/>
                </a:lnTo>
                <a:close/>
              </a:path>
            </a:pathLst>
          </a:custGeom>
          <a:ln w="3175">
            <a:solidFill>
              <a:srgbClr val="990033"/>
            </a:solidFill>
          </a:ln>
        </p:spPr>
        <p:txBody>
          <a:bodyPr wrap="square" lIns="0" tIns="0" rIns="0" bIns="0" rtlCol="0"/>
          <a:lstStyle/>
          <a:p>
            <a:endParaRPr/>
          </a:p>
        </p:txBody>
      </p:sp>
      <p:sp>
        <p:nvSpPr>
          <p:cNvPr id="82" name="object 82"/>
          <p:cNvSpPr/>
          <p:nvPr/>
        </p:nvSpPr>
        <p:spPr>
          <a:xfrm>
            <a:off x="7122159" y="3703320"/>
            <a:ext cx="129540" cy="114300"/>
          </a:xfrm>
          <a:prstGeom prst="rect">
            <a:avLst/>
          </a:prstGeom>
          <a:blipFill>
            <a:blip r:embed="rId2" cstate="print"/>
            <a:stretch>
              <a:fillRect/>
            </a:stretch>
          </a:blipFill>
        </p:spPr>
        <p:txBody>
          <a:bodyPr wrap="square" lIns="0" tIns="0" rIns="0" bIns="0" rtlCol="0"/>
          <a:lstStyle/>
          <a:p>
            <a:endParaRPr/>
          </a:p>
        </p:txBody>
      </p:sp>
      <p:sp>
        <p:nvSpPr>
          <p:cNvPr id="83" name="object 83"/>
          <p:cNvSpPr/>
          <p:nvPr/>
        </p:nvSpPr>
        <p:spPr>
          <a:xfrm>
            <a:off x="7122159" y="3825240"/>
            <a:ext cx="129540" cy="114300"/>
          </a:xfrm>
          <a:prstGeom prst="rect">
            <a:avLst/>
          </a:prstGeom>
          <a:blipFill>
            <a:blip r:embed="rId2" cstate="print"/>
            <a:stretch>
              <a:fillRect/>
            </a:stretch>
          </a:blipFill>
        </p:spPr>
        <p:txBody>
          <a:bodyPr wrap="square" lIns="0" tIns="0" rIns="0" bIns="0" rtlCol="0"/>
          <a:lstStyle/>
          <a:p>
            <a:endParaRPr/>
          </a:p>
        </p:txBody>
      </p:sp>
      <p:sp>
        <p:nvSpPr>
          <p:cNvPr id="84" name="object 84"/>
          <p:cNvSpPr/>
          <p:nvPr/>
        </p:nvSpPr>
        <p:spPr>
          <a:xfrm>
            <a:off x="7122159" y="3945890"/>
            <a:ext cx="129540" cy="114300"/>
          </a:xfrm>
          <a:prstGeom prst="rect">
            <a:avLst/>
          </a:prstGeom>
          <a:blipFill>
            <a:blip r:embed="rId2" cstate="print"/>
            <a:stretch>
              <a:fillRect/>
            </a:stretch>
          </a:blipFill>
        </p:spPr>
        <p:txBody>
          <a:bodyPr wrap="square" lIns="0" tIns="0" rIns="0" bIns="0" rtlCol="0"/>
          <a:lstStyle/>
          <a:p>
            <a:endParaRPr/>
          </a:p>
        </p:txBody>
      </p:sp>
      <p:sp>
        <p:nvSpPr>
          <p:cNvPr id="85" name="object 85"/>
          <p:cNvSpPr/>
          <p:nvPr/>
        </p:nvSpPr>
        <p:spPr>
          <a:xfrm>
            <a:off x="7122159" y="4067809"/>
            <a:ext cx="129540" cy="114300"/>
          </a:xfrm>
          <a:prstGeom prst="rect">
            <a:avLst/>
          </a:prstGeom>
          <a:blipFill>
            <a:blip r:embed="rId2" cstate="print"/>
            <a:stretch>
              <a:fillRect/>
            </a:stretch>
          </a:blipFill>
        </p:spPr>
        <p:txBody>
          <a:bodyPr wrap="square" lIns="0" tIns="0" rIns="0" bIns="0" rtlCol="0"/>
          <a:lstStyle/>
          <a:p>
            <a:endParaRPr/>
          </a:p>
        </p:txBody>
      </p:sp>
      <p:sp>
        <p:nvSpPr>
          <p:cNvPr id="86" name="object 86"/>
          <p:cNvSpPr/>
          <p:nvPr/>
        </p:nvSpPr>
        <p:spPr>
          <a:xfrm>
            <a:off x="7122159" y="4188459"/>
            <a:ext cx="129540" cy="114300"/>
          </a:xfrm>
          <a:prstGeom prst="rect">
            <a:avLst/>
          </a:prstGeom>
          <a:blipFill>
            <a:blip r:embed="rId2" cstate="print"/>
            <a:stretch>
              <a:fillRect/>
            </a:stretch>
          </a:blipFill>
        </p:spPr>
        <p:txBody>
          <a:bodyPr wrap="square" lIns="0" tIns="0" rIns="0" bIns="0" rtlCol="0"/>
          <a:lstStyle/>
          <a:p>
            <a:endParaRPr/>
          </a:p>
        </p:txBody>
      </p:sp>
      <p:sp>
        <p:nvSpPr>
          <p:cNvPr id="87" name="object 87"/>
          <p:cNvSpPr txBox="1"/>
          <p:nvPr/>
        </p:nvSpPr>
        <p:spPr>
          <a:xfrm>
            <a:off x="7237730" y="3681729"/>
            <a:ext cx="1150620" cy="631190"/>
          </a:xfrm>
          <a:prstGeom prst="rect">
            <a:avLst/>
          </a:prstGeom>
        </p:spPr>
        <p:txBody>
          <a:bodyPr vert="horz" wrap="square" lIns="0" tIns="8890" rIns="0" bIns="0" rtlCol="0">
            <a:spAutoFit/>
          </a:bodyPr>
          <a:lstStyle/>
          <a:p>
            <a:pPr marL="12700" marR="5080">
              <a:lnSpc>
                <a:spcPct val="106400"/>
              </a:lnSpc>
              <a:spcBef>
                <a:spcPts val="70"/>
              </a:spcBef>
            </a:pPr>
            <a:r>
              <a:rPr sz="750" spc="25" dirty="0">
                <a:latin typeface="Arial"/>
                <a:cs typeface="Arial"/>
              </a:rPr>
              <a:t>recog </a:t>
            </a:r>
            <a:r>
              <a:rPr sz="750" spc="20" dirty="0">
                <a:latin typeface="Arial"/>
                <a:cs typeface="Arial"/>
              </a:rPr>
              <a:t>: </a:t>
            </a:r>
            <a:r>
              <a:rPr sz="750" spc="15" dirty="0">
                <a:latin typeface="Arial"/>
                <a:cs typeface="Arial"/>
              </a:rPr>
              <a:t>int  </a:t>
            </a:r>
            <a:r>
              <a:rPr sz="750" spc="20" dirty="0">
                <a:latin typeface="Arial"/>
                <a:cs typeface="Arial"/>
              </a:rPr>
              <a:t>downSampleLeft : int  </a:t>
            </a:r>
            <a:r>
              <a:rPr sz="750" spc="25" dirty="0">
                <a:latin typeface="Arial"/>
                <a:cs typeface="Arial"/>
              </a:rPr>
              <a:t>downSampleRight </a:t>
            </a:r>
            <a:r>
              <a:rPr sz="750" spc="20" dirty="0">
                <a:latin typeface="Arial"/>
                <a:cs typeface="Arial"/>
              </a:rPr>
              <a:t>: </a:t>
            </a:r>
            <a:r>
              <a:rPr sz="750" spc="15" dirty="0">
                <a:latin typeface="Arial"/>
                <a:cs typeface="Arial"/>
              </a:rPr>
              <a:t>int  </a:t>
            </a:r>
            <a:r>
              <a:rPr sz="750" spc="20" dirty="0">
                <a:latin typeface="Arial"/>
                <a:cs typeface="Arial"/>
              </a:rPr>
              <a:t>downSampleTop : int  </a:t>
            </a:r>
            <a:r>
              <a:rPr sz="750" spc="30" dirty="0">
                <a:latin typeface="Arial"/>
                <a:cs typeface="Arial"/>
              </a:rPr>
              <a:t>downSampleBottom </a:t>
            </a:r>
            <a:r>
              <a:rPr sz="750" spc="20" dirty="0">
                <a:latin typeface="Arial"/>
                <a:cs typeface="Arial"/>
              </a:rPr>
              <a:t>: </a:t>
            </a:r>
            <a:r>
              <a:rPr sz="750" spc="15" dirty="0">
                <a:latin typeface="Arial"/>
                <a:cs typeface="Arial"/>
              </a:rPr>
              <a:t>int</a:t>
            </a:r>
            <a:endParaRPr sz="750">
              <a:latin typeface="Arial"/>
              <a:cs typeface="Arial"/>
            </a:endParaRPr>
          </a:p>
        </p:txBody>
      </p:sp>
      <p:sp>
        <p:nvSpPr>
          <p:cNvPr id="88" name="object 88"/>
          <p:cNvSpPr/>
          <p:nvPr/>
        </p:nvSpPr>
        <p:spPr>
          <a:xfrm>
            <a:off x="7122159" y="4431029"/>
            <a:ext cx="129540" cy="114300"/>
          </a:xfrm>
          <a:prstGeom prst="rect">
            <a:avLst/>
          </a:prstGeom>
          <a:blipFill>
            <a:blip r:embed="rId3" cstate="print"/>
            <a:stretch>
              <a:fillRect/>
            </a:stretch>
          </a:blipFill>
        </p:spPr>
        <p:txBody>
          <a:bodyPr wrap="square" lIns="0" tIns="0" rIns="0" bIns="0" rtlCol="0"/>
          <a:lstStyle/>
          <a:p>
            <a:endParaRPr/>
          </a:p>
        </p:txBody>
      </p:sp>
      <p:sp>
        <p:nvSpPr>
          <p:cNvPr id="89" name="object 89"/>
          <p:cNvSpPr/>
          <p:nvPr/>
        </p:nvSpPr>
        <p:spPr>
          <a:xfrm>
            <a:off x="7122159" y="4552950"/>
            <a:ext cx="129540" cy="114300"/>
          </a:xfrm>
          <a:prstGeom prst="rect">
            <a:avLst/>
          </a:prstGeom>
          <a:blipFill>
            <a:blip r:embed="rId3" cstate="print"/>
            <a:stretch>
              <a:fillRect/>
            </a:stretch>
          </a:blipFill>
        </p:spPr>
        <p:txBody>
          <a:bodyPr wrap="square" lIns="0" tIns="0" rIns="0" bIns="0" rtlCol="0"/>
          <a:lstStyle/>
          <a:p>
            <a:endParaRPr/>
          </a:p>
        </p:txBody>
      </p:sp>
      <p:sp>
        <p:nvSpPr>
          <p:cNvPr id="90" name="object 90"/>
          <p:cNvSpPr/>
          <p:nvPr/>
        </p:nvSpPr>
        <p:spPr>
          <a:xfrm>
            <a:off x="7122159" y="4674870"/>
            <a:ext cx="129540" cy="114300"/>
          </a:xfrm>
          <a:prstGeom prst="rect">
            <a:avLst/>
          </a:prstGeom>
          <a:blipFill>
            <a:blip r:embed="rId3" cstate="print"/>
            <a:stretch>
              <a:fillRect/>
            </a:stretch>
          </a:blipFill>
        </p:spPr>
        <p:txBody>
          <a:bodyPr wrap="square" lIns="0" tIns="0" rIns="0" bIns="0" rtlCol="0"/>
          <a:lstStyle/>
          <a:p>
            <a:endParaRPr/>
          </a:p>
        </p:txBody>
      </p:sp>
      <p:sp>
        <p:nvSpPr>
          <p:cNvPr id="91" name="object 91"/>
          <p:cNvSpPr/>
          <p:nvPr/>
        </p:nvSpPr>
        <p:spPr>
          <a:xfrm>
            <a:off x="7122159" y="4795520"/>
            <a:ext cx="129540" cy="114300"/>
          </a:xfrm>
          <a:prstGeom prst="rect">
            <a:avLst/>
          </a:prstGeom>
          <a:blipFill>
            <a:blip r:embed="rId3" cstate="print"/>
            <a:stretch>
              <a:fillRect/>
            </a:stretch>
          </a:blipFill>
        </p:spPr>
        <p:txBody>
          <a:bodyPr wrap="square" lIns="0" tIns="0" rIns="0" bIns="0" rtlCol="0"/>
          <a:lstStyle/>
          <a:p>
            <a:endParaRPr/>
          </a:p>
        </p:txBody>
      </p:sp>
      <p:sp>
        <p:nvSpPr>
          <p:cNvPr id="92" name="object 92"/>
          <p:cNvSpPr txBox="1"/>
          <p:nvPr/>
        </p:nvSpPr>
        <p:spPr>
          <a:xfrm>
            <a:off x="7237730" y="4410710"/>
            <a:ext cx="871855" cy="509270"/>
          </a:xfrm>
          <a:prstGeom prst="rect">
            <a:avLst/>
          </a:prstGeom>
        </p:spPr>
        <p:txBody>
          <a:bodyPr vert="horz" wrap="square" lIns="0" tIns="8890" rIns="0" bIns="0" rtlCol="0">
            <a:spAutoFit/>
          </a:bodyPr>
          <a:lstStyle/>
          <a:p>
            <a:pPr marL="12700" marR="5080">
              <a:lnSpc>
                <a:spcPct val="106300"/>
              </a:lnSpc>
              <a:spcBef>
                <a:spcPts val="70"/>
              </a:spcBef>
            </a:pPr>
            <a:r>
              <a:rPr sz="750" spc="15" dirty="0">
                <a:latin typeface="Arial"/>
                <a:cs typeface="Arial"/>
              </a:rPr>
              <a:t>hLineClear()  </a:t>
            </a:r>
            <a:r>
              <a:rPr sz="750" spc="25" dirty="0">
                <a:latin typeface="Arial"/>
                <a:cs typeface="Arial"/>
              </a:rPr>
              <a:t>h</a:t>
            </a:r>
            <a:r>
              <a:rPr sz="750" spc="15" dirty="0">
                <a:latin typeface="Arial"/>
                <a:cs typeface="Arial"/>
              </a:rPr>
              <a:t>L</a:t>
            </a:r>
            <a:r>
              <a:rPr sz="750" spc="10" dirty="0">
                <a:latin typeface="Arial"/>
                <a:cs typeface="Arial"/>
              </a:rPr>
              <a:t>i</a:t>
            </a:r>
            <a:r>
              <a:rPr sz="750" spc="25" dirty="0">
                <a:latin typeface="Arial"/>
                <a:cs typeface="Arial"/>
              </a:rPr>
              <a:t>ne</a:t>
            </a:r>
            <a:r>
              <a:rPr sz="750" spc="10" dirty="0">
                <a:latin typeface="Arial"/>
                <a:cs typeface="Arial"/>
              </a:rPr>
              <a:t>Cl</a:t>
            </a:r>
            <a:r>
              <a:rPr sz="750" spc="25" dirty="0">
                <a:latin typeface="Arial"/>
                <a:cs typeface="Arial"/>
              </a:rPr>
              <a:t>ea</a:t>
            </a:r>
            <a:r>
              <a:rPr sz="750" spc="10" dirty="0">
                <a:latin typeface="Arial"/>
                <a:cs typeface="Arial"/>
              </a:rPr>
              <a:t>r</a:t>
            </a:r>
            <a:r>
              <a:rPr sz="750" spc="85" dirty="0">
                <a:latin typeface="Arial"/>
                <a:cs typeface="Arial"/>
              </a:rPr>
              <a:t>W</a:t>
            </a:r>
            <a:r>
              <a:rPr sz="750" spc="30" dirty="0">
                <a:latin typeface="Arial"/>
                <a:cs typeface="Arial"/>
              </a:rPr>
              <a:t>it</a:t>
            </a:r>
            <a:r>
              <a:rPr sz="750" spc="15" dirty="0">
                <a:latin typeface="Arial"/>
                <a:cs typeface="Arial"/>
              </a:rPr>
              <a:t>h</a:t>
            </a:r>
            <a:r>
              <a:rPr sz="750" spc="30" dirty="0">
                <a:latin typeface="Arial"/>
                <a:cs typeface="Arial"/>
              </a:rPr>
              <a:t>i</a:t>
            </a:r>
            <a:r>
              <a:rPr sz="750" dirty="0">
                <a:latin typeface="Arial"/>
                <a:cs typeface="Arial"/>
              </a:rPr>
              <a:t>n</a:t>
            </a:r>
            <a:r>
              <a:rPr sz="750" spc="10" dirty="0">
                <a:latin typeface="Arial"/>
                <a:cs typeface="Arial"/>
              </a:rPr>
              <a:t>(</a:t>
            </a:r>
            <a:r>
              <a:rPr sz="750" spc="20" dirty="0">
                <a:latin typeface="Arial"/>
                <a:cs typeface="Arial"/>
              </a:rPr>
              <a:t>)  </a:t>
            </a:r>
            <a:r>
              <a:rPr sz="750" spc="10" dirty="0">
                <a:latin typeface="Arial"/>
                <a:cs typeface="Arial"/>
              </a:rPr>
              <a:t>vLineClear()  </a:t>
            </a:r>
            <a:r>
              <a:rPr sz="750" spc="15" dirty="0">
                <a:latin typeface="Arial"/>
                <a:cs typeface="Arial"/>
              </a:rPr>
              <a:t>vLineClearWithin()</a:t>
            </a:r>
            <a:endParaRPr sz="750">
              <a:latin typeface="Arial"/>
              <a:cs typeface="Arial"/>
            </a:endParaRPr>
          </a:p>
        </p:txBody>
      </p:sp>
      <p:sp>
        <p:nvSpPr>
          <p:cNvPr id="93" name="object 93"/>
          <p:cNvSpPr/>
          <p:nvPr/>
        </p:nvSpPr>
        <p:spPr>
          <a:xfrm>
            <a:off x="7198359" y="5772150"/>
            <a:ext cx="1337310" cy="808990"/>
          </a:xfrm>
          <a:custGeom>
            <a:avLst/>
            <a:gdLst/>
            <a:ahLst/>
            <a:cxnLst/>
            <a:rect l="l" t="t" r="r" b="b"/>
            <a:pathLst>
              <a:path w="1337309" h="808990">
                <a:moveTo>
                  <a:pt x="0" y="808990"/>
                </a:moveTo>
                <a:lnTo>
                  <a:pt x="1337309" y="808990"/>
                </a:lnTo>
                <a:lnTo>
                  <a:pt x="1337309" y="0"/>
                </a:lnTo>
                <a:lnTo>
                  <a:pt x="0" y="0"/>
                </a:lnTo>
                <a:lnTo>
                  <a:pt x="0" y="808990"/>
                </a:lnTo>
                <a:close/>
              </a:path>
            </a:pathLst>
          </a:custGeom>
          <a:solidFill>
            <a:srgbClr val="FFFFCC"/>
          </a:solidFill>
        </p:spPr>
        <p:txBody>
          <a:bodyPr wrap="square" lIns="0" tIns="0" rIns="0" bIns="0" rtlCol="0"/>
          <a:lstStyle/>
          <a:p>
            <a:endParaRPr/>
          </a:p>
        </p:txBody>
      </p:sp>
      <p:sp>
        <p:nvSpPr>
          <p:cNvPr id="94" name="object 94"/>
          <p:cNvSpPr/>
          <p:nvPr/>
        </p:nvSpPr>
        <p:spPr>
          <a:xfrm>
            <a:off x="7198359" y="5772150"/>
            <a:ext cx="1338580" cy="807720"/>
          </a:xfrm>
          <a:custGeom>
            <a:avLst/>
            <a:gdLst/>
            <a:ahLst/>
            <a:cxnLst/>
            <a:rect l="l" t="t" r="r" b="b"/>
            <a:pathLst>
              <a:path w="1338579" h="807720">
                <a:moveTo>
                  <a:pt x="0" y="0"/>
                </a:moveTo>
                <a:lnTo>
                  <a:pt x="1338580" y="0"/>
                </a:lnTo>
                <a:lnTo>
                  <a:pt x="1338580" y="807720"/>
                </a:lnTo>
                <a:lnTo>
                  <a:pt x="0" y="807720"/>
                </a:lnTo>
                <a:lnTo>
                  <a:pt x="0" y="0"/>
                </a:lnTo>
                <a:close/>
              </a:path>
            </a:pathLst>
          </a:custGeom>
          <a:ln w="3175">
            <a:solidFill>
              <a:srgbClr val="990033"/>
            </a:solidFill>
          </a:ln>
        </p:spPr>
        <p:txBody>
          <a:bodyPr wrap="square" lIns="0" tIns="0" rIns="0" bIns="0" rtlCol="0"/>
          <a:lstStyle/>
          <a:p>
            <a:endParaRPr/>
          </a:p>
        </p:txBody>
      </p:sp>
      <p:sp>
        <p:nvSpPr>
          <p:cNvPr id="95" name="object 95"/>
          <p:cNvSpPr txBox="1"/>
          <p:nvPr/>
        </p:nvSpPr>
        <p:spPr>
          <a:xfrm>
            <a:off x="7547609" y="5779770"/>
            <a:ext cx="650240" cy="144780"/>
          </a:xfrm>
          <a:prstGeom prst="rect">
            <a:avLst/>
          </a:prstGeom>
        </p:spPr>
        <p:txBody>
          <a:bodyPr vert="horz" wrap="square" lIns="0" tIns="16510" rIns="0" bIns="0" rtlCol="0">
            <a:spAutoFit/>
          </a:bodyPr>
          <a:lstStyle/>
          <a:p>
            <a:pPr marL="12700">
              <a:lnSpc>
                <a:spcPct val="100000"/>
              </a:lnSpc>
              <a:spcBef>
                <a:spcPts val="130"/>
              </a:spcBef>
            </a:pPr>
            <a:r>
              <a:rPr sz="750" spc="60" dirty="0">
                <a:latin typeface="Arial"/>
                <a:cs typeface="Arial"/>
              </a:rPr>
              <a:t>P</a:t>
            </a:r>
            <a:r>
              <a:rPr sz="750" spc="10" dirty="0">
                <a:latin typeface="Arial"/>
                <a:cs typeface="Arial"/>
              </a:rPr>
              <a:t>ri</a:t>
            </a:r>
            <a:r>
              <a:rPr sz="750" spc="25" dirty="0">
                <a:latin typeface="Arial"/>
                <a:cs typeface="Arial"/>
              </a:rPr>
              <a:t>n</a:t>
            </a:r>
            <a:r>
              <a:rPr sz="750" spc="30" dirty="0">
                <a:latin typeface="Arial"/>
                <a:cs typeface="Arial"/>
              </a:rPr>
              <a:t>t</a:t>
            </a:r>
            <a:r>
              <a:rPr sz="750" spc="15" dirty="0">
                <a:latin typeface="Arial"/>
                <a:cs typeface="Arial"/>
              </a:rPr>
              <a:t>e</a:t>
            </a:r>
            <a:r>
              <a:rPr sz="750" spc="25" dirty="0">
                <a:latin typeface="Arial"/>
                <a:cs typeface="Arial"/>
              </a:rPr>
              <a:t>d</a:t>
            </a:r>
            <a:r>
              <a:rPr sz="750" spc="20" dirty="0">
                <a:latin typeface="Arial"/>
                <a:cs typeface="Arial"/>
              </a:rPr>
              <a:t>Fr</a:t>
            </a:r>
            <a:r>
              <a:rPr sz="750" spc="25" dirty="0">
                <a:latin typeface="Arial"/>
                <a:cs typeface="Arial"/>
              </a:rPr>
              <a:t>a</a:t>
            </a:r>
            <a:r>
              <a:rPr sz="750" spc="50" dirty="0">
                <a:latin typeface="Arial"/>
                <a:cs typeface="Arial"/>
              </a:rPr>
              <a:t>me</a:t>
            </a:r>
            <a:endParaRPr sz="750">
              <a:latin typeface="Arial"/>
              <a:cs typeface="Arial"/>
            </a:endParaRPr>
          </a:p>
        </p:txBody>
      </p:sp>
      <p:sp>
        <p:nvSpPr>
          <p:cNvPr id="96" name="object 96"/>
          <p:cNvSpPr/>
          <p:nvPr/>
        </p:nvSpPr>
        <p:spPr>
          <a:xfrm>
            <a:off x="7198359" y="5934709"/>
            <a:ext cx="1338580" cy="645160"/>
          </a:xfrm>
          <a:custGeom>
            <a:avLst/>
            <a:gdLst/>
            <a:ahLst/>
            <a:cxnLst/>
            <a:rect l="l" t="t" r="r" b="b"/>
            <a:pathLst>
              <a:path w="1338579" h="645159">
                <a:moveTo>
                  <a:pt x="0" y="0"/>
                </a:moveTo>
                <a:lnTo>
                  <a:pt x="1338580" y="0"/>
                </a:lnTo>
                <a:lnTo>
                  <a:pt x="1338580" y="645159"/>
                </a:lnTo>
                <a:lnTo>
                  <a:pt x="0" y="645159"/>
                </a:lnTo>
                <a:lnTo>
                  <a:pt x="0" y="0"/>
                </a:lnTo>
                <a:close/>
              </a:path>
            </a:pathLst>
          </a:custGeom>
          <a:ln w="3175">
            <a:solidFill>
              <a:srgbClr val="990033"/>
            </a:solidFill>
          </a:ln>
        </p:spPr>
        <p:txBody>
          <a:bodyPr wrap="square" lIns="0" tIns="0" rIns="0" bIns="0" rtlCol="0"/>
          <a:lstStyle/>
          <a:p>
            <a:endParaRPr/>
          </a:p>
        </p:txBody>
      </p:sp>
      <p:sp>
        <p:nvSpPr>
          <p:cNvPr id="97" name="object 97"/>
          <p:cNvSpPr/>
          <p:nvPr/>
        </p:nvSpPr>
        <p:spPr>
          <a:xfrm>
            <a:off x="7198359" y="5995670"/>
            <a:ext cx="1338580" cy="584200"/>
          </a:xfrm>
          <a:custGeom>
            <a:avLst/>
            <a:gdLst/>
            <a:ahLst/>
            <a:cxnLst/>
            <a:rect l="l" t="t" r="r" b="b"/>
            <a:pathLst>
              <a:path w="1338579" h="584200">
                <a:moveTo>
                  <a:pt x="0" y="0"/>
                </a:moveTo>
                <a:lnTo>
                  <a:pt x="1338580" y="0"/>
                </a:lnTo>
                <a:lnTo>
                  <a:pt x="1338580" y="584199"/>
                </a:lnTo>
                <a:lnTo>
                  <a:pt x="0" y="584199"/>
                </a:lnTo>
                <a:lnTo>
                  <a:pt x="0" y="0"/>
                </a:lnTo>
                <a:close/>
              </a:path>
            </a:pathLst>
          </a:custGeom>
          <a:ln w="3175">
            <a:solidFill>
              <a:srgbClr val="990033"/>
            </a:solidFill>
          </a:ln>
        </p:spPr>
        <p:txBody>
          <a:bodyPr wrap="square" lIns="0" tIns="0" rIns="0" bIns="0" rtlCol="0"/>
          <a:lstStyle/>
          <a:p>
            <a:endParaRPr/>
          </a:p>
        </p:txBody>
      </p:sp>
      <p:sp>
        <p:nvSpPr>
          <p:cNvPr id="98" name="object 98"/>
          <p:cNvSpPr/>
          <p:nvPr/>
        </p:nvSpPr>
        <p:spPr>
          <a:xfrm>
            <a:off x="7222490" y="6070600"/>
            <a:ext cx="129540" cy="114300"/>
          </a:xfrm>
          <a:prstGeom prst="rect">
            <a:avLst/>
          </a:prstGeom>
          <a:blipFill>
            <a:blip r:embed="rId3" cstate="print"/>
            <a:stretch>
              <a:fillRect/>
            </a:stretch>
          </a:blipFill>
        </p:spPr>
        <p:txBody>
          <a:bodyPr wrap="square" lIns="0" tIns="0" rIns="0" bIns="0" rtlCol="0"/>
          <a:lstStyle/>
          <a:p>
            <a:endParaRPr/>
          </a:p>
        </p:txBody>
      </p:sp>
      <p:sp>
        <p:nvSpPr>
          <p:cNvPr id="99" name="object 99"/>
          <p:cNvSpPr/>
          <p:nvPr/>
        </p:nvSpPr>
        <p:spPr>
          <a:xfrm>
            <a:off x="7222490" y="6191250"/>
            <a:ext cx="129540" cy="114300"/>
          </a:xfrm>
          <a:prstGeom prst="rect">
            <a:avLst/>
          </a:prstGeom>
          <a:blipFill>
            <a:blip r:embed="rId3" cstate="print"/>
            <a:stretch>
              <a:fillRect/>
            </a:stretch>
          </a:blipFill>
        </p:spPr>
        <p:txBody>
          <a:bodyPr wrap="square" lIns="0" tIns="0" rIns="0" bIns="0" rtlCol="0"/>
          <a:lstStyle/>
          <a:p>
            <a:endParaRPr/>
          </a:p>
        </p:txBody>
      </p:sp>
      <p:sp>
        <p:nvSpPr>
          <p:cNvPr id="100" name="object 100"/>
          <p:cNvSpPr/>
          <p:nvPr/>
        </p:nvSpPr>
        <p:spPr>
          <a:xfrm>
            <a:off x="7222490" y="6313170"/>
            <a:ext cx="129540" cy="114300"/>
          </a:xfrm>
          <a:prstGeom prst="rect">
            <a:avLst/>
          </a:prstGeom>
          <a:blipFill>
            <a:blip r:embed="rId3" cstate="print"/>
            <a:stretch>
              <a:fillRect/>
            </a:stretch>
          </a:blipFill>
        </p:spPr>
        <p:txBody>
          <a:bodyPr wrap="square" lIns="0" tIns="0" rIns="0" bIns="0" rtlCol="0"/>
          <a:lstStyle/>
          <a:p>
            <a:endParaRPr/>
          </a:p>
        </p:txBody>
      </p:sp>
      <p:sp>
        <p:nvSpPr>
          <p:cNvPr id="101" name="object 101"/>
          <p:cNvSpPr/>
          <p:nvPr/>
        </p:nvSpPr>
        <p:spPr>
          <a:xfrm>
            <a:off x="7222490" y="6435090"/>
            <a:ext cx="129540" cy="114299"/>
          </a:xfrm>
          <a:prstGeom prst="rect">
            <a:avLst/>
          </a:prstGeom>
          <a:blipFill>
            <a:blip r:embed="rId3" cstate="print"/>
            <a:stretch>
              <a:fillRect/>
            </a:stretch>
          </a:blipFill>
        </p:spPr>
        <p:txBody>
          <a:bodyPr wrap="square" lIns="0" tIns="0" rIns="0" bIns="0" rtlCol="0"/>
          <a:lstStyle/>
          <a:p>
            <a:endParaRPr/>
          </a:p>
        </p:txBody>
      </p:sp>
      <p:sp>
        <p:nvSpPr>
          <p:cNvPr id="102" name="object 102"/>
          <p:cNvSpPr txBox="1"/>
          <p:nvPr/>
        </p:nvSpPr>
        <p:spPr>
          <a:xfrm>
            <a:off x="7336790" y="6049009"/>
            <a:ext cx="991869" cy="509270"/>
          </a:xfrm>
          <a:prstGeom prst="rect">
            <a:avLst/>
          </a:prstGeom>
        </p:spPr>
        <p:txBody>
          <a:bodyPr vert="horz" wrap="square" lIns="0" tIns="8890" rIns="0" bIns="0" rtlCol="0">
            <a:spAutoFit/>
          </a:bodyPr>
          <a:lstStyle/>
          <a:p>
            <a:pPr marL="12700" marR="5080">
              <a:lnSpc>
                <a:spcPct val="106300"/>
              </a:lnSpc>
              <a:spcBef>
                <a:spcPts val="70"/>
              </a:spcBef>
            </a:pPr>
            <a:r>
              <a:rPr sz="750" spc="20" dirty="0">
                <a:latin typeface="Arial"/>
                <a:cs typeface="Arial"/>
              </a:rPr>
              <a:t>open_action()  train_action()  topen_action()  </a:t>
            </a:r>
            <a:r>
              <a:rPr sz="750" spc="-5" dirty="0">
                <a:latin typeface="Arial"/>
                <a:cs typeface="Arial"/>
              </a:rPr>
              <a:t>r</a:t>
            </a:r>
            <a:r>
              <a:rPr sz="750" dirty="0">
                <a:latin typeface="Arial"/>
                <a:cs typeface="Arial"/>
              </a:rPr>
              <a:t>e</a:t>
            </a:r>
            <a:r>
              <a:rPr sz="750" spc="65" dirty="0">
                <a:latin typeface="Arial"/>
                <a:cs typeface="Arial"/>
              </a:rPr>
              <a:t>c</a:t>
            </a:r>
            <a:r>
              <a:rPr sz="750" spc="15" dirty="0">
                <a:latin typeface="Arial"/>
                <a:cs typeface="Arial"/>
              </a:rPr>
              <a:t>o</a:t>
            </a:r>
            <a:r>
              <a:rPr sz="750" spc="25" dirty="0">
                <a:latin typeface="Arial"/>
                <a:cs typeface="Arial"/>
              </a:rPr>
              <a:t>gn</a:t>
            </a:r>
            <a:r>
              <a:rPr sz="750" spc="20" dirty="0">
                <a:latin typeface="Arial"/>
                <a:cs typeface="Arial"/>
              </a:rPr>
              <a:t>i</a:t>
            </a:r>
            <a:r>
              <a:rPr sz="750" spc="65" dirty="0">
                <a:latin typeface="Arial"/>
                <a:cs typeface="Arial"/>
              </a:rPr>
              <a:t>s</a:t>
            </a:r>
            <a:r>
              <a:rPr sz="750" spc="15" dirty="0">
                <a:latin typeface="Arial"/>
                <a:cs typeface="Arial"/>
              </a:rPr>
              <a:t>e</a:t>
            </a:r>
            <a:r>
              <a:rPr sz="750" spc="50" dirty="0">
                <a:latin typeface="Arial"/>
                <a:cs typeface="Arial"/>
              </a:rPr>
              <a:t>A</a:t>
            </a:r>
            <a:r>
              <a:rPr sz="750" spc="30" dirty="0">
                <a:latin typeface="Arial"/>
                <a:cs typeface="Arial"/>
              </a:rPr>
              <a:t>l</a:t>
            </a:r>
            <a:r>
              <a:rPr sz="750" spc="20" dirty="0">
                <a:latin typeface="Arial"/>
                <a:cs typeface="Arial"/>
              </a:rPr>
              <a:t>l</a:t>
            </a:r>
            <a:r>
              <a:rPr sz="750" spc="15" dirty="0">
                <a:latin typeface="Arial"/>
                <a:cs typeface="Arial"/>
              </a:rPr>
              <a:t>_</a:t>
            </a:r>
            <a:r>
              <a:rPr sz="750" spc="25" dirty="0">
                <a:latin typeface="Arial"/>
                <a:cs typeface="Arial"/>
              </a:rPr>
              <a:t>a</a:t>
            </a:r>
            <a:r>
              <a:rPr sz="750" spc="65" dirty="0">
                <a:latin typeface="Arial"/>
                <a:cs typeface="Arial"/>
              </a:rPr>
              <a:t>c</a:t>
            </a:r>
            <a:r>
              <a:rPr sz="750" spc="20" dirty="0">
                <a:latin typeface="Arial"/>
                <a:cs typeface="Arial"/>
              </a:rPr>
              <a:t>t</a:t>
            </a:r>
            <a:r>
              <a:rPr sz="750" spc="30" dirty="0">
                <a:latin typeface="Arial"/>
                <a:cs typeface="Arial"/>
              </a:rPr>
              <a:t>i</a:t>
            </a:r>
            <a:r>
              <a:rPr sz="750" spc="15" dirty="0">
                <a:latin typeface="Arial"/>
                <a:cs typeface="Arial"/>
              </a:rPr>
              <a:t>o</a:t>
            </a:r>
            <a:r>
              <a:rPr sz="750" spc="25" dirty="0">
                <a:latin typeface="Arial"/>
                <a:cs typeface="Arial"/>
              </a:rPr>
              <a:t>n</a:t>
            </a:r>
            <a:r>
              <a:rPr sz="750" spc="10" dirty="0">
                <a:latin typeface="Arial"/>
                <a:cs typeface="Arial"/>
              </a:rPr>
              <a:t>(</a:t>
            </a:r>
            <a:r>
              <a:rPr sz="750" spc="20" dirty="0">
                <a:latin typeface="Arial"/>
                <a:cs typeface="Arial"/>
              </a:rPr>
              <a:t>)</a:t>
            </a:r>
            <a:endParaRPr sz="750">
              <a:latin typeface="Arial"/>
              <a:cs typeface="Arial"/>
            </a:endParaRPr>
          </a:p>
        </p:txBody>
      </p:sp>
      <p:sp>
        <p:nvSpPr>
          <p:cNvPr id="103" name="object 103"/>
          <p:cNvSpPr/>
          <p:nvPr/>
        </p:nvSpPr>
        <p:spPr>
          <a:xfrm>
            <a:off x="6355079" y="5242559"/>
            <a:ext cx="854710" cy="527050"/>
          </a:xfrm>
          <a:custGeom>
            <a:avLst/>
            <a:gdLst/>
            <a:ahLst/>
            <a:cxnLst/>
            <a:rect l="l" t="t" r="r" b="b"/>
            <a:pathLst>
              <a:path w="854709" h="527050">
                <a:moveTo>
                  <a:pt x="0" y="0"/>
                </a:moveTo>
                <a:lnTo>
                  <a:pt x="854710" y="527049"/>
                </a:lnTo>
              </a:path>
            </a:pathLst>
          </a:custGeom>
          <a:ln w="3175">
            <a:solidFill>
              <a:srgbClr val="990033"/>
            </a:solidFill>
          </a:ln>
        </p:spPr>
        <p:txBody>
          <a:bodyPr wrap="square" lIns="0" tIns="0" rIns="0" bIns="0" rtlCol="0"/>
          <a:lstStyle/>
          <a:p>
            <a:endParaRPr/>
          </a:p>
        </p:txBody>
      </p:sp>
      <p:sp>
        <p:nvSpPr>
          <p:cNvPr id="104" name="object 104"/>
          <p:cNvSpPr/>
          <p:nvPr/>
        </p:nvSpPr>
        <p:spPr>
          <a:xfrm>
            <a:off x="5501640" y="4715509"/>
            <a:ext cx="853440" cy="527050"/>
          </a:xfrm>
          <a:custGeom>
            <a:avLst/>
            <a:gdLst/>
            <a:ahLst/>
            <a:cxnLst/>
            <a:rect l="l" t="t" r="r" b="b"/>
            <a:pathLst>
              <a:path w="853439" h="527050">
                <a:moveTo>
                  <a:pt x="853439" y="527049"/>
                </a:moveTo>
                <a:lnTo>
                  <a:pt x="0" y="0"/>
                </a:lnTo>
              </a:path>
            </a:pathLst>
          </a:custGeom>
          <a:ln w="3175">
            <a:solidFill>
              <a:srgbClr val="990033"/>
            </a:solidFill>
          </a:ln>
        </p:spPr>
        <p:txBody>
          <a:bodyPr wrap="square" lIns="0" tIns="0" rIns="0" bIns="0" rtlCol="0"/>
          <a:lstStyle/>
          <a:p>
            <a:endParaRPr/>
          </a:p>
        </p:txBody>
      </p:sp>
      <p:sp>
        <p:nvSpPr>
          <p:cNvPr id="105" name="object 105"/>
          <p:cNvSpPr/>
          <p:nvPr/>
        </p:nvSpPr>
        <p:spPr>
          <a:xfrm>
            <a:off x="7871459" y="5359400"/>
            <a:ext cx="0" cy="410209"/>
          </a:xfrm>
          <a:custGeom>
            <a:avLst/>
            <a:gdLst/>
            <a:ahLst/>
            <a:cxnLst/>
            <a:rect l="l" t="t" r="r" b="b"/>
            <a:pathLst>
              <a:path h="410210">
                <a:moveTo>
                  <a:pt x="0" y="0"/>
                </a:moveTo>
                <a:lnTo>
                  <a:pt x="0" y="410209"/>
                </a:lnTo>
              </a:path>
            </a:pathLst>
          </a:custGeom>
          <a:ln w="3175">
            <a:solidFill>
              <a:srgbClr val="990033"/>
            </a:solidFill>
          </a:ln>
        </p:spPr>
        <p:txBody>
          <a:bodyPr wrap="square" lIns="0" tIns="0" rIns="0" bIns="0" rtlCol="0"/>
          <a:lstStyle/>
          <a:p>
            <a:endParaRPr/>
          </a:p>
        </p:txBody>
      </p:sp>
      <p:sp>
        <p:nvSpPr>
          <p:cNvPr id="106" name="object 106"/>
          <p:cNvSpPr/>
          <p:nvPr/>
        </p:nvSpPr>
        <p:spPr>
          <a:xfrm>
            <a:off x="7871459" y="4949190"/>
            <a:ext cx="0" cy="410209"/>
          </a:xfrm>
          <a:custGeom>
            <a:avLst/>
            <a:gdLst/>
            <a:ahLst/>
            <a:cxnLst/>
            <a:rect l="l" t="t" r="r" b="b"/>
            <a:pathLst>
              <a:path h="410210">
                <a:moveTo>
                  <a:pt x="0" y="410210"/>
                </a:moveTo>
                <a:lnTo>
                  <a:pt x="0" y="0"/>
                </a:lnTo>
              </a:path>
            </a:pathLst>
          </a:custGeom>
          <a:ln w="3175">
            <a:solidFill>
              <a:srgbClr val="990033"/>
            </a:solidFill>
          </a:ln>
        </p:spPr>
        <p:txBody>
          <a:bodyPr wrap="square" lIns="0" tIns="0" rIns="0" bIns="0" rtlCol="0"/>
          <a:lstStyle/>
          <a:p>
            <a:endParaRPr/>
          </a:p>
        </p:txBody>
      </p:sp>
      <p:sp>
        <p:nvSpPr>
          <p:cNvPr id="107" name="object 107"/>
          <p:cNvSpPr txBox="1"/>
          <p:nvPr/>
        </p:nvSpPr>
        <p:spPr>
          <a:xfrm>
            <a:off x="7914640" y="5568950"/>
            <a:ext cx="185420" cy="144780"/>
          </a:xfrm>
          <a:prstGeom prst="rect">
            <a:avLst/>
          </a:prstGeom>
        </p:spPr>
        <p:txBody>
          <a:bodyPr vert="horz" wrap="square" lIns="0" tIns="16510" rIns="0" bIns="0" rtlCol="0">
            <a:spAutoFit/>
          </a:bodyPr>
          <a:lstStyle/>
          <a:p>
            <a:pPr marL="12700">
              <a:lnSpc>
                <a:spcPct val="100000"/>
              </a:lnSpc>
              <a:spcBef>
                <a:spcPts val="130"/>
              </a:spcBef>
            </a:pPr>
            <a:r>
              <a:rPr sz="750" spc="15" dirty="0">
                <a:latin typeface="Arial"/>
                <a:cs typeface="Arial"/>
              </a:rPr>
              <a:t>1</a:t>
            </a:r>
            <a:r>
              <a:rPr sz="750" spc="30" dirty="0">
                <a:latin typeface="Arial"/>
                <a:cs typeface="Arial"/>
              </a:rPr>
              <a:t>.</a:t>
            </a:r>
            <a:r>
              <a:rPr sz="750" spc="50" dirty="0">
                <a:latin typeface="Arial"/>
                <a:cs typeface="Arial"/>
              </a:rPr>
              <a:t>.</a:t>
            </a:r>
            <a:r>
              <a:rPr sz="750" spc="25" dirty="0">
                <a:latin typeface="Arial"/>
                <a:cs typeface="Arial"/>
              </a:rPr>
              <a:t>*</a:t>
            </a:r>
            <a:endParaRPr sz="750">
              <a:latin typeface="Arial"/>
              <a:cs typeface="Arial"/>
            </a:endParaRPr>
          </a:p>
        </p:txBody>
      </p:sp>
      <p:sp>
        <p:nvSpPr>
          <p:cNvPr id="108" name="object 108"/>
          <p:cNvSpPr txBox="1"/>
          <p:nvPr/>
        </p:nvSpPr>
        <p:spPr>
          <a:xfrm>
            <a:off x="7929880" y="4993640"/>
            <a:ext cx="83820" cy="144780"/>
          </a:xfrm>
          <a:prstGeom prst="rect">
            <a:avLst/>
          </a:prstGeom>
        </p:spPr>
        <p:txBody>
          <a:bodyPr vert="horz" wrap="square" lIns="0" tIns="16510" rIns="0" bIns="0" rtlCol="0">
            <a:spAutoFit/>
          </a:bodyPr>
          <a:lstStyle/>
          <a:p>
            <a:pPr marL="12700">
              <a:lnSpc>
                <a:spcPct val="100000"/>
              </a:lnSpc>
              <a:spcBef>
                <a:spcPts val="130"/>
              </a:spcBef>
            </a:pPr>
            <a:r>
              <a:rPr sz="750" spc="40" dirty="0">
                <a:latin typeface="Arial"/>
                <a:cs typeface="Arial"/>
              </a:rPr>
              <a:t>1</a:t>
            </a:r>
            <a:endParaRPr sz="750">
              <a:latin typeface="Arial"/>
              <a:cs typeface="Arial"/>
            </a:endParaRPr>
          </a:p>
        </p:txBody>
      </p:sp>
      <p:sp>
        <p:nvSpPr>
          <p:cNvPr id="109" name="object 109"/>
          <p:cNvSpPr/>
          <p:nvPr/>
        </p:nvSpPr>
        <p:spPr>
          <a:xfrm>
            <a:off x="4237990" y="5590540"/>
            <a:ext cx="1470660" cy="1172210"/>
          </a:xfrm>
          <a:custGeom>
            <a:avLst/>
            <a:gdLst/>
            <a:ahLst/>
            <a:cxnLst/>
            <a:rect l="l" t="t" r="r" b="b"/>
            <a:pathLst>
              <a:path w="1470660" h="1172209">
                <a:moveTo>
                  <a:pt x="0" y="1172210"/>
                </a:moveTo>
                <a:lnTo>
                  <a:pt x="1470660" y="1172210"/>
                </a:lnTo>
                <a:lnTo>
                  <a:pt x="1470660" y="0"/>
                </a:lnTo>
                <a:lnTo>
                  <a:pt x="0" y="0"/>
                </a:lnTo>
                <a:lnTo>
                  <a:pt x="0" y="1172210"/>
                </a:lnTo>
                <a:close/>
              </a:path>
            </a:pathLst>
          </a:custGeom>
          <a:solidFill>
            <a:srgbClr val="FFFFCC"/>
          </a:solidFill>
        </p:spPr>
        <p:txBody>
          <a:bodyPr wrap="square" lIns="0" tIns="0" rIns="0" bIns="0" rtlCol="0"/>
          <a:lstStyle/>
          <a:p>
            <a:endParaRPr/>
          </a:p>
        </p:txBody>
      </p:sp>
      <p:sp>
        <p:nvSpPr>
          <p:cNvPr id="110" name="object 110"/>
          <p:cNvSpPr/>
          <p:nvPr/>
        </p:nvSpPr>
        <p:spPr>
          <a:xfrm>
            <a:off x="4237990" y="5590540"/>
            <a:ext cx="1470660" cy="1172210"/>
          </a:xfrm>
          <a:custGeom>
            <a:avLst/>
            <a:gdLst/>
            <a:ahLst/>
            <a:cxnLst/>
            <a:rect l="l" t="t" r="r" b="b"/>
            <a:pathLst>
              <a:path w="1470660" h="1172209">
                <a:moveTo>
                  <a:pt x="0" y="0"/>
                </a:moveTo>
                <a:lnTo>
                  <a:pt x="1470660" y="0"/>
                </a:lnTo>
                <a:lnTo>
                  <a:pt x="1470660" y="1172210"/>
                </a:lnTo>
                <a:lnTo>
                  <a:pt x="0" y="1172210"/>
                </a:lnTo>
                <a:lnTo>
                  <a:pt x="0" y="0"/>
                </a:lnTo>
                <a:close/>
              </a:path>
            </a:pathLst>
          </a:custGeom>
          <a:ln w="3175">
            <a:solidFill>
              <a:srgbClr val="990033"/>
            </a:solidFill>
          </a:ln>
        </p:spPr>
        <p:txBody>
          <a:bodyPr wrap="square" lIns="0" tIns="0" rIns="0" bIns="0" rtlCol="0"/>
          <a:lstStyle/>
          <a:p>
            <a:endParaRPr/>
          </a:p>
        </p:txBody>
      </p:sp>
      <p:sp>
        <p:nvSpPr>
          <p:cNvPr id="111" name="object 111"/>
          <p:cNvSpPr txBox="1"/>
          <p:nvPr/>
        </p:nvSpPr>
        <p:spPr>
          <a:xfrm>
            <a:off x="4627879" y="5598159"/>
            <a:ext cx="690880" cy="144780"/>
          </a:xfrm>
          <a:prstGeom prst="rect">
            <a:avLst/>
          </a:prstGeom>
        </p:spPr>
        <p:txBody>
          <a:bodyPr vert="horz" wrap="square" lIns="0" tIns="16510" rIns="0" bIns="0" rtlCol="0">
            <a:spAutoFit/>
          </a:bodyPr>
          <a:lstStyle/>
          <a:p>
            <a:pPr marL="12700">
              <a:lnSpc>
                <a:spcPct val="100000"/>
              </a:lnSpc>
              <a:spcBef>
                <a:spcPts val="130"/>
              </a:spcBef>
            </a:pPr>
            <a:r>
              <a:rPr sz="750" spc="50" dirty="0">
                <a:latin typeface="Arial"/>
                <a:cs typeface="Arial"/>
              </a:rPr>
              <a:t>K</a:t>
            </a:r>
            <a:r>
              <a:rPr sz="750" spc="25" dirty="0">
                <a:latin typeface="Arial"/>
                <a:cs typeface="Arial"/>
              </a:rPr>
              <a:t>ohen</a:t>
            </a:r>
            <a:r>
              <a:rPr sz="750" spc="10" dirty="0">
                <a:latin typeface="Arial"/>
                <a:cs typeface="Arial"/>
              </a:rPr>
              <a:t>N</a:t>
            </a:r>
            <a:r>
              <a:rPr sz="750" spc="25" dirty="0">
                <a:latin typeface="Arial"/>
                <a:cs typeface="Arial"/>
              </a:rPr>
              <a:t>e</a:t>
            </a:r>
            <a:r>
              <a:rPr sz="750" spc="20" dirty="0">
                <a:latin typeface="Arial"/>
                <a:cs typeface="Arial"/>
              </a:rPr>
              <a:t>two</a:t>
            </a:r>
            <a:r>
              <a:rPr sz="750" spc="10" dirty="0">
                <a:latin typeface="Arial"/>
                <a:cs typeface="Arial"/>
              </a:rPr>
              <a:t>r</a:t>
            </a:r>
            <a:r>
              <a:rPr sz="750" spc="35" dirty="0">
                <a:latin typeface="Arial"/>
                <a:cs typeface="Arial"/>
              </a:rPr>
              <a:t>k</a:t>
            </a:r>
            <a:endParaRPr sz="750">
              <a:latin typeface="Arial"/>
              <a:cs typeface="Arial"/>
            </a:endParaRPr>
          </a:p>
        </p:txBody>
      </p:sp>
      <p:sp>
        <p:nvSpPr>
          <p:cNvPr id="112" name="object 112"/>
          <p:cNvSpPr/>
          <p:nvPr/>
        </p:nvSpPr>
        <p:spPr>
          <a:xfrm>
            <a:off x="4237990" y="5753100"/>
            <a:ext cx="1470660" cy="1009650"/>
          </a:xfrm>
          <a:custGeom>
            <a:avLst/>
            <a:gdLst/>
            <a:ahLst/>
            <a:cxnLst/>
            <a:rect l="l" t="t" r="r" b="b"/>
            <a:pathLst>
              <a:path w="1470660" h="1009650">
                <a:moveTo>
                  <a:pt x="0" y="0"/>
                </a:moveTo>
                <a:lnTo>
                  <a:pt x="1470660" y="0"/>
                </a:lnTo>
                <a:lnTo>
                  <a:pt x="1470660" y="1009650"/>
                </a:lnTo>
                <a:lnTo>
                  <a:pt x="0" y="1009650"/>
                </a:lnTo>
                <a:lnTo>
                  <a:pt x="0" y="0"/>
                </a:lnTo>
                <a:close/>
              </a:path>
            </a:pathLst>
          </a:custGeom>
          <a:ln w="3175">
            <a:solidFill>
              <a:srgbClr val="990033"/>
            </a:solidFill>
          </a:ln>
        </p:spPr>
        <p:txBody>
          <a:bodyPr wrap="square" lIns="0" tIns="0" rIns="0" bIns="0" rtlCol="0"/>
          <a:lstStyle/>
          <a:p>
            <a:endParaRPr/>
          </a:p>
        </p:txBody>
      </p:sp>
      <p:sp>
        <p:nvSpPr>
          <p:cNvPr id="113" name="object 113"/>
          <p:cNvSpPr/>
          <p:nvPr/>
        </p:nvSpPr>
        <p:spPr>
          <a:xfrm>
            <a:off x="4237990" y="6177279"/>
            <a:ext cx="1470660" cy="585470"/>
          </a:xfrm>
          <a:custGeom>
            <a:avLst/>
            <a:gdLst/>
            <a:ahLst/>
            <a:cxnLst/>
            <a:rect l="l" t="t" r="r" b="b"/>
            <a:pathLst>
              <a:path w="1470660" h="585470">
                <a:moveTo>
                  <a:pt x="0" y="0"/>
                </a:moveTo>
                <a:lnTo>
                  <a:pt x="1470660" y="0"/>
                </a:lnTo>
                <a:lnTo>
                  <a:pt x="1470660" y="585470"/>
                </a:lnTo>
                <a:lnTo>
                  <a:pt x="0" y="585470"/>
                </a:lnTo>
                <a:lnTo>
                  <a:pt x="0" y="0"/>
                </a:lnTo>
                <a:close/>
              </a:path>
            </a:pathLst>
          </a:custGeom>
          <a:ln w="3175">
            <a:solidFill>
              <a:srgbClr val="990033"/>
            </a:solidFill>
          </a:ln>
        </p:spPr>
        <p:txBody>
          <a:bodyPr wrap="square" lIns="0" tIns="0" rIns="0" bIns="0" rtlCol="0"/>
          <a:lstStyle/>
          <a:p>
            <a:endParaRPr/>
          </a:p>
        </p:txBody>
      </p:sp>
      <p:sp>
        <p:nvSpPr>
          <p:cNvPr id="114" name="object 114"/>
          <p:cNvSpPr/>
          <p:nvPr/>
        </p:nvSpPr>
        <p:spPr>
          <a:xfrm>
            <a:off x="4260850" y="5767070"/>
            <a:ext cx="129539" cy="114300"/>
          </a:xfrm>
          <a:prstGeom prst="rect">
            <a:avLst/>
          </a:prstGeom>
          <a:blipFill>
            <a:blip r:embed="rId2" cstate="print"/>
            <a:stretch>
              <a:fillRect/>
            </a:stretch>
          </a:blipFill>
        </p:spPr>
        <p:txBody>
          <a:bodyPr wrap="square" lIns="0" tIns="0" rIns="0" bIns="0" rtlCol="0"/>
          <a:lstStyle/>
          <a:p>
            <a:endParaRPr/>
          </a:p>
        </p:txBody>
      </p:sp>
      <p:sp>
        <p:nvSpPr>
          <p:cNvPr id="115" name="object 115"/>
          <p:cNvSpPr/>
          <p:nvPr/>
        </p:nvSpPr>
        <p:spPr>
          <a:xfrm>
            <a:off x="4260850" y="5887720"/>
            <a:ext cx="129539" cy="114300"/>
          </a:xfrm>
          <a:prstGeom prst="rect">
            <a:avLst/>
          </a:prstGeom>
          <a:blipFill>
            <a:blip r:embed="rId2" cstate="print"/>
            <a:stretch>
              <a:fillRect/>
            </a:stretch>
          </a:blipFill>
        </p:spPr>
        <p:txBody>
          <a:bodyPr wrap="square" lIns="0" tIns="0" rIns="0" bIns="0" rtlCol="0"/>
          <a:lstStyle/>
          <a:p>
            <a:endParaRPr/>
          </a:p>
        </p:txBody>
      </p:sp>
      <p:sp>
        <p:nvSpPr>
          <p:cNvPr id="116" name="object 116"/>
          <p:cNvSpPr/>
          <p:nvPr/>
        </p:nvSpPr>
        <p:spPr>
          <a:xfrm>
            <a:off x="4260850" y="6009640"/>
            <a:ext cx="129539" cy="114300"/>
          </a:xfrm>
          <a:prstGeom prst="rect">
            <a:avLst/>
          </a:prstGeom>
          <a:blipFill>
            <a:blip r:embed="rId2" cstate="print"/>
            <a:stretch>
              <a:fillRect/>
            </a:stretch>
          </a:blipFill>
        </p:spPr>
        <p:txBody>
          <a:bodyPr wrap="square" lIns="0" tIns="0" rIns="0" bIns="0" rtlCol="0"/>
          <a:lstStyle/>
          <a:p>
            <a:endParaRPr/>
          </a:p>
        </p:txBody>
      </p:sp>
      <p:sp>
        <p:nvSpPr>
          <p:cNvPr id="117" name="object 117"/>
          <p:cNvSpPr txBox="1"/>
          <p:nvPr/>
        </p:nvSpPr>
        <p:spPr>
          <a:xfrm>
            <a:off x="4375150" y="5745479"/>
            <a:ext cx="1102360" cy="387350"/>
          </a:xfrm>
          <a:prstGeom prst="rect">
            <a:avLst/>
          </a:prstGeom>
        </p:spPr>
        <p:txBody>
          <a:bodyPr vert="horz" wrap="square" lIns="0" tIns="9525" rIns="0" bIns="0" rtlCol="0">
            <a:spAutoFit/>
          </a:bodyPr>
          <a:lstStyle/>
          <a:p>
            <a:pPr marL="12700" marR="5080">
              <a:lnSpc>
                <a:spcPct val="106100"/>
              </a:lnSpc>
              <a:spcBef>
                <a:spcPts val="75"/>
              </a:spcBef>
            </a:pPr>
            <a:r>
              <a:rPr sz="750" spc="25" dirty="0">
                <a:latin typeface="Arial"/>
                <a:cs typeface="Arial"/>
              </a:rPr>
              <a:t>LearnMethod </a:t>
            </a:r>
            <a:r>
              <a:rPr sz="750" spc="40" dirty="0">
                <a:latin typeface="Arial"/>
                <a:cs typeface="Arial"/>
              </a:rPr>
              <a:t>= </a:t>
            </a:r>
            <a:r>
              <a:rPr sz="750" spc="15" dirty="0">
                <a:latin typeface="Arial"/>
                <a:cs typeface="Arial"/>
              </a:rPr>
              <a:t>1:int  </a:t>
            </a:r>
            <a:r>
              <a:rPr sz="750" spc="20" dirty="0">
                <a:latin typeface="Arial"/>
                <a:cs typeface="Arial"/>
              </a:rPr>
              <a:t>LearnRate </a:t>
            </a:r>
            <a:r>
              <a:rPr sz="750" spc="40" dirty="0">
                <a:latin typeface="Arial"/>
                <a:cs typeface="Arial"/>
              </a:rPr>
              <a:t>=</a:t>
            </a:r>
            <a:r>
              <a:rPr sz="750" spc="-5" dirty="0">
                <a:latin typeface="Arial"/>
                <a:cs typeface="Arial"/>
              </a:rPr>
              <a:t> </a:t>
            </a:r>
            <a:r>
              <a:rPr sz="750" spc="25" dirty="0">
                <a:latin typeface="Arial"/>
                <a:cs typeface="Arial"/>
              </a:rPr>
              <a:t>0.3:double  </a:t>
            </a:r>
            <a:r>
              <a:rPr sz="750" spc="20" dirty="0">
                <a:latin typeface="Arial"/>
                <a:cs typeface="Arial"/>
              </a:rPr>
              <a:t>quitError :</a:t>
            </a:r>
            <a:r>
              <a:rPr sz="750" spc="45" dirty="0">
                <a:latin typeface="Arial"/>
                <a:cs typeface="Arial"/>
              </a:rPr>
              <a:t> </a:t>
            </a:r>
            <a:r>
              <a:rPr sz="750" spc="20" dirty="0">
                <a:latin typeface="Arial"/>
                <a:cs typeface="Arial"/>
              </a:rPr>
              <a:t>double</a:t>
            </a:r>
            <a:endParaRPr sz="750">
              <a:latin typeface="Arial"/>
              <a:cs typeface="Arial"/>
            </a:endParaRPr>
          </a:p>
        </p:txBody>
      </p:sp>
      <p:sp>
        <p:nvSpPr>
          <p:cNvPr id="118" name="object 118"/>
          <p:cNvSpPr/>
          <p:nvPr/>
        </p:nvSpPr>
        <p:spPr>
          <a:xfrm>
            <a:off x="4260850" y="6252209"/>
            <a:ext cx="129539" cy="114300"/>
          </a:xfrm>
          <a:prstGeom prst="rect">
            <a:avLst/>
          </a:prstGeom>
          <a:blipFill>
            <a:blip r:embed="rId3" cstate="print"/>
            <a:stretch>
              <a:fillRect/>
            </a:stretch>
          </a:blipFill>
        </p:spPr>
        <p:txBody>
          <a:bodyPr wrap="square" lIns="0" tIns="0" rIns="0" bIns="0" rtlCol="0"/>
          <a:lstStyle/>
          <a:p>
            <a:endParaRPr/>
          </a:p>
        </p:txBody>
      </p:sp>
      <p:sp>
        <p:nvSpPr>
          <p:cNvPr id="119" name="object 119"/>
          <p:cNvSpPr/>
          <p:nvPr/>
        </p:nvSpPr>
        <p:spPr>
          <a:xfrm>
            <a:off x="4260850" y="6374129"/>
            <a:ext cx="129539" cy="114300"/>
          </a:xfrm>
          <a:prstGeom prst="rect">
            <a:avLst/>
          </a:prstGeom>
          <a:blipFill>
            <a:blip r:embed="rId3" cstate="print"/>
            <a:stretch>
              <a:fillRect/>
            </a:stretch>
          </a:blipFill>
        </p:spPr>
        <p:txBody>
          <a:bodyPr wrap="square" lIns="0" tIns="0" rIns="0" bIns="0" rtlCol="0"/>
          <a:lstStyle/>
          <a:p>
            <a:endParaRPr/>
          </a:p>
        </p:txBody>
      </p:sp>
      <p:sp>
        <p:nvSpPr>
          <p:cNvPr id="120" name="object 120"/>
          <p:cNvSpPr/>
          <p:nvPr/>
        </p:nvSpPr>
        <p:spPr>
          <a:xfrm>
            <a:off x="4260850" y="6494779"/>
            <a:ext cx="129539" cy="114300"/>
          </a:xfrm>
          <a:prstGeom prst="rect">
            <a:avLst/>
          </a:prstGeom>
          <a:blipFill>
            <a:blip r:embed="rId3" cstate="print"/>
            <a:stretch>
              <a:fillRect/>
            </a:stretch>
          </a:blipFill>
        </p:spPr>
        <p:txBody>
          <a:bodyPr wrap="square" lIns="0" tIns="0" rIns="0" bIns="0" rtlCol="0"/>
          <a:lstStyle/>
          <a:p>
            <a:endParaRPr/>
          </a:p>
        </p:txBody>
      </p:sp>
      <p:sp>
        <p:nvSpPr>
          <p:cNvPr id="121" name="object 121"/>
          <p:cNvSpPr/>
          <p:nvPr/>
        </p:nvSpPr>
        <p:spPr>
          <a:xfrm>
            <a:off x="4260850" y="6616700"/>
            <a:ext cx="129539" cy="114300"/>
          </a:xfrm>
          <a:prstGeom prst="rect">
            <a:avLst/>
          </a:prstGeom>
          <a:blipFill>
            <a:blip r:embed="rId3" cstate="print"/>
            <a:stretch>
              <a:fillRect/>
            </a:stretch>
          </a:blipFill>
        </p:spPr>
        <p:txBody>
          <a:bodyPr wrap="square" lIns="0" tIns="0" rIns="0" bIns="0" rtlCol="0"/>
          <a:lstStyle/>
          <a:p>
            <a:endParaRPr/>
          </a:p>
        </p:txBody>
      </p:sp>
      <p:sp>
        <p:nvSpPr>
          <p:cNvPr id="122" name="object 122"/>
          <p:cNvSpPr txBox="1"/>
          <p:nvPr/>
        </p:nvSpPr>
        <p:spPr>
          <a:xfrm>
            <a:off x="4375150" y="6231890"/>
            <a:ext cx="762000" cy="508000"/>
          </a:xfrm>
          <a:prstGeom prst="rect">
            <a:avLst/>
          </a:prstGeom>
        </p:spPr>
        <p:txBody>
          <a:bodyPr vert="horz" wrap="square" lIns="0" tIns="9525" rIns="0" bIns="0" rtlCol="0">
            <a:spAutoFit/>
          </a:bodyPr>
          <a:lstStyle/>
          <a:p>
            <a:pPr marL="12700" marR="5080">
              <a:lnSpc>
                <a:spcPct val="105900"/>
              </a:lnSpc>
              <a:spcBef>
                <a:spcPts val="75"/>
              </a:spcBef>
            </a:pPr>
            <a:r>
              <a:rPr sz="750" spc="35" dirty="0">
                <a:latin typeface="Arial"/>
                <a:cs typeface="Arial"/>
              </a:rPr>
              <a:t>copyWeights()  </a:t>
            </a:r>
            <a:r>
              <a:rPr sz="750" spc="30" dirty="0">
                <a:latin typeface="Arial"/>
                <a:cs typeface="Arial"/>
              </a:rPr>
              <a:t>clearWeights()  </a:t>
            </a:r>
            <a:r>
              <a:rPr sz="750" spc="15" dirty="0">
                <a:latin typeface="Arial"/>
                <a:cs typeface="Arial"/>
              </a:rPr>
              <a:t>winner()  </a:t>
            </a:r>
            <a:r>
              <a:rPr sz="750" spc="35" dirty="0">
                <a:latin typeface="Arial"/>
                <a:cs typeface="Arial"/>
              </a:rPr>
              <a:t>n</a:t>
            </a:r>
            <a:r>
              <a:rPr sz="750" spc="25" dirty="0">
                <a:latin typeface="Arial"/>
                <a:cs typeface="Arial"/>
              </a:rPr>
              <a:t>o</a:t>
            </a:r>
            <a:r>
              <a:rPr sz="750" spc="-25" dirty="0">
                <a:latin typeface="Arial"/>
                <a:cs typeface="Arial"/>
              </a:rPr>
              <a:t>r</a:t>
            </a:r>
            <a:r>
              <a:rPr sz="750" spc="80" dirty="0">
                <a:latin typeface="Arial"/>
                <a:cs typeface="Arial"/>
              </a:rPr>
              <a:t>m</a:t>
            </a:r>
            <a:r>
              <a:rPr sz="750" spc="25" dirty="0">
                <a:latin typeface="Arial"/>
                <a:cs typeface="Arial"/>
              </a:rPr>
              <a:t>a</a:t>
            </a:r>
            <a:r>
              <a:rPr sz="750" spc="10" dirty="0">
                <a:latin typeface="Arial"/>
                <a:cs typeface="Arial"/>
              </a:rPr>
              <a:t>li</a:t>
            </a:r>
            <a:r>
              <a:rPr sz="750" spc="55" dirty="0">
                <a:latin typeface="Arial"/>
                <a:cs typeface="Arial"/>
              </a:rPr>
              <a:t>z</a:t>
            </a:r>
            <a:r>
              <a:rPr sz="750" spc="25" dirty="0">
                <a:latin typeface="Arial"/>
                <a:cs typeface="Arial"/>
              </a:rPr>
              <a:t>e</a:t>
            </a:r>
            <a:r>
              <a:rPr sz="750" spc="-20" dirty="0">
                <a:latin typeface="Arial"/>
                <a:cs typeface="Arial"/>
              </a:rPr>
              <a:t>I</a:t>
            </a:r>
            <a:r>
              <a:rPr sz="750" spc="25" dirty="0">
                <a:latin typeface="Arial"/>
                <a:cs typeface="Arial"/>
              </a:rPr>
              <a:t>np</a:t>
            </a:r>
            <a:r>
              <a:rPr sz="750" spc="15" dirty="0">
                <a:latin typeface="Arial"/>
                <a:cs typeface="Arial"/>
              </a:rPr>
              <a:t>u</a:t>
            </a:r>
            <a:r>
              <a:rPr sz="750" spc="50" dirty="0">
                <a:latin typeface="Arial"/>
                <a:cs typeface="Arial"/>
              </a:rPr>
              <a:t>t</a:t>
            </a:r>
            <a:r>
              <a:rPr sz="750" spc="-15" dirty="0">
                <a:latin typeface="Arial"/>
                <a:cs typeface="Arial"/>
              </a:rPr>
              <a:t>(</a:t>
            </a:r>
            <a:r>
              <a:rPr sz="750" spc="20" dirty="0">
                <a:latin typeface="Arial"/>
                <a:cs typeface="Arial"/>
              </a:rPr>
              <a:t>)</a:t>
            </a:r>
            <a:endParaRPr sz="750">
              <a:latin typeface="Arial"/>
              <a:cs typeface="Arial"/>
            </a:endParaRPr>
          </a:p>
        </p:txBody>
      </p:sp>
      <p:sp>
        <p:nvSpPr>
          <p:cNvPr id="123" name="object 123"/>
          <p:cNvSpPr/>
          <p:nvPr/>
        </p:nvSpPr>
        <p:spPr>
          <a:xfrm>
            <a:off x="3667759" y="6179820"/>
            <a:ext cx="567690" cy="0"/>
          </a:xfrm>
          <a:custGeom>
            <a:avLst/>
            <a:gdLst/>
            <a:ahLst/>
            <a:cxnLst/>
            <a:rect l="l" t="t" r="r" b="b"/>
            <a:pathLst>
              <a:path w="567689">
                <a:moveTo>
                  <a:pt x="0" y="0"/>
                </a:moveTo>
                <a:lnTo>
                  <a:pt x="567689" y="0"/>
                </a:lnTo>
              </a:path>
            </a:pathLst>
          </a:custGeom>
          <a:ln w="3175">
            <a:solidFill>
              <a:srgbClr val="990033"/>
            </a:solidFill>
          </a:ln>
        </p:spPr>
        <p:txBody>
          <a:bodyPr wrap="square" lIns="0" tIns="0" rIns="0" bIns="0" rtlCol="0"/>
          <a:lstStyle/>
          <a:p>
            <a:endParaRPr/>
          </a:p>
        </p:txBody>
      </p:sp>
      <p:sp>
        <p:nvSpPr>
          <p:cNvPr id="124" name="object 124"/>
          <p:cNvSpPr/>
          <p:nvPr/>
        </p:nvSpPr>
        <p:spPr>
          <a:xfrm>
            <a:off x="3101339" y="6179820"/>
            <a:ext cx="566420" cy="0"/>
          </a:xfrm>
          <a:custGeom>
            <a:avLst/>
            <a:gdLst/>
            <a:ahLst/>
            <a:cxnLst/>
            <a:rect l="l" t="t" r="r" b="b"/>
            <a:pathLst>
              <a:path w="566420">
                <a:moveTo>
                  <a:pt x="566420" y="0"/>
                </a:moveTo>
                <a:lnTo>
                  <a:pt x="0" y="0"/>
                </a:lnTo>
              </a:path>
            </a:pathLst>
          </a:custGeom>
          <a:ln w="3175">
            <a:solidFill>
              <a:srgbClr val="990033"/>
            </a:solidFill>
          </a:ln>
        </p:spPr>
        <p:txBody>
          <a:bodyPr wrap="square" lIns="0" tIns="0" rIns="0" bIns="0" rtlCol="0"/>
          <a:lstStyle/>
          <a:p>
            <a:endParaRPr/>
          </a:p>
        </p:txBody>
      </p:sp>
      <p:sp>
        <p:nvSpPr>
          <p:cNvPr id="125" name="object 125"/>
          <p:cNvSpPr txBox="1"/>
          <p:nvPr/>
        </p:nvSpPr>
        <p:spPr>
          <a:xfrm>
            <a:off x="3968750" y="6000750"/>
            <a:ext cx="185420" cy="144780"/>
          </a:xfrm>
          <a:prstGeom prst="rect">
            <a:avLst/>
          </a:prstGeom>
        </p:spPr>
        <p:txBody>
          <a:bodyPr vert="horz" wrap="square" lIns="0" tIns="16510" rIns="0" bIns="0" rtlCol="0">
            <a:spAutoFit/>
          </a:bodyPr>
          <a:lstStyle/>
          <a:p>
            <a:pPr marL="12700">
              <a:lnSpc>
                <a:spcPct val="100000"/>
              </a:lnSpc>
              <a:spcBef>
                <a:spcPts val="130"/>
              </a:spcBef>
            </a:pPr>
            <a:r>
              <a:rPr sz="750" spc="15" dirty="0">
                <a:latin typeface="Arial"/>
                <a:cs typeface="Arial"/>
              </a:rPr>
              <a:t>1</a:t>
            </a:r>
            <a:r>
              <a:rPr sz="750" spc="30" dirty="0">
                <a:latin typeface="Arial"/>
                <a:cs typeface="Arial"/>
              </a:rPr>
              <a:t>.</a:t>
            </a:r>
            <a:r>
              <a:rPr sz="750" spc="50" dirty="0">
                <a:latin typeface="Arial"/>
                <a:cs typeface="Arial"/>
              </a:rPr>
              <a:t>.</a:t>
            </a:r>
            <a:r>
              <a:rPr sz="750" spc="25" dirty="0">
                <a:latin typeface="Arial"/>
                <a:cs typeface="Arial"/>
              </a:rPr>
              <a:t>*</a:t>
            </a:r>
            <a:endParaRPr sz="750">
              <a:latin typeface="Arial"/>
              <a:cs typeface="Arial"/>
            </a:endParaRPr>
          </a:p>
        </p:txBody>
      </p:sp>
      <p:sp>
        <p:nvSpPr>
          <p:cNvPr id="126" name="object 126"/>
          <p:cNvSpPr txBox="1"/>
          <p:nvPr/>
        </p:nvSpPr>
        <p:spPr>
          <a:xfrm>
            <a:off x="3148329" y="6000750"/>
            <a:ext cx="185420" cy="144780"/>
          </a:xfrm>
          <a:prstGeom prst="rect">
            <a:avLst/>
          </a:prstGeom>
        </p:spPr>
        <p:txBody>
          <a:bodyPr vert="horz" wrap="square" lIns="0" tIns="16510" rIns="0" bIns="0" rtlCol="0">
            <a:spAutoFit/>
          </a:bodyPr>
          <a:lstStyle/>
          <a:p>
            <a:pPr marL="12700">
              <a:lnSpc>
                <a:spcPct val="100000"/>
              </a:lnSpc>
              <a:spcBef>
                <a:spcPts val="130"/>
              </a:spcBef>
            </a:pPr>
            <a:r>
              <a:rPr sz="750" spc="25" dirty="0">
                <a:latin typeface="Arial"/>
                <a:cs typeface="Arial"/>
              </a:rPr>
              <a:t>1</a:t>
            </a:r>
            <a:r>
              <a:rPr sz="750" spc="20" dirty="0">
                <a:latin typeface="Arial"/>
                <a:cs typeface="Arial"/>
              </a:rPr>
              <a:t>.</a:t>
            </a:r>
            <a:r>
              <a:rPr sz="750" spc="50" dirty="0">
                <a:latin typeface="Arial"/>
                <a:cs typeface="Arial"/>
              </a:rPr>
              <a:t>.</a:t>
            </a:r>
            <a:r>
              <a:rPr sz="750" spc="25" dirty="0">
                <a:latin typeface="Arial"/>
                <a:cs typeface="Arial"/>
              </a:rPr>
              <a:t>*</a:t>
            </a:r>
            <a:endParaRPr sz="750">
              <a:latin typeface="Arial"/>
              <a:cs typeface="Arial"/>
            </a:endParaRPr>
          </a:p>
        </p:txBody>
      </p:sp>
      <p:sp>
        <p:nvSpPr>
          <p:cNvPr id="127" name="object 127"/>
          <p:cNvSpPr/>
          <p:nvPr/>
        </p:nvSpPr>
        <p:spPr>
          <a:xfrm>
            <a:off x="6455409" y="6179820"/>
            <a:ext cx="740410" cy="0"/>
          </a:xfrm>
          <a:custGeom>
            <a:avLst/>
            <a:gdLst/>
            <a:ahLst/>
            <a:cxnLst/>
            <a:rect l="l" t="t" r="r" b="b"/>
            <a:pathLst>
              <a:path w="740409">
                <a:moveTo>
                  <a:pt x="0" y="0"/>
                </a:moveTo>
                <a:lnTo>
                  <a:pt x="740410" y="0"/>
                </a:lnTo>
              </a:path>
            </a:pathLst>
          </a:custGeom>
          <a:ln w="3175">
            <a:solidFill>
              <a:srgbClr val="990033"/>
            </a:solidFill>
          </a:ln>
        </p:spPr>
        <p:txBody>
          <a:bodyPr wrap="square" lIns="0" tIns="0" rIns="0" bIns="0" rtlCol="0"/>
          <a:lstStyle/>
          <a:p>
            <a:endParaRPr/>
          </a:p>
        </p:txBody>
      </p:sp>
      <p:sp>
        <p:nvSpPr>
          <p:cNvPr id="128" name="object 128"/>
          <p:cNvSpPr/>
          <p:nvPr/>
        </p:nvSpPr>
        <p:spPr>
          <a:xfrm>
            <a:off x="5716270" y="6179820"/>
            <a:ext cx="739140" cy="0"/>
          </a:xfrm>
          <a:custGeom>
            <a:avLst/>
            <a:gdLst/>
            <a:ahLst/>
            <a:cxnLst/>
            <a:rect l="l" t="t" r="r" b="b"/>
            <a:pathLst>
              <a:path w="739139">
                <a:moveTo>
                  <a:pt x="739139" y="0"/>
                </a:moveTo>
                <a:lnTo>
                  <a:pt x="0" y="0"/>
                </a:lnTo>
              </a:path>
            </a:pathLst>
          </a:custGeom>
          <a:ln w="3175">
            <a:solidFill>
              <a:srgbClr val="990033"/>
            </a:solidFill>
          </a:ln>
        </p:spPr>
        <p:txBody>
          <a:bodyPr wrap="square" lIns="0" tIns="0" rIns="0" bIns="0" rtlCol="0"/>
          <a:lstStyle/>
          <a:p>
            <a:endParaRPr/>
          </a:p>
        </p:txBody>
      </p:sp>
      <p:sp>
        <p:nvSpPr>
          <p:cNvPr id="129" name="object 129"/>
          <p:cNvSpPr txBox="1"/>
          <p:nvPr/>
        </p:nvSpPr>
        <p:spPr>
          <a:xfrm>
            <a:off x="6951980" y="6000750"/>
            <a:ext cx="185420" cy="144780"/>
          </a:xfrm>
          <a:prstGeom prst="rect">
            <a:avLst/>
          </a:prstGeom>
        </p:spPr>
        <p:txBody>
          <a:bodyPr vert="horz" wrap="square" lIns="0" tIns="16510" rIns="0" bIns="0" rtlCol="0">
            <a:spAutoFit/>
          </a:bodyPr>
          <a:lstStyle/>
          <a:p>
            <a:pPr marL="12700">
              <a:lnSpc>
                <a:spcPct val="100000"/>
              </a:lnSpc>
              <a:spcBef>
                <a:spcPts val="130"/>
              </a:spcBef>
            </a:pPr>
            <a:r>
              <a:rPr sz="750" spc="25" dirty="0">
                <a:latin typeface="Arial"/>
                <a:cs typeface="Arial"/>
              </a:rPr>
              <a:t>1</a:t>
            </a:r>
            <a:r>
              <a:rPr sz="750" spc="30" dirty="0">
                <a:latin typeface="Arial"/>
                <a:cs typeface="Arial"/>
              </a:rPr>
              <a:t>.</a:t>
            </a:r>
            <a:r>
              <a:rPr sz="750" spc="40" dirty="0">
                <a:latin typeface="Arial"/>
                <a:cs typeface="Arial"/>
              </a:rPr>
              <a:t>.</a:t>
            </a:r>
            <a:r>
              <a:rPr sz="750" spc="25" dirty="0">
                <a:latin typeface="Arial"/>
                <a:cs typeface="Arial"/>
              </a:rPr>
              <a:t>*</a:t>
            </a:r>
            <a:endParaRPr sz="750">
              <a:latin typeface="Arial"/>
              <a:cs typeface="Arial"/>
            </a:endParaRPr>
          </a:p>
        </p:txBody>
      </p:sp>
      <p:sp>
        <p:nvSpPr>
          <p:cNvPr id="130" name="object 130"/>
          <p:cNvSpPr txBox="1"/>
          <p:nvPr/>
        </p:nvSpPr>
        <p:spPr>
          <a:xfrm>
            <a:off x="5739129" y="6000750"/>
            <a:ext cx="186690" cy="144780"/>
          </a:xfrm>
          <a:prstGeom prst="rect">
            <a:avLst/>
          </a:prstGeom>
        </p:spPr>
        <p:txBody>
          <a:bodyPr vert="horz" wrap="square" lIns="0" tIns="16510" rIns="0" bIns="0" rtlCol="0">
            <a:spAutoFit/>
          </a:bodyPr>
          <a:lstStyle/>
          <a:p>
            <a:pPr marL="12700">
              <a:lnSpc>
                <a:spcPct val="100000"/>
              </a:lnSpc>
              <a:spcBef>
                <a:spcPts val="130"/>
              </a:spcBef>
            </a:pPr>
            <a:r>
              <a:rPr sz="750" spc="25" dirty="0">
                <a:latin typeface="Arial"/>
                <a:cs typeface="Arial"/>
              </a:rPr>
              <a:t>1</a:t>
            </a:r>
            <a:r>
              <a:rPr sz="750" spc="30" dirty="0">
                <a:latin typeface="Arial"/>
                <a:cs typeface="Arial"/>
              </a:rPr>
              <a:t>.</a:t>
            </a:r>
            <a:r>
              <a:rPr sz="750" spc="50" dirty="0">
                <a:latin typeface="Arial"/>
                <a:cs typeface="Arial"/>
              </a:rPr>
              <a:t>.</a:t>
            </a:r>
            <a:r>
              <a:rPr sz="750" spc="25" dirty="0">
                <a:latin typeface="Arial"/>
                <a:cs typeface="Arial"/>
              </a:rPr>
              <a:t>*</a:t>
            </a:r>
            <a:endParaRPr sz="75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4445">
              <a:lnSpc>
                <a:spcPct val="100000"/>
              </a:lnSpc>
              <a:spcBef>
                <a:spcPts val="100"/>
              </a:spcBef>
            </a:pPr>
            <a:r>
              <a:rPr spc="-10" dirty="0"/>
              <a:t>DESIGN </a:t>
            </a:r>
            <a:r>
              <a:rPr spc="-5" dirty="0"/>
              <a:t>OF SCREEN SHOTS FOR</a:t>
            </a:r>
            <a:r>
              <a:rPr spc="-75" dirty="0"/>
              <a:t> </a:t>
            </a:r>
            <a:r>
              <a:rPr spc="-5" dirty="0"/>
              <a:t>OCR:-</a:t>
            </a:r>
          </a:p>
        </p:txBody>
      </p:sp>
      <p:sp>
        <p:nvSpPr>
          <p:cNvPr id="3" name="object 3"/>
          <p:cNvSpPr txBox="1"/>
          <p:nvPr/>
        </p:nvSpPr>
        <p:spPr>
          <a:xfrm>
            <a:off x="648969" y="2015490"/>
            <a:ext cx="7046595" cy="3911600"/>
          </a:xfrm>
          <a:prstGeom prst="rect">
            <a:avLst/>
          </a:prstGeom>
        </p:spPr>
        <p:txBody>
          <a:bodyPr vert="horz" wrap="square" lIns="0" tIns="12700" rIns="0" bIns="0" rtlCol="0">
            <a:spAutoFit/>
          </a:bodyPr>
          <a:lstStyle/>
          <a:p>
            <a:pPr marL="48895" marR="17780">
              <a:lnSpc>
                <a:spcPct val="150000"/>
              </a:lnSpc>
              <a:spcBef>
                <a:spcPts val="100"/>
              </a:spcBef>
            </a:pPr>
            <a:r>
              <a:rPr sz="2000" spc="-5" dirty="0">
                <a:latin typeface="Constantia"/>
                <a:cs typeface="Constantia"/>
              </a:rPr>
              <a:t>The screenshots </a:t>
            </a:r>
            <a:r>
              <a:rPr sz="2000" dirty="0">
                <a:latin typeface="Constantia"/>
                <a:cs typeface="Constantia"/>
              </a:rPr>
              <a:t>that </a:t>
            </a:r>
            <a:r>
              <a:rPr sz="2000" spc="-5" dirty="0">
                <a:latin typeface="Constantia"/>
                <a:cs typeface="Constantia"/>
              </a:rPr>
              <a:t>describe </a:t>
            </a:r>
            <a:r>
              <a:rPr sz="2000" dirty="0">
                <a:latin typeface="Constantia"/>
                <a:cs typeface="Constantia"/>
              </a:rPr>
              <a:t>the </a:t>
            </a:r>
            <a:r>
              <a:rPr sz="2000" spc="-5" dirty="0">
                <a:latin typeface="Constantia"/>
                <a:cs typeface="Constantia"/>
              </a:rPr>
              <a:t>operations carried out </a:t>
            </a:r>
            <a:r>
              <a:rPr sz="2000" dirty="0">
                <a:latin typeface="Constantia"/>
                <a:cs typeface="Constantia"/>
              </a:rPr>
              <a:t>by </a:t>
            </a:r>
            <a:r>
              <a:rPr sz="2000" spc="-5" dirty="0">
                <a:latin typeface="Constantia"/>
                <a:cs typeface="Constantia"/>
              </a:rPr>
              <a:t>our  </a:t>
            </a:r>
            <a:r>
              <a:rPr sz="2000" dirty="0">
                <a:latin typeface="Constantia"/>
                <a:cs typeface="Constantia"/>
              </a:rPr>
              <a:t>system </a:t>
            </a:r>
            <a:r>
              <a:rPr sz="2000" spc="-5" dirty="0">
                <a:latin typeface="Constantia"/>
                <a:cs typeface="Constantia"/>
              </a:rPr>
              <a:t>are as follows</a:t>
            </a:r>
            <a:r>
              <a:rPr sz="2000" spc="5" dirty="0">
                <a:latin typeface="Constantia"/>
                <a:cs typeface="Constantia"/>
              </a:rPr>
              <a:t> </a:t>
            </a:r>
            <a:r>
              <a:rPr sz="2000" spc="-5" dirty="0">
                <a:latin typeface="Constantia"/>
                <a:cs typeface="Constantia"/>
              </a:rPr>
              <a:t>:-</a:t>
            </a:r>
            <a:endParaRPr sz="2000">
              <a:latin typeface="Constantia"/>
              <a:cs typeface="Constantia"/>
            </a:endParaRPr>
          </a:p>
          <a:p>
            <a:pPr>
              <a:lnSpc>
                <a:spcPct val="100000"/>
              </a:lnSpc>
              <a:spcBef>
                <a:spcPts val="10"/>
              </a:spcBef>
            </a:pPr>
            <a:endParaRPr sz="2600">
              <a:latin typeface="Times New Roman"/>
              <a:cs typeface="Times New Roman"/>
            </a:endParaRPr>
          </a:p>
          <a:p>
            <a:pPr marL="303530" indent="-252729">
              <a:lnSpc>
                <a:spcPct val="100000"/>
              </a:lnSpc>
              <a:buSzPct val="90000"/>
              <a:buFont typeface="Symbol"/>
              <a:buChar char=""/>
              <a:tabLst>
                <a:tab pos="303530" algn="l"/>
              </a:tabLst>
            </a:pPr>
            <a:r>
              <a:rPr sz="2000" spc="-5" dirty="0">
                <a:latin typeface="Constantia"/>
                <a:cs typeface="Constantia"/>
              </a:rPr>
              <a:t>Main Screen</a:t>
            </a:r>
            <a:endParaRPr sz="2000">
              <a:latin typeface="Constantia"/>
              <a:cs typeface="Constantia"/>
            </a:endParaRPr>
          </a:p>
          <a:p>
            <a:pPr marL="323850" indent="-273050">
              <a:lnSpc>
                <a:spcPct val="100000"/>
              </a:lnSpc>
              <a:spcBef>
                <a:spcPts val="1200"/>
              </a:spcBef>
              <a:buFont typeface="Symbol"/>
              <a:buChar char=""/>
              <a:tabLst>
                <a:tab pos="323850" algn="l"/>
              </a:tabLst>
            </a:pPr>
            <a:r>
              <a:rPr sz="2000" spc="-5" dirty="0">
                <a:latin typeface="Constantia"/>
                <a:cs typeface="Constantia"/>
              </a:rPr>
              <a:t>Hand Written Recognition</a:t>
            </a:r>
            <a:r>
              <a:rPr sz="2000" spc="-10" dirty="0">
                <a:latin typeface="Constantia"/>
                <a:cs typeface="Constantia"/>
              </a:rPr>
              <a:t> </a:t>
            </a:r>
            <a:r>
              <a:rPr sz="2000" dirty="0">
                <a:latin typeface="Constantia"/>
                <a:cs typeface="Constantia"/>
              </a:rPr>
              <a:t>Screen</a:t>
            </a:r>
            <a:endParaRPr sz="2000">
              <a:latin typeface="Constantia"/>
              <a:cs typeface="Constantia"/>
            </a:endParaRPr>
          </a:p>
          <a:p>
            <a:pPr marL="323850" indent="-273050">
              <a:lnSpc>
                <a:spcPct val="100000"/>
              </a:lnSpc>
              <a:spcBef>
                <a:spcPts val="1200"/>
              </a:spcBef>
              <a:buFont typeface="Symbol"/>
              <a:buChar char=""/>
              <a:tabLst>
                <a:tab pos="323850" algn="l"/>
              </a:tabLst>
            </a:pPr>
            <a:r>
              <a:rPr sz="2000" spc="-5" dirty="0">
                <a:latin typeface="Constantia"/>
                <a:cs typeface="Constantia"/>
              </a:rPr>
              <a:t>Scanned Document Recognition Screen</a:t>
            </a:r>
            <a:endParaRPr sz="2000">
              <a:latin typeface="Constantia"/>
              <a:cs typeface="Constantia"/>
            </a:endParaRPr>
          </a:p>
          <a:p>
            <a:pPr marL="323850" indent="-273050">
              <a:lnSpc>
                <a:spcPct val="100000"/>
              </a:lnSpc>
              <a:spcBef>
                <a:spcPts val="1200"/>
              </a:spcBef>
              <a:buFont typeface="Symbol"/>
              <a:buChar char=""/>
              <a:tabLst>
                <a:tab pos="323850" algn="l"/>
              </a:tabLst>
            </a:pPr>
            <a:r>
              <a:rPr sz="2000" spc="-5" dirty="0">
                <a:latin typeface="Constantia"/>
                <a:cs typeface="Constantia"/>
              </a:rPr>
              <a:t>Training</a:t>
            </a:r>
            <a:r>
              <a:rPr sz="2000" dirty="0">
                <a:latin typeface="Constantia"/>
                <a:cs typeface="Constantia"/>
              </a:rPr>
              <a:t> </a:t>
            </a:r>
            <a:r>
              <a:rPr sz="2000" spc="-5" dirty="0">
                <a:latin typeface="Constantia"/>
                <a:cs typeface="Constantia"/>
              </a:rPr>
              <a:t>Screen</a:t>
            </a:r>
            <a:endParaRPr sz="2000">
              <a:latin typeface="Constantia"/>
              <a:cs typeface="Constantia"/>
            </a:endParaRPr>
          </a:p>
          <a:p>
            <a:pPr marL="323850" indent="-273050">
              <a:lnSpc>
                <a:spcPct val="100000"/>
              </a:lnSpc>
              <a:spcBef>
                <a:spcPts val="1200"/>
              </a:spcBef>
              <a:buFont typeface="Symbol"/>
              <a:buChar char=""/>
              <a:tabLst>
                <a:tab pos="323850" algn="l"/>
              </a:tabLst>
            </a:pPr>
            <a:r>
              <a:rPr sz="2000" spc="-5" dirty="0">
                <a:latin typeface="Constantia"/>
                <a:cs typeface="Constantia"/>
              </a:rPr>
              <a:t>Recognition Screen</a:t>
            </a:r>
            <a:endParaRPr sz="2000">
              <a:latin typeface="Constantia"/>
              <a:cs typeface="Constantia"/>
            </a:endParaRPr>
          </a:p>
          <a:p>
            <a:pPr marL="323850" indent="-273050">
              <a:lnSpc>
                <a:spcPct val="100000"/>
              </a:lnSpc>
              <a:spcBef>
                <a:spcPts val="1200"/>
              </a:spcBef>
              <a:buFont typeface="Symbol"/>
              <a:buChar char=""/>
              <a:tabLst>
                <a:tab pos="323850" algn="l"/>
              </a:tabLst>
            </a:pPr>
            <a:r>
              <a:rPr sz="2000" spc="-5" dirty="0">
                <a:latin typeface="Constantia"/>
                <a:cs typeface="Constantia"/>
              </a:rPr>
              <a:t>Editor</a:t>
            </a:r>
            <a:r>
              <a:rPr sz="2000" spc="-10" dirty="0">
                <a:latin typeface="Constantia"/>
                <a:cs typeface="Constantia"/>
              </a:rPr>
              <a:t> </a:t>
            </a:r>
            <a:r>
              <a:rPr sz="2000" spc="-5" dirty="0">
                <a:latin typeface="Constantia"/>
                <a:cs typeface="Constantia"/>
              </a:rPr>
              <a:t>Screen</a:t>
            </a:r>
            <a:endParaRPr sz="2000">
              <a:latin typeface="Constantia"/>
              <a:cs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87550" y="2493010"/>
            <a:ext cx="5420359" cy="154178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514600"/>
            <a:ext cx="7607934" cy="2952090"/>
          </a:xfrm>
          <a:prstGeom prst="rect">
            <a:avLst/>
          </a:prstGeom>
        </p:spPr>
        <p:txBody>
          <a:bodyPr vert="horz" wrap="square" lIns="0" tIns="12700" rIns="0" bIns="0" rtlCol="0">
            <a:spAutoFit/>
          </a:bodyPr>
          <a:lstStyle/>
          <a:p>
            <a:pPr marL="910590" indent="-343535">
              <a:lnSpc>
                <a:spcPct val="100000"/>
              </a:lnSpc>
              <a:spcBef>
                <a:spcPts val="95"/>
              </a:spcBef>
              <a:buFont typeface="Arial"/>
              <a:buChar char="•"/>
              <a:tabLst>
                <a:tab pos="911225" algn="l"/>
                <a:tab pos="911860" algn="l"/>
              </a:tabLst>
            </a:pPr>
            <a:r>
              <a:rPr lang="en-US" sz="2000" spc="-5" dirty="0"/>
              <a:t>Common method of </a:t>
            </a:r>
            <a:r>
              <a:rPr lang="en-US" sz="2000" spc="-10" dirty="0"/>
              <a:t>digitizing printed</a:t>
            </a:r>
            <a:r>
              <a:rPr lang="en-US" sz="2000" spc="10" dirty="0"/>
              <a:t> </a:t>
            </a:r>
            <a:r>
              <a:rPr lang="en-US" sz="2000" spc="-10" dirty="0"/>
              <a:t>texts</a:t>
            </a:r>
          </a:p>
          <a:p>
            <a:pPr marL="554990">
              <a:lnSpc>
                <a:spcPct val="100000"/>
              </a:lnSpc>
              <a:spcBef>
                <a:spcPts val="10"/>
              </a:spcBef>
              <a:buFont typeface="Arial"/>
              <a:buChar char="•"/>
            </a:pPr>
            <a:endParaRPr lang="en-US" sz="2000" dirty="0">
              <a:latin typeface="Times New Roman"/>
              <a:cs typeface="Times New Roman"/>
            </a:endParaRPr>
          </a:p>
          <a:p>
            <a:pPr marL="910590" indent="-343535">
              <a:lnSpc>
                <a:spcPct val="100000"/>
              </a:lnSpc>
              <a:buFont typeface="Arial"/>
              <a:buChar char="•"/>
              <a:tabLst>
                <a:tab pos="911225" algn="l"/>
                <a:tab pos="911860" algn="l"/>
              </a:tabLst>
            </a:pPr>
            <a:r>
              <a:rPr lang="en-US" sz="2000" spc="-5" dirty="0"/>
              <a:t>Subtle </a:t>
            </a:r>
            <a:r>
              <a:rPr lang="en-US" sz="2000" spc="-10" dirty="0"/>
              <a:t>software </a:t>
            </a:r>
            <a:r>
              <a:rPr lang="en-US" sz="2000" spc="-5" dirty="0"/>
              <a:t>which is as </a:t>
            </a:r>
            <a:r>
              <a:rPr lang="en-US" sz="2000" spc="-10" dirty="0"/>
              <a:t>highly </a:t>
            </a:r>
            <a:r>
              <a:rPr lang="en-US" sz="2000" spc="-15" dirty="0"/>
              <a:t>overlooked </a:t>
            </a:r>
            <a:r>
              <a:rPr lang="en-US" sz="2000" spc="-5" dirty="0"/>
              <a:t>as it is</a:t>
            </a:r>
            <a:r>
              <a:rPr lang="en-US" sz="2000" spc="95" dirty="0"/>
              <a:t> </a:t>
            </a:r>
            <a:r>
              <a:rPr lang="en-US" sz="2000" spc="-10" dirty="0"/>
              <a:t>simple.</a:t>
            </a:r>
          </a:p>
          <a:p>
            <a:pPr marL="554990">
              <a:lnSpc>
                <a:spcPct val="100000"/>
              </a:lnSpc>
              <a:spcBef>
                <a:spcPts val="20"/>
              </a:spcBef>
              <a:buFont typeface="Arial"/>
              <a:buChar char="•"/>
            </a:pPr>
            <a:endParaRPr lang="en-US" sz="2400" dirty="0">
              <a:latin typeface="Times New Roman"/>
              <a:cs typeface="Times New Roman"/>
            </a:endParaRPr>
          </a:p>
          <a:p>
            <a:pPr marL="910590" marR="314960" indent="-343535">
              <a:lnSpc>
                <a:spcPts val="2400"/>
              </a:lnSpc>
              <a:buFont typeface="Arial"/>
              <a:buChar char="•"/>
              <a:tabLst>
                <a:tab pos="911225" algn="l"/>
                <a:tab pos="911860" algn="l"/>
              </a:tabLst>
            </a:pPr>
            <a:r>
              <a:rPr lang="en-US" sz="2000" spc="-10" dirty="0"/>
              <a:t>Numerous </a:t>
            </a:r>
            <a:r>
              <a:rPr lang="en-US" sz="2000" spc="-5" dirty="0"/>
              <a:t>applications and uses – </a:t>
            </a:r>
            <a:r>
              <a:rPr lang="en-US" sz="2000" dirty="0"/>
              <a:t>editing, </a:t>
            </a:r>
            <a:r>
              <a:rPr lang="en-US" sz="2000" spc="-5" dirty="0"/>
              <a:t>scanning,  searching, comparison, </a:t>
            </a:r>
            <a:r>
              <a:rPr lang="en-US" sz="2000" spc="-10" dirty="0"/>
              <a:t>compact </a:t>
            </a:r>
            <a:r>
              <a:rPr lang="en-US" sz="2000" spc="-20" dirty="0"/>
              <a:t>storage </a:t>
            </a:r>
            <a:r>
              <a:rPr lang="en-US" sz="2000" spc="-5" dirty="0"/>
              <a:t>and </a:t>
            </a:r>
            <a:r>
              <a:rPr lang="en-US" sz="2000" spc="-15" dirty="0"/>
              <a:t>many</a:t>
            </a:r>
            <a:r>
              <a:rPr lang="en-US" sz="2000" spc="100" dirty="0"/>
              <a:t> </a:t>
            </a:r>
            <a:r>
              <a:rPr lang="en-US" sz="2000" spc="-10" dirty="0"/>
              <a:t>more!</a:t>
            </a:r>
          </a:p>
          <a:p>
            <a:pPr marL="554990">
              <a:lnSpc>
                <a:spcPct val="100000"/>
              </a:lnSpc>
              <a:spcBef>
                <a:spcPts val="35"/>
              </a:spcBef>
              <a:buFont typeface="Arial"/>
              <a:buChar char="•"/>
            </a:pPr>
            <a:endParaRPr lang="en-US" sz="2400" dirty="0">
              <a:latin typeface="Times New Roman"/>
              <a:cs typeface="Times New Roman"/>
            </a:endParaRPr>
          </a:p>
          <a:p>
            <a:pPr marL="910590" marR="435609" indent="-343535">
              <a:lnSpc>
                <a:spcPts val="2400"/>
              </a:lnSpc>
              <a:buFont typeface="Arial"/>
              <a:buChar char="•"/>
              <a:tabLst>
                <a:tab pos="911225" algn="l"/>
                <a:tab pos="911860" algn="l"/>
              </a:tabLst>
            </a:pPr>
            <a:r>
              <a:rPr lang="en-US" sz="2000" spc="-5" dirty="0"/>
              <a:t>OCR is a field of </a:t>
            </a:r>
            <a:r>
              <a:rPr lang="en-US" sz="2000" spc="-10" dirty="0"/>
              <a:t>research </a:t>
            </a:r>
            <a:r>
              <a:rPr lang="en-US" sz="2000" spc="-5" dirty="0"/>
              <a:t>in </a:t>
            </a:r>
            <a:r>
              <a:rPr lang="en-US" sz="2000" spc="-15" dirty="0"/>
              <a:t>pattern </a:t>
            </a:r>
            <a:r>
              <a:rPr lang="en-US" sz="2000" spc="-10" dirty="0"/>
              <a:t>recognition, </a:t>
            </a:r>
            <a:r>
              <a:rPr lang="en-US" sz="2000" dirty="0"/>
              <a:t>artificial  </a:t>
            </a:r>
            <a:r>
              <a:rPr lang="en-US" sz="2000" spc="-10" dirty="0"/>
              <a:t>intelligence </a:t>
            </a:r>
            <a:r>
              <a:rPr lang="en-US" sz="2000" spc="-5" dirty="0"/>
              <a:t>and </a:t>
            </a:r>
            <a:r>
              <a:rPr lang="en-US" sz="2000" spc="-10" dirty="0"/>
              <a:t>computer</a:t>
            </a:r>
            <a:r>
              <a:rPr lang="en-US" sz="2000" spc="25" dirty="0"/>
              <a:t> </a:t>
            </a:r>
            <a:r>
              <a:rPr lang="en-US" sz="2000" spc="-5" dirty="0"/>
              <a:t>vision.</a:t>
            </a:r>
          </a:p>
        </p:txBody>
      </p:sp>
      <p:sp>
        <p:nvSpPr>
          <p:cNvPr id="3" name="object 3"/>
          <p:cNvSpPr txBox="1">
            <a:spLocks noGrp="1"/>
          </p:cNvSpPr>
          <p:nvPr>
            <p:ph type="title"/>
          </p:nvPr>
        </p:nvSpPr>
        <p:spPr>
          <a:xfrm>
            <a:off x="2212339" y="643890"/>
            <a:ext cx="2075180" cy="452120"/>
          </a:xfrm>
          <a:prstGeom prst="rect">
            <a:avLst/>
          </a:prstGeom>
        </p:spPr>
        <p:txBody>
          <a:bodyPr vert="horz" wrap="square" lIns="0" tIns="12700" rIns="0" bIns="0" rtlCol="0">
            <a:spAutoFit/>
          </a:bodyPr>
          <a:lstStyle/>
          <a:p>
            <a:pPr marL="12700">
              <a:lnSpc>
                <a:spcPct val="100000"/>
              </a:lnSpc>
              <a:spcBef>
                <a:spcPts val="100"/>
              </a:spcBef>
            </a:pPr>
            <a:r>
              <a:rPr spc="-5" dirty="0"/>
              <a:t>AB</a:t>
            </a:r>
            <a:r>
              <a:rPr dirty="0"/>
              <a:t>S</a:t>
            </a:r>
            <a:r>
              <a:rPr spc="-5" dirty="0"/>
              <a:t>T</a:t>
            </a:r>
            <a:r>
              <a:rPr spc="-15" dirty="0"/>
              <a:t>R</a:t>
            </a:r>
            <a:r>
              <a:rPr dirty="0"/>
              <a:t>A</a:t>
            </a:r>
            <a:r>
              <a:rPr spc="-10" dirty="0"/>
              <a:t>C</a:t>
            </a:r>
            <a:r>
              <a:rPr spc="-5" dirty="0"/>
              <a:t>T</a:t>
            </a:r>
            <a:r>
              <a:rPr spc="5" dirty="0"/>
              <a:t>:</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870" y="643890"/>
            <a:ext cx="2874645" cy="452120"/>
          </a:xfrm>
          <a:prstGeom prst="rect">
            <a:avLst/>
          </a:prstGeom>
        </p:spPr>
        <p:txBody>
          <a:bodyPr vert="horz" wrap="square" lIns="0" tIns="12700" rIns="0" bIns="0" rtlCol="0">
            <a:spAutoFit/>
          </a:bodyPr>
          <a:lstStyle/>
          <a:p>
            <a:pPr marL="12700">
              <a:lnSpc>
                <a:spcPct val="100000"/>
              </a:lnSpc>
              <a:spcBef>
                <a:spcPts val="100"/>
              </a:spcBef>
            </a:pPr>
            <a:r>
              <a:rPr spc="-5" dirty="0"/>
              <a:t>WHAT IS OCR?</a:t>
            </a:r>
            <a:r>
              <a:rPr spc="-80" dirty="0"/>
              <a:t> </a:t>
            </a:r>
            <a:r>
              <a:rPr dirty="0"/>
              <a:t>:-</a:t>
            </a:r>
          </a:p>
        </p:txBody>
      </p:sp>
      <p:sp>
        <p:nvSpPr>
          <p:cNvPr id="3" name="object 3"/>
          <p:cNvSpPr txBox="1"/>
          <p:nvPr/>
        </p:nvSpPr>
        <p:spPr>
          <a:xfrm>
            <a:off x="381000" y="2352532"/>
            <a:ext cx="8077200" cy="2333972"/>
          </a:xfrm>
          <a:prstGeom prst="rect">
            <a:avLst/>
          </a:prstGeom>
        </p:spPr>
        <p:txBody>
          <a:bodyPr vert="horz" wrap="square" lIns="0" tIns="12700" rIns="0" bIns="0" rtlCol="0">
            <a:spAutoFit/>
          </a:bodyPr>
          <a:lstStyle/>
          <a:p>
            <a:r>
              <a:rPr lang="en-US" sz="2000" b="1" dirty="0"/>
              <a:t>Optical character recognition</a:t>
            </a:r>
            <a:r>
              <a:rPr lang="en-US" sz="2000" dirty="0"/>
              <a:t> or </a:t>
            </a:r>
            <a:r>
              <a:rPr lang="en-US" sz="2000" b="1" dirty="0"/>
              <a:t>optical character reader</a:t>
            </a:r>
            <a:r>
              <a:rPr lang="en-US" sz="2000" dirty="0"/>
              <a:t> (</a:t>
            </a:r>
            <a:r>
              <a:rPr lang="en-US" sz="2000" b="1" dirty="0"/>
              <a:t>OCR</a:t>
            </a:r>
            <a:r>
              <a:rPr lang="en-US" sz="2000" dirty="0"/>
              <a:t>) is the conversion of images of typed, handwritten or printed text into machine-encoded text, whether from a scanned document, a photo of a document, a scene-photo (for example the text on signs and billboards in a landscape photo) or from subtitle text superimposed on an image (for example from a television broadcast).</a:t>
            </a:r>
          </a:p>
          <a:p>
            <a:pPr marL="12700" marR="5080" indent="1614170" algn="just">
              <a:lnSpc>
                <a:spcPct val="150000"/>
              </a:lnSpc>
              <a:spcBef>
                <a:spcPts val="100"/>
              </a:spcBef>
            </a:pPr>
            <a:endParaRPr sz="2000" dirty="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870" y="643890"/>
            <a:ext cx="2874645" cy="452120"/>
          </a:xfrm>
          <a:prstGeom prst="rect">
            <a:avLst/>
          </a:prstGeom>
        </p:spPr>
        <p:txBody>
          <a:bodyPr vert="horz" wrap="square" lIns="0" tIns="12700" rIns="0" bIns="0" rtlCol="0">
            <a:spAutoFit/>
          </a:bodyPr>
          <a:lstStyle/>
          <a:p>
            <a:pPr marL="12700">
              <a:lnSpc>
                <a:spcPct val="100000"/>
              </a:lnSpc>
              <a:spcBef>
                <a:spcPts val="100"/>
              </a:spcBef>
            </a:pPr>
            <a:r>
              <a:rPr lang="en-US" spc="-5" dirty="0"/>
              <a:t>SCOPE</a:t>
            </a:r>
            <a:endParaRPr dirty="0"/>
          </a:p>
        </p:txBody>
      </p:sp>
      <p:sp>
        <p:nvSpPr>
          <p:cNvPr id="3" name="object 3"/>
          <p:cNvSpPr txBox="1"/>
          <p:nvPr/>
        </p:nvSpPr>
        <p:spPr>
          <a:xfrm>
            <a:off x="381000" y="2352532"/>
            <a:ext cx="8077200" cy="2782813"/>
          </a:xfrm>
          <a:prstGeom prst="rect">
            <a:avLst/>
          </a:prstGeom>
        </p:spPr>
        <p:txBody>
          <a:bodyPr vert="horz" wrap="square" lIns="0" tIns="12700" rIns="0" bIns="0" rtlCol="0">
            <a:spAutoFit/>
          </a:bodyPr>
          <a:lstStyle/>
          <a:p>
            <a:r>
              <a:rPr lang="en-US" sz="2000" dirty="0"/>
              <a:t>Automating the most of the paperwork involved in different kind of industries.</a:t>
            </a:r>
          </a:p>
          <a:p>
            <a:r>
              <a:rPr lang="en-US" sz="2000" dirty="0"/>
              <a:t>In the legal industry, there has also been a significant movement to digitize paper documents. In order to save space and eliminate the need to sift through boxes of paper files.</a:t>
            </a:r>
          </a:p>
          <a:p>
            <a:r>
              <a:rPr lang="en-US" sz="2000" dirty="0"/>
              <a:t>Considering banking for instance, a cheque can be inserted into a machine, the writing on it is scanned instantly, and the correct amount of money is transferred.</a:t>
            </a:r>
          </a:p>
          <a:p>
            <a:r>
              <a:rPr lang="en-US" sz="2000" dirty="0"/>
              <a:t>It may prove itself as a very helpful tool to the visually impaired people which is easily and highly imaginable.</a:t>
            </a:r>
          </a:p>
        </p:txBody>
      </p:sp>
    </p:spTree>
    <p:extLst>
      <p:ext uri="{BB962C8B-B14F-4D97-AF65-F5344CB8AC3E}">
        <p14:creationId xmlns:p14="http://schemas.microsoft.com/office/powerpoint/2010/main" val="90655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870" y="567690"/>
            <a:ext cx="4304030" cy="452120"/>
          </a:xfrm>
          <a:prstGeom prst="rect">
            <a:avLst/>
          </a:prstGeom>
        </p:spPr>
        <p:txBody>
          <a:bodyPr vert="horz" wrap="square" lIns="0" tIns="12700" rIns="0" bIns="0" rtlCol="0">
            <a:spAutoFit/>
          </a:bodyPr>
          <a:lstStyle/>
          <a:p>
            <a:pPr marL="12700">
              <a:lnSpc>
                <a:spcPct val="100000"/>
              </a:lnSpc>
              <a:spcBef>
                <a:spcPts val="100"/>
              </a:spcBef>
            </a:pPr>
            <a:r>
              <a:rPr spc="-5" dirty="0"/>
              <a:t>WHEN AND WHY OCR?</a:t>
            </a:r>
            <a:r>
              <a:rPr spc="-95" dirty="0"/>
              <a:t> </a:t>
            </a:r>
            <a:r>
              <a:rPr spc="-5" dirty="0"/>
              <a:t>:-</a:t>
            </a:r>
          </a:p>
        </p:txBody>
      </p:sp>
      <p:sp>
        <p:nvSpPr>
          <p:cNvPr id="3" name="object 3"/>
          <p:cNvSpPr txBox="1"/>
          <p:nvPr/>
        </p:nvSpPr>
        <p:spPr>
          <a:xfrm>
            <a:off x="762000" y="2514600"/>
            <a:ext cx="7543800" cy="2782813"/>
          </a:xfrm>
          <a:prstGeom prst="rect">
            <a:avLst/>
          </a:prstGeom>
        </p:spPr>
        <p:txBody>
          <a:bodyPr vert="horz" wrap="square" lIns="0" tIns="12700" rIns="0" bIns="0" rtlCol="0">
            <a:spAutoFit/>
          </a:bodyPr>
          <a:lstStyle/>
          <a:p>
            <a:r>
              <a:rPr lang="en-US" sz="2000" dirty="0"/>
              <a:t>Widely used as a form of information entry from printed paper data records – whether passport documents, invoices, bank statements, computerized receipts, business cards, mail, printouts of static-data, or any suitable documentation – it is a common method of digitizing printed texts so that they can be electronically edited, searched, stored more compactly, displayed on-line, and used in machine processes such as cognitive computing, machine translation, (extracted) text-to-speech, key data and text mining. OCR is a field of research in pattern recognition, artificial intelligence and computer vision.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228600"/>
            <a:ext cx="3369310" cy="1736373"/>
          </a:xfrm>
          <a:prstGeom prst="rect">
            <a:avLst/>
          </a:prstGeom>
        </p:spPr>
        <p:txBody>
          <a:bodyPr vert="horz" wrap="square" lIns="0" tIns="12700" rIns="0" bIns="0" rtlCol="0">
            <a:spAutoFit/>
          </a:bodyPr>
          <a:lstStyle/>
          <a:p>
            <a:r>
              <a:rPr lang="en-US" dirty="0"/>
              <a:t>What's the advantage of OCR?</a:t>
            </a:r>
            <a:br>
              <a:rPr lang="en-US" dirty="0"/>
            </a:br>
            <a:br>
              <a:rPr lang="en-US" dirty="0"/>
            </a:br>
            <a:endParaRPr spc="-5" dirty="0"/>
          </a:p>
        </p:txBody>
      </p:sp>
      <p:sp>
        <p:nvSpPr>
          <p:cNvPr id="3" name="object 3"/>
          <p:cNvSpPr txBox="1"/>
          <p:nvPr/>
        </p:nvSpPr>
        <p:spPr>
          <a:xfrm>
            <a:off x="152400" y="1752600"/>
            <a:ext cx="8763000" cy="4629472"/>
          </a:xfrm>
          <a:prstGeom prst="rect">
            <a:avLst/>
          </a:prstGeom>
        </p:spPr>
        <p:txBody>
          <a:bodyPr vert="horz" wrap="square" lIns="0" tIns="12700" rIns="0" bIns="0" rtlCol="0">
            <a:spAutoFit/>
          </a:bodyPr>
          <a:lstStyle/>
          <a:p>
            <a:pPr marL="12700" marR="5080" indent="1609090" algn="just">
              <a:lnSpc>
                <a:spcPct val="150000"/>
              </a:lnSpc>
              <a:spcBef>
                <a:spcPts val="100"/>
              </a:spcBef>
            </a:pPr>
            <a:r>
              <a:rPr lang="en-US" sz="2000" dirty="0"/>
              <a:t>Once a printed page is in this </a:t>
            </a:r>
            <a:r>
              <a:rPr lang="en-US" sz="2000" b="1" dirty="0"/>
              <a:t>machine-readable</a:t>
            </a:r>
            <a:r>
              <a:rPr lang="en-US" sz="2000" dirty="0"/>
              <a:t> text form, you can do all kinds of things you couldn't do before. You can search through it by keyword (handy if there's a huge amount of it), edit it with a word processor, incorporate it into a </a:t>
            </a:r>
            <a:r>
              <a:rPr lang="en-US" sz="2000" dirty="0">
                <a:hlinkClick r:id="rId2"/>
              </a:rPr>
              <a:t>Web</a:t>
            </a:r>
            <a:r>
              <a:rPr lang="en-US" sz="2000" dirty="0"/>
              <a:t> page, compress it into a ZIP file and store it in much less space, send it by email—and all kinds of other neat things. Machine-readable text can also be decoded by screen readers, tools that use speech synthesizers (computerized voices, like the one </a:t>
            </a:r>
            <a:r>
              <a:rPr lang="en-US" sz="2000" dirty="0">
                <a:hlinkClick r:id="rId3"/>
              </a:rPr>
              <a:t>Stephen Hawking</a:t>
            </a:r>
            <a:r>
              <a:rPr lang="en-US" sz="2000" dirty="0"/>
              <a:t> uses) to read out the words on a screen so blind and visually impaired people can understand them. (Back in the 1970s, one of the first major uses of OCR was in a </a:t>
            </a:r>
            <a:r>
              <a:rPr lang="en-US" sz="2000" dirty="0">
                <a:hlinkClick r:id="rId4"/>
              </a:rPr>
              <a:t>photocopier</a:t>
            </a:r>
            <a:r>
              <a:rPr lang="en-US" sz="2000" dirty="0"/>
              <a:t>-like device called the Kurzweil Reading Machine, which could read printed books out loud to blind people.)</a:t>
            </a:r>
            <a:endParaRPr sz="2000" dirty="0">
              <a:latin typeface="Constantia"/>
              <a:cs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870" y="567690"/>
            <a:ext cx="3669029" cy="1305486"/>
          </a:xfrm>
          <a:prstGeom prst="rect">
            <a:avLst/>
          </a:prstGeom>
        </p:spPr>
        <p:txBody>
          <a:bodyPr vert="horz" wrap="square" lIns="0" tIns="12700" rIns="0" bIns="0" rtlCol="0">
            <a:spAutoFit/>
          </a:bodyPr>
          <a:lstStyle/>
          <a:p>
            <a:r>
              <a:rPr lang="en-US" dirty="0"/>
              <a:t>How does OCR work?</a:t>
            </a:r>
            <a:br>
              <a:rPr lang="en-US" dirty="0"/>
            </a:br>
            <a:br>
              <a:rPr lang="en-US" dirty="0"/>
            </a:br>
            <a:endParaRPr spc="-5" dirty="0"/>
          </a:p>
        </p:txBody>
      </p:sp>
      <p:sp>
        <p:nvSpPr>
          <p:cNvPr id="3" name="object 3"/>
          <p:cNvSpPr txBox="1"/>
          <p:nvPr/>
        </p:nvSpPr>
        <p:spPr>
          <a:xfrm>
            <a:off x="152400" y="1752600"/>
            <a:ext cx="4876800" cy="5565626"/>
          </a:xfrm>
          <a:prstGeom prst="rect">
            <a:avLst/>
          </a:prstGeom>
        </p:spPr>
        <p:txBody>
          <a:bodyPr vert="horz" wrap="square" lIns="0" tIns="12700" rIns="0" bIns="0" rtlCol="0">
            <a:spAutoFit/>
          </a:bodyPr>
          <a:lstStyle/>
          <a:p>
            <a:pPr marL="12700" marR="5080" indent="2994660" algn="just">
              <a:lnSpc>
                <a:spcPct val="150000"/>
              </a:lnSpc>
              <a:spcBef>
                <a:spcPts val="100"/>
              </a:spcBef>
            </a:pPr>
            <a:r>
              <a:rPr lang="en-US" sz="2000" dirty="0"/>
              <a:t>Let's suppose life was really simple and there was only one letter in the alphabet: A. Even then, you can probably see that OCR would be quite a tricky problem—because every single person writes the letter A in a slightly different way. Even with printed text, there's an issue, because books and other documents are printed in many different typefaces (fonts) and the letter A can be printed in many subtly different forms.</a:t>
            </a:r>
          </a:p>
          <a:p>
            <a:pPr marL="12700" marR="5080" indent="2994660" algn="just">
              <a:lnSpc>
                <a:spcPct val="150000"/>
              </a:lnSpc>
              <a:spcBef>
                <a:spcPts val="100"/>
              </a:spcBef>
            </a:pPr>
            <a:endParaRPr sz="2000" dirty="0">
              <a:latin typeface="Constantia"/>
              <a:cs typeface="Constantia"/>
            </a:endParaRPr>
          </a:p>
        </p:txBody>
      </p:sp>
      <p:pic>
        <p:nvPicPr>
          <p:cNvPr id="1026" name="Picture 2" descr="Examples of the capital letter A printed in various different sizes and fo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51460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block diagram ocr andrew 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077200" cy="3048000"/>
          </a:xfrm>
          <a:prstGeom prst="rect">
            <a:avLst/>
          </a:prstGeom>
          <a:noFill/>
          <a:ln>
            <a:noFill/>
          </a:ln>
        </p:spPr>
      </p:pic>
    </p:spTree>
    <p:extLst>
      <p:ext uri="{BB962C8B-B14F-4D97-AF65-F5344CB8AC3E}">
        <p14:creationId xmlns:p14="http://schemas.microsoft.com/office/powerpoint/2010/main" val="318996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870" y="567690"/>
            <a:ext cx="3669029" cy="1305486"/>
          </a:xfrm>
          <a:prstGeom prst="rect">
            <a:avLst/>
          </a:prstGeom>
        </p:spPr>
        <p:txBody>
          <a:bodyPr vert="horz" wrap="square" lIns="0" tIns="12700" rIns="0" bIns="0" rtlCol="0">
            <a:spAutoFit/>
          </a:bodyPr>
          <a:lstStyle/>
          <a:p>
            <a:r>
              <a:rPr lang="en-US" dirty="0"/>
              <a:t> Working</a:t>
            </a:r>
            <a:br>
              <a:rPr lang="en-US" dirty="0"/>
            </a:br>
            <a:br>
              <a:rPr lang="en-US" dirty="0"/>
            </a:br>
            <a:endParaRPr spc="-5" dirty="0"/>
          </a:p>
        </p:txBody>
      </p:sp>
      <p:pic>
        <p:nvPicPr>
          <p:cNvPr id="2054" name="Picture 6" descr="https://www.pyimagesearch.com/wp-content/uploads/2018/09/opencv_ocr_result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9" y="2194730"/>
            <a:ext cx="5185961" cy="4629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pyimagesearch.com/wp-content/uploads/2018/09/opencv_ocr_result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743200"/>
            <a:ext cx="38862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32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1225</Words>
  <Application>Microsoft Office PowerPoint</Application>
  <PresentationFormat>On-screen Show (4:3)</PresentationFormat>
  <Paragraphs>90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Constantia</vt:lpstr>
      <vt:lpstr>Museo Sans 300</vt:lpstr>
      <vt:lpstr>Museo Sans 500</vt:lpstr>
      <vt:lpstr>Symbol</vt:lpstr>
      <vt:lpstr>Times New Roman</vt:lpstr>
      <vt:lpstr>Office Theme</vt:lpstr>
      <vt:lpstr>OPTICAL CHARACTER RECOGNITION USING TESSERACT </vt:lpstr>
      <vt:lpstr>ABSTRACT:-</vt:lpstr>
      <vt:lpstr>WHAT IS OCR? :-</vt:lpstr>
      <vt:lpstr>SCOPE</vt:lpstr>
      <vt:lpstr>WHEN AND WHY OCR? :-</vt:lpstr>
      <vt:lpstr>What's the advantage of OCR?  </vt:lpstr>
      <vt:lpstr>How does OCR work?  </vt:lpstr>
      <vt:lpstr>PowerPoint Presentation</vt:lpstr>
      <vt:lpstr> Working  </vt:lpstr>
      <vt:lpstr>Understanding OpenCV OCR and Tesseract text recognition  :-</vt:lpstr>
      <vt:lpstr>Limitations of OCR</vt:lpstr>
      <vt:lpstr>Limitations of OCR</vt:lpstr>
      <vt:lpstr>PowerPoint Presentation</vt:lpstr>
      <vt:lpstr>MODULES :-</vt:lpstr>
      <vt:lpstr>OVERALL USECASE DIAGRAM:-</vt:lpstr>
      <vt:lpstr>OVERALL CLASS DIAGRAM:-</vt:lpstr>
      <vt:lpstr>DESIGN OF SCREEN SHOTS FOR OCR:-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System</dc:title>
  <cp:lastModifiedBy>satyam singh</cp:lastModifiedBy>
  <cp:revision>8</cp:revision>
  <dcterms:created xsi:type="dcterms:W3CDTF">2019-09-20T23:32:32Z</dcterms:created>
  <dcterms:modified xsi:type="dcterms:W3CDTF">2022-08-21T05:12:26Z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2014-05-29T00:00:00Z</vt:filetime>
  </property>
  <property fmtid="{D5CDD505-2E9C-101B-9397-08002B2CF9AE}" pid="3" name="Creator">
    <vt:lpwstr>pdftk 1.44 - www.pdftk.com</vt:lpwstr>
  </property>
  <property fmtid="{D5CDD505-2E9C-101B-9397-08002B2CF9AE}" pid="4" name="LastSaved">
    <vt:filetime>2019-09-20T00:00:00Z</vt:filetime>
  </property>
</Properties>
</file>