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5"/>
  </p:notesMasterIdLst>
  <p:handoutMasterIdLst>
    <p:handoutMasterId r:id="rId16"/>
  </p:handoutMasterIdLst>
  <p:sldIdLst>
    <p:sldId id="256" r:id="rId3"/>
    <p:sldId id="268" r:id="rId4"/>
    <p:sldId id="271" r:id="rId5"/>
    <p:sldId id="272" r:id="rId6"/>
    <p:sldId id="273" r:id="rId7"/>
    <p:sldId id="274" r:id="rId8"/>
    <p:sldId id="275" r:id="rId9"/>
    <p:sldId id="288" r:id="rId10"/>
    <p:sldId id="289" r:id="rId11"/>
    <p:sldId id="287" r:id="rId12"/>
    <p:sldId id="276"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2977" autoAdjust="0"/>
  </p:normalViewPr>
  <p:slideViewPr>
    <p:cSldViewPr snapToGrid="0">
      <p:cViewPr varScale="1">
        <p:scale>
          <a:sx n="39" d="100"/>
          <a:sy n="39" d="100"/>
        </p:scale>
        <p:origin x="1708" y="3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Hello! Our group has chosen the paper “Robust and Sparse Linear Discriminant Analysis via an Alternating Direction Method of Multipliers.”</a:t>
            </a: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r>
              <a:rPr lang="en-US" b="0" i="0" dirty="0">
                <a:solidFill>
                  <a:srgbClr val="000000"/>
                </a:solidFill>
                <a:effectLst/>
                <a:latin typeface="Söhne"/>
              </a:rPr>
              <a:t>I. Introduction</a:t>
            </a:r>
          </a:p>
          <a:p>
            <a:pPr algn="l">
              <a:buFont typeface="Arial" panose="020B0604020202020204" pitchFamily="34" charset="0"/>
              <a:buNone/>
            </a:pPr>
            <a:r>
              <a:rPr lang="en-US" b="0" i="0" dirty="0">
                <a:solidFill>
                  <a:srgbClr val="000000"/>
                </a:solidFill>
                <a:effectLst/>
                <a:latin typeface="Söhne"/>
              </a:rPr>
              <a:t>- Overview of the problem being studied</a:t>
            </a:r>
          </a:p>
          <a:p>
            <a:pPr algn="l">
              <a:buFont typeface="Arial" panose="020B0604020202020204" pitchFamily="34" charset="0"/>
              <a:buNone/>
            </a:pPr>
            <a:r>
              <a:rPr lang="en-US" b="0" i="0" dirty="0">
                <a:solidFill>
                  <a:srgbClr val="000000"/>
                </a:solidFill>
                <a:effectLst/>
                <a:latin typeface="Söhne"/>
              </a:rPr>
              <a:t>- Importance of solving the problem</a:t>
            </a:r>
          </a:p>
          <a:p>
            <a:pPr algn="l"/>
            <a:r>
              <a:rPr lang="en-US" b="0" i="0" dirty="0">
                <a:solidFill>
                  <a:srgbClr val="000000"/>
                </a:solidFill>
                <a:effectLst/>
                <a:latin typeface="Söhne"/>
              </a:rPr>
              <a:t>II. Limitations of Classical LDA</a:t>
            </a:r>
          </a:p>
          <a:p>
            <a:pPr algn="l">
              <a:buFont typeface="Arial" panose="020B0604020202020204" pitchFamily="34" charset="0"/>
              <a:buNone/>
            </a:pPr>
            <a:r>
              <a:rPr lang="en-US" b="0" i="0" dirty="0">
                <a:solidFill>
                  <a:srgbClr val="000000"/>
                </a:solidFill>
                <a:effectLst/>
                <a:latin typeface="Söhne"/>
              </a:rPr>
              <a:t>- LDA's susceptibility to polluted data</a:t>
            </a:r>
          </a:p>
          <a:p>
            <a:pPr algn="l">
              <a:buFont typeface="Arial" panose="020B0604020202020204" pitchFamily="34" charset="0"/>
              <a:buNone/>
            </a:pPr>
            <a:r>
              <a:rPr lang="en-US" b="0" i="0" dirty="0">
                <a:solidFill>
                  <a:srgbClr val="000000"/>
                </a:solidFill>
                <a:effectLst/>
                <a:latin typeface="Söhne"/>
              </a:rPr>
              <a:t>- The SSS problem in L2-norm-based LDA</a:t>
            </a:r>
          </a:p>
          <a:p>
            <a:pPr algn="l"/>
            <a:r>
              <a:rPr lang="en-US" b="0" i="0" dirty="0">
                <a:solidFill>
                  <a:srgbClr val="000000"/>
                </a:solidFill>
                <a:effectLst/>
                <a:latin typeface="Söhne"/>
              </a:rPr>
              <a:t>III. Robust and Sparse Linear Discriminant Analysis</a:t>
            </a:r>
          </a:p>
          <a:p>
            <a:pPr algn="l">
              <a:buFont typeface="Arial" panose="020B0604020202020204" pitchFamily="34" charset="0"/>
              <a:buNone/>
            </a:pPr>
            <a:r>
              <a:rPr lang="en-US" b="0" i="0" dirty="0">
                <a:solidFill>
                  <a:srgbClr val="000000"/>
                </a:solidFill>
                <a:effectLst/>
                <a:latin typeface="Söhne"/>
              </a:rPr>
              <a:t>- Explanation of the proposed method</a:t>
            </a:r>
          </a:p>
          <a:p>
            <a:pPr algn="l">
              <a:buFont typeface="Arial" panose="020B0604020202020204" pitchFamily="34" charset="0"/>
              <a:buNone/>
            </a:pPr>
            <a:r>
              <a:rPr lang="en-US" b="0" i="0" dirty="0">
                <a:solidFill>
                  <a:srgbClr val="000000"/>
                </a:solidFill>
                <a:effectLst/>
                <a:latin typeface="Söhne"/>
              </a:rPr>
              <a:t>- Benefits of the method over classical LDA</a:t>
            </a:r>
          </a:p>
          <a:p>
            <a:pPr algn="l"/>
            <a:r>
              <a:rPr lang="en-US" b="0" i="0" dirty="0">
                <a:solidFill>
                  <a:srgbClr val="000000"/>
                </a:solidFill>
                <a:effectLst/>
                <a:latin typeface="Söhne"/>
              </a:rPr>
              <a:t>IV. Alternating Direction Method of Multipliers (ADMM)</a:t>
            </a:r>
          </a:p>
          <a:p>
            <a:pPr algn="l">
              <a:buFont typeface="Arial" panose="020B0604020202020204" pitchFamily="34" charset="0"/>
              <a:buNone/>
            </a:pPr>
            <a:r>
              <a:rPr lang="en-US" b="0" i="0" dirty="0">
                <a:solidFill>
                  <a:srgbClr val="000000"/>
                </a:solidFill>
                <a:effectLst/>
                <a:latin typeface="Söhne"/>
              </a:rPr>
              <a:t>- Overview of ADMM</a:t>
            </a:r>
          </a:p>
          <a:p>
            <a:pPr algn="l">
              <a:buFont typeface="Arial" panose="020B0604020202020204" pitchFamily="34" charset="0"/>
              <a:buNone/>
            </a:pPr>
            <a:r>
              <a:rPr lang="en-US" b="0" i="0" dirty="0">
                <a:solidFill>
                  <a:srgbClr val="000000"/>
                </a:solidFill>
                <a:effectLst/>
                <a:latin typeface="Söhne"/>
              </a:rPr>
              <a:t>- How ADMM is applied to the proposed method</a:t>
            </a:r>
          </a:p>
          <a:p>
            <a:pPr algn="l"/>
            <a:r>
              <a:rPr lang="en-US" b="0" i="0" dirty="0">
                <a:solidFill>
                  <a:srgbClr val="000000"/>
                </a:solidFill>
                <a:effectLst/>
                <a:latin typeface="Söhne"/>
              </a:rPr>
              <a:t>V. Experimental Results</a:t>
            </a:r>
          </a:p>
          <a:p>
            <a:pPr algn="l">
              <a:buFont typeface="Arial" panose="020B0604020202020204" pitchFamily="34" charset="0"/>
              <a:buNone/>
            </a:pPr>
            <a:r>
              <a:rPr lang="en-US" b="0" i="0" dirty="0">
                <a:solidFill>
                  <a:srgbClr val="000000"/>
                </a:solidFill>
                <a:effectLst/>
                <a:latin typeface="Söhne"/>
              </a:rPr>
              <a:t>- Description of the experiments conducted</a:t>
            </a:r>
          </a:p>
          <a:p>
            <a:pPr algn="l">
              <a:buFont typeface="Arial" panose="020B0604020202020204" pitchFamily="34" charset="0"/>
              <a:buNone/>
            </a:pPr>
            <a:r>
              <a:rPr lang="en-US" b="0" i="0" dirty="0">
                <a:solidFill>
                  <a:srgbClr val="000000"/>
                </a:solidFill>
                <a:effectLst/>
                <a:latin typeface="Söhne"/>
              </a:rPr>
              <a:t>- Comparison of the proposed method to other methods</a:t>
            </a:r>
          </a:p>
          <a:p>
            <a:pPr algn="l">
              <a:buFont typeface="Arial" panose="020B0604020202020204" pitchFamily="34" charset="0"/>
              <a:buNone/>
            </a:pPr>
            <a:r>
              <a:rPr lang="en-US" b="0" i="0" dirty="0">
                <a:solidFill>
                  <a:srgbClr val="000000"/>
                </a:solidFill>
                <a:effectLst/>
                <a:latin typeface="Söhne"/>
              </a:rPr>
              <a:t>- Discussion of the results</a:t>
            </a:r>
          </a:p>
          <a:p>
            <a:pPr algn="l"/>
            <a:r>
              <a:rPr lang="en-US" b="0" i="0" dirty="0">
                <a:solidFill>
                  <a:srgbClr val="000000"/>
                </a:solidFill>
                <a:effectLst/>
                <a:latin typeface="Söhne"/>
              </a:rPr>
              <a:t>VI. Conclusion</a:t>
            </a:r>
          </a:p>
          <a:p>
            <a:pPr algn="l">
              <a:buFont typeface="Arial" panose="020B0604020202020204" pitchFamily="34" charset="0"/>
              <a:buNone/>
            </a:pPr>
            <a:r>
              <a:rPr lang="en-US" b="0" i="0" dirty="0">
                <a:solidFill>
                  <a:srgbClr val="000000"/>
                </a:solidFill>
                <a:effectLst/>
                <a:latin typeface="Söhne"/>
              </a:rPr>
              <a:t>- Summary of the paper's contributions</a:t>
            </a:r>
          </a:p>
          <a:p>
            <a:pPr algn="l">
              <a:buFont typeface="Arial" panose="020B0604020202020204" pitchFamily="34" charset="0"/>
              <a:buNone/>
            </a:pPr>
            <a:r>
              <a:rPr lang="en-US" b="0" i="0" dirty="0">
                <a:solidFill>
                  <a:srgbClr val="000000"/>
                </a:solidFill>
                <a:effectLst/>
                <a:latin typeface="Söhne"/>
              </a:rPr>
              <a:t>- Future work and potential areas for improvement</a:t>
            </a: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this paper introduces a robust and a robust sparse LDA by using L1-norm instead of L2-norm. We use ADMM to avoid issues with extracting a high number of features with fewer classes.</a:t>
            </a:r>
          </a:p>
          <a:p>
            <a:endParaRPr lang="en-US" dirty="0"/>
          </a:p>
          <a:p>
            <a:r>
              <a:rPr lang="en-US" dirty="0"/>
              <a:t>Bhattacharyya’s error bound can be used to prove the robustness in RLDA. RSLDA also works optimally on a small dataset if we wanted to extract a large number of features. Both features make it a very practical tool on real-world datasets, outperforming the current state of the art methods in terms of accuracy. It also performs similarly on synthetic datasets, proving it to be a versatile tool.</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it! I hope you learned the novel technique that helps improve LDA! Are there any questions?</a:t>
            </a:r>
          </a:p>
          <a:p>
            <a:endParaRPr lang="en-US" dirty="0"/>
          </a:p>
          <a:p>
            <a:r>
              <a:rPr lang="en-US" dirty="0"/>
              <a:t>[Linger on the slide a bit before going to citations.]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49205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know, Linear Discriminant Analysis is a method that separates two or more classes by projecting them on a lower-dimensional space. While LDA can be used as a linear classifier, we study its purpose as a dimensionality reducer, where it finds vectors pointing in the most discriminative direction by maximizing the between-class variance and minimizing the within-class variance, essentially separating the classes. Its purpose is twofold: LDA can perform feature extraction and the reduced dimensionality of datasets can speed up computation.</a:t>
            </a:r>
          </a:p>
          <a:p>
            <a:endParaRPr lang="en-US" dirty="0"/>
          </a:p>
          <a:p>
            <a:r>
              <a:rPr lang="en-US" dirty="0"/>
              <a:t>However, LDA is not without problems.</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with high-dimensional data, some LDA methods can produce a large number of features, which may not improve the accuracy on models fed with LDA-fitted data.</a:t>
            </a:r>
          </a:p>
          <a:p>
            <a:endParaRPr lang="en-US" dirty="0"/>
          </a:p>
          <a:p>
            <a:r>
              <a:rPr lang="en-US" dirty="0"/>
              <a:t>Furthermore, typical LDA methods use normalization that is particularly sensitive to outliers. While this may not be a problem in synthetic datasets, real datasets, especially ones with many observations and features, have noisy data and labels. These outliers can exacerbate and can produce suboptimal classification accuracy.</a:t>
            </a:r>
          </a:p>
          <a:p>
            <a:endParaRPr lang="en-US" dirty="0"/>
          </a:p>
          <a:p>
            <a:r>
              <a:rPr lang="en-US" dirty="0"/>
              <a:t>And further optimizations of LDA can produce suboptimal classification accuracy. Typically, LDA methods assume that all classes share the same covariance matrix. If they don’t, then the chance for misprediction only increases.</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find solutions to LDA’s problems. As we mentioned, any outliers in the data, any overfitting or having too many features, and any false assumptions of the covariance matrix in the data can all produce suboptimal results.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suboptimal results manifest in projection vectors not pointing in their idealized directions. This throws off LDA’s classification accuracy or, if used as feature extraction, its inability to find the most important vectors. It’s important to keep this in mind for real-world problems. This paper attempts to solve these problems by being more robust, or more resilient to outliers and noise, and using different methods than a typical LDA.</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paper’s contribution. Previous research showed that L1-norm is more robust. The authors of this paper prove its robustness through Bhattacharyya’s error bound, a measure of how similar two distributions are. The two distributions we compare are the data and its dimensionally-reduced projection. Minimizing this error is essential in getting accurate reductions. Thankfully, the authors proved that it’s a close bound to Bayes’ irreducible error.</a:t>
            </a:r>
          </a:p>
          <a:p>
            <a:endParaRPr lang="en-US" dirty="0"/>
          </a:p>
          <a:p>
            <a:r>
              <a:rPr lang="en-US" dirty="0"/>
              <a:t>For dimensional reduction to happen, we need a way to get the most important features. Typically, you would use </a:t>
            </a:r>
            <a:r>
              <a:rPr lang="en-US" dirty="0" err="1"/>
              <a:t>eigendecomposition</a:t>
            </a:r>
            <a:r>
              <a:rPr lang="en-US" dirty="0"/>
              <a:t>, but we use an Alternating Direction Method of Multipliers instead for L1-norm. Not only can it work with the nonconvex nature of LDA, it also doesn’t have the same restriction where the number of features must be less than the number of classes minus one.</a:t>
            </a:r>
          </a:p>
          <a:p>
            <a:endParaRPr lang="en-US" dirty="0"/>
          </a:p>
          <a:p>
            <a:r>
              <a:rPr lang="en-US" dirty="0"/>
              <a:t>A variant of RLDA, Robust Sparse LDA, can work with fewer observations and extract more features. It’s considered a variant because of an additional constraint on the discriminant direction. It typically performs worse than RLDA on data that works on both variants, but in some cases, it can perform better.</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Alternating Direction Method of Multipliers is unique in how it optimizes. Instead of minimizing any generic function with one variable, it minimizes the sum of two functions with different variables.</a:t>
            </a:r>
          </a:p>
          <a:p>
            <a:endParaRPr lang="en-US" dirty="0"/>
          </a:p>
          <a:p>
            <a:r>
              <a:rPr lang="en-US" dirty="0"/>
              <a:t>If we add a penalty to the sum, then we create an augmented </a:t>
            </a:r>
            <a:r>
              <a:rPr lang="en-US" dirty="0" err="1"/>
              <a:t>Lagrangian</a:t>
            </a:r>
            <a:r>
              <a:rPr lang="en-US" dirty="0"/>
              <a:t>. This helps us because other researchers found an efficient way to minimize both variables at the same time within one iteration. Finding the arguments of the minima for both variables can also be done in parallel, speeding up computation.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regularized LDA, LDA with L1-norm, and other methods.</a:t>
            </a:r>
          </a:p>
          <a:p>
            <a:endParaRPr lang="en-US" dirty="0"/>
          </a:p>
          <a:p>
            <a:r>
              <a:rPr lang="en-US" dirty="0"/>
              <a:t>They created two artificial datasets with 2 dimensions, with both dimensions being normally distributed with different parameters. Each dataset has 50 samples, but one dataset has one outlier and the other has two. For the real dataset, they used the images of Indian female faces, with each image being 32x32 pixels and 8-bit grayscale. To test robustness, they add normally distributed noise to each image. </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table at the bottom left corner. The middle columns are how many training samples are in each class, starting at 2 up to 10. The rightmost column is the mean accuracy in the female Indian face dataset. Each row is a different method. The authors bolded the best accuracy in each column. It might be hard to see, but the bottom two rows are RLDA and RSLDA, respectively. They contain the best accuracy out of all the methods, with RLDA having the best mean accuracy of 86.47%. Note that we also show the time for each method, but we do not prioritize time as a metric. Plain LDA remains the fastest method but has all the issues we discussed.</a:t>
            </a:r>
          </a:p>
          <a:p>
            <a:endParaRPr lang="en-US" dirty="0"/>
          </a:p>
          <a:p>
            <a:r>
              <a:rPr lang="en-US" dirty="0"/>
              <a:t>Each method that they used had their parameters tuned on the datasets. If we look at L1-LDA, we find that it uses a minus formulation to avoid some problems with finding the best optimization.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use Bhattacharyya’s error bound to create a guarantee, we do not have to worry about the same issue with L1-LDA. This can explain how RLDA outperforms L1-LDA.</a:t>
            </a:r>
          </a:p>
          <a:p>
            <a:endParaRPr lang="en-US" dirty="0"/>
          </a:p>
          <a:p>
            <a:r>
              <a:rPr lang="en-US" dirty="0"/>
              <a:t>SULDA, or sparse uncorrelated LDA, are a group of methods that we test against. Despite SULDA-ADMM having the same optimization method we use, it does not consider robustness. SULDA with L1 norm is a faster variant of SULDA-ADMM due to another optimization technique, but at the expense of lower accuracy. Either SULDA model fails to consider both robustness and sparseness, so they perform worse.</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DECF21A4-E71B-4D3A-AF45-E989C23A7BB1}" type="datetimeFigureOut">
              <a:rPr lang="en-US" smtClean="0"/>
              <a:t>4/4/2023</a:t>
            </a:fld>
            <a:endParaRPr lang="en-US" dirty="0"/>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dirty="0"/>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A6AF1B4E-90EC-4A51-B6E5-B702C054ECB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64966" y="5248999"/>
            <a:ext cx="6937874" cy="1363215"/>
          </a:xfrm>
        </p:spPr>
        <p:txBody>
          <a:bodyPr anchor="t">
            <a:noAutofit/>
          </a:bodyPr>
          <a:lstStyle/>
          <a:p>
            <a:pPr algn="l"/>
            <a:r>
              <a:rPr lang="en-US" sz="3600" dirty="0">
                <a:latin typeface="Franklin Gothic Book" panose="020B0503020102020204" pitchFamily="34" charset="0"/>
                <a:cs typeface="Segoe UI" panose="020B0502040204020203" pitchFamily="34" charset="0"/>
              </a:rPr>
              <a:t>Research Presentation</a:t>
            </a:r>
            <a:br>
              <a:rPr lang="en-US" sz="4400" dirty="0">
                <a:latin typeface="Franklin Gothic Book" panose="020B0503020102020204" pitchFamily="34" charset="0"/>
                <a:cs typeface="Segoe UI" panose="020B0502040204020203" pitchFamily="34" charset="0"/>
              </a:rPr>
            </a:br>
            <a:r>
              <a:rPr lang="en-US" sz="2000" dirty="0">
                <a:latin typeface="Franklin Gothic Book" panose="020B0503020102020204" pitchFamily="34" charset="0"/>
                <a:cs typeface="Segoe UI" panose="020B0502040204020203" pitchFamily="34" charset="0"/>
              </a:rPr>
              <a:t>Presented by: Joseph Chorbajian, Aniruddha Gawande, Abhishek </a:t>
            </a:r>
            <a:r>
              <a:rPr lang="en-US" sz="2000" dirty="0" err="1">
                <a:latin typeface="Franklin Gothic Book" panose="020B0503020102020204" pitchFamily="34" charset="0"/>
                <a:cs typeface="Segoe UI" panose="020B0502040204020203" pitchFamily="34" charset="0"/>
              </a:rPr>
              <a:t>Jajoo</a:t>
            </a:r>
            <a:r>
              <a:rPr lang="en-US" sz="2000" dirty="0">
                <a:latin typeface="Franklin Gothic Book" panose="020B0503020102020204" pitchFamily="34" charset="0"/>
                <a:cs typeface="Segoe UI" panose="020B0502040204020203" pitchFamily="34" charset="0"/>
              </a:rPr>
              <a:t>, Satyam Sharma, Ishan </a:t>
            </a:r>
            <a:r>
              <a:rPr lang="en-US" sz="2000" dirty="0" err="1">
                <a:latin typeface="Franklin Gothic Book" panose="020B0503020102020204" pitchFamily="34" charset="0"/>
                <a:cs typeface="Segoe UI" panose="020B0502040204020203" pitchFamily="34" charset="0"/>
              </a:rPr>
              <a:t>Unnarkar</a:t>
            </a:r>
            <a:br>
              <a:rPr lang="en-US" sz="2000" dirty="0">
                <a:latin typeface="Franklin Gothic Book" panose="020B0503020102020204" pitchFamily="34" charset="0"/>
                <a:cs typeface="Segoe UI" panose="020B0502040204020203" pitchFamily="34" charset="0"/>
              </a:rPr>
            </a:br>
            <a:r>
              <a:rPr lang="en-US" sz="2000" dirty="0">
                <a:latin typeface="Franklin Gothic Book" panose="020B0503020102020204" pitchFamily="34" charset="0"/>
                <a:cs typeface="Segoe UI" panose="020B0502040204020203" pitchFamily="34" charset="0"/>
              </a:rPr>
              <a:t>Group 4</a:t>
            </a:r>
            <a:endParaRPr lang="en-US" sz="4400" dirty="0">
              <a:latin typeface="Franklin Gothic Book" panose="020B0503020102020204" pitchFamily="34" charset="0"/>
              <a:cs typeface="Segoe UI" panose="020B0502040204020203" pitchFamily="34" charset="0"/>
            </a:endParaRPr>
          </a:p>
        </p:txBody>
      </p:sp>
      <p:sp>
        <p:nvSpPr>
          <p:cNvPr id="3" name="Subtitle 2"/>
          <p:cNvSpPr>
            <a:spLocks noGrp="1"/>
          </p:cNvSpPr>
          <p:nvPr>
            <p:ph type="subTitle" idx="1"/>
          </p:nvPr>
        </p:nvSpPr>
        <p:spPr>
          <a:xfrm>
            <a:off x="4364966" y="3762031"/>
            <a:ext cx="6758146" cy="1486968"/>
          </a:xfrm>
        </p:spPr>
        <p:txBody>
          <a:bodyPr anchor="b">
            <a:noAutofit/>
          </a:bodyPr>
          <a:lstStyle/>
          <a:p>
            <a:pPr algn="l"/>
            <a:r>
              <a:rPr lang="en-US" sz="2400" dirty="0"/>
              <a:t>“Robust and Sparse Linear Discriminant Analysis via an Alternating Direction Method of Multipliers”</a:t>
            </a:r>
            <a:r>
              <a:rPr lang="en-US" sz="2000" dirty="0"/>
              <a:t> </a:t>
            </a:r>
          </a:p>
          <a:p>
            <a:pPr algn="l"/>
            <a:r>
              <a:rPr lang="en-US" sz="1600" dirty="0"/>
              <a:t>		</a:t>
            </a:r>
            <a:r>
              <a:rPr lang="en-US" sz="1300" dirty="0"/>
              <a:t>by Chun-Na Li, Yuan-Hai Shao, </a:t>
            </a:r>
            <a:r>
              <a:rPr lang="en-US" sz="1300" dirty="0" err="1"/>
              <a:t>Wotao</a:t>
            </a:r>
            <a:r>
              <a:rPr lang="en-US" sz="1300" dirty="0"/>
              <a:t> Yin, and Ming-Zeng Liu</a:t>
            </a:r>
            <a:endParaRPr lang="en-US" sz="1300" dirty="0">
              <a:latin typeface="Franklin Gothic Book" panose="020B0503020102020204" pitchFamily="34" charset="0"/>
            </a:endParaRPr>
          </a:p>
        </p:txBody>
      </p:sp>
      <p:sp>
        <p:nvSpPr>
          <p:cNvPr id="29" name="Freeform: Shape 28"/>
          <p:cNvSpPr>
            <a:spLocks noGrp="1" noRot="1" noChangeAspect="1" noMove="1" noResize="1" noEditPoints="1" noAdjustHandles="1" noChangeArrowheads="1" noChangeShapeType="1" noTextEdit="1"/>
          </p:cNvSpPr>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p:cNvSpPr>
            <a:spLocks noGrp="1" noRot="1" noChangeAspect="1" noMove="1" noResize="1" noEditPoints="1" noAdjustHandles="1" noChangeArrowheads="1" noChangeShapeType="1" noTextEdit="1"/>
          </p:cNvSpPr>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p:cNvSpPr>
            <a:spLocks noGrp="1" noRot="1" noChangeAspect="1" noMove="1" noResize="1" noEditPoints="1" noAdjustHandles="1" noChangeArrowheads="1" noChangeShapeType="1" noTextEdit="1"/>
          </p:cNvSpPr>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p:cNvSpPr>
            <a:spLocks noGrp="1" noRot="1" noChangeAspect="1" noMove="1" noResize="1" noEditPoints="1" noAdjustHandles="1" noChangeArrowheads="1" noChangeShapeType="1" noTextEdit="1"/>
          </p:cNvSpPr>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p:cNvSpPr>
            <a:spLocks noGrp="1" noRot="1" noChangeAspect="1" noMove="1" noResize="1" noEditPoints="1" noAdjustHandles="1" noChangeArrowheads="1" noChangeShapeType="1" noTextEdit="1"/>
          </p:cNvSpPr>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p:cNvSpPr>
            <a:spLocks noGrp="1" noRot="1" noChangeAspect="1" noMove="1" noResize="1" noEditPoints="1" noAdjustHandles="1" noChangeArrowheads="1" noChangeShapeType="1" noTextEdit="1"/>
          </p:cNvSpPr>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p:cNvSpPr>
            <a:spLocks noGrp="1" noRot="1" noChangeAspect="1" noMove="1" noResize="1" noEditPoints="1" noAdjustHandles="1" noChangeArrowheads="1" noChangeShapeType="1" noTextEdit="1"/>
          </p:cNvSpPr>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p:cNvSpPr>
            <a:spLocks noGrp="1" noRot="1" noChangeAspect="1" noMove="1" noResize="1" noEditPoints="1" noAdjustHandles="1" noChangeArrowheads="1" noChangeShapeType="1" noTextEdit="1"/>
          </p:cNvSpPr>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Conclusion</a:t>
            </a:r>
          </a:p>
        </p:txBody>
      </p:sp>
      <p:sp>
        <p:nvSpPr>
          <p:cNvPr id="3" name="Text Box 2"/>
          <p:cNvSpPr txBox="1"/>
          <p:nvPr/>
        </p:nvSpPr>
        <p:spPr>
          <a:xfrm>
            <a:off x="4497070" y="538480"/>
            <a:ext cx="7152640" cy="5262245"/>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a:t>The paper proposes a robust and sparse linear discriminant analysis (RSDA) method via an alternating direction method of multipliers (ADMM).</a:t>
            </a:r>
          </a:p>
          <a:p>
            <a:pPr marL="457200" indent="-457200" algn="l">
              <a:buFont typeface="Arial" panose="020B0604020202020204" pitchFamily="34" charset="0"/>
              <a:buChar char="•"/>
            </a:pPr>
            <a:r>
              <a:rPr lang="en-US" sz="2800" dirty="0"/>
              <a:t>RSDA is able to handle both outliers and noise in the data.</a:t>
            </a:r>
          </a:p>
          <a:p>
            <a:pPr marL="457200" indent="-457200" algn="l">
              <a:buFont typeface="Arial" panose="020B0604020202020204" pitchFamily="34" charset="0"/>
              <a:buChar char="•"/>
            </a:pPr>
            <a:r>
              <a:rPr lang="en-US" sz="2800" dirty="0"/>
              <a:t>RSDA is also able to find a sparse set of discriminant features.</a:t>
            </a:r>
          </a:p>
          <a:p>
            <a:pPr marL="457200" indent="-457200" algn="l">
              <a:buFont typeface="Arial" panose="020B0604020202020204" pitchFamily="34" charset="0"/>
              <a:buChar char="•"/>
            </a:pPr>
            <a:r>
              <a:rPr lang="en-US" sz="2800" dirty="0"/>
              <a:t>Experimental results show that RSDA outperforms other state-of-the-art methods on both synthetic and real-world data sets.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234883"/>
            <a:ext cx="9144000" cy="2387600"/>
          </a:xfrm>
        </p:spPr>
        <p:txBody>
          <a:bodyPr/>
          <a:lstStyle/>
          <a:p>
            <a:r>
              <a:rPr lang="en-US"/>
              <a:t>Thank You!</a:t>
            </a:r>
            <a:br>
              <a:rPr lang="en-US"/>
            </a:b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Citations</a:t>
            </a:r>
          </a:p>
        </p:txBody>
      </p:sp>
      <p:sp>
        <p:nvSpPr>
          <p:cNvPr id="3" name="TextBox 2">
            <a:extLst>
              <a:ext uri="{FF2B5EF4-FFF2-40B4-BE49-F238E27FC236}">
                <a16:creationId xmlns:a16="http://schemas.microsoft.com/office/drawing/2014/main" id="{50FE390F-35C1-B42D-03C4-675CE536459A}"/>
              </a:ext>
            </a:extLst>
          </p:cNvPr>
          <p:cNvSpPr txBox="1"/>
          <p:nvPr/>
        </p:nvSpPr>
        <p:spPr>
          <a:xfrm>
            <a:off x="4086224" y="557212"/>
            <a:ext cx="7384416" cy="6355586"/>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[1]: C. -N. Li, Y. -H. Shao, W. Yin and M. -Z. Liu, "Robust and Sparse Linear Discriminant Analysis via an Alternating Direction Method of Multipliers," in </a:t>
            </a:r>
            <a:r>
              <a:rPr lang="en-US" sz="2800" i="1" dirty="0"/>
              <a:t>IEEE Transactions on Neural Networks and Learning Systems</a:t>
            </a:r>
            <a:r>
              <a:rPr lang="en-US" sz="2800" dirty="0"/>
              <a:t>, vol. 31, no. 3, pp. 915-926, March 2020, </a:t>
            </a:r>
            <a:r>
              <a:rPr lang="en-US" sz="2800" dirty="0" err="1"/>
              <a:t>doi</a:t>
            </a:r>
            <a:r>
              <a:rPr lang="en-US" sz="2800" dirty="0"/>
              <a:t>: 10.1109/TNNLS.2019.2910991.</a:t>
            </a:r>
          </a:p>
          <a:p>
            <a:pPr marL="457200" indent="-457200">
              <a:spcBef>
                <a:spcPts val="600"/>
              </a:spcBef>
              <a:buFont typeface="Arial" panose="020B0604020202020204" pitchFamily="34" charset="0"/>
              <a:buChar char="•"/>
            </a:pPr>
            <a:r>
              <a:rPr lang="en-US" sz="2800" dirty="0"/>
              <a:t>[2]: Distributed Optimization and Statistical Learning via the Alternating Direction Method of Multipliers (Boyd, Parikh, Chu, </a:t>
            </a:r>
            <a:r>
              <a:rPr lang="en-US" sz="2800" dirty="0" err="1"/>
              <a:t>Peleato</a:t>
            </a:r>
            <a:r>
              <a:rPr lang="en-US" sz="2800" dirty="0"/>
              <a:t>, Eckstein)</a:t>
            </a:r>
          </a:p>
          <a:p>
            <a:pPr marL="457200" indent="-457200">
              <a:spcBef>
                <a:spcPts val="600"/>
              </a:spcBef>
              <a:buFont typeface="Arial" panose="020B0604020202020204" pitchFamily="34" charset="0"/>
              <a:buChar char="•"/>
            </a:pPr>
            <a:r>
              <a:rPr lang="en-US" sz="2800" dirty="0"/>
              <a:t>[3]: L. </a:t>
            </a:r>
            <a:r>
              <a:rPr lang="en-US" sz="2800" dirty="0" err="1"/>
              <a:t>Clemmensen</a:t>
            </a:r>
            <a:r>
              <a:rPr lang="en-US" sz="2800" dirty="0"/>
              <a:t>, T. Hastie, D. Witten, and B. </a:t>
            </a:r>
            <a:r>
              <a:rPr lang="en-US" sz="2800" dirty="0" err="1"/>
              <a:t>Ersbøll</a:t>
            </a:r>
            <a:r>
              <a:rPr lang="en-US" sz="2800" dirty="0"/>
              <a:t>, “Sparse discriminant analysis"</a:t>
            </a:r>
          </a:p>
          <a:p>
            <a:pPr marL="457200" indent="-457200">
              <a:spcBef>
                <a:spcPts val="600"/>
              </a:spcBef>
              <a:buFont typeface="Arial" panose="020B0604020202020204" pitchFamily="34" charset="0"/>
              <a:buChar char="•"/>
            </a:pPr>
            <a:endParaRPr lang="en-US" sz="2800" dirty="0"/>
          </a:p>
        </p:txBody>
      </p:sp>
      <p:sp>
        <p:nvSpPr>
          <p:cNvPr id="4" name="Flowchart: Document 3">
            <a:extLst>
              <a:ext uri="{FF2B5EF4-FFF2-40B4-BE49-F238E27FC236}">
                <a16:creationId xmlns:a16="http://schemas.microsoft.com/office/drawing/2014/main" id="{417100A3-E809-AC10-2702-F3E46F036520}"/>
              </a:ext>
            </a:extLst>
          </p:cNvPr>
          <p:cNvSpPr/>
          <p:nvPr/>
        </p:nvSpPr>
        <p:spPr>
          <a:xfrm>
            <a:off x="671825" y="-1975"/>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BE83A35-6C57-08FA-7255-388E9E578210}"/>
              </a:ext>
            </a:extLst>
          </p:cNvPr>
          <p:cNvSpPr txBox="1">
            <a:spLocks/>
          </p:cNvSpPr>
          <p:nvPr/>
        </p:nvSpPr>
        <p:spPr>
          <a:xfrm>
            <a:off x="871850" y="169187"/>
            <a:ext cx="2840182" cy="2371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FFFFFF"/>
                </a:solidFill>
              </a:rPr>
              <a:t>Conclusion</a:t>
            </a:r>
            <a:endParaRPr lang="en-US" sz="3200" dirty="0">
              <a:solidFill>
                <a:srgbClr val="FFFFFF"/>
              </a:solidFill>
            </a:endParaRPr>
          </a:p>
        </p:txBody>
      </p:sp>
    </p:spTree>
    <p:extLst>
      <p:ext uri="{BB962C8B-B14F-4D97-AF65-F5344CB8AC3E}">
        <p14:creationId xmlns:p14="http://schemas.microsoft.com/office/powerpoint/2010/main" val="415125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Introduction</a:t>
            </a:r>
          </a:p>
        </p:txBody>
      </p:sp>
      <p:pic>
        <p:nvPicPr>
          <p:cNvPr id="1026" name="Picture 2" descr="Introduction to Linear Discriminant Analysis in Supervised Learning |  Analytics Step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61585" y="3900640"/>
            <a:ext cx="5114743" cy="2455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4634230" y="361950"/>
            <a:ext cx="6387465" cy="2676525"/>
          </a:xfrm>
          <a:prstGeom prst="rect">
            <a:avLst/>
          </a:prstGeom>
          <a:noFill/>
        </p:spPr>
        <p:txBody>
          <a:bodyPr wrap="square" rtlCol="0">
            <a:spAutoFit/>
          </a:bodyPr>
          <a:lstStyle/>
          <a:p>
            <a:pPr marL="285750" indent="-285750">
              <a:buFont typeface="Arial" panose="020B0604020202020204" pitchFamily="34" charset="0"/>
              <a:buChar char="•"/>
            </a:pPr>
            <a:r>
              <a:rPr lang="en-US" sz="2800" dirty="0"/>
              <a:t>Linear Discriminant Analysis (LDA) is a linear classification method used to separate two or more classes of objects or events by projecting them onto a lower-dimensional space.</a:t>
            </a:r>
          </a:p>
          <a:p>
            <a:pPr marL="285750" indent="-285750">
              <a:buFont typeface="Arial" panose="020B0604020202020204" pitchFamily="34" charset="0"/>
              <a:buChar char="•"/>
            </a:pPr>
            <a:r>
              <a:rPr lang="en-US" sz="2800" dirty="0"/>
              <a:t>LDA focuses on separability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Overview of the problem being studied</a:t>
            </a:r>
          </a:p>
        </p:txBody>
      </p:sp>
      <p:sp>
        <p:nvSpPr>
          <p:cNvPr id="4" name="Text Box 3"/>
          <p:cNvSpPr txBox="1"/>
          <p:nvPr/>
        </p:nvSpPr>
        <p:spPr>
          <a:xfrm>
            <a:off x="4239260" y="661670"/>
            <a:ext cx="7643495" cy="5534660"/>
          </a:xfrm>
          <a:prstGeom prst="rect">
            <a:avLst/>
          </a:prstGeom>
          <a:noFill/>
        </p:spPr>
        <p:txBody>
          <a:bodyPr wrap="square" rtlCol="0" anchor="t">
            <a:spAutoFit/>
          </a:bodyPr>
          <a:lstStyle/>
          <a:p>
            <a:pPr marL="457200" indent="-457200" fontAlgn="ctr">
              <a:lnSpc>
                <a:spcPct val="110000"/>
              </a:lnSpc>
              <a:spcBef>
                <a:spcPts val="600"/>
              </a:spcBef>
              <a:buFont typeface="Arial" panose="020B0604020202020204" pitchFamily="34" charset="0"/>
              <a:buChar char="•"/>
            </a:pPr>
            <a:r>
              <a:rPr lang="en-US" sz="2800" dirty="0">
                <a:sym typeface="+mn-ea"/>
              </a:rPr>
              <a:t>LDA methods can produce a large number of features, which can lead to overfitting and poor generalization to new data.</a:t>
            </a:r>
          </a:p>
          <a:p>
            <a:pPr marL="457200" indent="-457200" fontAlgn="ctr">
              <a:lnSpc>
                <a:spcPct val="110000"/>
              </a:lnSpc>
              <a:spcBef>
                <a:spcPts val="600"/>
              </a:spcBef>
              <a:buFont typeface="Arial" panose="020B0604020202020204" pitchFamily="34" charset="0"/>
              <a:buChar char="•"/>
            </a:pPr>
            <a:r>
              <a:rPr lang="en-US" sz="2800" dirty="0"/>
              <a:t>LDA methods can be sensitive to outliers, which can adversely affect the classification accuracy.</a:t>
            </a:r>
          </a:p>
          <a:p>
            <a:pPr marL="457200" indent="-457200" fontAlgn="ctr">
              <a:lnSpc>
                <a:spcPct val="110000"/>
              </a:lnSpc>
              <a:spcBef>
                <a:spcPts val="600"/>
              </a:spcBef>
              <a:buFont typeface="Arial" panose="020B0604020202020204" pitchFamily="34" charset="0"/>
              <a:buChar char="•"/>
            </a:pPr>
            <a:r>
              <a:rPr lang="en-US" sz="2800" dirty="0"/>
              <a:t>LDA methods assume that the covariance matrix is the same for all classes, which may not be true in practice and can lead to poor classification accuracy.</a:t>
            </a:r>
          </a:p>
          <a:p>
            <a:pPr marL="457200" indent="-457200" fontAlgn="ctr">
              <a:lnSpc>
                <a:spcPct val="110000"/>
              </a:lnSpc>
              <a:spcBef>
                <a:spcPts val="600"/>
              </a:spcBef>
              <a:buFont typeface="Arial" panose="020B0604020202020204" pitchFamily="34" charset="0"/>
              <a:buChar char="•"/>
            </a:pP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Importance of solving the problem</a:t>
            </a:r>
          </a:p>
        </p:txBody>
      </p:sp>
      <p:sp>
        <p:nvSpPr>
          <p:cNvPr id="4" name="Text Box 3"/>
          <p:cNvSpPr txBox="1"/>
          <p:nvPr/>
        </p:nvSpPr>
        <p:spPr>
          <a:xfrm>
            <a:off x="4435475" y="467360"/>
            <a:ext cx="6814185" cy="5923915"/>
          </a:xfrm>
          <a:prstGeom prst="rect">
            <a:avLst/>
          </a:prstGeom>
          <a:noFill/>
        </p:spPr>
        <p:txBody>
          <a:bodyPr wrap="square" rtlCol="0" anchor="t">
            <a:spAutoFit/>
          </a:bodyPr>
          <a:lstStyle/>
          <a:p>
            <a:pPr marL="457200" indent="-457200">
              <a:spcBef>
                <a:spcPts val="600"/>
              </a:spcBef>
              <a:buFont typeface="Arial" panose="020B0604020202020204" pitchFamily="34" charset="0"/>
              <a:buChar char="•"/>
            </a:pPr>
            <a:r>
              <a:rPr lang="en-US" sz="2800"/>
              <a:t>LDA is sensitive to outliers which can result in misclassification and poor accuracy.</a:t>
            </a:r>
          </a:p>
          <a:p>
            <a:pPr marL="457200" indent="-457200">
              <a:spcBef>
                <a:spcPts val="600"/>
              </a:spcBef>
              <a:buFont typeface="Arial" panose="020B0604020202020204" pitchFamily="34" charset="0"/>
              <a:buChar char="•"/>
            </a:pPr>
            <a:r>
              <a:rPr lang="en-US" sz="2800"/>
              <a:t>Overfitting can result in poor generalization to new data. </a:t>
            </a:r>
          </a:p>
          <a:p>
            <a:pPr marL="457200" indent="-457200">
              <a:spcBef>
                <a:spcPts val="600"/>
              </a:spcBef>
              <a:buFont typeface="Arial" panose="020B0604020202020204" pitchFamily="34" charset="0"/>
              <a:buChar char="•"/>
            </a:pPr>
            <a:r>
              <a:rPr lang="en-US" sz="2800"/>
              <a:t>Covariance matrix assumptions may not be valid in many real-world problems.</a:t>
            </a:r>
          </a:p>
          <a:p>
            <a:pPr marL="457200" indent="-457200">
              <a:spcBef>
                <a:spcPts val="600"/>
              </a:spcBef>
              <a:buFont typeface="Arial" panose="020B0604020202020204" pitchFamily="34" charset="0"/>
              <a:buChar char="•"/>
            </a:pPr>
            <a:r>
              <a:rPr lang="en-US" sz="2800"/>
              <a:t>When projection vectors drift far from their desired directions they result in poor classification accuracy and reduced usefulness of the model for real-world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Robust LDA</a:t>
            </a:r>
          </a:p>
        </p:txBody>
      </p:sp>
      <mc:AlternateContent xmlns:mc="http://schemas.openxmlformats.org/markup-compatibility/2006" xmlns:a14="http://schemas.microsoft.com/office/drawing/2010/main">
        <mc:Choice Requires="a14">
          <p:sp>
            <p:nvSpPr>
              <p:cNvPr id="3" name="TextBox 2"/>
              <p:cNvSpPr txBox="1"/>
              <p:nvPr/>
            </p:nvSpPr>
            <p:spPr>
              <a:xfrm>
                <a:off x="4086224" y="557212"/>
                <a:ext cx="7384416" cy="5724644"/>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Use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1</m:t>
                        </m:r>
                      </m:sub>
                    </m:sSub>
                  </m:oMath>
                </a14:m>
                <a:r>
                  <a:rPr lang="en-US" sz="2800" dirty="0"/>
                  <a:t>-norm to be robust to outliers and noise</a:t>
                </a:r>
              </a:p>
              <a:p>
                <a:pPr marL="457200" indent="-457200">
                  <a:spcBef>
                    <a:spcPts val="600"/>
                  </a:spcBef>
                  <a:buFont typeface="Arial" panose="020B0604020202020204" pitchFamily="34" charset="0"/>
                  <a:buChar char="•"/>
                </a:pPr>
                <a:r>
                  <a:rPr lang="en-US" sz="2800" dirty="0"/>
                  <a:t>Prove robustness through Bhattacharyya’s error bound</a:t>
                </a:r>
              </a:p>
              <a:p>
                <a:pPr marL="914400" lvl="1" indent="-457200">
                  <a:spcBef>
                    <a:spcPts val="600"/>
                  </a:spcBef>
                  <a:buFont typeface="Arial" panose="020B0604020202020204" pitchFamily="34" charset="0"/>
                  <a:buChar char="•"/>
                </a:pPr>
                <a:r>
                  <a:rPr lang="en-US" sz="2800" dirty="0"/>
                  <a:t>Guaranteed close bound to Bayes’ (irreducible) error</a:t>
                </a:r>
              </a:p>
              <a:p>
                <a:pPr marL="457200" indent="-457200">
                  <a:spcBef>
                    <a:spcPts val="600"/>
                  </a:spcBef>
                  <a:buFont typeface="Arial" panose="020B0604020202020204" pitchFamily="34" charset="0"/>
                  <a:buChar char="•"/>
                </a:pPr>
                <a:r>
                  <a:rPr lang="en-US" sz="2800" dirty="0"/>
                  <a:t>Get decomposition through Alternating Direction Method of Multipliers (ADMM)</a:t>
                </a:r>
              </a:p>
              <a:p>
                <a:pPr marL="914400" lvl="1" indent="-457200">
                  <a:spcBef>
                    <a:spcPts val="600"/>
                  </a:spcBef>
                  <a:buFont typeface="Arial" panose="020B0604020202020204" pitchFamily="34" charset="0"/>
                  <a:buChar char="•"/>
                </a:pPr>
                <a:r>
                  <a:rPr lang="en-US" sz="2800" dirty="0"/>
                  <a:t>Deals with nonconvex nature</a:t>
                </a:r>
              </a:p>
              <a:p>
                <a:pPr marL="914400" lvl="1" indent="-457200">
                  <a:spcBef>
                    <a:spcPts val="600"/>
                  </a:spcBef>
                  <a:buFont typeface="Arial" panose="020B0604020202020204" pitchFamily="34" charset="0"/>
                  <a:buChar char="•"/>
                </a:pPr>
                <a:r>
                  <a:rPr lang="en-US" sz="2800" dirty="0"/>
                  <a:t>Able to extract more features</a:t>
                </a:r>
              </a:p>
              <a:p>
                <a:pPr marL="457200" indent="-457200">
                  <a:spcBef>
                    <a:spcPts val="600"/>
                  </a:spcBef>
                  <a:buFont typeface="Arial" panose="020B0604020202020204" pitchFamily="34" charset="0"/>
                  <a:buChar char="•"/>
                </a:pPr>
                <a:r>
                  <a:rPr lang="en-US" sz="2800" dirty="0"/>
                  <a:t>Sparse: number of features large, number of observations limited [3]</a:t>
                </a:r>
              </a:p>
            </p:txBody>
          </p:sp>
        </mc:Choice>
        <mc:Fallback xmlns="">
          <p:sp>
            <p:nvSpPr>
              <p:cNvPr id="3" name="TextBox 2"/>
              <p:cNvSpPr txBox="1">
                <a:spLocks noRot="1" noChangeAspect="1" noMove="1" noResize="1" noEditPoints="1" noAdjustHandles="1" noChangeArrowheads="1" noChangeShapeType="1" noTextEdit="1"/>
              </p:cNvSpPr>
              <p:nvPr/>
            </p:nvSpPr>
            <p:spPr>
              <a:xfrm>
                <a:off x="4086224" y="557212"/>
                <a:ext cx="7384416" cy="5724644"/>
              </a:xfrm>
              <a:prstGeom prst="rect">
                <a:avLst/>
              </a:prstGeom>
              <a:blipFill>
                <a:blip r:embed="rId3"/>
                <a:stretch>
                  <a:fillRect l="-1485" t="-1065" r="-2475" b="-2023"/>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Alternating Direction Method of Multipliers</a:t>
            </a:r>
          </a:p>
        </p:txBody>
      </p:sp>
      <p:sp>
        <p:nvSpPr>
          <p:cNvPr id="3" name="TextBox 2"/>
          <p:cNvSpPr txBox="1"/>
          <p:nvPr/>
        </p:nvSpPr>
        <p:spPr>
          <a:xfrm>
            <a:off x="4086224" y="557212"/>
            <a:ext cx="7384416" cy="2554545"/>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Rewrite the minimization to the form</a:t>
            </a:r>
          </a:p>
          <a:p>
            <a:pPr marL="457200" indent="-457200">
              <a:spcBef>
                <a:spcPts val="600"/>
              </a:spcBef>
              <a:buFont typeface="Arial" panose="020B0604020202020204" pitchFamily="34" charset="0"/>
              <a:buChar char="•"/>
            </a:pPr>
            <a:endParaRPr lang="en-US" sz="2800" dirty="0"/>
          </a:p>
          <a:p>
            <a:pPr marL="457200" indent="-457200">
              <a:spcBef>
                <a:spcPts val="600"/>
              </a:spcBef>
              <a:buFont typeface="Arial" panose="020B0604020202020204" pitchFamily="34" charset="0"/>
              <a:buChar char="•"/>
            </a:pPr>
            <a:endParaRPr lang="en-US" sz="2800" dirty="0"/>
          </a:p>
          <a:p>
            <a:pPr marL="457200" indent="-457200">
              <a:spcBef>
                <a:spcPts val="600"/>
              </a:spcBef>
              <a:buFont typeface="Arial" panose="020B0604020202020204" pitchFamily="34" charset="0"/>
              <a:buChar char="•"/>
            </a:pPr>
            <a:r>
              <a:rPr lang="en-US" sz="2800" dirty="0"/>
              <a:t>Add penalty</a:t>
            </a:r>
          </a:p>
          <a:p>
            <a:pPr marL="457200" indent="-457200">
              <a:spcBef>
                <a:spcPts val="600"/>
              </a:spcBef>
              <a:buFont typeface="Arial" panose="020B0604020202020204" pitchFamily="34" charset="0"/>
              <a:buChar char="•"/>
            </a:pPr>
            <a:r>
              <a:rPr lang="en-US" sz="2800" dirty="0"/>
              <a:t>We know how to minimize efficiently</a:t>
            </a:r>
          </a:p>
        </p:txBody>
      </p:sp>
      <p:pic>
        <p:nvPicPr>
          <p:cNvPr id="5" name="Picture 4"/>
          <p:cNvPicPr>
            <a:picLocks noChangeAspect="1"/>
          </p:cNvPicPr>
          <p:nvPr/>
        </p:nvPicPr>
        <p:blipFill rotWithShape="1">
          <a:blip r:embed="rId3"/>
          <a:srcRect l="47049" t="46509"/>
          <a:stretch>
            <a:fillRect/>
          </a:stretch>
        </p:blipFill>
        <p:spPr>
          <a:xfrm>
            <a:off x="5770880" y="1130379"/>
            <a:ext cx="3578448" cy="782761"/>
          </a:xfrm>
          <a:prstGeom prst="rect">
            <a:avLst/>
          </a:prstGeom>
        </p:spPr>
      </p:pic>
      <p:pic>
        <p:nvPicPr>
          <p:cNvPr id="7" name="Picture 6"/>
          <p:cNvPicPr>
            <a:picLocks noChangeAspect="1"/>
          </p:cNvPicPr>
          <p:nvPr/>
        </p:nvPicPr>
        <p:blipFill>
          <a:blip r:embed="rId4"/>
          <a:stretch>
            <a:fillRect/>
          </a:stretch>
        </p:blipFill>
        <p:spPr>
          <a:xfrm>
            <a:off x="3886200" y="3035106"/>
            <a:ext cx="7064624" cy="2143875"/>
          </a:xfrm>
          <a:prstGeom prst="rect">
            <a:avLst/>
          </a:prstGeom>
        </p:spPr>
      </p:pic>
      <p:sp>
        <p:nvSpPr>
          <p:cNvPr id="4" name="TextBox 3"/>
          <p:cNvSpPr txBox="1"/>
          <p:nvPr/>
        </p:nvSpPr>
        <p:spPr>
          <a:xfrm>
            <a:off x="9349328" y="1134977"/>
            <a:ext cx="1804183" cy="369332"/>
          </a:xfrm>
          <a:prstGeom prst="rect">
            <a:avLst/>
          </a:prstGeom>
          <a:noFill/>
        </p:spPr>
        <p:txBody>
          <a:bodyPr wrap="square" rtlCol="0">
            <a:spAutoFit/>
          </a:bodyPr>
          <a:lstStyle/>
          <a:p>
            <a:r>
              <a:rPr lang="en-US" dirty="0"/>
              <a:t>Figure 1. [2]</a:t>
            </a:r>
          </a:p>
        </p:txBody>
      </p:sp>
      <p:sp>
        <p:nvSpPr>
          <p:cNvPr id="6" name="TextBox 5"/>
          <p:cNvSpPr txBox="1"/>
          <p:nvPr/>
        </p:nvSpPr>
        <p:spPr>
          <a:xfrm>
            <a:off x="5884580" y="5178981"/>
            <a:ext cx="3880521" cy="646331"/>
          </a:xfrm>
          <a:prstGeom prst="rect">
            <a:avLst/>
          </a:prstGeom>
          <a:noFill/>
        </p:spPr>
        <p:txBody>
          <a:bodyPr wrap="square" rtlCol="0">
            <a:spAutoFit/>
          </a:bodyPr>
          <a:lstStyle/>
          <a:p>
            <a:r>
              <a:rPr lang="en-US" dirty="0"/>
              <a:t>Figure 2. Augmented </a:t>
            </a:r>
            <a:r>
              <a:rPr lang="en-US" dirty="0" err="1"/>
              <a:t>Lagrangian</a:t>
            </a:r>
            <a:r>
              <a:rPr lang="en-US" dirty="0"/>
              <a:t> and minimization of two variables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Methodology</a:t>
            </a:r>
          </a:p>
        </p:txBody>
      </p:sp>
      <p:sp>
        <p:nvSpPr>
          <p:cNvPr id="3" name="TextBox 2"/>
          <p:cNvSpPr txBox="1"/>
          <p:nvPr/>
        </p:nvSpPr>
        <p:spPr>
          <a:xfrm>
            <a:off x="4086224" y="557212"/>
            <a:ext cx="7384416" cy="1969770"/>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Compare multiple dimensionality reducing algorithms</a:t>
            </a:r>
          </a:p>
          <a:p>
            <a:pPr marL="457200" indent="-457200">
              <a:spcBef>
                <a:spcPts val="600"/>
              </a:spcBef>
              <a:buFont typeface="Arial" panose="020B0604020202020204" pitchFamily="34" charset="0"/>
              <a:buChar char="•"/>
            </a:pPr>
            <a:r>
              <a:rPr lang="en-US" sz="2800" dirty="0"/>
              <a:t>Use artificial and real datasets</a:t>
            </a:r>
          </a:p>
          <a:p>
            <a:pPr marL="457200" indent="-457200">
              <a:spcBef>
                <a:spcPts val="600"/>
              </a:spcBef>
              <a:buFont typeface="Arial" panose="020B0604020202020204" pitchFamily="34" charset="0"/>
              <a:buChar char="•"/>
            </a:pPr>
            <a:r>
              <a:rPr lang="en-US" sz="2800" dirty="0"/>
              <a:t>Measure accuracy and time</a:t>
            </a:r>
          </a:p>
        </p:txBody>
      </p:sp>
      <p:pic>
        <p:nvPicPr>
          <p:cNvPr id="9" name="Picture 8"/>
          <p:cNvPicPr>
            <a:picLocks noChangeAspect="1"/>
          </p:cNvPicPr>
          <p:nvPr/>
        </p:nvPicPr>
        <p:blipFill>
          <a:blip r:embed="rId3"/>
          <a:stretch>
            <a:fillRect/>
          </a:stretch>
        </p:blipFill>
        <p:spPr>
          <a:xfrm>
            <a:off x="5029200" y="2447744"/>
            <a:ext cx="4251488" cy="3853044"/>
          </a:xfrm>
          <a:prstGeom prst="rect">
            <a:avLst/>
          </a:prstGeom>
        </p:spPr>
      </p:pic>
      <p:sp>
        <p:nvSpPr>
          <p:cNvPr id="4" name="TextBox 3"/>
          <p:cNvSpPr txBox="1"/>
          <p:nvPr/>
        </p:nvSpPr>
        <p:spPr>
          <a:xfrm>
            <a:off x="4560124" y="6300788"/>
            <a:ext cx="5260770" cy="646331"/>
          </a:xfrm>
          <a:prstGeom prst="rect">
            <a:avLst/>
          </a:prstGeom>
          <a:noFill/>
        </p:spPr>
        <p:txBody>
          <a:bodyPr wrap="square" rtlCol="0">
            <a:spAutoFit/>
          </a:bodyPr>
          <a:lstStyle/>
          <a:p>
            <a:r>
              <a:rPr lang="en-US" dirty="0"/>
              <a:t>Figure 3. Samples of the noisy female Indian dataset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Experimental Results - </a:t>
            </a:r>
            <a:r>
              <a:rPr lang="en-US" sz="3200" dirty="0">
                <a:solidFill>
                  <a:srgbClr val="FFFFFF"/>
                </a:solidFill>
              </a:rPr>
              <a:t>I</a:t>
            </a:r>
            <a:endParaRPr lang="en-US" sz="3200" kern="1200" dirty="0">
              <a:solidFill>
                <a:srgbClr val="FFFFFF"/>
              </a:solidFill>
              <a:latin typeface="+mj-lt"/>
              <a:ea typeface="+mj-ea"/>
              <a:cs typeface="+mj-cs"/>
            </a:endParaRPr>
          </a:p>
        </p:txBody>
      </p:sp>
      <p:sp>
        <p:nvSpPr>
          <p:cNvPr id="3" name="TextBox 2"/>
          <p:cNvSpPr txBox="1"/>
          <p:nvPr/>
        </p:nvSpPr>
        <p:spPr>
          <a:xfrm>
            <a:off x="4086224" y="557212"/>
            <a:ext cx="7384416" cy="5062924"/>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RLDA and RSLDA are new LDA (Linear Discriminant Analysis) methods that are more reliable and sparser.</a:t>
            </a:r>
          </a:p>
          <a:p>
            <a:pPr marL="457200" indent="-457200">
              <a:spcBef>
                <a:spcPts val="600"/>
              </a:spcBef>
              <a:buFont typeface="Arial" panose="020B0604020202020204" pitchFamily="34" charset="0"/>
              <a:buChar char="•"/>
            </a:pPr>
            <a:r>
              <a:rPr lang="en-US" sz="2800" dirty="0"/>
              <a:t>They use negative formulations, avoiding the use of L1-norm to solve complex optimization problems.</a:t>
            </a:r>
          </a:p>
          <a:p>
            <a:pPr marL="457200" indent="-457200">
              <a:spcBef>
                <a:spcPts val="600"/>
              </a:spcBef>
              <a:buFont typeface="Arial" panose="020B0604020202020204" pitchFamily="34" charset="0"/>
              <a:buChar char="•"/>
            </a:pPr>
            <a:r>
              <a:rPr lang="en-US" sz="2800" dirty="0"/>
              <a:t>This allows for the selection of the right regularization term.</a:t>
            </a:r>
          </a:p>
          <a:p>
            <a:pPr marL="457200" indent="-457200">
              <a:spcBef>
                <a:spcPts val="600"/>
              </a:spcBef>
              <a:buFont typeface="Arial" panose="020B0604020202020204" pitchFamily="34" charset="0"/>
              <a:buChar char="•"/>
            </a:pPr>
            <a:r>
              <a:rPr lang="en-US" sz="2800" dirty="0"/>
              <a:t>The proposed approaches can ensure optimal answers since the RSLDA method combines robustness and sparsity. </a:t>
            </a:r>
          </a:p>
        </p:txBody>
      </p:sp>
      <p:pic>
        <p:nvPicPr>
          <p:cNvPr id="5" name="Picture 4" descr="Table">
            <a:extLst>
              <a:ext uri="{FF2B5EF4-FFF2-40B4-BE49-F238E27FC236}">
                <a16:creationId xmlns:a16="http://schemas.microsoft.com/office/drawing/2014/main" id="{4BCAE8AD-857D-B655-7C4F-EFFFF9132D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921" y="4509163"/>
            <a:ext cx="4446203" cy="2177676"/>
          </a:xfrm>
          <a:prstGeom prst="rect">
            <a:avLst/>
          </a:prstGeom>
        </p:spPr>
      </p:pic>
      <p:sp>
        <p:nvSpPr>
          <p:cNvPr id="6" name="TextBox 5">
            <a:extLst>
              <a:ext uri="{FF2B5EF4-FFF2-40B4-BE49-F238E27FC236}">
                <a16:creationId xmlns:a16="http://schemas.microsoft.com/office/drawing/2014/main" id="{29C3044B-5A0E-B580-F383-6047F78DB23B}"/>
              </a:ext>
            </a:extLst>
          </p:cNvPr>
          <p:cNvSpPr txBox="1"/>
          <p:nvPr/>
        </p:nvSpPr>
        <p:spPr>
          <a:xfrm>
            <a:off x="457199" y="3916392"/>
            <a:ext cx="3338423" cy="646331"/>
          </a:xfrm>
          <a:prstGeom prst="rect">
            <a:avLst/>
          </a:prstGeom>
          <a:noFill/>
        </p:spPr>
        <p:txBody>
          <a:bodyPr wrap="square" rtlCol="0">
            <a:spAutoFit/>
          </a:bodyPr>
          <a:lstStyle/>
          <a:p>
            <a:r>
              <a:rPr lang="en-US" dirty="0"/>
              <a:t>Figure 4. Table of results. Bold values indicate best in column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Experimental Results - </a:t>
            </a:r>
            <a:r>
              <a:rPr lang="en-US" sz="3200" dirty="0">
                <a:solidFill>
                  <a:srgbClr val="FFFFFF"/>
                </a:solidFill>
              </a:rPr>
              <a:t>II</a:t>
            </a:r>
            <a:endParaRPr lang="en-US" sz="3200" kern="1200" dirty="0">
              <a:solidFill>
                <a:srgbClr val="FFFFFF"/>
              </a:solidFill>
              <a:latin typeface="+mj-lt"/>
              <a:ea typeface="+mj-ea"/>
              <a:cs typeface="+mj-cs"/>
            </a:endParaRPr>
          </a:p>
        </p:txBody>
      </p:sp>
      <p:sp>
        <p:nvSpPr>
          <p:cNvPr id="6" name="TextBox 5"/>
          <p:cNvSpPr txBox="1"/>
          <p:nvPr/>
        </p:nvSpPr>
        <p:spPr>
          <a:xfrm>
            <a:off x="4086224" y="557212"/>
            <a:ext cx="7384416" cy="5924699"/>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Since the suggested RLDA approach leverages Bhattacharyya error bound optimization without this restriction, it is an improvement above L1-LDA.</a:t>
            </a:r>
          </a:p>
          <a:p>
            <a:pPr marL="457200" indent="-457200">
              <a:spcBef>
                <a:spcPts val="600"/>
              </a:spcBef>
              <a:buFont typeface="Arial" panose="020B0604020202020204" pitchFamily="34" charset="0"/>
              <a:buChar char="•"/>
            </a:pPr>
            <a:r>
              <a:rPr lang="en-US" sz="2800" dirty="0"/>
              <a:t>The ADMM algorithm is employed to solve RLDA and RSLDA. </a:t>
            </a:r>
          </a:p>
          <a:p>
            <a:pPr marL="457200" indent="-457200">
              <a:spcBef>
                <a:spcPts val="600"/>
              </a:spcBef>
              <a:buFont typeface="Arial" panose="020B0604020202020204" pitchFamily="34" charset="0"/>
              <a:buChar char="•"/>
            </a:pPr>
            <a:r>
              <a:rPr lang="en-US" sz="2800" dirty="0"/>
              <a:t>SULDA and its variants SULDA-ADMM and SULDA 1 seek sparse solutions but do not consider robustness.</a:t>
            </a:r>
          </a:p>
          <a:p>
            <a:pPr marL="457200" indent="-457200">
              <a:spcBef>
                <a:spcPts val="600"/>
              </a:spcBef>
              <a:buFont typeface="Arial" panose="020B0604020202020204" pitchFamily="34" charset="0"/>
              <a:buChar char="•"/>
            </a:pPr>
            <a:r>
              <a:rPr lang="en-US" sz="2800" dirty="0"/>
              <a:t>RLDA and RSLDA utilize L1-norm to achieve robustness and sparseness, and they are an improvement over SULDA in terms of both these aspects.</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958</TotalTime>
  <Words>2195</Words>
  <Application>Microsoft Office PowerPoint</Application>
  <PresentationFormat>Widescreen</PresentationFormat>
  <Paragraphs>135</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Cambria Math</vt:lpstr>
      <vt:lpstr>Franklin Gothic Book</vt:lpstr>
      <vt:lpstr>Söhne</vt:lpstr>
      <vt:lpstr>1_Office Theme</vt:lpstr>
      <vt:lpstr>Default Design</vt:lpstr>
      <vt:lpstr>Research Presentation Presented by: Joseph Chorbajian, Aniruddha Gawande, Abhishek Jajoo, Satyam Sharma, Ishan Unnarkar Group 4</vt:lpstr>
      <vt:lpstr>Introduction</vt:lpstr>
      <vt:lpstr>Overview of the problem being studied</vt:lpstr>
      <vt:lpstr>Importance of solving the problem</vt:lpstr>
      <vt:lpstr>Robust LDA</vt:lpstr>
      <vt:lpstr>Alternating Direction Method of Multipliers</vt:lpstr>
      <vt:lpstr>Methodology</vt:lpstr>
      <vt:lpstr>Experimental Results - I</vt:lpstr>
      <vt:lpstr>Experimental Results - II</vt:lpstr>
      <vt:lpstr>Conclusion</vt:lpstr>
      <vt:lpstr>Thank You! </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Satyam Sharma .</dc:creator>
  <cp:lastModifiedBy>Joseph Chorbajian</cp:lastModifiedBy>
  <cp:revision>50</cp:revision>
  <dcterms:created xsi:type="dcterms:W3CDTF">2023-04-04T04:28:39Z</dcterms:created>
  <dcterms:modified xsi:type="dcterms:W3CDTF">2023-04-04T22:01:39Z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ies>
</file>