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6"/>
  </p:handoutMasterIdLst>
  <p:sldIdLst>
    <p:sldId id="256" r:id="rId4"/>
    <p:sldId id="268" r:id="rId6"/>
    <p:sldId id="271" r:id="rId7"/>
    <p:sldId id="272" r:id="rId8"/>
    <p:sldId id="273" r:id="rId9"/>
    <p:sldId id="274" r:id="rId10"/>
    <p:sldId id="275" r:id="rId11"/>
    <p:sldId id="288" r:id="rId12"/>
    <p:sldId id="289" r:id="rId13"/>
    <p:sldId id="287"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749" autoAdjust="0"/>
  </p:normalViewPr>
  <p:slideViewPr>
    <p:cSldViewPr snapToGrid="0">
      <p:cViewPr>
        <p:scale>
          <a:sx n="54" d="100"/>
          <a:sy n="54" d="100"/>
        </p:scale>
        <p:origin x="1148" y="4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I. Introduction</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Overview of the problem being studied</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Importance of solving the problem</a:t>
            </a:r>
            <a:endParaRPr lang="en-US" b="0" i="0" dirty="0">
              <a:solidFill>
                <a:srgbClr val="000000"/>
              </a:solidFill>
              <a:effectLst/>
              <a:latin typeface="Söhne"/>
            </a:endParaRPr>
          </a:p>
          <a:p>
            <a:pPr algn="l"/>
            <a:r>
              <a:rPr lang="en-US" b="0" i="0" dirty="0">
                <a:solidFill>
                  <a:srgbClr val="000000"/>
                </a:solidFill>
                <a:effectLst/>
                <a:latin typeface="Söhne"/>
              </a:rPr>
              <a:t>II. Limitations of Classical LDA</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LDA's susceptibility to polluted data</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The SSS problem in L2-norm-based LDA</a:t>
            </a:r>
            <a:endParaRPr lang="en-US" b="0" i="0" dirty="0">
              <a:solidFill>
                <a:srgbClr val="000000"/>
              </a:solidFill>
              <a:effectLst/>
              <a:latin typeface="Söhne"/>
            </a:endParaRPr>
          </a:p>
          <a:p>
            <a:pPr algn="l"/>
            <a:r>
              <a:rPr lang="en-US" b="0" i="0" dirty="0">
                <a:solidFill>
                  <a:srgbClr val="000000"/>
                </a:solidFill>
                <a:effectLst/>
                <a:latin typeface="Söhne"/>
              </a:rPr>
              <a:t>III. Robust and Sparse Linear Discriminant Analysis</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Explanation of the proposed method</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Benefits of the method over classical LDA</a:t>
            </a:r>
            <a:endParaRPr lang="en-US" b="0" i="0" dirty="0">
              <a:solidFill>
                <a:srgbClr val="000000"/>
              </a:solidFill>
              <a:effectLst/>
              <a:latin typeface="Söhne"/>
            </a:endParaRPr>
          </a:p>
          <a:p>
            <a:pPr algn="l"/>
            <a:r>
              <a:rPr lang="en-US" b="0" i="0" dirty="0">
                <a:solidFill>
                  <a:srgbClr val="000000"/>
                </a:solidFill>
                <a:effectLst/>
                <a:latin typeface="Söhne"/>
              </a:rPr>
              <a:t>IV. Alternating Direction Method of Multipliers (ADMM)</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Overview of ADMM</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How ADMM is applied to the proposed method</a:t>
            </a:r>
            <a:endParaRPr lang="en-US" b="0" i="0" dirty="0">
              <a:solidFill>
                <a:srgbClr val="000000"/>
              </a:solidFill>
              <a:effectLst/>
              <a:latin typeface="Söhne"/>
            </a:endParaRPr>
          </a:p>
          <a:p>
            <a:pPr algn="l"/>
            <a:r>
              <a:rPr lang="en-US" b="0" i="0" dirty="0">
                <a:solidFill>
                  <a:srgbClr val="000000"/>
                </a:solidFill>
                <a:effectLst/>
                <a:latin typeface="Söhne"/>
              </a:rPr>
              <a:t>V. Experimental Results</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Description of the experiments conducted</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Comparison of the proposed method to other methods</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Discussion of the results</a:t>
            </a:r>
            <a:endParaRPr lang="en-US" b="0" i="0" dirty="0">
              <a:solidFill>
                <a:srgbClr val="000000"/>
              </a:solidFill>
              <a:effectLst/>
              <a:latin typeface="Söhne"/>
            </a:endParaRPr>
          </a:p>
          <a:p>
            <a:pPr algn="l"/>
            <a:r>
              <a:rPr lang="en-US" b="0" i="0" dirty="0">
                <a:solidFill>
                  <a:srgbClr val="000000"/>
                </a:solidFill>
                <a:effectLst/>
                <a:latin typeface="Söhne"/>
              </a:rPr>
              <a:t>VI. Conclusion</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Summary of the paper's contributions</a:t>
            </a:r>
            <a:endParaRPr lang="en-US" b="0" i="0" dirty="0">
              <a:solidFill>
                <a:srgbClr val="000000"/>
              </a:solidFill>
              <a:effectLst/>
              <a:latin typeface="Söhne"/>
            </a:endParaRPr>
          </a:p>
          <a:p>
            <a:pPr algn="l">
              <a:buFont typeface="Arial" panose="020B0604020202020204" pitchFamily="34" charset="0"/>
              <a:buNone/>
            </a:pPr>
            <a:r>
              <a:rPr lang="en-US" b="0" i="0" dirty="0">
                <a:solidFill>
                  <a:srgbClr val="000000"/>
                </a:solidFill>
                <a:effectLst/>
                <a:latin typeface="Söhne"/>
              </a:rPr>
              <a:t>- Future work and potential areas for improvement</a:t>
            </a:r>
            <a:endParaRPr lang="en-US" b="0" i="0" dirty="0">
              <a:solidFill>
                <a:srgbClr val="000000"/>
              </a:solidFill>
              <a:effectLst/>
              <a:latin typeface="Söhne"/>
            </a:endParaRPr>
          </a:p>
          <a:p>
            <a:br>
              <a:rPr lang="en-US" b="0" i="0" dirty="0">
                <a:solidFill>
                  <a:srgbClr val="000000"/>
                </a:solidFill>
                <a:effectLst/>
                <a:latin typeface="Söhne"/>
              </a:rPr>
            </a:b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a:t>
            </a:r>
            <a:r>
              <a:rPr lang="en-US" dirty="0" err="1"/>
              <a:t>regularlized</a:t>
            </a:r>
            <a:r>
              <a:rPr lang="en-US" dirty="0"/>
              <a:t> LDA, LDA with L1-norm, and other methods.</a:t>
            </a:r>
            <a:endParaRPr lang="en-US" dirty="0"/>
          </a:p>
          <a:p>
            <a:endParaRPr lang="en-US" dirty="0"/>
          </a:p>
          <a:p>
            <a:r>
              <a:rPr lang="en-US" dirty="0"/>
              <a:t>For their datasets, they created two datasets with 2 dimensions, with both dimensions being normally distributed with different parameters. Each dataset has 50 samples, but one dataset has one outlier and the other has two outliers. For the real dataset, they used the images of Indian female faces, with each image being 32x32 pixels and 8-bit grayscale. To test robustness, they add normally distributed noise to </a:t>
            </a:r>
            <a:r>
              <a:rPr lang="en-US"/>
              <a:t>each image.</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a:t>
            </a:r>
            <a:r>
              <a:rPr lang="en-US" dirty="0" err="1"/>
              <a:t>regularlized</a:t>
            </a:r>
            <a:r>
              <a:rPr lang="en-US" dirty="0"/>
              <a:t> LDA, LDA with L1-norm, and other methods.</a:t>
            </a:r>
            <a:endParaRPr lang="en-US" dirty="0"/>
          </a:p>
          <a:p>
            <a:endParaRPr lang="en-US" dirty="0"/>
          </a:p>
          <a:p>
            <a:r>
              <a:rPr lang="en-US" dirty="0"/>
              <a:t>For their datasets, they created two datasets with 2 dimensions, with both dimensions being normally distributed with different parameters. Each dataset has 50 samples, but one dataset has one outlier and the other has two outliers. For the real dataset, they used the images of Indian female faces, with each image being 32x32 pixels and 8-bit grayscale. To test robustness, they add normally distributed noise to </a:t>
            </a:r>
            <a:r>
              <a:rPr lang="en-US"/>
              <a:t>each image.</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paper’s contribution. We know that L1-norm provides more robustness to outliers and noise, but how? We can use Bhattacharyya’s error bound, a measure of how similar two distributions are. The two distributions we compare are the data and its dimensionally-reduced projection. Minimizing this error is essential in getting accurate reductions. Thankfully, the authors proved that it’s a close bound to Bayes’ irreducible error.</a:t>
            </a:r>
            <a:endParaRPr lang="en-US" dirty="0"/>
          </a:p>
          <a:p>
            <a:endParaRPr lang="en-US" dirty="0"/>
          </a:p>
          <a:p>
            <a:r>
              <a:rPr lang="en-US" dirty="0"/>
              <a:t>For dimensional reduction to happen, we need a way to get the most important features. Typically, you would use </a:t>
            </a:r>
            <a:r>
              <a:rPr lang="en-US" dirty="0" err="1"/>
              <a:t>eigendecomposition</a:t>
            </a:r>
            <a:r>
              <a:rPr lang="en-US" dirty="0"/>
              <a:t>, but we use an Alternating Direction Method of Multipliers instead for L1-norm. Not only can it work with the nonconvex nature of LDA, it also doesn’t have the same restriction where the number of features must be one less than the number of classes.</a:t>
            </a:r>
            <a:endParaRPr lang="en-US" dirty="0"/>
          </a:p>
          <a:p>
            <a:endParaRPr lang="en-US" dirty="0"/>
          </a:p>
          <a:p>
            <a:r>
              <a:rPr lang="en-US" dirty="0"/>
              <a:t>A variant of RLDA, Sparse RLDA, can work with fewer observations and extract more features.</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Alternating Direction Method of Multipliers is unique in how it optimizes. Instead of minimizing any generic function with one variable, it minimizes the sum of two functions with different variables.</a:t>
            </a:r>
            <a:endParaRPr lang="en-US" dirty="0"/>
          </a:p>
          <a:p>
            <a:endParaRPr lang="en-US" dirty="0"/>
          </a:p>
          <a:p>
            <a:r>
              <a:rPr lang="en-US" dirty="0"/>
              <a:t>If we add a penalty to the sum, then we create an augmented </a:t>
            </a:r>
            <a:r>
              <a:rPr lang="en-US" dirty="0" err="1"/>
              <a:t>Lagrangian</a:t>
            </a:r>
            <a:r>
              <a:rPr lang="en-US" dirty="0"/>
              <a:t>. This helps us because other researchers found an efficient way to minimize both variables at the same time within one iteration. Finding the arguments of the minima for both variables can also be done in parallel, speeding up computation.</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a:t>
            </a:r>
            <a:r>
              <a:rPr lang="en-US" dirty="0" err="1"/>
              <a:t>regularlized</a:t>
            </a:r>
            <a:r>
              <a:rPr lang="en-US" dirty="0"/>
              <a:t> LDA, LDA with L1-norm, and other methods.</a:t>
            </a:r>
            <a:endParaRPr lang="en-US" dirty="0"/>
          </a:p>
          <a:p>
            <a:endParaRPr lang="en-US" dirty="0"/>
          </a:p>
          <a:p>
            <a:r>
              <a:rPr lang="en-US" dirty="0"/>
              <a:t>For their datasets, they created two datasets with 2 dimensions, with both dimensions being normally distributed with different parameters. Each dataset has 50 samples, but one dataset has one outlier and the other has two outliers. For the real dataset, they used the images of Indian female faces, with each image being 32x32 pixels and 8-bit grayscale. To test robustness, they add normally distributed noise to </a:t>
            </a:r>
            <a:r>
              <a:rPr lang="en-US"/>
              <a:t>each image.</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ECF21A4-E71B-4D3A-AF45-E989C23A7B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ECF21A4-E71B-4D3A-AF45-E989C23A7BB1}"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ECF21A4-E71B-4D3A-AF45-E989C23A7BB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CF21A4-E71B-4D3A-AF45-E989C23A7B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CF21A4-E71B-4D3A-AF45-E989C23A7B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CF21A4-E71B-4D3A-AF45-E989C23A7B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ECF21A4-E71B-4D3A-AF45-E989C23A7B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ECF21A4-E71B-4D3A-AF45-E989C23A7BB1}"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ECF21A4-E71B-4D3A-AF45-E989C23A7BB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CF21A4-E71B-4D3A-AF45-E989C23A7B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CF21A4-E71B-4D3A-AF45-E989C23A7B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0" Type="http://schemas.openxmlformats.org/officeDocument/2006/relationships/notesSlide" Target="../notesSlides/notesSl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63062" y="5110225"/>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Research Presentation</a:t>
            </a:r>
            <a:endParaRPr lang="en-US" sz="4400" dirty="0">
              <a:latin typeface="Franklin Gothic Book" panose="020B0503020102020204" pitchFamily="34" charset="0"/>
              <a:cs typeface="Segoe UI" panose="020B0502040204020203" pitchFamily="34" charset="0"/>
            </a:endParaRPr>
          </a:p>
        </p:txBody>
      </p:sp>
      <p:sp>
        <p:nvSpPr>
          <p:cNvPr id="3" name="Subtitle 2"/>
          <p:cNvSpPr>
            <a:spLocks noGrp="1"/>
          </p:cNvSpPr>
          <p:nvPr>
            <p:ph type="subTitle" idx="1"/>
          </p:nvPr>
        </p:nvSpPr>
        <p:spPr>
          <a:xfrm>
            <a:off x="4654296" y="3945418"/>
            <a:ext cx="6468816" cy="981420"/>
          </a:xfrm>
        </p:spPr>
        <p:txBody>
          <a:bodyPr anchor="b">
            <a:normAutofit lnSpcReduction="10000"/>
          </a:bodyPr>
          <a:lstStyle/>
          <a:p>
            <a:pPr algn="l"/>
            <a:r>
              <a:rPr lang="en-US" sz="2000" dirty="0"/>
              <a:t>“Robust and Sparse Linear Discriminant Analysis via an Alternating Direction Method of Multipliers”</a:t>
            </a:r>
            <a:r>
              <a:rPr lang="en-US" sz="1600" dirty="0"/>
              <a:t> </a:t>
            </a:r>
            <a:endParaRPr lang="en-US" sz="1600" dirty="0"/>
          </a:p>
          <a:p>
            <a:pPr algn="l"/>
            <a:r>
              <a:rPr lang="en-US" sz="1600" dirty="0"/>
              <a:t>		</a:t>
            </a:r>
            <a:r>
              <a:rPr lang="en-US" sz="1300" dirty="0"/>
              <a:t>by Chun-Na Li, Yuan-Hai Shao, </a:t>
            </a:r>
            <a:r>
              <a:rPr lang="en-US" sz="1300" dirty="0" err="1"/>
              <a:t>Wotao</a:t>
            </a:r>
            <a:r>
              <a:rPr lang="en-US" sz="1300" dirty="0"/>
              <a:t> Yin, and Ming-Zeng Liu</a:t>
            </a:r>
            <a:endParaRPr lang="en-US" sz="1300" dirty="0">
              <a:latin typeface="Franklin Gothic Book" panose="020B0503020102020204" pitchFamily="34" charset="0"/>
            </a:endParaRPr>
          </a:p>
        </p:txBody>
      </p:sp>
      <p:sp>
        <p:nvSpPr>
          <p:cNvPr id="29" name="Freeform: Shape 28"/>
          <p:cNvSpPr>
            <a:spLocks noGrp="1" noRot="1" noChangeAspect="1" noMove="1" noResize="1" noEditPoints="1" noAdjustHandles="1" noChangeArrowheads="1" noChangeShapeType="1" noTextEdit="1"/>
          </p:cNvSpPr>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p:cNvSpPr>
            <a:spLocks noGrp="1" noRot="1" noChangeAspect="1" noMove="1" noResize="1" noEditPoints="1" noAdjustHandles="1" noChangeArrowheads="1" noChangeShapeType="1" noTextEdit="1"/>
          </p:cNvSpPr>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p:cNvSpPr>
            <a:spLocks noGrp="1" noRot="1" noChangeAspect="1" noMove="1" noResize="1" noEditPoints="1" noAdjustHandles="1" noChangeArrowheads="1" noChangeShapeType="1" noTextEdit="1"/>
          </p:cNvSpPr>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p:cNvSpPr>
            <a:spLocks noGrp="1" noRot="1" noChangeAspect="1" noMove="1" noResize="1" noEditPoints="1" noAdjustHandles="1" noChangeArrowheads="1" noChangeShapeType="1" noTextEdit="1"/>
          </p:cNvSpPr>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385250" y="164573"/>
            <a:ext cx="1636279" cy="1636279"/>
          </a:xfrm>
          <a:prstGeom prst="rect">
            <a:avLst/>
          </a:prstGeom>
        </p:spPr>
      </p:pic>
      <p:sp>
        <p:nvSpPr>
          <p:cNvPr id="37" name="Oval 36"/>
          <p:cNvSpPr>
            <a:spLocks noGrp="1" noRot="1" noChangeAspect="1" noMove="1" noResize="1" noEditPoints="1" noAdjustHandles="1" noChangeArrowheads="1" noChangeShapeType="1" noTextEdit="1"/>
          </p:cNvSpPr>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p:cNvSpPr>
            <a:spLocks noGrp="1" noRot="1" noChangeAspect="1" noMove="1" noResize="1" noEditPoints="1" noAdjustHandles="1" noChangeArrowheads="1" noChangeShapeType="1" noTextEdit="1"/>
          </p:cNvSpPr>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0302" y="1293093"/>
            <a:ext cx="1827742" cy="1827742"/>
          </a:xfrm>
          <a:prstGeom prst="rect">
            <a:avLst/>
          </a:prstGeom>
        </p:spPr>
      </p:pic>
      <p:pic>
        <p:nvPicPr>
          <p:cNvPr id="7" name="Graphic 6" descr="Blackboard"/>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0924" y="3621724"/>
            <a:ext cx="2594886" cy="2594886"/>
          </a:xfrm>
          <a:prstGeom prst="rect">
            <a:avLst/>
          </a:prstGeom>
        </p:spPr>
      </p:pic>
      <p:sp>
        <p:nvSpPr>
          <p:cNvPr id="41" name="Freeform: Shape 40"/>
          <p:cNvSpPr>
            <a:spLocks noGrp="1" noRot="1" noChangeAspect="1" noMove="1" noResize="1" noEditPoints="1" noAdjustHandles="1" noChangeArrowheads="1" noChangeShapeType="1" noTextEdit="1"/>
          </p:cNvSpPr>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p:cNvSpPr>
            <a:spLocks noGrp="1" noRot="1" noChangeAspect="1" noMove="1" noResize="1" noEditPoints="1" noAdjustHandles="1" noChangeArrowheads="1" noChangeShapeType="1" noTextEdit="1"/>
          </p:cNvSpPr>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25024" y="327889"/>
            <a:ext cx="2260711" cy="2260711"/>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Conclusion</a:t>
            </a:r>
            <a:endParaRPr lang="en-US" sz="3200" kern="1200" dirty="0">
              <a:solidFill>
                <a:srgbClr val="FFFFFF"/>
              </a:solidFill>
              <a:latin typeface="+mj-lt"/>
              <a:ea typeface="+mj-ea"/>
              <a:cs typeface="+mj-cs"/>
            </a:endParaRPr>
          </a:p>
        </p:txBody>
      </p:sp>
      <p:sp>
        <p:nvSpPr>
          <p:cNvPr id="3" name="Text Box 2"/>
          <p:cNvSpPr txBox="1"/>
          <p:nvPr/>
        </p:nvSpPr>
        <p:spPr>
          <a:xfrm>
            <a:off x="4497070" y="538480"/>
            <a:ext cx="7152640" cy="5262245"/>
          </a:xfrm>
          <a:prstGeom prst="rect">
            <a:avLst/>
          </a:prstGeom>
          <a:noFill/>
        </p:spPr>
        <p:txBody>
          <a:bodyPr wrap="square" rtlCol="0">
            <a:spAutoFit/>
          </a:bodyPr>
          <a:p>
            <a:pPr marL="457200" indent="-457200" algn="l">
              <a:buFont typeface="Arial" panose="020B0604020202020204" pitchFamily="34" charset="0"/>
              <a:buChar char="•"/>
            </a:pPr>
            <a:r>
              <a:rPr lang="en-US" sz="2800"/>
              <a:t>The paper proposes a robust and sparse linear discriminant analysis (RSDA) method via an alternating direction method of multipliers (ADMM).</a:t>
            </a:r>
            <a:endParaRPr lang="en-US" sz="2800"/>
          </a:p>
          <a:p>
            <a:pPr marL="457200" indent="-457200" algn="l">
              <a:buFont typeface="Arial" panose="020B0604020202020204" pitchFamily="34" charset="0"/>
              <a:buChar char="•"/>
            </a:pPr>
            <a:r>
              <a:rPr lang="en-US" sz="2800"/>
              <a:t>RSDA is able to handle both outliers and noise in the data.</a:t>
            </a:r>
            <a:endParaRPr lang="en-US" sz="2800"/>
          </a:p>
          <a:p>
            <a:pPr marL="457200" indent="-457200" algn="l">
              <a:buFont typeface="Arial" panose="020B0604020202020204" pitchFamily="34" charset="0"/>
              <a:buChar char="•"/>
            </a:pPr>
            <a:r>
              <a:rPr lang="en-US" sz="2800"/>
              <a:t>RSDA is also able to find a sparse set of discriminant features.</a:t>
            </a:r>
            <a:endParaRPr lang="en-US" sz="2800"/>
          </a:p>
          <a:p>
            <a:pPr marL="457200" indent="-457200" algn="l">
              <a:buFont typeface="Arial" panose="020B0604020202020204" pitchFamily="34" charset="0"/>
              <a:buChar char="•"/>
            </a:pPr>
            <a:r>
              <a:rPr lang="en-US" sz="2800"/>
              <a:t>Experimental results show that RSDA outperforms other state-of-the-art methods on both synthetic and real-world data sets.</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Citations</a:t>
            </a:r>
            <a:endParaRPr lang="en-US" sz="3200" kern="1200" dirty="0">
              <a:solidFill>
                <a:srgbClr val="FFFFFF"/>
              </a:solidFill>
              <a:latin typeface="+mj-lt"/>
              <a:ea typeface="+mj-ea"/>
              <a:cs typeface="+mj-cs"/>
            </a:endParaRPr>
          </a:p>
        </p:txBody>
      </p:sp>
      <p:sp>
        <p:nvSpPr>
          <p:cNvPr id="3" name="TextBox 2"/>
          <p:cNvSpPr txBox="1"/>
          <p:nvPr/>
        </p:nvSpPr>
        <p:spPr>
          <a:xfrm>
            <a:off x="4086224" y="557212"/>
            <a:ext cx="7384416" cy="5416868"/>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[1]: C. -N. Li, Y. -H. Shao, W. Yin and M. -Z. Liu, "Robust and Sparse Linear Discriminant Analysis via an Alternating Direction Method of Multipliers," in </a:t>
            </a:r>
            <a:r>
              <a:rPr lang="en-US" sz="2800" i="1" dirty="0"/>
              <a:t>IEEE Transactions on Neural Networks and Learning Systems</a:t>
            </a:r>
            <a:r>
              <a:rPr lang="en-US" sz="2800" dirty="0"/>
              <a:t>, vol. 31, no. 3, pp. 915-926, March 2020, </a:t>
            </a:r>
            <a:r>
              <a:rPr lang="en-US" sz="2800" dirty="0" err="1"/>
              <a:t>doi</a:t>
            </a:r>
            <a:r>
              <a:rPr lang="en-US" sz="2800" dirty="0"/>
              <a:t>: 10.1109/TNNLS.2019.2910991.</a:t>
            </a:r>
            <a:endParaRPr lang="en-US" sz="2800" dirty="0"/>
          </a:p>
          <a:p>
            <a:pPr marL="457200" indent="-457200">
              <a:spcBef>
                <a:spcPts val="600"/>
              </a:spcBef>
              <a:buFont typeface="Arial" panose="020B0604020202020204" pitchFamily="34" charset="0"/>
              <a:buChar char="•"/>
            </a:pPr>
            <a:r>
              <a:rPr lang="en-US" sz="2800" dirty="0"/>
              <a:t>[2]: Distributed Optimization and Statistical Learning via the Alternating Direction Method of Multipliers (Boyd, Parikh, Chu, </a:t>
            </a:r>
            <a:r>
              <a:rPr lang="en-US" sz="2800" dirty="0" err="1"/>
              <a:t>Peleato</a:t>
            </a:r>
            <a:r>
              <a:rPr lang="en-US" sz="2800" dirty="0"/>
              <a:t>, Eckstein)</a:t>
            </a:r>
            <a:endParaRPr lang="en-US" sz="2800" dirty="0"/>
          </a:p>
          <a:p>
            <a:pPr marL="457200" indent="-457200">
              <a:spcBef>
                <a:spcPts val="600"/>
              </a:spcBef>
              <a:buFont typeface="Arial" panose="020B0604020202020204" pitchFamily="34" charset="0"/>
              <a:buChar char="•"/>
            </a:pP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Introduction</a:t>
            </a:r>
            <a:endParaRPr lang="en-US" sz="3200" kern="1200" dirty="0">
              <a:solidFill>
                <a:srgbClr val="FFFFFF"/>
              </a:solidFill>
              <a:latin typeface="+mj-lt"/>
              <a:ea typeface="+mj-ea"/>
              <a:cs typeface="+mj-cs"/>
            </a:endParaRPr>
          </a:p>
        </p:txBody>
      </p:sp>
      <p:pic>
        <p:nvPicPr>
          <p:cNvPr id="1026" name="Picture 2" descr="Introduction to Linear Discriminant Analysis in Supervised Learning |  Analytics Steps"/>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086225" y="945350"/>
            <a:ext cx="5114743" cy="2455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Overview of the problem being studied</a:t>
            </a:r>
            <a:endParaRPr lang="en-US" sz="3200" kern="1200" dirty="0">
              <a:solidFill>
                <a:srgbClr val="FFFFFF"/>
              </a:solidFill>
              <a:latin typeface="+mj-lt"/>
              <a:ea typeface="+mj-ea"/>
              <a:cs typeface="+mj-cs"/>
            </a:endParaRPr>
          </a:p>
        </p:txBody>
      </p:sp>
      <p:sp>
        <p:nvSpPr>
          <p:cNvPr id="4" name="Text Box 3"/>
          <p:cNvSpPr txBox="1"/>
          <p:nvPr/>
        </p:nvSpPr>
        <p:spPr>
          <a:xfrm>
            <a:off x="4239260" y="661670"/>
            <a:ext cx="7643495" cy="5534660"/>
          </a:xfrm>
          <a:prstGeom prst="rect">
            <a:avLst/>
          </a:prstGeom>
          <a:noFill/>
        </p:spPr>
        <p:txBody>
          <a:bodyPr wrap="square" rtlCol="0" anchor="t">
            <a:spAutoFit/>
          </a:bodyPr>
          <a:p>
            <a:pPr marL="457200" indent="-457200" fontAlgn="ctr">
              <a:lnSpc>
                <a:spcPct val="110000"/>
              </a:lnSpc>
              <a:spcBef>
                <a:spcPts val="600"/>
              </a:spcBef>
              <a:buFont typeface="Arial" panose="020B0604020202020204" pitchFamily="34" charset="0"/>
              <a:buChar char="•"/>
            </a:pPr>
            <a:r>
              <a:rPr lang="en-US" sz="2800">
                <a:sym typeface="+mn-ea"/>
              </a:rPr>
              <a:t>LDA methods can produce a large number of features, which can lead to overfitting and poor generalization to new data.</a:t>
            </a:r>
            <a:endParaRPr lang="en-US" sz="2800">
              <a:sym typeface="+mn-ea"/>
            </a:endParaRPr>
          </a:p>
          <a:p>
            <a:pPr marL="457200" indent="-457200" fontAlgn="ctr">
              <a:lnSpc>
                <a:spcPct val="110000"/>
              </a:lnSpc>
              <a:spcBef>
                <a:spcPts val="600"/>
              </a:spcBef>
              <a:buFont typeface="Arial" panose="020B0604020202020204" pitchFamily="34" charset="0"/>
              <a:buChar char="•"/>
            </a:pPr>
            <a:r>
              <a:rPr lang="en-US" sz="2800"/>
              <a:t>LDA methods can be sensitive to outliers, which can adversely affect the classification accuracy.</a:t>
            </a:r>
            <a:endParaRPr lang="en-US" sz="2800"/>
          </a:p>
          <a:p>
            <a:pPr marL="457200" indent="-457200" fontAlgn="ctr">
              <a:lnSpc>
                <a:spcPct val="110000"/>
              </a:lnSpc>
              <a:spcBef>
                <a:spcPts val="600"/>
              </a:spcBef>
              <a:buFont typeface="Arial" panose="020B0604020202020204" pitchFamily="34" charset="0"/>
              <a:buChar char="•"/>
            </a:pPr>
            <a:r>
              <a:rPr lang="en-US" sz="2800"/>
              <a:t>LDA methods assume that the covariance matrix is the same for all classes, which may not be true in practice and can lead to poor classification accuracy.</a:t>
            </a:r>
            <a:endParaRPr lang="en-US" sz="2800"/>
          </a:p>
          <a:p>
            <a:pPr marL="457200" indent="-457200" fontAlgn="ctr">
              <a:lnSpc>
                <a:spcPct val="110000"/>
              </a:lnSpc>
              <a:spcBef>
                <a:spcPts val="600"/>
              </a:spcBef>
              <a:buFont typeface="Arial" panose="020B0604020202020204" pitchFamily="34" charset="0"/>
              <a:buChar char="•"/>
            </a:pP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Importance of solving the problem</a:t>
            </a:r>
            <a:endParaRPr lang="en-US" sz="3200" kern="1200" dirty="0">
              <a:solidFill>
                <a:srgbClr val="FFFFFF"/>
              </a:solidFill>
              <a:latin typeface="+mj-lt"/>
              <a:ea typeface="+mj-ea"/>
              <a:cs typeface="+mj-cs"/>
            </a:endParaRPr>
          </a:p>
        </p:txBody>
      </p:sp>
      <p:sp>
        <p:nvSpPr>
          <p:cNvPr id="4" name="Text Box 3"/>
          <p:cNvSpPr txBox="1"/>
          <p:nvPr/>
        </p:nvSpPr>
        <p:spPr>
          <a:xfrm>
            <a:off x="4435475" y="467360"/>
            <a:ext cx="6814185" cy="5923915"/>
          </a:xfrm>
          <a:prstGeom prst="rect">
            <a:avLst/>
          </a:prstGeom>
          <a:noFill/>
        </p:spPr>
        <p:txBody>
          <a:bodyPr wrap="square" rtlCol="0" anchor="t">
            <a:spAutoFit/>
          </a:bodyPr>
          <a:p>
            <a:pPr marL="457200" indent="-457200">
              <a:spcBef>
                <a:spcPts val="600"/>
              </a:spcBef>
              <a:buFont typeface="Arial" panose="020B0604020202020204" pitchFamily="34" charset="0"/>
              <a:buChar char="•"/>
            </a:pPr>
            <a:r>
              <a:rPr lang="en-US" sz="2800"/>
              <a:t>LDA is sensitive to outliers which can result in misclassification and poor accuracy.</a:t>
            </a:r>
            <a:endParaRPr lang="en-US" sz="2800"/>
          </a:p>
          <a:p>
            <a:pPr marL="457200" indent="-457200">
              <a:spcBef>
                <a:spcPts val="600"/>
              </a:spcBef>
              <a:buFont typeface="Arial" panose="020B0604020202020204" pitchFamily="34" charset="0"/>
              <a:buChar char="•"/>
            </a:pPr>
            <a:r>
              <a:rPr lang="en-US" sz="2800"/>
              <a:t>Overfitting can result in poor generalization to new data. </a:t>
            </a:r>
            <a:endParaRPr lang="en-US" sz="2800"/>
          </a:p>
          <a:p>
            <a:pPr marL="457200" indent="-457200">
              <a:spcBef>
                <a:spcPts val="600"/>
              </a:spcBef>
              <a:buFont typeface="Arial" panose="020B0604020202020204" pitchFamily="34" charset="0"/>
              <a:buChar char="•"/>
            </a:pPr>
            <a:r>
              <a:rPr lang="en-US" sz="2800"/>
              <a:t>Covariance matrix assumptions may not be valid in many real-world problems.</a:t>
            </a:r>
            <a:endParaRPr lang="en-US" sz="2800"/>
          </a:p>
          <a:p>
            <a:pPr marL="457200" indent="-457200">
              <a:spcBef>
                <a:spcPts val="600"/>
              </a:spcBef>
              <a:buFont typeface="Arial" panose="020B0604020202020204" pitchFamily="34" charset="0"/>
              <a:buChar char="•"/>
            </a:pPr>
            <a:r>
              <a:rPr lang="en-US" sz="2800"/>
              <a:t>When projection vectors drift far from their desired directions they result in poor classification accuracy and reduced usefulness of the model for real-world problems.</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Robust LDA</a:t>
            </a:r>
            <a:endParaRPr lang="en-US" sz="3200" kern="1200" dirty="0">
              <a:solidFill>
                <a:srgbClr val="FFFFFF"/>
              </a:solidFill>
              <a:latin typeface="+mj-lt"/>
              <a:ea typeface="+mj-ea"/>
              <a:cs typeface="+mj-cs"/>
            </a:endParaRPr>
          </a:p>
        </p:txBody>
      </p:sp>
      <mc:AlternateContent xmlns:mc="http://schemas.openxmlformats.org/markup-compatibility/2006">
        <mc:Choice xmlns:a14="http://schemas.microsoft.com/office/drawing/2010/main" Requires="a14">
          <p:sp>
            <p:nvSpPr>
              <p:cNvPr id="3" name="TextBox 2"/>
              <p:cNvSpPr txBox="1"/>
              <p:nvPr/>
            </p:nvSpPr>
            <p:spPr>
              <a:xfrm>
                <a:off x="4086224" y="557212"/>
                <a:ext cx="7384416" cy="5293757"/>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Use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𝐿</m:t>
                        </m:r>
                      </m:e>
                      <m:sub>
                        <m:r>
                          <a:rPr lang="en-US" sz="2800" b="0" i="1" smtClean="0">
                            <a:latin typeface="Cambria Math" panose="02040503050406030204" pitchFamily="18" charset="0"/>
                          </a:rPr>
                          <m:t>1</m:t>
                        </m:r>
                      </m:sub>
                    </m:sSub>
                  </m:oMath>
                </a14:m>
                <a:r>
                  <a:rPr lang="en-US" sz="2800" dirty="0"/>
                  <a:t>-norm to be robust to outliers and noise</a:t>
                </a:r>
                <a:endParaRPr lang="en-US" sz="2800" dirty="0"/>
              </a:p>
              <a:p>
                <a:pPr marL="457200" indent="-457200">
                  <a:spcBef>
                    <a:spcPts val="600"/>
                  </a:spcBef>
                  <a:buFont typeface="Arial" panose="020B0604020202020204" pitchFamily="34" charset="0"/>
                  <a:buChar char="•"/>
                </a:pPr>
                <a:r>
                  <a:rPr lang="en-US" sz="2800" dirty="0"/>
                  <a:t>Prove robustness through Bhattacharyya’s error bound</a:t>
                </a:r>
                <a:endParaRPr lang="en-US" sz="2800" dirty="0"/>
              </a:p>
              <a:p>
                <a:pPr marL="914400" lvl="1" indent="-457200">
                  <a:spcBef>
                    <a:spcPts val="600"/>
                  </a:spcBef>
                  <a:buFont typeface="Arial" panose="020B0604020202020204" pitchFamily="34" charset="0"/>
                  <a:buChar char="•"/>
                </a:pPr>
                <a:r>
                  <a:rPr lang="en-US" sz="2800" dirty="0"/>
                  <a:t>Guaranteed close bound to Bayes’ (irreducible) error</a:t>
                </a:r>
                <a:endParaRPr lang="en-US" sz="2800" dirty="0"/>
              </a:p>
              <a:p>
                <a:pPr marL="457200" indent="-457200">
                  <a:spcBef>
                    <a:spcPts val="600"/>
                  </a:spcBef>
                  <a:buFont typeface="Arial" panose="020B0604020202020204" pitchFamily="34" charset="0"/>
                  <a:buChar char="•"/>
                </a:pPr>
                <a:r>
                  <a:rPr lang="en-US" sz="2800" dirty="0"/>
                  <a:t>Get decomposition through Alternating Direction Method of Multipliers (ADMM)</a:t>
                </a:r>
                <a:endParaRPr lang="en-US" sz="2800" dirty="0"/>
              </a:p>
              <a:p>
                <a:pPr marL="914400" lvl="1" indent="-457200">
                  <a:spcBef>
                    <a:spcPts val="600"/>
                  </a:spcBef>
                  <a:buFont typeface="Arial" panose="020B0604020202020204" pitchFamily="34" charset="0"/>
                  <a:buChar char="•"/>
                </a:pPr>
                <a:r>
                  <a:rPr lang="en-US" sz="2800" dirty="0"/>
                  <a:t>Deals with nonconvex nature</a:t>
                </a:r>
                <a:endParaRPr lang="en-US" sz="2800" dirty="0"/>
              </a:p>
              <a:p>
                <a:pPr marL="914400" lvl="1" indent="-457200">
                  <a:spcBef>
                    <a:spcPts val="600"/>
                  </a:spcBef>
                  <a:buFont typeface="Arial" panose="020B0604020202020204" pitchFamily="34" charset="0"/>
                  <a:buChar char="•"/>
                </a:pPr>
                <a:r>
                  <a:rPr lang="en-US" sz="2800" dirty="0"/>
                  <a:t>Able to extract more features</a:t>
                </a:r>
                <a:endParaRPr lang="en-US" sz="2800" dirty="0"/>
              </a:p>
              <a:p>
                <a:pPr marL="457200" indent="-457200">
                  <a:spcBef>
                    <a:spcPts val="600"/>
                  </a:spcBef>
                  <a:buFont typeface="Arial" panose="020B0604020202020204" pitchFamily="34" charset="0"/>
                  <a:buChar char="•"/>
                </a:pPr>
                <a:r>
                  <a:rPr lang="en-US" sz="2800" dirty="0"/>
                  <a:t>Sparse: number of features large, number of observations limited</a:t>
                </a:r>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a:off x="4086224" y="557212"/>
                <a:ext cx="7384416" cy="5293757"/>
              </a:xfrm>
              <a:prstGeom prst="rect">
                <a:avLst/>
              </a:prstGeom>
              <a:blipFill rotWithShape="1">
                <a:blip r:embed="rId1"/>
                <a:stretch>
                  <a:fillRect l="-9" t="-6" b="-7604"/>
                </a:stretch>
              </a:blipFill>
            </p:spPr>
            <p:txBody>
              <a:bodyPr/>
              <a:lstStyle/>
              <a:p>
                <a:r>
                  <a:rPr lang="en-US"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Alternating Direction Method of Multipliers</a:t>
            </a:r>
            <a:endParaRPr lang="en-US" sz="3200" kern="1200" dirty="0">
              <a:solidFill>
                <a:srgbClr val="FFFFFF"/>
              </a:solidFill>
              <a:latin typeface="+mj-lt"/>
              <a:ea typeface="+mj-ea"/>
              <a:cs typeface="+mj-cs"/>
            </a:endParaRPr>
          </a:p>
        </p:txBody>
      </p:sp>
      <p:sp>
        <p:nvSpPr>
          <p:cNvPr id="3" name="TextBox 2"/>
          <p:cNvSpPr txBox="1"/>
          <p:nvPr/>
        </p:nvSpPr>
        <p:spPr>
          <a:xfrm>
            <a:off x="4086224" y="557212"/>
            <a:ext cx="7384416" cy="2554545"/>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Rewrite the minimization to the form</a:t>
            </a:r>
            <a:endParaRPr lang="en-US" sz="2800" dirty="0"/>
          </a:p>
          <a:p>
            <a:pPr marL="457200" indent="-457200">
              <a:spcBef>
                <a:spcPts val="600"/>
              </a:spcBef>
              <a:buFont typeface="Arial" panose="020B0604020202020204" pitchFamily="34" charset="0"/>
              <a:buChar char="•"/>
            </a:pPr>
            <a:endParaRPr lang="en-US" sz="2800" dirty="0"/>
          </a:p>
          <a:p>
            <a:pPr marL="457200" indent="-457200">
              <a:spcBef>
                <a:spcPts val="600"/>
              </a:spcBef>
              <a:buFont typeface="Arial" panose="020B0604020202020204" pitchFamily="34" charset="0"/>
              <a:buChar char="•"/>
            </a:pPr>
            <a:endParaRPr lang="en-US" sz="2800" dirty="0"/>
          </a:p>
          <a:p>
            <a:pPr marL="457200" indent="-457200">
              <a:spcBef>
                <a:spcPts val="600"/>
              </a:spcBef>
              <a:buFont typeface="Arial" panose="020B0604020202020204" pitchFamily="34" charset="0"/>
              <a:buChar char="•"/>
            </a:pPr>
            <a:r>
              <a:rPr lang="en-US" sz="2800" dirty="0"/>
              <a:t>Add penalty</a:t>
            </a:r>
            <a:endParaRPr lang="en-US" sz="2800" dirty="0"/>
          </a:p>
          <a:p>
            <a:pPr marL="457200" indent="-457200">
              <a:spcBef>
                <a:spcPts val="600"/>
              </a:spcBef>
              <a:buFont typeface="Arial" panose="020B0604020202020204" pitchFamily="34" charset="0"/>
              <a:buChar char="•"/>
            </a:pPr>
            <a:r>
              <a:rPr lang="en-US" sz="2800" dirty="0"/>
              <a:t>We know how to minimize efficiently</a:t>
            </a:r>
            <a:endParaRPr lang="en-US" sz="2800" dirty="0"/>
          </a:p>
        </p:txBody>
      </p:sp>
      <p:pic>
        <p:nvPicPr>
          <p:cNvPr id="5" name="Picture 4"/>
          <p:cNvPicPr>
            <a:picLocks noChangeAspect="1"/>
          </p:cNvPicPr>
          <p:nvPr/>
        </p:nvPicPr>
        <p:blipFill rotWithShape="1">
          <a:blip r:embed="rId1"/>
          <a:srcRect l="47049" t="46509"/>
          <a:stretch>
            <a:fillRect/>
          </a:stretch>
        </p:blipFill>
        <p:spPr>
          <a:xfrm>
            <a:off x="5770880" y="1130379"/>
            <a:ext cx="3578448" cy="782761"/>
          </a:xfrm>
          <a:prstGeom prst="rect">
            <a:avLst/>
          </a:prstGeom>
        </p:spPr>
      </p:pic>
      <p:pic>
        <p:nvPicPr>
          <p:cNvPr id="7" name="Picture 6"/>
          <p:cNvPicPr>
            <a:picLocks noChangeAspect="1"/>
          </p:cNvPicPr>
          <p:nvPr/>
        </p:nvPicPr>
        <p:blipFill>
          <a:blip r:embed="rId2"/>
          <a:stretch>
            <a:fillRect/>
          </a:stretch>
        </p:blipFill>
        <p:spPr>
          <a:xfrm>
            <a:off x="3886200" y="3035106"/>
            <a:ext cx="7064624" cy="2143875"/>
          </a:xfrm>
          <a:prstGeom prst="rect">
            <a:avLst/>
          </a:prstGeom>
        </p:spPr>
      </p:pic>
      <p:sp>
        <p:nvSpPr>
          <p:cNvPr id="4" name="TextBox 3"/>
          <p:cNvSpPr txBox="1"/>
          <p:nvPr/>
        </p:nvSpPr>
        <p:spPr>
          <a:xfrm>
            <a:off x="9349328" y="1134977"/>
            <a:ext cx="1804183" cy="369332"/>
          </a:xfrm>
          <a:prstGeom prst="rect">
            <a:avLst/>
          </a:prstGeom>
          <a:noFill/>
        </p:spPr>
        <p:txBody>
          <a:bodyPr wrap="square" rtlCol="0">
            <a:spAutoFit/>
          </a:bodyPr>
          <a:lstStyle/>
          <a:p>
            <a:r>
              <a:rPr lang="en-US" dirty="0"/>
              <a:t>Figure. [2]</a:t>
            </a:r>
            <a:endParaRPr lang="en-US" dirty="0"/>
          </a:p>
        </p:txBody>
      </p:sp>
      <p:sp>
        <p:nvSpPr>
          <p:cNvPr id="6" name="TextBox 5"/>
          <p:cNvSpPr txBox="1"/>
          <p:nvPr/>
        </p:nvSpPr>
        <p:spPr>
          <a:xfrm>
            <a:off x="5884581" y="5178981"/>
            <a:ext cx="3787702" cy="646331"/>
          </a:xfrm>
          <a:prstGeom prst="rect">
            <a:avLst/>
          </a:prstGeom>
          <a:noFill/>
        </p:spPr>
        <p:txBody>
          <a:bodyPr wrap="square" rtlCol="0">
            <a:spAutoFit/>
          </a:bodyPr>
          <a:lstStyle/>
          <a:p>
            <a:r>
              <a:rPr lang="en-US" dirty="0"/>
              <a:t>Figure. Augmented </a:t>
            </a:r>
            <a:r>
              <a:rPr lang="en-US" dirty="0" err="1"/>
              <a:t>Lagrangian</a:t>
            </a:r>
            <a:r>
              <a:rPr lang="en-US" dirty="0"/>
              <a:t> and minimization of two variables [2]</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Methodology</a:t>
            </a:r>
            <a:endParaRPr lang="en-US" sz="3200" kern="1200" dirty="0">
              <a:solidFill>
                <a:srgbClr val="FFFFFF"/>
              </a:solidFill>
              <a:latin typeface="+mj-lt"/>
              <a:ea typeface="+mj-ea"/>
              <a:cs typeface="+mj-cs"/>
            </a:endParaRPr>
          </a:p>
        </p:txBody>
      </p:sp>
      <p:sp>
        <p:nvSpPr>
          <p:cNvPr id="3" name="TextBox 2"/>
          <p:cNvSpPr txBox="1"/>
          <p:nvPr/>
        </p:nvSpPr>
        <p:spPr>
          <a:xfrm>
            <a:off x="4086224" y="557212"/>
            <a:ext cx="7384416" cy="1969770"/>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Compare multiple dimensionality reducing algorithms</a:t>
            </a:r>
            <a:endParaRPr lang="en-US" sz="2800" dirty="0"/>
          </a:p>
          <a:p>
            <a:pPr marL="457200" indent="-457200">
              <a:spcBef>
                <a:spcPts val="600"/>
              </a:spcBef>
              <a:buFont typeface="Arial" panose="020B0604020202020204" pitchFamily="34" charset="0"/>
              <a:buChar char="•"/>
            </a:pPr>
            <a:r>
              <a:rPr lang="en-US" sz="2800" dirty="0"/>
              <a:t>Use artificial and real datasets</a:t>
            </a:r>
            <a:endParaRPr lang="en-US" sz="2800" dirty="0"/>
          </a:p>
          <a:p>
            <a:pPr marL="457200" indent="-457200">
              <a:spcBef>
                <a:spcPts val="600"/>
              </a:spcBef>
              <a:buFont typeface="Arial" panose="020B0604020202020204" pitchFamily="34" charset="0"/>
              <a:buChar char="•"/>
            </a:pPr>
            <a:r>
              <a:rPr lang="en-US" sz="2800" dirty="0"/>
              <a:t>Measure accuracy and time</a:t>
            </a:r>
            <a:endParaRPr lang="en-US" sz="2800" dirty="0"/>
          </a:p>
        </p:txBody>
      </p:sp>
      <p:pic>
        <p:nvPicPr>
          <p:cNvPr id="9" name="Picture 8"/>
          <p:cNvPicPr>
            <a:picLocks noChangeAspect="1"/>
          </p:cNvPicPr>
          <p:nvPr/>
        </p:nvPicPr>
        <p:blipFill>
          <a:blip r:embed="rId1"/>
          <a:stretch>
            <a:fillRect/>
          </a:stretch>
        </p:blipFill>
        <p:spPr>
          <a:xfrm>
            <a:off x="5029200" y="2447744"/>
            <a:ext cx="4251488" cy="3853044"/>
          </a:xfrm>
          <a:prstGeom prst="rect">
            <a:avLst/>
          </a:prstGeom>
        </p:spPr>
      </p:pic>
      <p:sp>
        <p:nvSpPr>
          <p:cNvPr id="4" name="TextBox 3"/>
          <p:cNvSpPr txBox="1"/>
          <p:nvPr/>
        </p:nvSpPr>
        <p:spPr>
          <a:xfrm>
            <a:off x="4560124" y="6300788"/>
            <a:ext cx="5260770" cy="369332"/>
          </a:xfrm>
          <a:prstGeom prst="rect">
            <a:avLst/>
          </a:prstGeom>
          <a:noFill/>
        </p:spPr>
        <p:txBody>
          <a:bodyPr wrap="square" rtlCol="0">
            <a:spAutoFit/>
          </a:bodyPr>
          <a:lstStyle/>
          <a:p>
            <a:r>
              <a:rPr lang="en-US" dirty="0"/>
              <a:t>Figure. Samples of the noisy female Indian dataset [1]</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Experimental Results - </a:t>
            </a:r>
            <a:r>
              <a:rPr lang="en-US" sz="3200" dirty="0">
                <a:solidFill>
                  <a:srgbClr val="FFFFFF"/>
                </a:solidFill>
              </a:rPr>
              <a:t>I</a:t>
            </a:r>
            <a:endParaRPr lang="en-US" sz="3200" kern="1200" dirty="0">
              <a:solidFill>
                <a:srgbClr val="FFFFFF"/>
              </a:solidFill>
              <a:latin typeface="+mj-lt"/>
              <a:ea typeface="+mj-ea"/>
              <a:cs typeface="+mj-cs"/>
            </a:endParaRPr>
          </a:p>
        </p:txBody>
      </p:sp>
      <p:sp>
        <p:nvSpPr>
          <p:cNvPr id="3" name="TextBox 2"/>
          <p:cNvSpPr txBox="1"/>
          <p:nvPr/>
        </p:nvSpPr>
        <p:spPr>
          <a:xfrm>
            <a:off x="4086224" y="557212"/>
            <a:ext cx="7384416" cy="5062924"/>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RLDA and RSLDA are new LDA (Linear Discriminant Analysis) methods that are more reliable and sparser.</a:t>
            </a:r>
            <a:endParaRPr lang="en-US" sz="2800" dirty="0"/>
          </a:p>
          <a:p>
            <a:pPr marL="457200" indent="-457200">
              <a:spcBef>
                <a:spcPts val="600"/>
              </a:spcBef>
              <a:buFont typeface="Arial" panose="020B0604020202020204" pitchFamily="34" charset="0"/>
              <a:buChar char="•"/>
            </a:pPr>
            <a:r>
              <a:rPr lang="en-US" sz="2800" dirty="0"/>
              <a:t>They use negative formulations, avoiding the use of L1-norm to solve complex optimization problems.</a:t>
            </a:r>
            <a:endParaRPr lang="en-US" sz="2800" dirty="0"/>
          </a:p>
          <a:p>
            <a:pPr marL="457200" indent="-457200">
              <a:spcBef>
                <a:spcPts val="600"/>
              </a:spcBef>
              <a:buFont typeface="Arial" panose="020B0604020202020204" pitchFamily="34" charset="0"/>
              <a:buChar char="•"/>
            </a:pPr>
            <a:r>
              <a:rPr lang="en-US" sz="2800" dirty="0"/>
              <a:t>This allows for the selection of the right regularization term.</a:t>
            </a:r>
            <a:endParaRPr lang="en-US" sz="2800" dirty="0"/>
          </a:p>
          <a:p>
            <a:pPr marL="457200" indent="-457200">
              <a:spcBef>
                <a:spcPts val="600"/>
              </a:spcBef>
              <a:buFont typeface="Arial" panose="020B0604020202020204" pitchFamily="34" charset="0"/>
              <a:buChar char="•"/>
            </a:pPr>
            <a:r>
              <a:rPr lang="en-US" sz="2800" dirty="0"/>
              <a:t>The proposed approaches can ensure optimal answers since the RSLDA method combines robustness and sparsity. </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Experimental Results - </a:t>
            </a:r>
            <a:r>
              <a:rPr lang="en-US" sz="3200" dirty="0">
                <a:solidFill>
                  <a:srgbClr val="FFFFFF"/>
                </a:solidFill>
              </a:rPr>
              <a:t>II</a:t>
            </a:r>
            <a:endParaRPr lang="en-US" sz="3200" kern="1200" dirty="0">
              <a:solidFill>
                <a:srgbClr val="FFFFFF"/>
              </a:solidFill>
              <a:latin typeface="+mj-lt"/>
              <a:ea typeface="+mj-ea"/>
              <a:cs typeface="+mj-cs"/>
            </a:endParaRPr>
          </a:p>
        </p:txBody>
      </p:sp>
      <p:sp>
        <p:nvSpPr>
          <p:cNvPr id="6" name="TextBox 5"/>
          <p:cNvSpPr txBox="1"/>
          <p:nvPr/>
        </p:nvSpPr>
        <p:spPr>
          <a:xfrm>
            <a:off x="4086224" y="557212"/>
            <a:ext cx="7384416" cy="5924699"/>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Since the suggested RLDA approach leverages Bhattacharyya error bound optimization without this restriction, it is an improvement above L1-LDA.</a:t>
            </a:r>
            <a:endParaRPr lang="en-US" sz="2800" dirty="0"/>
          </a:p>
          <a:p>
            <a:pPr marL="457200" indent="-457200">
              <a:spcBef>
                <a:spcPts val="600"/>
              </a:spcBef>
              <a:buFont typeface="Arial" panose="020B0604020202020204" pitchFamily="34" charset="0"/>
              <a:buChar char="•"/>
            </a:pPr>
            <a:r>
              <a:rPr lang="en-US" sz="2800" dirty="0"/>
              <a:t>The ADMM algorithm is employed to solve RLDA and RSLDA. </a:t>
            </a:r>
            <a:endParaRPr lang="en-US" sz="2800" dirty="0"/>
          </a:p>
          <a:p>
            <a:pPr marL="457200" indent="-457200">
              <a:spcBef>
                <a:spcPts val="600"/>
              </a:spcBef>
              <a:buFont typeface="Arial" panose="020B0604020202020204" pitchFamily="34" charset="0"/>
              <a:buChar char="•"/>
            </a:pPr>
            <a:r>
              <a:rPr lang="en-US" sz="2800" dirty="0"/>
              <a:t>SULDA and its variants SULDA-ADMM and SULDA 1 seek sparse solutions but do not consider robustness.</a:t>
            </a:r>
            <a:endParaRPr lang="en-US" sz="2800" dirty="0"/>
          </a:p>
          <a:p>
            <a:pPr marL="457200" indent="-457200">
              <a:spcBef>
                <a:spcPts val="600"/>
              </a:spcBef>
              <a:buFont typeface="Arial" panose="020B0604020202020204" pitchFamily="34" charset="0"/>
              <a:buChar char="•"/>
            </a:pPr>
            <a:r>
              <a:rPr lang="en-US" sz="2800" dirty="0"/>
              <a:t>RLDA and RSLDA utilize L1-norm to achieve robustness and sparseness, and they are an improvement over SULDA in terms of both these aspects.</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0</TotalTime>
  <Words>3448</Words>
  <Application>WPS Writer</Application>
  <PresentationFormat>Widescreen</PresentationFormat>
  <Paragraphs>78</Paragraphs>
  <Slides>11</Slides>
  <Notes>15</Notes>
  <HiddenSlides>7</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11</vt:i4>
      </vt:variant>
    </vt:vector>
  </HeadingPairs>
  <TitlesOfParts>
    <vt:vector size="31" baseType="lpstr">
      <vt:lpstr>Arial</vt:lpstr>
      <vt:lpstr>SimSun</vt:lpstr>
      <vt:lpstr>Wingdings</vt:lpstr>
      <vt:lpstr>Franklin Gothic Book</vt:lpstr>
      <vt:lpstr>苹方-简</vt:lpstr>
      <vt:lpstr>Segoe UI</vt:lpstr>
      <vt:lpstr>Calibri</vt:lpstr>
      <vt:lpstr>Söhne</vt:lpstr>
      <vt:lpstr>Thonburi</vt:lpstr>
      <vt:lpstr>Cambria Math</vt:lpstr>
      <vt:lpstr>Kingsoft Math</vt:lpstr>
      <vt:lpstr>Helvetica Neue</vt:lpstr>
      <vt:lpstr>Microsoft YaHei</vt:lpstr>
      <vt:lpstr>汉仪旗黑</vt:lpstr>
      <vt:lpstr>Arial Unicode MS</vt:lpstr>
      <vt:lpstr>Calibri Light</vt:lpstr>
      <vt:lpstr>Calibri</vt:lpstr>
      <vt:lpstr>宋体-简</vt:lpstr>
      <vt:lpstr>Office Theme</vt:lpstr>
      <vt:lpstr>1_Office Theme</vt:lpstr>
      <vt:lpstr>Research Presentation</vt:lpstr>
      <vt:lpstr>Introduction</vt:lpstr>
      <vt:lpstr>Overview of the problem being studied</vt:lpstr>
      <vt:lpstr>Importance of solving the problem</vt:lpstr>
      <vt:lpstr>Robust LDA</vt:lpstr>
      <vt:lpstr>Alternating Direction Method of Multipliers</vt:lpstr>
      <vt:lpstr>Methodology</vt:lpstr>
      <vt:lpstr>Experimental Results - I</vt:lpstr>
      <vt:lpstr>Experimental Results - II</vt:lpstr>
      <vt:lpstr>Results and Discussion</vt:lpstr>
      <vt:lpstr>Citations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Satyam Sharma .</dc:creator>
  <cp:lastModifiedBy>Ishan Unnarkar</cp:lastModifiedBy>
  <cp:revision>5</cp:revision>
  <dcterms:created xsi:type="dcterms:W3CDTF">2023-04-04T02:57:34Z</dcterms:created>
  <dcterms:modified xsi:type="dcterms:W3CDTF">2023-04-04T02:57:34Z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ies>
</file>