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8" r:id="rId3"/>
    <p:sldId id="271" r:id="rId4"/>
    <p:sldId id="272" r:id="rId5"/>
    <p:sldId id="273" r:id="rId6"/>
    <p:sldId id="274" r:id="rId7"/>
    <p:sldId id="275" r:id="rId8"/>
    <p:sldId id="276" r:id="rId9"/>
    <p:sldId id="269" r:id="rId10"/>
    <p:sldId id="266" r:id="rId11"/>
    <p:sldId id="270" r:id="rId12"/>
    <p:sldId id="267" r:id="rId13"/>
    <p:sldId id="263" r:id="rId14"/>
    <p:sldId id="26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749" autoAdjust="0"/>
  </p:normalViewPr>
  <p:slideViewPr>
    <p:cSldViewPr snapToGrid="0">
      <p:cViewPr>
        <p:scale>
          <a:sx n="54" d="100"/>
          <a:sy n="54" d="100"/>
        </p:scale>
        <p:origin x="1148" y="4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Sharma ." userId="e52902f6-79a0-4b6a-82c2-3c3b6a58ef47" providerId="ADAL" clId="{0D04733B-A215-4345-B184-62AF1EA89A3A}"/>
    <pc:docChg chg="modSld">
      <pc:chgData name="Satyam Sharma ." userId="e52902f6-79a0-4b6a-82c2-3c3b6a58ef47" providerId="ADAL" clId="{0D04733B-A215-4345-B184-62AF1EA89A3A}" dt="2023-03-29T01:58:17.415" v="43" actId="20577"/>
      <pc:docMkLst>
        <pc:docMk/>
      </pc:docMkLst>
      <pc:sldChg chg="modNotesTx">
        <pc:chgData name="Satyam Sharma ." userId="e52902f6-79a0-4b6a-82c2-3c3b6a58ef47" providerId="ADAL" clId="{0D04733B-A215-4345-B184-62AF1EA89A3A}" dt="2023-03-29T01:58:17.415" v="43" actId="20577"/>
        <pc:sldMkLst>
          <pc:docMk/>
          <pc:sldMk cId="322398974" sldId="2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4/3/2023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I. Introduction</a:t>
            </a:r>
          </a:p>
          <a:p>
            <a:pPr algn="l">
              <a:buFont typeface="Arial" panose="020B0604020202020204" pitchFamily="34" charset="0"/>
              <a:buNone/>
            </a:pPr>
            <a:r>
              <a:rPr lang="en-US" b="0" i="0" dirty="0">
                <a:solidFill>
                  <a:srgbClr val="000000"/>
                </a:solidFill>
                <a:effectLst/>
                <a:latin typeface="Söhne"/>
              </a:rPr>
              <a:t>- Overview of the problem being studied</a:t>
            </a:r>
          </a:p>
          <a:p>
            <a:pPr algn="l">
              <a:buFont typeface="Arial" panose="020B0604020202020204" pitchFamily="34" charset="0"/>
              <a:buNone/>
            </a:pPr>
            <a:r>
              <a:rPr lang="en-US" b="0" i="0" dirty="0">
                <a:solidFill>
                  <a:srgbClr val="000000"/>
                </a:solidFill>
                <a:effectLst/>
                <a:latin typeface="Söhne"/>
              </a:rPr>
              <a:t>- Importance of solving the problem</a:t>
            </a:r>
          </a:p>
          <a:p>
            <a:pPr algn="l"/>
            <a:r>
              <a:rPr lang="en-US" b="0" i="0" dirty="0">
                <a:solidFill>
                  <a:srgbClr val="000000"/>
                </a:solidFill>
                <a:effectLst/>
                <a:latin typeface="Söhne"/>
              </a:rPr>
              <a:t>II. Limitations of Classical LDA</a:t>
            </a:r>
          </a:p>
          <a:p>
            <a:pPr algn="l">
              <a:buFont typeface="Arial" panose="020B0604020202020204" pitchFamily="34" charset="0"/>
              <a:buNone/>
            </a:pPr>
            <a:r>
              <a:rPr lang="en-US" b="0" i="0" dirty="0">
                <a:solidFill>
                  <a:srgbClr val="000000"/>
                </a:solidFill>
                <a:effectLst/>
                <a:latin typeface="Söhne"/>
              </a:rPr>
              <a:t>- LDA's susceptibility to polluted data</a:t>
            </a:r>
          </a:p>
          <a:p>
            <a:pPr algn="l">
              <a:buFont typeface="Arial" panose="020B0604020202020204" pitchFamily="34" charset="0"/>
              <a:buNone/>
            </a:pPr>
            <a:r>
              <a:rPr lang="en-US" b="0" i="0" dirty="0">
                <a:solidFill>
                  <a:srgbClr val="000000"/>
                </a:solidFill>
                <a:effectLst/>
                <a:latin typeface="Söhne"/>
              </a:rPr>
              <a:t>- The SSS problem in L2-norm-based LDA</a:t>
            </a:r>
          </a:p>
          <a:p>
            <a:pPr algn="l"/>
            <a:r>
              <a:rPr lang="en-US" b="0" i="0" dirty="0">
                <a:solidFill>
                  <a:srgbClr val="000000"/>
                </a:solidFill>
                <a:effectLst/>
                <a:latin typeface="Söhne"/>
              </a:rPr>
              <a:t>III. Robust and Sparse Linear Discriminant Analysis</a:t>
            </a:r>
          </a:p>
          <a:p>
            <a:pPr algn="l">
              <a:buFont typeface="Arial" panose="020B0604020202020204" pitchFamily="34" charset="0"/>
              <a:buNone/>
            </a:pPr>
            <a:r>
              <a:rPr lang="en-US" b="0" i="0" dirty="0">
                <a:solidFill>
                  <a:srgbClr val="000000"/>
                </a:solidFill>
                <a:effectLst/>
                <a:latin typeface="Söhne"/>
              </a:rPr>
              <a:t>- Explanation of the proposed method</a:t>
            </a:r>
          </a:p>
          <a:p>
            <a:pPr algn="l">
              <a:buFont typeface="Arial" panose="020B0604020202020204" pitchFamily="34" charset="0"/>
              <a:buNone/>
            </a:pPr>
            <a:r>
              <a:rPr lang="en-US" b="0" i="0" dirty="0">
                <a:solidFill>
                  <a:srgbClr val="000000"/>
                </a:solidFill>
                <a:effectLst/>
                <a:latin typeface="Söhne"/>
              </a:rPr>
              <a:t>- Benefits of the method over classical LDA</a:t>
            </a:r>
          </a:p>
          <a:p>
            <a:pPr algn="l"/>
            <a:r>
              <a:rPr lang="en-US" b="0" i="0" dirty="0">
                <a:solidFill>
                  <a:srgbClr val="000000"/>
                </a:solidFill>
                <a:effectLst/>
                <a:latin typeface="Söhne"/>
              </a:rPr>
              <a:t>IV. Alternating Direction Method of Multipliers (ADMM)</a:t>
            </a:r>
          </a:p>
          <a:p>
            <a:pPr algn="l">
              <a:buFont typeface="Arial" panose="020B0604020202020204" pitchFamily="34" charset="0"/>
              <a:buNone/>
            </a:pPr>
            <a:r>
              <a:rPr lang="en-US" b="0" i="0" dirty="0">
                <a:solidFill>
                  <a:srgbClr val="000000"/>
                </a:solidFill>
                <a:effectLst/>
                <a:latin typeface="Söhne"/>
              </a:rPr>
              <a:t>- Overview of ADMM</a:t>
            </a:r>
          </a:p>
          <a:p>
            <a:pPr algn="l">
              <a:buFont typeface="Arial" panose="020B0604020202020204" pitchFamily="34" charset="0"/>
              <a:buNone/>
            </a:pPr>
            <a:r>
              <a:rPr lang="en-US" b="0" i="0" dirty="0">
                <a:solidFill>
                  <a:srgbClr val="000000"/>
                </a:solidFill>
                <a:effectLst/>
                <a:latin typeface="Söhne"/>
              </a:rPr>
              <a:t>- How ADMM is applied to the proposed method</a:t>
            </a:r>
          </a:p>
          <a:p>
            <a:pPr algn="l"/>
            <a:r>
              <a:rPr lang="en-US" b="0" i="0" dirty="0">
                <a:solidFill>
                  <a:srgbClr val="000000"/>
                </a:solidFill>
                <a:effectLst/>
                <a:latin typeface="Söhne"/>
              </a:rPr>
              <a:t>V. Experimental Results</a:t>
            </a:r>
          </a:p>
          <a:p>
            <a:pPr algn="l">
              <a:buFont typeface="Arial" panose="020B0604020202020204" pitchFamily="34" charset="0"/>
              <a:buNone/>
            </a:pPr>
            <a:r>
              <a:rPr lang="en-US" b="0" i="0" dirty="0">
                <a:solidFill>
                  <a:srgbClr val="000000"/>
                </a:solidFill>
                <a:effectLst/>
                <a:latin typeface="Söhne"/>
              </a:rPr>
              <a:t>- Description of the experiments conducted</a:t>
            </a:r>
          </a:p>
          <a:p>
            <a:pPr algn="l">
              <a:buFont typeface="Arial" panose="020B0604020202020204" pitchFamily="34" charset="0"/>
              <a:buNone/>
            </a:pPr>
            <a:r>
              <a:rPr lang="en-US" b="0" i="0" dirty="0">
                <a:solidFill>
                  <a:srgbClr val="000000"/>
                </a:solidFill>
                <a:effectLst/>
                <a:latin typeface="Söhne"/>
              </a:rPr>
              <a:t>- Comparison of the proposed method to other methods</a:t>
            </a:r>
          </a:p>
          <a:p>
            <a:pPr algn="l">
              <a:buFont typeface="Arial" panose="020B0604020202020204" pitchFamily="34" charset="0"/>
              <a:buNone/>
            </a:pPr>
            <a:r>
              <a:rPr lang="en-US" b="0" i="0" dirty="0">
                <a:solidFill>
                  <a:srgbClr val="000000"/>
                </a:solidFill>
                <a:effectLst/>
                <a:latin typeface="Söhne"/>
              </a:rPr>
              <a:t>- Discussion of the results</a:t>
            </a:r>
          </a:p>
          <a:p>
            <a:pPr algn="l"/>
            <a:r>
              <a:rPr lang="en-US" b="0" i="0" dirty="0">
                <a:solidFill>
                  <a:srgbClr val="000000"/>
                </a:solidFill>
                <a:effectLst/>
                <a:latin typeface="Söhne"/>
              </a:rPr>
              <a:t>VI. Conclusion</a:t>
            </a:r>
          </a:p>
          <a:p>
            <a:pPr algn="l">
              <a:buFont typeface="Arial" panose="020B0604020202020204" pitchFamily="34" charset="0"/>
              <a:buNone/>
            </a:pPr>
            <a:r>
              <a:rPr lang="en-US" b="0" i="0" dirty="0">
                <a:solidFill>
                  <a:srgbClr val="000000"/>
                </a:solidFill>
                <a:effectLst/>
                <a:latin typeface="Söhne"/>
              </a:rPr>
              <a:t>- Summary of the paper's contributions</a:t>
            </a:r>
          </a:p>
          <a:p>
            <a:pPr algn="l">
              <a:buFont typeface="Arial" panose="020B0604020202020204" pitchFamily="34" charset="0"/>
              <a:buNone/>
            </a:pPr>
            <a:r>
              <a:rPr lang="en-US" b="0" i="0" dirty="0">
                <a:solidFill>
                  <a:srgbClr val="000000"/>
                </a:solidFill>
                <a:effectLst/>
                <a:latin typeface="Söhne"/>
              </a:rPr>
              <a:t>- Future work and potential areas for improvement</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618606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688095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17332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paper’s contribution. We know that L1-norm provides more robustness to outliers and noise, but how? We can use Bhattacharyya’s error bound, a measure of how similar two distributions are. The two distributions we compare are the data and its dimensionally-reduced projection. Minimizing this error is essential in getting accurate reductions. Thankfully, the authors proved that it’s a close bound to Bayes’ irreducible error.</a:t>
            </a:r>
          </a:p>
          <a:p>
            <a:endParaRPr lang="en-US" dirty="0"/>
          </a:p>
          <a:p>
            <a:r>
              <a:rPr lang="en-US" dirty="0"/>
              <a:t>For dimensional reduction to happen, we need a way to get the most important features. Typically, you would use </a:t>
            </a:r>
            <a:r>
              <a:rPr lang="en-US" dirty="0" err="1"/>
              <a:t>eigendecomposition</a:t>
            </a:r>
            <a:r>
              <a:rPr lang="en-US" dirty="0"/>
              <a:t>, but we use an Alternating Direction Method of Multipliers instead for L1-norm. Not only can it work with the nonconvex nature of LDA, it also doesn’t have the same restriction where the number of features must be one less than the number of classes.</a:t>
            </a:r>
          </a:p>
          <a:p>
            <a:endParaRPr lang="en-US" dirty="0"/>
          </a:p>
          <a:p>
            <a:r>
              <a:rPr lang="en-US" dirty="0"/>
              <a:t>A variant of RLDA, Sparse RLDA, can work with fewer observations and extract more features.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57591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Alternating Direction Method of Multipliers is unique in how it optimizes. Instead of minimizing any generic function with one variable, it minimizes the sum of two functions with different variables.</a:t>
            </a:r>
          </a:p>
          <a:p>
            <a:endParaRPr lang="en-US" dirty="0"/>
          </a:p>
          <a:p>
            <a:r>
              <a:rPr lang="en-US" dirty="0"/>
              <a:t>If we add a penalty to the sum, then we create an augmented </a:t>
            </a:r>
            <a:r>
              <a:rPr lang="en-US" dirty="0" err="1"/>
              <a:t>Lagrangian</a:t>
            </a:r>
            <a:r>
              <a:rPr lang="en-US" dirty="0"/>
              <a:t>. This helps us because other researchers found an efficient way to minimize both variables at the same time within one iteration. Finding the arguments of the minima for both variables can also be done in parallel, speeding up computation.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1912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2822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whether their Robust LDA has real improvement, the authors decided to test it against both artificial and real datasets. Here, they compare it against PCA, Principal Component Analysis, PCA with L1-norm, LDA, </a:t>
            </a:r>
            <a:r>
              <a:rPr lang="en-US" dirty="0" err="1"/>
              <a:t>regularlized</a:t>
            </a:r>
            <a:r>
              <a:rPr lang="en-US" dirty="0"/>
              <a:t> LDA, LDA with L1-norm, and other methods.</a:t>
            </a:r>
          </a:p>
          <a:p>
            <a:endParaRPr lang="en-US" dirty="0"/>
          </a:p>
          <a:p>
            <a:r>
              <a:rPr lang="en-US" dirty="0"/>
              <a:t>For their datasets, they created two datasets with 2 dimensions, with both dimensions being normally distributed with different parameters. Each dataset has 50 samples, but one dataset has one outlier and the other has two outliers. For the real dataset, they used the images of Indian female faces, with each image being 32x32 pixels and 8-bit grayscale. To test robustness, they add normally distributed noise to </a:t>
            </a:r>
            <a:r>
              <a:rPr lang="en-US"/>
              <a:t>each image.</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49205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87100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4/3/2023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4/3/2023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863062" y="5110225"/>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6468816" cy="981420"/>
          </a:xfrm>
        </p:spPr>
        <p:txBody>
          <a:bodyPr anchor="b">
            <a:normAutofit lnSpcReduction="10000"/>
          </a:bodyPr>
          <a:lstStyle/>
          <a:p>
            <a:pPr algn="l"/>
            <a:r>
              <a:rPr lang="en-US" sz="2000" dirty="0"/>
              <a:t>“Robust and Sparse Linear Discriminant Analysis via an Alternating Direction Method of Multipliers”</a:t>
            </a:r>
            <a:r>
              <a:rPr lang="en-US" sz="1600" dirty="0"/>
              <a:t> </a:t>
            </a:r>
          </a:p>
          <a:p>
            <a:pPr algn="l"/>
            <a:r>
              <a:rPr lang="en-US" sz="1600" dirty="0"/>
              <a:t>		</a:t>
            </a:r>
            <a:r>
              <a:rPr lang="en-US" sz="1300" dirty="0"/>
              <a:t>by Chun-Na Li, Yuan-Hai Shao, </a:t>
            </a:r>
            <a:r>
              <a:rPr lang="en-US" sz="1300" dirty="0" err="1"/>
              <a:t>Wotao</a:t>
            </a:r>
            <a:r>
              <a:rPr lang="en-US" sz="1300" dirty="0"/>
              <a:t> Yin, and Ming-Zeng Liu</a:t>
            </a:r>
            <a:endParaRPr lang="en-US" sz="13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Introduction</a:t>
            </a:r>
          </a:p>
        </p:txBody>
      </p:sp>
      <p:pic>
        <p:nvPicPr>
          <p:cNvPr id="1026" name="Picture 2" descr="Introduction to Linear Discriminant Analysis in Supervised Learning |  Analytics Steps">
            <a:extLst>
              <a:ext uri="{FF2B5EF4-FFF2-40B4-BE49-F238E27FC236}">
                <a16:creationId xmlns:a16="http://schemas.microsoft.com/office/drawing/2014/main" id="{682A5F03-9CFA-4B32-CD0C-32A41618B3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86225" y="945350"/>
            <a:ext cx="5114743" cy="245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Overview of the problem being studied</a:t>
            </a:r>
          </a:p>
        </p:txBody>
      </p:sp>
    </p:spTree>
    <p:extLst>
      <p:ext uri="{BB962C8B-B14F-4D97-AF65-F5344CB8AC3E}">
        <p14:creationId xmlns:p14="http://schemas.microsoft.com/office/powerpoint/2010/main" val="277393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Importance of solving the problem</a:t>
            </a:r>
          </a:p>
        </p:txBody>
      </p:sp>
    </p:spTree>
    <p:extLst>
      <p:ext uri="{BB962C8B-B14F-4D97-AF65-F5344CB8AC3E}">
        <p14:creationId xmlns:p14="http://schemas.microsoft.com/office/powerpoint/2010/main" val="410427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Robust LDA</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5293757"/>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Use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a:t>-norm to be robust to outliers and noise</a:t>
                </a:r>
              </a:p>
              <a:p>
                <a:pPr marL="457200" indent="-457200">
                  <a:spcBef>
                    <a:spcPts val="600"/>
                  </a:spcBef>
                  <a:buFont typeface="Arial" panose="020B0604020202020204" pitchFamily="34" charset="0"/>
                  <a:buChar char="•"/>
                </a:pPr>
                <a:r>
                  <a:rPr lang="en-US" sz="2800" dirty="0"/>
                  <a:t>Prove robustness through Bhattacharyya’s error bound</a:t>
                </a:r>
              </a:p>
              <a:p>
                <a:pPr marL="914400" lvl="1" indent="-457200">
                  <a:spcBef>
                    <a:spcPts val="600"/>
                  </a:spcBef>
                  <a:buFont typeface="Arial" panose="020B0604020202020204" pitchFamily="34" charset="0"/>
                  <a:buChar char="•"/>
                </a:pPr>
                <a:r>
                  <a:rPr lang="en-US" sz="2800" dirty="0"/>
                  <a:t>Guaranteed close bound to Bayes’ (irreducible) error</a:t>
                </a:r>
              </a:p>
              <a:p>
                <a:pPr marL="457200" indent="-457200">
                  <a:spcBef>
                    <a:spcPts val="600"/>
                  </a:spcBef>
                  <a:buFont typeface="Arial" panose="020B0604020202020204" pitchFamily="34" charset="0"/>
                  <a:buChar char="•"/>
                </a:pPr>
                <a:r>
                  <a:rPr lang="en-US" sz="2800" dirty="0"/>
                  <a:t>Get decomposition through Alternating Direction Method of Multipliers (ADMM)</a:t>
                </a:r>
              </a:p>
              <a:p>
                <a:pPr marL="914400" lvl="1" indent="-457200">
                  <a:spcBef>
                    <a:spcPts val="600"/>
                  </a:spcBef>
                  <a:buFont typeface="Arial" panose="020B0604020202020204" pitchFamily="34" charset="0"/>
                  <a:buChar char="•"/>
                </a:pPr>
                <a:r>
                  <a:rPr lang="en-US" sz="2800" dirty="0"/>
                  <a:t>Deals with nonconvex nature</a:t>
                </a:r>
              </a:p>
              <a:p>
                <a:pPr marL="914400" lvl="1" indent="-457200">
                  <a:spcBef>
                    <a:spcPts val="600"/>
                  </a:spcBef>
                  <a:buFont typeface="Arial" panose="020B0604020202020204" pitchFamily="34" charset="0"/>
                  <a:buChar char="•"/>
                </a:pPr>
                <a:r>
                  <a:rPr lang="en-US" sz="2800" dirty="0"/>
                  <a:t>Able to extract more features</a:t>
                </a:r>
              </a:p>
              <a:p>
                <a:pPr marL="457200" indent="-457200">
                  <a:spcBef>
                    <a:spcPts val="600"/>
                  </a:spcBef>
                  <a:buFont typeface="Arial" panose="020B0604020202020204" pitchFamily="34" charset="0"/>
                  <a:buChar char="•"/>
                </a:pPr>
                <a:r>
                  <a:rPr lang="en-US" sz="2800" dirty="0"/>
                  <a:t>Sparse: number of features large, number of observations limited</a:t>
                </a:r>
              </a:p>
            </p:txBody>
          </p:sp>
        </mc:Choice>
        <mc:Fallback>
          <p:sp>
            <p:nvSpPr>
              <p:cNvPr id="3" name="TextBox 2">
                <a:extLst>
                  <a:ext uri="{FF2B5EF4-FFF2-40B4-BE49-F238E27FC236}">
                    <a16:creationId xmlns:a16="http://schemas.microsoft.com/office/drawing/2014/main" id="{50FE390F-35C1-B42D-03C4-675CE536459A}"/>
                  </a:ext>
                </a:extLst>
              </p:cNvPr>
              <p:cNvSpPr txBox="1">
                <a:spLocks noRot="1" noChangeAspect="1" noMove="1" noResize="1" noEditPoints="1" noAdjustHandles="1" noChangeArrowheads="1" noChangeShapeType="1" noTextEdit="1"/>
              </p:cNvSpPr>
              <p:nvPr/>
            </p:nvSpPr>
            <p:spPr>
              <a:xfrm>
                <a:off x="4086224" y="557212"/>
                <a:ext cx="7384416" cy="5293757"/>
              </a:xfrm>
              <a:prstGeom prst="rect">
                <a:avLst/>
              </a:prstGeom>
              <a:blipFill>
                <a:blip r:embed="rId3"/>
                <a:stretch>
                  <a:fillRect l="-1485" t="-1036" r="-1568" b="-2301"/>
                </a:stretch>
              </a:blipFill>
            </p:spPr>
            <p:txBody>
              <a:bodyPr/>
              <a:lstStyle/>
              <a:p>
                <a:r>
                  <a:rPr lang="en-US">
                    <a:noFill/>
                  </a:rPr>
                  <a:t> </a:t>
                </a:r>
              </a:p>
            </p:txBody>
          </p:sp>
        </mc:Fallback>
      </mc:AlternateContent>
    </p:spTree>
    <p:extLst>
      <p:ext uri="{BB962C8B-B14F-4D97-AF65-F5344CB8AC3E}">
        <p14:creationId xmlns:p14="http://schemas.microsoft.com/office/powerpoint/2010/main" val="323747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Alternating Direction Method of Multipliers</a:t>
            </a:r>
          </a:p>
        </p:txBody>
      </p:sp>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255454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Rewrite the minimization to the form</a:t>
            </a:r>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endParaRPr lang="en-US" sz="2800" dirty="0"/>
          </a:p>
          <a:p>
            <a:pPr marL="457200" indent="-457200">
              <a:spcBef>
                <a:spcPts val="600"/>
              </a:spcBef>
              <a:buFont typeface="Arial" panose="020B0604020202020204" pitchFamily="34" charset="0"/>
              <a:buChar char="•"/>
            </a:pPr>
            <a:r>
              <a:rPr lang="en-US" sz="2800" dirty="0"/>
              <a:t>Add penalty</a:t>
            </a:r>
          </a:p>
          <a:p>
            <a:pPr marL="457200" indent="-457200">
              <a:spcBef>
                <a:spcPts val="600"/>
              </a:spcBef>
              <a:buFont typeface="Arial" panose="020B0604020202020204" pitchFamily="34" charset="0"/>
              <a:buChar char="•"/>
            </a:pPr>
            <a:r>
              <a:rPr lang="en-US" sz="2800" dirty="0"/>
              <a:t>We know how to minimize efficiently</a:t>
            </a:r>
          </a:p>
        </p:txBody>
      </p:sp>
      <p:pic>
        <p:nvPicPr>
          <p:cNvPr id="5" name="Picture 4">
            <a:extLst>
              <a:ext uri="{FF2B5EF4-FFF2-40B4-BE49-F238E27FC236}">
                <a16:creationId xmlns:a16="http://schemas.microsoft.com/office/drawing/2014/main" id="{261B8725-9F00-C620-E13A-F0C8C48F04B5}"/>
              </a:ext>
            </a:extLst>
          </p:cNvPr>
          <p:cNvPicPr>
            <a:picLocks noChangeAspect="1"/>
          </p:cNvPicPr>
          <p:nvPr/>
        </p:nvPicPr>
        <p:blipFill rotWithShape="1">
          <a:blip r:embed="rId3"/>
          <a:srcRect l="47049" t="46509"/>
          <a:stretch/>
        </p:blipFill>
        <p:spPr>
          <a:xfrm>
            <a:off x="5770880" y="1130379"/>
            <a:ext cx="3578448" cy="782761"/>
          </a:xfrm>
          <a:prstGeom prst="rect">
            <a:avLst/>
          </a:prstGeom>
        </p:spPr>
      </p:pic>
      <p:pic>
        <p:nvPicPr>
          <p:cNvPr id="7" name="Picture 6">
            <a:extLst>
              <a:ext uri="{FF2B5EF4-FFF2-40B4-BE49-F238E27FC236}">
                <a16:creationId xmlns:a16="http://schemas.microsoft.com/office/drawing/2014/main" id="{9D6B1EDA-5CC1-17AF-0AA0-1314B9F334E3}"/>
              </a:ext>
            </a:extLst>
          </p:cNvPr>
          <p:cNvPicPr>
            <a:picLocks noChangeAspect="1"/>
          </p:cNvPicPr>
          <p:nvPr/>
        </p:nvPicPr>
        <p:blipFill>
          <a:blip r:embed="rId4"/>
          <a:stretch>
            <a:fillRect/>
          </a:stretch>
        </p:blipFill>
        <p:spPr>
          <a:xfrm>
            <a:off x="3886200" y="3035106"/>
            <a:ext cx="7064624" cy="2143875"/>
          </a:xfrm>
          <a:prstGeom prst="rect">
            <a:avLst/>
          </a:prstGeom>
        </p:spPr>
      </p:pic>
      <p:sp>
        <p:nvSpPr>
          <p:cNvPr id="4" name="TextBox 3">
            <a:extLst>
              <a:ext uri="{FF2B5EF4-FFF2-40B4-BE49-F238E27FC236}">
                <a16:creationId xmlns:a16="http://schemas.microsoft.com/office/drawing/2014/main" id="{C38C0196-409D-C8B6-3B08-F1442C9B36FB}"/>
              </a:ext>
            </a:extLst>
          </p:cNvPr>
          <p:cNvSpPr txBox="1"/>
          <p:nvPr/>
        </p:nvSpPr>
        <p:spPr>
          <a:xfrm>
            <a:off x="9349328" y="1134977"/>
            <a:ext cx="1804183" cy="369332"/>
          </a:xfrm>
          <a:prstGeom prst="rect">
            <a:avLst/>
          </a:prstGeom>
          <a:noFill/>
        </p:spPr>
        <p:txBody>
          <a:bodyPr wrap="square" rtlCol="0">
            <a:spAutoFit/>
          </a:bodyPr>
          <a:lstStyle/>
          <a:p>
            <a:r>
              <a:rPr lang="en-US" dirty="0"/>
              <a:t>Figure. [2]</a:t>
            </a:r>
          </a:p>
        </p:txBody>
      </p:sp>
      <p:sp>
        <p:nvSpPr>
          <p:cNvPr id="6" name="TextBox 5">
            <a:extLst>
              <a:ext uri="{FF2B5EF4-FFF2-40B4-BE49-F238E27FC236}">
                <a16:creationId xmlns:a16="http://schemas.microsoft.com/office/drawing/2014/main" id="{22CD9BA0-35E2-66F4-A46C-DFEFB4DB814F}"/>
              </a:ext>
            </a:extLst>
          </p:cNvPr>
          <p:cNvSpPr txBox="1"/>
          <p:nvPr/>
        </p:nvSpPr>
        <p:spPr>
          <a:xfrm>
            <a:off x="5884581" y="5178981"/>
            <a:ext cx="3787702" cy="646331"/>
          </a:xfrm>
          <a:prstGeom prst="rect">
            <a:avLst/>
          </a:prstGeom>
          <a:noFill/>
        </p:spPr>
        <p:txBody>
          <a:bodyPr wrap="square" rtlCol="0">
            <a:spAutoFit/>
          </a:bodyPr>
          <a:lstStyle/>
          <a:p>
            <a:r>
              <a:rPr lang="en-US" dirty="0"/>
              <a:t>Figure. Augmented </a:t>
            </a:r>
            <a:r>
              <a:rPr lang="en-US" dirty="0" err="1"/>
              <a:t>Lagrangian</a:t>
            </a:r>
            <a:r>
              <a:rPr lang="en-US" dirty="0"/>
              <a:t> and minimization of two variables [2]</a:t>
            </a:r>
          </a:p>
        </p:txBody>
      </p:sp>
    </p:spTree>
    <p:extLst>
      <p:ext uri="{BB962C8B-B14F-4D97-AF65-F5344CB8AC3E}">
        <p14:creationId xmlns:p14="http://schemas.microsoft.com/office/powerpoint/2010/main" val="367501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Methodology</a:t>
            </a:r>
          </a:p>
        </p:txBody>
      </p:sp>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1969770"/>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Compare multiple dimensionality reducing algorithms</a:t>
            </a:r>
          </a:p>
          <a:p>
            <a:pPr marL="457200" indent="-457200">
              <a:spcBef>
                <a:spcPts val="600"/>
              </a:spcBef>
              <a:buFont typeface="Arial" panose="020B0604020202020204" pitchFamily="34" charset="0"/>
              <a:buChar char="•"/>
            </a:pPr>
            <a:r>
              <a:rPr lang="en-US" sz="2800" dirty="0"/>
              <a:t>Use artificial and real datasets</a:t>
            </a:r>
          </a:p>
          <a:p>
            <a:pPr marL="457200" indent="-457200">
              <a:spcBef>
                <a:spcPts val="600"/>
              </a:spcBef>
              <a:buFont typeface="Arial" panose="020B0604020202020204" pitchFamily="34" charset="0"/>
              <a:buChar char="•"/>
            </a:pPr>
            <a:r>
              <a:rPr lang="en-US" sz="2800" dirty="0"/>
              <a:t>Measure accuracy and time</a:t>
            </a:r>
          </a:p>
        </p:txBody>
      </p:sp>
      <p:pic>
        <p:nvPicPr>
          <p:cNvPr id="9" name="Picture 8">
            <a:extLst>
              <a:ext uri="{FF2B5EF4-FFF2-40B4-BE49-F238E27FC236}">
                <a16:creationId xmlns:a16="http://schemas.microsoft.com/office/drawing/2014/main" id="{C22F6917-6EFD-72E1-E7AC-E44A98ADD1D2}"/>
              </a:ext>
            </a:extLst>
          </p:cNvPr>
          <p:cNvPicPr>
            <a:picLocks noChangeAspect="1"/>
          </p:cNvPicPr>
          <p:nvPr/>
        </p:nvPicPr>
        <p:blipFill>
          <a:blip r:embed="rId3"/>
          <a:stretch>
            <a:fillRect/>
          </a:stretch>
        </p:blipFill>
        <p:spPr>
          <a:xfrm>
            <a:off x="5029200" y="2447744"/>
            <a:ext cx="4251488" cy="3853044"/>
          </a:xfrm>
          <a:prstGeom prst="rect">
            <a:avLst/>
          </a:prstGeom>
        </p:spPr>
      </p:pic>
      <p:sp>
        <p:nvSpPr>
          <p:cNvPr id="4" name="TextBox 3">
            <a:extLst>
              <a:ext uri="{FF2B5EF4-FFF2-40B4-BE49-F238E27FC236}">
                <a16:creationId xmlns:a16="http://schemas.microsoft.com/office/drawing/2014/main" id="{219A6757-CB02-B034-064F-8CF552A8E21E}"/>
              </a:ext>
            </a:extLst>
          </p:cNvPr>
          <p:cNvSpPr txBox="1"/>
          <p:nvPr/>
        </p:nvSpPr>
        <p:spPr>
          <a:xfrm>
            <a:off x="4560124" y="6300788"/>
            <a:ext cx="5260770" cy="369332"/>
          </a:xfrm>
          <a:prstGeom prst="rect">
            <a:avLst/>
          </a:prstGeom>
          <a:noFill/>
        </p:spPr>
        <p:txBody>
          <a:bodyPr wrap="square" rtlCol="0">
            <a:spAutoFit/>
          </a:bodyPr>
          <a:lstStyle/>
          <a:p>
            <a:r>
              <a:rPr lang="en-US" dirty="0"/>
              <a:t>Figure. Samples of the noisy female Indian dataset [1]</a:t>
            </a:r>
          </a:p>
        </p:txBody>
      </p:sp>
    </p:spTree>
    <p:extLst>
      <p:ext uri="{BB962C8B-B14F-4D97-AF65-F5344CB8AC3E}">
        <p14:creationId xmlns:p14="http://schemas.microsoft.com/office/powerpoint/2010/main" val="201653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Flowchart: Document 103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Citations</a:t>
            </a:r>
          </a:p>
        </p:txBody>
      </p:sp>
      <p:sp>
        <p:nvSpPr>
          <p:cNvPr id="3" name="TextBox 2">
            <a:extLst>
              <a:ext uri="{FF2B5EF4-FFF2-40B4-BE49-F238E27FC236}">
                <a16:creationId xmlns:a16="http://schemas.microsoft.com/office/drawing/2014/main" id="{50FE390F-35C1-B42D-03C4-675CE536459A}"/>
              </a:ext>
            </a:extLst>
          </p:cNvPr>
          <p:cNvSpPr txBox="1"/>
          <p:nvPr/>
        </p:nvSpPr>
        <p:spPr>
          <a:xfrm>
            <a:off x="4086224" y="557212"/>
            <a:ext cx="7384416" cy="5416868"/>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en-US" sz="2800" dirty="0"/>
              <a:t>[1]: C. -N. Li, Y. -H. Shao, W. Yin and M. -Z. Liu, "Robust and Sparse Linear Discriminant Analysis via an Alternating Direction Method of Multipliers," in </a:t>
            </a:r>
            <a:r>
              <a:rPr lang="en-US" sz="2800" i="1" dirty="0"/>
              <a:t>IEEE Transactions on Neural Networks and Learning Systems</a:t>
            </a:r>
            <a:r>
              <a:rPr lang="en-US" sz="2800" dirty="0"/>
              <a:t>, vol. 31, no. 3, pp. 915-926, March 2020, </a:t>
            </a:r>
            <a:r>
              <a:rPr lang="en-US" sz="2800" dirty="0" err="1"/>
              <a:t>doi</a:t>
            </a:r>
            <a:r>
              <a:rPr lang="en-US" sz="2800" dirty="0"/>
              <a:t>: 10.1109/TNNLS.2019.2910991.</a:t>
            </a:r>
          </a:p>
          <a:p>
            <a:pPr marL="457200" indent="-457200">
              <a:spcBef>
                <a:spcPts val="600"/>
              </a:spcBef>
              <a:buFont typeface="Arial" panose="020B0604020202020204" pitchFamily="34" charset="0"/>
              <a:buChar char="•"/>
            </a:pPr>
            <a:r>
              <a:rPr lang="en-US" sz="2800" dirty="0"/>
              <a:t>[2]: Distributed Optimization and Statistical Learning via the Alternating Direction Method of Multipliers (Boyd, Parikh, Chu, </a:t>
            </a:r>
            <a:r>
              <a:rPr lang="en-US" sz="2800" dirty="0" err="1"/>
              <a:t>Peleato</a:t>
            </a:r>
            <a:r>
              <a:rPr lang="en-US" sz="2800" dirty="0"/>
              <a:t>, Eckstein)</a:t>
            </a:r>
          </a:p>
          <a:p>
            <a:pPr marL="457200" indent="-457200">
              <a:spcBef>
                <a:spcPts val="600"/>
              </a:spcBef>
              <a:buFont typeface="Arial" panose="020B0604020202020204" pitchFamily="34" charset="0"/>
              <a:buChar char="•"/>
            </a:pPr>
            <a:endParaRPr lang="en-US" sz="2800" dirty="0"/>
          </a:p>
        </p:txBody>
      </p:sp>
    </p:spTree>
    <p:extLst>
      <p:ext uri="{BB962C8B-B14F-4D97-AF65-F5344CB8AC3E}">
        <p14:creationId xmlns:p14="http://schemas.microsoft.com/office/powerpoint/2010/main" val="415125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pic>
        <p:nvPicPr>
          <p:cNvPr id="2" name="Picture 1" descr="A screenshot of a research paper.">
            <a:extLst>
              <a:ext uri="{FF2B5EF4-FFF2-40B4-BE49-F238E27FC236}">
                <a16:creationId xmlns:a16="http://schemas.microsoft.com/office/drawing/2014/main" id="{778E3BF5-FB54-4388-B5BD-7116A58E33DA}"/>
              </a:ext>
            </a:extLst>
          </p:cNvPr>
          <p:cNvPicPr>
            <a:picLocks noChangeAspect="1"/>
          </p:cNvPicPr>
          <p:nvPr/>
        </p:nvPicPr>
        <p:blipFill>
          <a:blip r:embed="rId3"/>
          <a:stretch>
            <a:fillRect/>
          </a:stretch>
        </p:blipFill>
        <p:spPr>
          <a:xfrm>
            <a:off x="257908" y="270802"/>
            <a:ext cx="11071225" cy="4727345"/>
          </a:xfrm>
          <a:prstGeom prst="rect">
            <a:avLst/>
          </a:prstGeom>
          <a:ln>
            <a:noFill/>
          </a:ln>
          <a:effectLst>
            <a:outerShdw blurRad="292100" dist="139700" dir="2700000" algn="tl" rotWithShape="0">
              <a:srgbClr val="333333">
                <a:alpha val="65000"/>
              </a:srgbClr>
            </a:outerShdw>
          </a:effectLst>
        </p:spPr>
      </p:pic>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3" name="TextBox 2">
            <a:extLst>
              <a:ext uri="{FF2B5EF4-FFF2-40B4-BE49-F238E27FC236}">
                <a16:creationId xmlns:a16="http://schemas.microsoft.com/office/drawing/2014/main" id="{4F08F965-B293-47B3-B684-4631A57C9685}"/>
              </a:ext>
            </a:extLst>
          </p:cNvPr>
          <p:cNvSpPr txBox="1"/>
          <p:nvPr/>
        </p:nvSpPr>
        <p:spPr>
          <a:xfrm>
            <a:off x="257908" y="5225736"/>
            <a:ext cx="8260860" cy="1569660"/>
          </a:xfrm>
          <a:prstGeom prst="rect">
            <a:avLst/>
          </a:prstGeom>
          <a:noFill/>
        </p:spPr>
        <p:txBody>
          <a:bodyPr wrap="square" rtlCol="0">
            <a:spAutoFit/>
          </a:bodyPr>
          <a:lstStyle/>
          <a:p>
            <a:pPr marL="342900" indent="-342900">
              <a:buAutoNum type="arabicPeriod" startAt="3"/>
            </a:pPr>
            <a:r>
              <a:rPr lang="en-US" sz="1600" dirty="0">
                <a:latin typeface="Segoe UI" panose="020B0502040204020203" pitchFamily="34" charset="0"/>
                <a:cs typeface="Segoe UI" panose="020B0502040204020203" pitchFamily="34" charset="0"/>
              </a:rPr>
              <a:t>Select the text you would like to add to your research notes and then choose if you want to Add or Add and Cite.  To avoid plagiarism, make sure you add quotation marks around the text so you know it came from the source.  </a:t>
            </a:r>
          </a:p>
          <a:p>
            <a:pPr marL="342900" indent="-342900">
              <a:buAutoNum type="arabicPeriod" startAt="3"/>
            </a:pPr>
            <a:r>
              <a:rPr lang="en-US" sz="1600" dirty="0">
                <a:latin typeface="Segoe UI" panose="020B0502040204020203" pitchFamily="34" charset="0"/>
                <a:cs typeface="Segoe UI" panose="020B0502040204020203" pitchFamily="34" charset="0"/>
              </a:rPr>
              <a:t>The citation format will match the one you selected in the References tab.  This citation is APA style, but you can change it to the one given by your teacher or instructor</a:t>
            </a:r>
            <a:r>
              <a:rPr lang="en-US" sz="1600" i="1" dirty="0">
                <a:latin typeface="Segoe UI" panose="020B0502040204020203" pitchFamily="34" charset="0"/>
                <a:cs typeface="Segoe UI" panose="020B0502040204020203" pitchFamily="34" charset="0"/>
              </a:rPr>
              <a:t>.</a:t>
            </a:r>
          </a:p>
        </p:txBody>
      </p:sp>
      <p:pic>
        <p:nvPicPr>
          <p:cNvPr id="4" name="Picture 3" descr="A screenshot of a research paper.">
            <a:extLst>
              <a:ext uri="{FF2B5EF4-FFF2-40B4-BE49-F238E27FC236}">
                <a16:creationId xmlns:a16="http://schemas.microsoft.com/office/drawing/2014/main" id="{F795E70B-B268-407C-A7B8-F26AE17B7B59}"/>
              </a:ext>
            </a:extLst>
          </p:cNvPr>
          <p:cNvPicPr>
            <a:picLocks noChangeAspect="1"/>
          </p:cNvPicPr>
          <p:nvPr/>
        </p:nvPicPr>
        <p:blipFill>
          <a:blip r:embed="rId4"/>
          <a:stretch>
            <a:fillRect/>
          </a:stretch>
        </p:blipFill>
        <p:spPr>
          <a:xfrm>
            <a:off x="8834405" y="5225736"/>
            <a:ext cx="2494728" cy="1344247"/>
          </a:xfrm>
          <a:prstGeom prst="rect">
            <a:avLst/>
          </a:prstGeom>
          <a:ln>
            <a:noFill/>
          </a:ln>
          <a:effectLst>
            <a:outerShdw blurRad="292100" dist="139700" dir="2700000" algn="tl" rotWithShape="0">
              <a:srgbClr val="333333">
                <a:alpha val="65000"/>
              </a:srgbClr>
            </a:outerShdw>
          </a:effectLst>
        </p:spPr>
      </p:pic>
      <p:sp>
        <p:nvSpPr>
          <p:cNvPr id="8" name="Oval 7">
            <a:extLst>
              <a:ext uri="{FF2B5EF4-FFF2-40B4-BE49-F238E27FC236}">
                <a16:creationId xmlns:a16="http://schemas.microsoft.com/office/drawing/2014/main" id="{771FD909-67DD-41D1-8AC0-F79A8ED9E072}"/>
              </a:ext>
              <a:ext uri="{C183D7F6-B498-43B3-948B-1728B52AA6E4}">
                <adec:decorative xmlns:adec="http://schemas.microsoft.com/office/drawing/2017/decorative" val="1"/>
              </a:ext>
            </a:extLst>
          </p:cNvPr>
          <p:cNvSpPr/>
          <p:nvPr/>
        </p:nvSpPr>
        <p:spPr>
          <a:xfrm>
            <a:off x="8358554" y="567642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p:nvPr/>
        </p:nvCxnSpPr>
        <p:spPr>
          <a:xfrm>
            <a:off x="8651631" y="5056554"/>
            <a:ext cx="1484923" cy="742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58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298</TotalTime>
  <Words>2387</Words>
  <Application>Microsoft Office PowerPoint</Application>
  <PresentationFormat>Widescreen</PresentationFormat>
  <Paragraphs>158</Paragraphs>
  <Slides>15</Slides>
  <Notes>15</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Franklin Gothic Book</vt:lpstr>
      <vt:lpstr>Segoe UI</vt:lpstr>
      <vt:lpstr>Söhne</vt:lpstr>
      <vt:lpstr>Office Theme</vt:lpstr>
      <vt:lpstr>Research Presentation</vt:lpstr>
      <vt:lpstr>Introduction</vt:lpstr>
      <vt:lpstr>Overview of the problem being studied</vt:lpstr>
      <vt:lpstr>Importance of solving the problem</vt:lpstr>
      <vt:lpstr>Robust LDA</vt:lpstr>
      <vt:lpstr>Alternating Direction Method of Multipliers</vt:lpstr>
      <vt:lpstr>Methodology</vt:lpstr>
      <vt:lpstr>Citations</vt:lpstr>
      <vt:lpstr>Slide 3</vt:lpstr>
      <vt:lpstr>Vary Your Sources</vt:lpstr>
      <vt:lpstr>Evaluate Your Sources</vt:lpstr>
      <vt:lpstr>Narrow Your Topic</vt:lpstr>
      <vt:lpstr>Organize Your Research</vt:lpstr>
      <vt:lpstr>Present Your Research</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Satyam Sharma .</dc:creator>
  <cp:lastModifiedBy>Joseph Chorbajian</cp:lastModifiedBy>
  <cp:revision>3</cp:revision>
  <dcterms:created xsi:type="dcterms:W3CDTF">2023-03-29T01:29:00Z</dcterms:created>
  <dcterms:modified xsi:type="dcterms:W3CDTF">2023-04-04T01:14:08Z</dcterms:modified>
</cp:coreProperties>
</file>