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8" r:id="rId3"/>
    <p:sldId id="271" r:id="rId4"/>
    <p:sldId id="272" r:id="rId5"/>
    <p:sldId id="269" r:id="rId6"/>
    <p:sldId id="266" r:id="rId7"/>
    <p:sldId id="270" r:id="rId8"/>
    <p:sldId id="267" r:id="rId9"/>
    <p:sldId id="263"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487" autoAdjust="0"/>
  </p:normalViewPr>
  <p:slideViewPr>
    <p:cSldViewPr snapToGrid="0">
      <p:cViewPr varScale="1">
        <p:scale>
          <a:sx n="42" d="100"/>
          <a:sy n="42" d="100"/>
        </p:scale>
        <p:origin x="1604" y="4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Sharma ." userId="e52902f6-79a0-4b6a-82c2-3c3b6a58ef47" providerId="ADAL" clId="{0D04733B-A215-4345-B184-62AF1EA89A3A}"/>
    <pc:docChg chg="modSld">
      <pc:chgData name="Satyam Sharma ." userId="e52902f6-79a0-4b6a-82c2-3c3b6a58ef47" providerId="ADAL" clId="{0D04733B-A215-4345-B184-62AF1EA89A3A}" dt="2023-03-29T01:58:17.415" v="43" actId="20577"/>
      <pc:docMkLst>
        <pc:docMk/>
      </pc:docMkLst>
      <pc:sldChg chg="modNotesTx">
        <pc:chgData name="Satyam Sharma ." userId="e52902f6-79a0-4b6a-82c2-3c3b6a58ef47" providerId="ADAL" clId="{0D04733B-A215-4345-B184-62AF1EA89A3A}" dt="2023-03-29T01:58:17.415" v="43" actId="20577"/>
        <pc:sldMkLst>
          <pc:docMk/>
          <pc:sldMk cId="322398974" sldId="2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3/28/2023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I. Introduction</a:t>
            </a:r>
          </a:p>
          <a:p>
            <a:pPr algn="l">
              <a:buFont typeface="Arial" panose="020B0604020202020204" pitchFamily="34" charset="0"/>
              <a:buNone/>
            </a:pPr>
            <a:r>
              <a:rPr lang="en-US" b="0" i="0" dirty="0">
                <a:solidFill>
                  <a:srgbClr val="000000"/>
                </a:solidFill>
                <a:effectLst/>
                <a:latin typeface="Söhne"/>
              </a:rPr>
              <a:t>- Overview of the problem being studied</a:t>
            </a:r>
          </a:p>
          <a:p>
            <a:pPr algn="l">
              <a:buFont typeface="Arial" panose="020B0604020202020204" pitchFamily="34" charset="0"/>
              <a:buNone/>
            </a:pPr>
            <a:r>
              <a:rPr lang="en-US" b="0" i="0" dirty="0">
                <a:solidFill>
                  <a:srgbClr val="000000"/>
                </a:solidFill>
                <a:effectLst/>
                <a:latin typeface="Söhne"/>
              </a:rPr>
              <a:t>- Importance of solving the problem</a:t>
            </a:r>
          </a:p>
          <a:p>
            <a:pPr algn="l"/>
            <a:r>
              <a:rPr lang="en-US" b="0" i="0" dirty="0">
                <a:solidFill>
                  <a:srgbClr val="000000"/>
                </a:solidFill>
                <a:effectLst/>
                <a:latin typeface="Söhne"/>
              </a:rPr>
              <a:t>II. Limitations of Classical LDA</a:t>
            </a:r>
          </a:p>
          <a:p>
            <a:pPr algn="l">
              <a:buFont typeface="Arial" panose="020B0604020202020204" pitchFamily="34" charset="0"/>
              <a:buNone/>
            </a:pPr>
            <a:r>
              <a:rPr lang="en-US" b="0" i="0" dirty="0">
                <a:solidFill>
                  <a:srgbClr val="000000"/>
                </a:solidFill>
                <a:effectLst/>
                <a:latin typeface="Söhne"/>
              </a:rPr>
              <a:t>- LDA's susceptibility to polluted data</a:t>
            </a:r>
          </a:p>
          <a:p>
            <a:pPr algn="l">
              <a:buFont typeface="Arial" panose="020B0604020202020204" pitchFamily="34" charset="0"/>
              <a:buNone/>
            </a:pPr>
            <a:r>
              <a:rPr lang="en-US" b="0" i="0" dirty="0">
                <a:solidFill>
                  <a:srgbClr val="000000"/>
                </a:solidFill>
                <a:effectLst/>
                <a:latin typeface="Söhne"/>
              </a:rPr>
              <a:t>- The SSS problem in L2-norm-based LDA</a:t>
            </a:r>
          </a:p>
          <a:p>
            <a:pPr algn="l"/>
            <a:r>
              <a:rPr lang="en-US" b="0" i="0" dirty="0">
                <a:solidFill>
                  <a:srgbClr val="000000"/>
                </a:solidFill>
                <a:effectLst/>
                <a:latin typeface="Söhne"/>
              </a:rPr>
              <a:t>III. Robust and Sparse Linear Discriminant Analysis</a:t>
            </a:r>
          </a:p>
          <a:p>
            <a:pPr algn="l">
              <a:buFont typeface="Arial" panose="020B0604020202020204" pitchFamily="34" charset="0"/>
              <a:buNone/>
            </a:pPr>
            <a:r>
              <a:rPr lang="en-US" b="0" i="0" dirty="0">
                <a:solidFill>
                  <a:srgbClr val="000000"/>
                </a:solidFill>
                <a:effectLst/>
                <a:latin typeface="Söhne"/>
              </a:rPr>
              <a:t>- Explanation of the proposed method</a:t>
            </a:r>
          </a:p>
          <a:p>
            <a:pPr algn="l">
              <a:buFont typeface="Arial" panose="020B0604020202020204" pitchFamily="34" charset="0"/>
              <a:buNone/>
            </a:pPr>
            <a:r>
              <a:rPr lang="en-US" b="0" i="0" dirty="0">
                <a:solidFill>
                  <a:srgbClr val="000000"/>
                </a:solidFill>
                <a:effectLst/>
                <a:latin typeface="Söhne"/>
              </a:rPr>
              <a:t>- Benefits of the method over classical LDA</a:t>
            </a:r>
          </a:p>
          <a:p>
            <a:pPr algn="l"/>
            <a:r>
              <a:rPr lang="en-US" b="0" i="0" dirty="0">
                <a:solidFill>
                  <a:srgbClr val="000000"/>
                </a:solidFill>
                <a:effectLst/>
                <a:latin typeface="Söhne"/>
              </a:rPr>
              <a:t>IV. Alternating Direction Method of Multipliers (ADMM)</a:t>
            </a:r>
          </a:p>
          <a:p>
            <a:pPr algn="l">
              <a:buFont typeface="Arial" panose="020B0604020202020204" pitchFamily="34" charset="0"/>
              <a:buNone/>
            </a:pPr>
            <a:r>
              <a:rPr lang="en-US" b="0" i="0" dirty="0">
                <a:solidFill>
                  <a:srgbClr val="000000"/>
                </a:solidFill>
                <a:effectLst/>
                <a:latin typeface="Söhne"/>
              </a:rPr>
              <a:t>- Overview of ADMM</a:t>
            </a:r>
          </a:p>
          <a:p>
            <a:pPr algn="l">
              <a:buFont typeface="Arial" panose="020B0604020202020204" pitchFamily="34" charset="0"/>
              <a:buNone/>
            </a:pPr>
            <a:r>
              <a:rPr lang="en-US" b="0" i="0" dirty="0">
                <a:solidFill>
                  <a:srgbClr val="000000"/>
                </a:solidFill>
                <a:effectLst/>
                <a:latin typeface="Söhne"/>
              </a:rPr>
              <a:t>- How ADMM is applied to the proposed method</a:t>
            </a:r>
          </a:p>
          <a:p>
            <a:pPr algn="l"/>
            <a:r>
              <a:rPr lang="en-US" b="0" i="0" dirty="0">
                <a:solidFill>
                  <a:srgbClr val="000000"/>
                </a:solidFill>
                <a:effectLst/>
                <a:latin typeface="Söhne"/>
              </a:rPr>
              <a:t>V. Experimental Results</a:t>
            </a:r>
          </a:p>
          <a:p>
            <a:pPr algn="l">
              <a:buFont typeface="Arial" panose="020B0604020202020204" pitchFamily="34" charset="0"/>
              <a:buNone/>
            </a:pPr>
            <a:r>
              <a:rPr lang="en-US" b="0" i="0" dirty="0">
                <a:solidFill>
                  <a:srgbClr val="000000"/>
                </a:solidFill>
                <a:effectLst/>
                <a:latin typeface="Söhne"/>
              </a:rPr>
              <a:t>- Description of the experiments conducted</a:t>
            </a:r>
          </a:p>
          <a:p>
            <a:pPr algn="l">
              <a:buFont typeface="Arial" panose="020B0604020202020204" pitchFamily="34" charset="0"/>
              <a:buNone/>
            </a:pPr>
            <a:r>
              <a:rPr lang="en-US" b="0" i="0" dirty="0">
                <a:solidFill>
                  <a:srgbClr val="000000"/>
                </a:solidFill>
                <a:effectLst/>
                <a:latin typeface="Söhne"/>
              </a:rPr>
              <a:t>- Comparison of the proposed method to other methods</a:t>
            </a:r>
          </a:p>
          <a:p>
            <a:pPr algn="l">
              <a:buFont typeface="Arial" panose="020B0604020202020204" pitchFamily="34" charset="0"/>
              <a:buNone/>
            </a:pPr>
            <a:r>
              <a:rPr lang="en-US" b="0" i="0" dirty="0">
                <a:solidFill>
                  <a:srgbClr val="000000"/>
                </a:solidFill>
                <a:effectLst/>
                <a:latin typeface="Söhne"/>
              </a:rPr>
              <a:t>- Discussion of the results</a:t>
            </a:r>
          </a:p>
          <a:p>
            <a:pPr algn="l"/>
            <a:r>
              <a:rPr lang="en-US" b="0" i="0" dirty="0">
                <a:solidFill>
                  <a:srgbClr val="000000"/>
                </a:solidFill>
                <a:effectLst/>
                <a:latin typeface="Söhne"/>
              </a:rPr>
              <a:t>VI. Conclusion</a:t>
            </a:r>
          </a:p>
          <a:p>
            <a:pPr algn="l">
              <a:buFont typeface="Arial" panose="020B0604020202020204" pitchFamily="34" charset="0"/>
              <a:buNone/>
            </a:pPr>
            <a:r>
              <a:rPr lang="en-US" b="0" i="0" dirty="0">
                <a:solidFill>
                  <a:srgbClr val="000000"/>
                </a:solidFill>
                <a:effectLst/>
                <a:latin typeface="Söhne"/>
              </a:rPr>
              <a:t>- Summary of the paper's contributions</a:t>
            </a:r>
          </a:p>
          <a:p>
            <a:pPr algn="l">
              <a:buFont typeface="Arial" panose="020B0604020202020204" pitchFamily="34" charset="0"/>
              <a:buNone/>
            </a:pPr>
            <a:r>
              <a:rPr lang="en-US" b="0" i="0">
                <a:solidFill>
                  <a:srgbClr val="000000"/>
                </a:solidFill>
                <a:effectLst/>
                <a:latin typeface="Söhne"/>
              </a:rPr>
              <a:t>- Future </a:t>
            </a:r>
            <a:r>
              <a:rPr lang="en-US" b="0" i="0" dirty="0">
                <a:solidFill>
                  <a:srgbClr val="000000"/>
                </a:solidFill>
                <a:effectLst/>
                <a:latin typeface="Söhne"/>
              </a:rPr>
              <a:t>work and potential areas for improvement</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618606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688095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17332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82534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3/28/2023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3/28/2023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863062" y="5110225"/>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6468816" cy="981420"/>
          </a:xfrm>
        </p:spPr>
        <p:txBody>
          <a:bodyPr anchor="b">
            <a:normAutofit lnSpcReduction="10000"/>
          </a:bodyPr>
          <a:lstStyle/>
          <a:p>
            <a:pPr algn="l"/>
            <a:r>
              <a:rPr lang="en-US" sz="2000" dirty="0"/>
              <a:t>“Robust and Sparse Linear Discriminant Analysis via an Alternating Direction Method of Multipliers”</a:t>
            </a:r>
            <a:r>
              <a:rPr lang="en-US" sz="1600" dirty="0"/>
              <a:t> </a:t>
            </a:r>
          </a:p>
          <a:p>
            <a:pPr algn="l"/>
            <a:r>
              <a:rPr lang="en-US" sz="1600" dirty="0"/>
              <a:t>		</a:t>
            </a:r>
            <a:r>
              <a:rPr lang="en-US" sz="1300" dirty="0"/>
              <a:t>by Chun-Na Li, Yuan-Hai Shao, </a:t>
            </a:r>
            <a:r>
              <a:rPr lang="en-US" sz="1300" dirty="0" err="1"/>
              <a:t>Wotao</a:t>
            </a:r>
            <a:r>
              <a:rPr lang="en-US" sz="1300" dirty="0"/>
              <a:t> Yin, and Ming-Zeng Liu</a:t>
            </a:r>
            <a:endParaRPr lang="en-US" sz="13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Introduction</a:t>
            </a:r>
          </a:p>
        </p:txBody>
      </p:sp>
      <p:pic>
        <p:nvPicPr>
          <p:cNvPr id="1026" name="Picture 2" descr="Introduction to Linear Discriminant Analysis in Supervised Learning |  Analytics Steps">
            <a:extLst>
              <a:ext uri="{FF2B5EF4-FFF2-40B4-BE49-F238E27FC236}">
                <a16:creationId xmlns:a16="http://schemas.microsoft.com/office/drawing/2014/main" id="{682A5F03-9CFA-4B32-CD0C-32A41618B3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86225" y="945350"/>
            <a:ext cx="5114743" cy="245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Overview of the problem being studied</a:t>
            </a:r>
          </a:p>
        </p:txBody>
      </p:sp>
    </p:spTree>
    <p:extLst>
      <p:ext uri="{BB962C8B-B14F-4D97-AF65-F5344CB8AC3E}">
        <p14:creationId xmlns:p14="http://schemas.microsoft.com/office/powerpoint/2010/main" val="277393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Importance of solving the problem</a:t>
            </a:r>
          </a:p>
        </p:txBody>
      </p:sp>
    </p:spTree>
    <p:extLst>
      <p:ext uri="{BB962C8B-B14F-4D97-AF65-F5344CB8AC3E}">
        <p14:creationId xmlns:p14="http://schemas.microsoft.com/office/powerpoint/2010/main" val="410427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pic>
        <p:nvPicPr>
          <p:cNvPr id="2" name="Picture 1" descr="A screenshot of a research paper.">
            <a:extLst>
              <a:ext uri="{FF2B5EF4-FFF2-40B4-BE49-F238E27FC236}">
                <a16:creationId xmlns:a16="http://schemas.microsoft.com/office/drawing/2014/main" id="{778E3BF5-FB54-4388-B5BD-7116A58E33DA}"/>
              </a:ext>
            </a:extLst>
          </p:cNvPr>
          <p:cNvPicPr>
            <a:picLocks noChangeAspect="1"/>
          </p:cNvPicPr>
          <p:nvPr/>
        </p:nvPicPr>
        <p:blipFill>
          <a:blip r:embed="rId3"/>
          <a:stretch>
            <a:fillRect/>
          </a:stretch>
        </p:blipFill>
        <p:spPr>
          <a:xfrm>
            <a:off x="257908" y="270802"/>
            <a:ext cx="11071225" cy="4727345"/>
          </a:xfrm>
          <a:prstGeom prst="rect">
            <a:avLst/>
          </a:prstGeom>
          <a:ln>
            <a:noFill/>
          </a:ln>
          <a:effectLst>
            <a:outerShdw blurRad="292100" dist="139700" dir="2700000" algn="tl" rotWithShape="0">
              <a:srgbClr val="333333">
                <a:alpha val="65000"/>
              </a:srgbClr>
            </a:outerShdw>
          </a:effectLst>
        </p:spPr>
      </p:pic>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3" name="TextBox 2">
            <a:extLst>
              <a:ext uri="{FF2B5EF4-FFF2-40B4-BE49-F238E27FC236}">
                <a16:creationId xmlns:a16="http://schemas.microsoft.com/office/drawing/2014/main" id="{4F08F965-B293-47B3-B684-4631A57C9685}"/>
              </a:ext>
            </a:extLst>
          </p:cNvPr>
          <p:cNvSpPr txBox="1"/>
          <p:nvPr/>
        </p:nvSpPr>
        <p:spPr>
          <a:xfrm>
            <a:off x="257908" y="5225736"/>
            <a:ext cx="8260860" cy="1569660"/>
          </a:xfrm>
          <a:prstGeom prst="rect">
            <a:avLst/>
          </a:prstGeom>
          <a:noFill/>
        </p:spPr>
        <p:txBody>
          <a:bodyPr wrap="square" rtlCol="0">
            <a:spAutoFit/>
          </a:bodyPr>
          <a:lstStyle/>
          <a:p>
            <a:pPr marL="342900" indent="-342900">
              <a:buAutoNum type="arabicPeriod" startAt="3"/>
            </a:pPr>
            <a:r>
              <a:rPr lang="en-US" sz="1600" dirty="0">
                <a:latin typeface="Segoe UI" panose="020B0502040204020203" pitchFamily="34" charset="0"/>
                <a:cs typeface="Segoe UI" panose="020B0502040204020203" pitchFamily="34" charset="0"/>
              </a:rPr>
              <a:t>Select the text you would like to add to your research notes and then choose if you want to Add or Add and Cite.  To avoid plagiarism, make sure you add quotation marks around the text so you know it came from the source.  </a:t>
            </a:r>
          </a:p>
          <a:p>
            <a:pPr marL="342900" indent="-342900">
              <a:buAutoNum type="arabicPeriod" startAt="3"/>
            </a:pPr>
            <a:r>
              <a:rPr lang="en-US" sz="1600" dirty="0">
                <a:latin typeface="Segoe UI" panose="020B0502040204020203" pitchFamily="34" charset="0"/>
                <a:cs typeface="Segoe UI" panose="020B0502040204020203" pitchFamily="34" charset="0"/>
              </a:rPr>
              <a:t>The citation format will match the one you selected in the References tab.  This citation is APA style, but you can change it to the one given by your teacher or instructor</a:t>
            </a:r>
            <a:r>
              <a:rPr lang="en-US" sz="1600" i="1" dirty="0">
                <a:latin typeface="Segoe UI" panose="020B0502040204020203" pitchFamily="34" charset="0"/>
                <a:cs typeface="Segoe UI" panose="020B0502040204020203" pitchFamily="34" charset="0"/>
              </a:rPr>
              <a:t>.</a:t>
            </a:r>
          </a:p>
        </p:txBody>
      </p:sp>
      <p:pic>
        <p:nvPicPr>
          <p:cNvPr id="4" name="Picture 3" descr="A screenshot of a research paper.">
            <a:extLst>
              <a:ext uri="{FF2B5EF4-FFF2-40B4-BE49-F238E27FC236}">
                <a16:creationId xmlns:a16="http://schemas.microsoft.com/office/drawing/2014/main" id="{F795E70B-B268-407C-A7B8-F26AE17B7B59}"/>
              </a:ext>
            </a:extLst>
          </p:cNvPr>
          <p:cNvPicPr>
            <a:picLocks noChangeAspect="1"/>
          </p:cNvPicPr>
          <p:nvPr/>
        </p:nvPicPr>
        <p:blipFill>
          <a:blip r:embed="rId4"/>
          <a:stretch>
            <a:fillRect/>
          </a:stretch>
        </p:blipFill>
        <p:spPr>
          <a:xfrm>
            <a:off x="8834405" y="5225736"/>
            <a:ext cx="2494728" cy="1344247"/>
          </a:xfrm>
          <a:prstGeom prst="rect">
            <a:avLst/>
          </a:prstGeom>
          <a:ln>
            <a:noFill/>
          </a:ln>
          <a:effectLst>
            <a:outerShdw blurRad="292100" dist="139700" dir="2700000" algn="tl" rotWithShape="0">
              <a:srgbClr val="333333">
                <a:alpha val="65000"/>
              </a:srgbClr>
            </a:outerShdw>
          </a:effectLst>
        </p:spPr>
      </p:pic>
      <p:sp>
        <p:nvSpPr>
          <p:cNvPr id="8" name="Oval 7">
            <a:extLst>
              <a:ext uri="{FF2B5EF4-FFF2-40B4-BE49-F238E27FC236}">
                <a16:creationId xmlns:a16="http://schemas.microsoft.com/office/drawing/2014/main" id="{771FD909-67DD-41D1-8AC0-F79A8ED9E072}"/>
              </a:ext>
              <a:ext uri="{C183D7F6-B498-43B3-948B-1728B52AA6E4}">
                <adec:decorative xmlns:adec="http://schemas.microsoft.com/office/drawing/2017/decorative" val="1"/>
              </a:ext>
            </a:extLst>
          </p:cNvPr>
          <p:cNvSpPr/>
          <p:nvPr/>
        </p:nvSpPr>
        <p:spPr>
          <a:xfrm>
            <a:off x="8358554" y="567642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p:nvPr/>
        </p:nvCxnSpPr>
        <p:spPr>
          <a:xfrm>
            <a:off x="8651631" y="5056554"/>
            <a:ext cx="1484923" cy="7424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58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Vary Your Sources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29</TotalTime>
  <Words>1636</Words>
  <Application>Microsoft Office PowerPoint</Application>
  <PresentationFormat>Widescreen</PresentationFormat>
  <Paragraphs>116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Segoe UI</vt:lpstr>
      <vt:lpstr>Söhne</vt:lpstr>
      <vt:lpstr>Office Theme</vt:lpstr>
      <vt:lpstr>Research Presentation</vt:lpstr>
      <vt:lpstr>Introduction</vt:lpstr>
      <vt:lpstr>Overview of the problem being studied</vt:lpstr>
      <vt:lpstr>Importance of solving the problem</vt:lpstr>
      <vt:lpstr>Slide 3</vt:lpstr>
      <vt:lpstr>Vary Your Sources</vt:lpstr>
      <vt:lpstr>Evaluate Your Sources</vt:lpstr>
      <vt:lpstr>Narrow Your Topic</vt:lpstr>
      <vt:lpstr>Organize Your Research</vt:lpstr>
      <vt:lpstr>Present Your Research</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Satyam Sharma .</dc:creator>
  <cp:lastModifiedBy>Satyam Sharma .</cp:lastModifiedBy>
  <cp:revision>1</cp:revision>
  <dcterms:created xsi:type="dcterms:W3CDTF">2023-03-29T01:29:00Z</dcterms:created>
  <dcterms:modified xsi:type="dcterms:W3CDTF">2023-03-29T01:58:23Z</dcterms:modified>
</cp:coreProperties>
</file>