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122" y="9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88" name="Google Shape;88;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03787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39003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924428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64973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67941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21796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31054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751975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4/11/2023</a:t>
            </a: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62656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838200" y="838200"/>
            <a:ext cx="7851648" cy="27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dirty="0" smtClean="0">
                <a:latin typeface="Times New Roman"/>
                <a:ea typeface="Times New Roman"/>
                <a:cs typeface="Times New Roman"/>
                <a:sym typeface="Times New Roman"/>
              </a:rPr>
              <a:t>Maze Solver using Graph Theory</a:t>
            </a:r>
            <a:endParaRPr sz="3200" dirty="0">
              <a:latin typeface="Times New Roman"/>
              <a:ea typeface="Times New Roman"/>
              <a:cs typeface="Times New Roman"/>
              <a:sym typeface="Times New Roman"/>
            </a:endParaRPr>
          </a:p>
        </p:txBody>
      </p:sp>
      <p:sp>
        <p:nvSpPr>
          <p:cNvPr id="92" name="Google Shape;92;p13"/>
          <p:cNvSpPr txBox="1">
            <a:spLocks noGrp="1"/>
          </p:cNvSpPr>
          <p:nvPr>
            <p:ph type="subTitle" idx="1"/>
          </p:nvPr>
        </p:nvSpPr>
        <p:spPr>
          <a:xfrm>
            <a:off x="685800" y="4038599"/>
            <a:ext cx="8077200" cy="1492405"/>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chemeClr val="dk2"/>
              </a:buClr>
              <a:buSzPts val="2400"/>
              <a:buNone/>
            </a:pPr>
            <a:r>
              <a:rPr lang="en-US" dirty="0" smtClean="0"/>
              <a:t>Satyam Shukla 15 BE COMP C</a:t>
            </a:r>
          </a:p>
          <a:p>
            <a:pPr marL="0" marR="0" lvl="0" indent="0" algn="ctr" rtl="0">
              <a:lnSpc>
                <a:spcPct val="80000"/>
              </a:lnSpc>
              <a:spcBef>
                <a:spcPts val="0"/>
              </a:spcBef>
              <a:spcAft>
                <a:spcPts val="0"/>
              </a:spcAft>
              <a:buClr>
                <a:schemeClr val="dk2"/>
              </a:buClr>
              <a:buSzPts val="2400"/>
              <a:buNone/>
            </a:pPr>
            <a:r>
              <a:rPr lang="en-US" dirty="0" err="1" smtClean="0"/>
              <a:t>Ankush</a:t>
            </a:r>
            <a:r>
              <a:rPr lang="en-US" dirty="0" smtClean="0"/>
              <a:t> Singh 20 BE COMP C</a:t>
            </a:r>
          </a:p>
          <a:p>
            <a:pPr marL="0" marR="0" lvl="0" indent="0" algn="ctr" rtl="0">
              <a:lnSpc>
                <a:spcPct val="80000"/>
              </a:lnSpc>
              <a:spcBef>
                <a:spcPts val="0"/>
              </a:spcBef>
              <a:spcAft>
                <a:spcPts val="0"/>
              </a:spcAft>
              <a:buClr>
                <a:schemeClr val="dk2"/>
              </a:buClr>
              <a:buSzPts val="2400"/>
              <a:buNone/>
            </a:pPr>
            <a:r>
              <a:rPr lang="en-US" dirty="0" smtClean="0"/>
              <a:t>Ankit Yadav 57 BE COMP C </a:t>
            </a:r>
            <a:endParaRPr dirty="0"/>
          </a:p>
        </p:txBody>
      </p:sp>
      <p:sp>
        <p:nvSpPr>
          <p:cNvPr id="93" name="Google Shape;93;p13"/>
          <p:cNvSpPr txBox="1"/>
          <p:nvPr/>
        </p:nvSpPr>
        <p:spPr>
          <a:xfrm>
            <a:off x="4038600" y="2590800"/>
            <a:ext cx="7620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By:</a:t>
            </a:r>
            <a:endParaRPr/>
          </a:p>
        </p:txBody>
      </p:sp>
      <p:pic>
        <p:nvPicPr>
          <p:cNvPr id="94" name="Google Shape;94;p13"/>
          <p:cNvPicPr preferRelativeResize="0"/>
          <p:nvPr/>
        </p:nvPicPr>
        <p:blipFill rotWithShape="1">
          <a:blip r:embed="rId3">
            <a:alphaModFix/>
          </a:blip>
          <a:srcRect/>
          <a:stretch/>
        </p:blipFill>
        <p:spPr>
          <a:xfrm>
            <a:off x="0" y="64008"/>
            <a:ext cx="8915400" cy="11003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685800" y="1371601"/>
            <a:ext cx="8229600" cy="546410"/>
          </a:xfrm>
          <a:prstGeom prst="rect">
            <a:avLst/>
          </a:prstGeom>
          <a:noFill/>
          <a:ln>
            <a:noFill/>
          </a:ln>
        </p:spPr>
        <p:txBody>
          <a:bodyPr spcFirstLastPara="1" wrap="square" lIns="91425" tIns="45700" rIns="91425" bIns="45700" anchor="t" anchorCtr="0">
            <a:normAutofit lnSpcReduction="10000"/>
          </a:bodyPr>
          <a:lstStyle/>
          <a:p>
            <a:pPr marL="0" indent="0" algn="ctr">
              <a:spcBef>
                <a:spcPts val="0"/>
              </a:spcBef>
              <a:buSzPct val="100000"/>
              <a:buNone/>
            </a:pPr>
            <a:r>
              <a:rPr lang="en-US" dirty="0" smtClean="0"/>
              <a:t>Conclusion</a:t>
            </a:r>
            <a:endParaRPr lang="en-US" dirty="0"/>
          </a:p>
          <a:p>
            <a:pPr marL="0" lvl="0" indent="0" algn="ctr">
              <a:spcBef>
                <a:spcPts val="0"/>
              </a:spcBef>
              <a:buSzPct val="100000"/>
              <a:buNone/>
            </a:pPr>
            <a:endParaRPr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sp>
        <p:nvSpPr>
          <p:cNvPr id="5" name="Content Placeholder 2"/>
          <p:cNvSpPr txBox="1">
            <a:spLocks/>
          </p:cNvSpPr>
          <p:nvPr/>
        </p:nvSpPr>
        <p:spPr>
          <a:xfrm>
            <a:off x="363375" y="1918011"/>
            <a:ext cx="8417250" cy="44873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defTabSz="457200" fontAlgn="base">
              <a:lnSpc>
                <a:spcPct val="170000"/>
              </a:lnSpc>
              <a:spcBef>
                <a:spcPct val="0"/>
              </a:spcBef>
              <a:spcAft>
                <a:spcPct val="0"/>
              </a:spcAft>
            </a:pPr>
            <a:r>
              <a:rPr lang="en-IN" sz="1400" dirty="0"/>
              <a:t>In conclusion, maze solver algorithms are a fundamental tool for solving maze navigation problems and enabling autonomous navigation and path planning in complex environments. These algorithms use graph theory and optimization techniques to find the optimal path from the starting point to the destination point in the maze.</a:t>
            </a:r>
            <a:endParaRPr lang="en-US" sz="1400" dirty="0"/>
          </a:p>
          <a:p>
            <a:pPr defTabSz="457200" fontAlgn="base">
              <a:lnSpc>
                <a:spcPct val="170000"/>
              </a:lnSpc>
              <a:spcBef>
                <a:spcPct val="0"/>
              </a:spcBef>
              <a:spcAft>
                <a:spcPct val="0"/>
              </a:spcAft>
            </a:pPr>
            <a:r>
              <a:rPr lang="en-IN" sz="1400" dirty="0"/>
              <a:t>The implementation of a maze solver can be done using various search algorithms such as Breadth-First Search, Depth-First Search, </a:t>
            </a:r>
            <a:r>
              <a:rPr lang="en-IN" sz="1400" dirty="0" err="1"/>
              <a:t>Dijkstra's</a:t>
            </a:r>
            <a:r>
              <a:rPr lang="en-IN" sz="1400" dirty="0"/>
              <a:t> Algorithm, or A* Algorithm. The choice of algorithm depends on the requirements and constraints of the application, including the optimality of the path found and the computational resources required.</a:t>
            </a:r>
            <a:endParaRPr lang="en-US" sz="1400" dirty="0"/>
          </a:p>
          <a:p>
            <a:pPr defTabSz="457200" fontAlgn="base">
              <a:lnSpc>
                <a:spcPct val="170000"/>
              </a:lnSpc>
              <a:spcBef>
                <a:spcPct val="0"/>
              </a:spcBef>
              <a:spcAft>
                <a:spcPct val="0"/>
              </a:spcAft>
            </a:pPr>
            <a:r>
              <a:rPr lang="en-IN" sz="1400" dirty="0"/>
              <a:t>Maze solver algorithms have a wide range of applications, including robotics, gaming, path planning, image processing, and education. The ability to apply maze solver algorithms in various fields and scenarios highlights the importance of developing efficient and scalable implementations of these algorithms.</a:t>
            </a:r>
            <a:endParaRPr lang="en-US" sz="1400" dirty="0"/>
          </a:p>
          <a:p>
            <a:pPr marL="0" indent="0" defTabSz="457200" fontAlgn="base">
              <a:lnSpc>
                <a:spcPct val="170000"/>
              </a:lnSpc>
              <a:spcBef>
                <a:spcPct val="0"/>
              </a:spcBef>
              <a:spcAft>
                <a:spcPct val="0"/>
              </a:spcAft>
              <a:buNone/>
            </a:pPr>
            <a:endParaRPr lang="en-IN" sz="1400" dirty="0"/>
          </a:p>
          <a:p>
            <a:pPr fontAlgn="base">
              <a:lnSpc>
                <a:spcPct val="150000"/>
              </a:lnSpc>
              <a:spcBef>
                <a:spcPct val="0"/>
              </a:spcBef>
              <a:spcAft>
                <a:spcPct val="0"/>
              </a:spcAft>
            </a:pPr>
            <a:endParaRPr lang="en-US" sz="1400" dirty="0"/>
          </a:p>
        </p:txBody>
      </p:sp>
    </p:spTree>
    <p:extLst>
      <p:ext uri="{BB962C8B-B14F-4D97-AF65-F5344CB8AC3E}">
        <p14:creationId xmlns:p14="http://schemas.microsoft.com/office/powerpoint/2010/main" val="388116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sp>
        <p:nvSpPr>
          <p:cNvPr id="5" name="Content Placeholder 2"/>
          <p:cNvSpPr txBox="1">
            <a:spLocks/>
          </p:cNvSpPr>
          <p:nvPr/>
        </p:nvSpPr>
        <p:spPr>
          <a:xfrm>
            <a:off x="363375" y="1918011"/>
            <a:ext cx="8417250" cy="44873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fontAlgn="base">
              <a:lnSpc>
                <a:spcPct val="150000"/>
              </a:lnSpc>
              <a:spcBef>
                <a:spcPct val="0"/>
              </a:spcBef>
              <a:spcAft>
                <a:spcPct val="0"/>
              </a:spcAft>
            </a:pPr>
            <a:endParaRPr lang="en-US" sz="1400" dirty="0"/>
          </a:p>
        </p:txBody>
      </p:sp>
      <p:pic>
        <p:nvPicPr>
          <p:cNvPr id="3" name="Picture 2"/>
          <p:cNvPicPr>
            <a:picLocks noChangeAspect="1"/>
          </p:cNvPicPr>
          <p:nvPr/>
        </p:nvPicPr>
        <p:blipFill>
          <a:blip r:embed="rId4"/>
          <a:stretch>
            <a:fillRect/>
          </a:stretch>
        </p:blipFill>
        <p:spPr>
          <a:xfrm>
            <a:off x="1755404" y="2541955"/>
            <a:ext cx="5633192" cy="1774090"/>
          </a:xfrm>
          <a:prstGeom prst="rect">
            <a:avLst/>
          </a:prstGeom>
        </p:spPr>
      </p:pic>
    </p:spTree>
    <p:extLst>
      <p:ext uri="{BB962C8B-B14F-4D97-AF65-F5344CB8AC3E}">
        <p14:creationId xmlns:p14="http://schemas.microsoft.com/office/powerpoint/2010/main" val="47988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685800" y="1371601"/>
            <a:ext cx="8229600" cy="546410"/>
          </a:xfrm>
          <a:prstGeom prst="rect">
            <a:avLst/>
          </a:prstGeom>
          <a:noFill/>
          <a:ln>
            <a:noFill/>
          </a:ln>
        </p:spPr>
        <p:txBody>
          <a:bodyPr spcFirstLastPara="1" wrap="square" lIns="91425" tIns="45700" rIns="91425" bIns="45700" anchor="t" anchorCtr="0">
            <a:normAutofit lnSpcReduction="10000"/>
          </a:bodyPr>
          <a:lstStyle/>
          <a:p>
            <a:pPr marL="0" lvl="0" indent="0" algn="ctr">
              <a:spcBef>
                <a:spcPts val="0"/>
              </a:spcBef>
              <a:buSzPct val="100000"/>
              <a:buNone/>
            </a:pPr>
            <a:r>
              <a:rPr lang="en-US" dirty="0"/>
              <a:t>Problem </a:t>
            </a:r>
            <a:r>
              <a:rPr lang="en-US" dirty="0" smtClean="0"/>
              <a:t>Statement</a:t>
            </a:r>
          </a:p>
          <a:p>
            <a:pPr marL="0" lvl="0" indent="0" algn="ctr">
              <a:spcBef>
                <a:spcPts val="0"/>
              </a:spcBef>
              <a:buSzPct val="100000"/>
              <a:buNone/>
            </a:pPr>
            <a:endParaRPr lang="en-US" dirty="0"/>
          </a:p>
          <a:p>
            <a:pPr marL="0" lvl="0" indent="0" algn="ctr">
              <a:spcBef>
                <a:spcPts val="0"/>
              </a:spcBef>
              <a:buSzPct val="100000"/>
              <a:buNone/>
            </a:pPr>
            <a:endParaRPr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sp>
        <p:nvSpPr>
          <p:cNvPr id="5" name="Content Placeholder 2"/>
          <p:cNvSpPr txBox="1">
            <a:spLocks/>
          </p:cNvSpPr>
          <p:nvPr/>
        </p:nvSpPr>
        <p:spPr>
          <a:xfrm>
            <a:off x="269551" y="2528688"/>
            <a:ext cx="8417250" cy="3450613"/>
          </a:xfrm>
          <a:prstGeom prst="rect">
            <a:avLst/>
          </a:prstGeom>
          <a:noFill/>
          <a:ln>
            <a:noFill/>
          </a:ln>
        </p:spPr>
        <p:txBody>
          <a:bodyPr spcFirstLastPara="1" wrap="square" lIns="91425" tIns="45700" rIns="91425" bIns="45700"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lnSpc>
                <a:spcPct val="120000"/>
              </a:lnSpc>
            </a:pPr>
            <a:r>
              <a:rPr lang="en-US" dirty="0" smtClean="0"/>
              <a:t>The problem statement for the maze solver project is to implement a project that can find the shortest path through a given maze. The project should be able to take in a maze as input, and output the shortest path from the start point to the end point of the maze.</a:t>
            </a:r>
          </a:p>
          <a:p>
            <a:pPr>
              <a:lnSpc>
                <a:spcPct val="120000"/>
              </a:lnSpc>
            </a:pPr>
            <a:r>
              <a:rPr lang="en-US" dirty="0" smtClean="0"/>
              <a:t>The maze is represented as a grid of cells, where each cell can be either open or closed. The start and end points are also specified. The goal is to find the shortest path from the start point to the end point, taking into account any walls or obstacles that may be present in the maze.</a:t>
            </a:r>
          </a:p>
          <a:p>
            <a:pPr>
              <a:lnSpc>
                <a:spcPct val="120000"/>
              </a:lnSpc>
            </a:pPr>
            <a:r>
              <a:rPr lang="en-US" dirty="0" smtClean="0"/>
              <a:t>The maze solver should be able to handle mazes of varying sizes, and should be able to find the shortest path through any maze that is solvable. The algorithm should also be efficient, able to handle large mazes with minimal computational overhead.</a:t>
            </a:r>
          </a:p>
          <a:p>
            <a:pPr>
              <a:lnSpc>
                <a:spcPct val="120000"/>
              </a:lnSpc>
            </a:pPr>
            <a:r>
              <a:rPr lang="en-US" dirty="0" smtClean="0"/>
              <a:t>The final product should be a functional program that takes a maze as input, finds the shortest path through the maze, and outputs the path visually. Additionally, the program should include any necessary documentation, testing, and reporting tools to ensure its functionality and reliability.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685800" y="1371601"/>
            <a:ext cx="8229600" cy="546410"/>
          </a:xfrm>
          <a:prstGeom prst="rect">
            <a:avLst/>
          </a:prstGeom>
          <a:noFill/>
          <a:ln>
            <a:noFill/>
          </a:ln>
        </p:spPr>
        <p:txBody>
          <a:bodyPr spcFirstLastPara="1" wrap="square" lIns="91425" tIns="45700" rIns="91425" bIns="45700" anchor="t" anchorCtr="0">
            <a:normAutofit lnSpcReduction="10000"/>
          </a:bodyPr>
          <a:lstStyle/>
          <a:p>
            <a:pPr marL="0" lvl="0" indent="0" algn="ctr">
              <a:spcBef>
                <a:spcPts val="0"/>
              </a:spcBef>
              <a:buSzPct val="100000"/>
              <a:buNone/>
            </a:pPr>
            <a:r>
              <a:rPr lang="en-US" dirty="0"/>
              <a:t>Introduction</a:t>
            </a:r>
            <a:endParaRPr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sp>
        <p:nvSpPr>
          <p:cNvPr id="5" name="Content Placeholder 2"/>
          <p:cNvSpPr txBox="1">
            <a:spLocks/>
          </p:cNvSpPr>
          <p:nvPr/>
        </p:nvSpPr>
        <p:spPr>
          <a:xfrm>
            <a:off x="363375" y="2125276"/>
            <a:ext cx="8417250" cy="34506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85750" indent="-285750" defTabSz="457200" eaLnBrk="1" hangingPunct="1">
              <a:lnSpc>
                <a:spcPct val="150000"/>
              </a:lnSpc>
              <a:buClrTx/>
              <a:buSzTx/>
              <a:buFont typeface="Wingdings" panose="05000000000000000000" pitchFamily="2" charset="2"/>
              <a:buChar char="q"/>
            </a:pPr>
            <a:r>
              <a:rPr lang="en-US" altLang="en-US" sz="1200" dirty="0"/>
              <a:t>A maze solver is a program or algorithm that navigates through a maze to find the shortest path from a starting point to a destination point. </a:t>
            </a:r>
          </a:p>
          <a:p>
            <a:pPr marL="285750" indent="-285750" defTabSz="457200" eaLnBrk="1" hangingPunct="1">
              <a:lnSpc>
                <a:spcPct val="150000"/>
              </a:lnSpc>
              <a:buClrTx/>
              <a:buSzTx/>
              <a:buFont typeface="Wingdings" panose="05000000000000000000" pitchFamily="2" charset="2"/>
              <a:buChar char="q"/>
            </a:pPr>
            <a:r>
              <a:rPr lang="en-US" altLang="en-US" sz="1200" dirty="0"/>
              <a:t>There are several different approaches to solving a maze, including:</a:t>
            </a:r>
          </a:p>
          <a:p>
            <a:pPr marL="0" indent="0" defTabSz="457200" eaLnBrk="1" hangingPunct="1">
              <a:lnSpc>
                <a:spcPct val="150000"/>
              </a:lnSpc>
              <a:buClrTx/>
              <a:buSzTx/>
              <a:buNone/>
            </a:pPr>
            <a:r>
              <a:rPr lang="en-US" altLang="en-US" sz="1200" dirty="0"/>
              <a:t>	1)   Depth-First Search (DFS): This algorithm explores each possible path in the maze until it reaches the destination point. </a:t>
            </a:r>
          </a:p>
          <a:p>
            <a:pPr marL="0" indent="0" defTabSz="457200" eaLnBrk="1" hangingPunct="1">
              <a:lnSpc>
                <a:spcPct val="150000"/>
              </a:lnSpc>
              <a:buClrTx/>
              <a:buSzTx/>
              <a:buNone/>
            </a:pPr>
            <a:r>
              <a:rPr lang="en-US" altLang="en-US" sz="1200" dirty="0"/>
              <a:t>	2)   Breadth-First Search (BFS): This algorithm explores all possible paths at each level of the maze before moving on to the next level. </a:t>
            </a:r>
          </a:p>
          <a:p>
            <a:pPr marL="0" indent="0" defTabSz="457200" eaLnBrk="1" hangingPunct="1">
              <a:lnSpc>
                <a:spcPct val="150000"/>
              </a:lnSpc>
              <a:buClrTx/>
              <a:buSzTx/>
              <a:buNone/>
            </a:pPr>
            <a:r>
              <a:rPr lang="en-US" altLang="en-US" sz="1200" dirty="0"/>
              <a:t>	3)  </a:t>
            </a:r>
            <a:r>
              <a:rPr lang="en-US" altLang="en-US" sz="1200" dirty="0" err="1"/>
              <a:t>Dijkstra's</a:t>
            </a:r>
            <a:r>
              <a:rPr lang="en-US" altLang="en-US" sz="1200" dirty="0"/>
              <a:t> Algorithm: This algorithm is a variation of BFS that takes into account the weights of the edges in the maze.</a:t>
            </a:r>
          </a:p>
          <a:p>
            <a:pPr marL="0" indent="0" defTabSz="457200" eaLnBrk="1" hangingPunct="1">
              <a:lnSpc>
                <a:spcPct val="150000"/>
              </a:lnSpc>
              <a:buClrTx/>
              <a:buSzTx/>
              <a:buNone/>
            </a:pPr>
            <a:r>
              <a:rPr lang="en-US" altLang="en-US" sz="1200" dirty="0"/>
              <a:t>	4)   A* Algorithm: This algorithm combines both BFS and </a:t>
            </a:r>
            <a:r>
              <a:rPr lang="en-US" altLang="en-US" sz="1200" dirty="0" err="1"/>
              <a:t>Dijkstra's</a:t>
            </a:r>
            <a:r>
              <a:rPr lang="en-US" altLang="en-US" sz="1200" dirty="0"/>
              <a:t> Algorithm by considering both the distance from the starting point and the estimated distance to the destination point. </a:t>
            </a:r>
          </a:p>
          <a:p>
            <a:pPr marL="0" indent="0" defTabSz="457200" eaLnBrk="1" hangingPunct="1">
              <a:lnSpc>
                <a:spcPct val="150000"/>
              </a:lnSpc>
              <a:buClrTx/>
              <a:buSzTx/>
              <a:buNone/>
            </a:pPr>
            <a:r>
              <a:rPr lang="en-US" altLang="en-US" sz="1200" dirty="0"/>
              <a:t>	Once a maze solver algorithm has found the shortest path, it can be used to guide a robot or other device /or a person through the maze to reach the destination point</a:t>
            </a:r>
            <a:r>
              <a:rPr lang="en-US" altLang="en-US" sz="1200" dirty="0" smtClean="0"/>
              <a:t>.</a:t>
            </a:r>
            <a:endParaRPr lang="en-US" altLang="en-US" sz="1200" dirty="0"/>
          </a:p>
        </p:txBody>
      </p:sp>
    </p:spTree>
    <p:extLst>
      <p:ext uri="{BB962C8B-B14F-4D97-AF65-F5344CB8AC3E}">
        <p14:creationId xmlns:p14="http://schemas.microsoft.com/office/powerpoint/2010/main" val="399875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685800" y="1371601"/>
            <a:ext cx="8229600" cy="546410"/>
          </a:xfrm>
          <a:prstGeom prst="rect">
            <a:avLst/>
          </a:prstGeom>
          <a:noFill/>
          <a:ln>
            <a:noFill/>
          </a:ln>
        </p:spPr>
        <p:txBody>
          <a:bodyPr spcFirstLastPara="1" wrap="square" lIns="91425" tIns="45700" rIns="91425" bIns="45700" anchor="t" anchorCtr="0">
            <a:normAutofit lnSpcReduction="10000"/>
          </a:bodyPr>
          <a:lstStyle/>
          <a:p>
            <a:pPr marL="0" indent="0" algn="ctr">
              <a:spcBef>
                <a:spcPts val="0"/>
              </a:spcBef>
              <a:buSzPct val="100000"/>
              <a:buNone/>
            </a:pPr>
            <a:r>
              <a:rPr lang="en-US" dirty="0"/>
              <a:t>Literature Survey</a:t>
            </a:r>
          </a:p>
          <a:p>
            <a:pPr marL="0" lvl="0" indent="0" algn="ctr">
              <a:spcBef>
                <a:spcPts val="0"/>
              </a:spcBef>
              <a:buSzPct val="100000"/>
              <a:buNone/>
            </a:pPr>
            <a:endParaRPr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sp>
        <p:nvSpPr>
          <p:cNvPr id="5" name="Content Placeholder 2"/>
          <p:cNvSpPr txBox="1">
            <a:spLocks/>
          </p:cNvSpPr>
          <p:nvPr/>
        </p:nvSpPr>
        <p:spPr>
          <a:xfrm>
            <a:off x="363375" y="1918011"/>
            <a:ext cx="8417250" cy="44873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85750" lvl="0" indent="-285750">
              <a:buFont typeface="Wingdings" panose="05000000000000000000" pitchFamily="2" charset="2"/>
              <a:buChar char="q"/>
            </a:pPr>
            <a:r>
              <a:rPr lang="en-IN" sz="1400" dirty="0"/>
              <a:t>"Solving mazes using genetic algorithms" by R. H. </a:t>
            </a:r>
            <a:r>
              <a:rPr lang="en-IN" sz="1400" dirty="0" err="1"/>
              <a:t>Kabwe</a:t>
            </a:r>
            <a:r>
              <a:rPr lang="en-IN" sz="1400" dirty="0"/>
              <a:t> and T. N. </a:t>
            </a:r>
            <a:r>
              <a:rPr lang="en-IN" sz="1400" dirty="0" err="1"/>
              <a:t>Golele</a:t>
            </a:r>
            <a:r>
              <a:rPr lang="en-IN" sz="1400" dirty="0"/>
              <a:t>. In this paper, the authors proposed a genetic algorithm approach for maze solving. The algorithm uses a population of solutions that are iteratively evolved and selected based on their fitness score. The fitness score is determined by the length of the path and the number of steps taken to reach the destination. </a:t>
            </a:r>
          </a:p>
          <a:p>
            <a:pPr marL="285750" lvl="0" indent="-285750">
              <a:buFont typeface="Wingdings" panose="05000000000000000000" pitchFamily="2" charset="2"/>
              <a:buChar char="q"/>
            </a:pPr>
            <a:r>
              <a:rPr lang="en-IN" sz="1400" dirty="0"/>
              <a:t>"A comparative study of maze-solving algorithms" by T. </a:t>
            </a:r>
            <a:r>
              <a:rPr lang="en-IN" sz="1400" dirty="0" err="1"/>
              <a:t>Arun</a:t>
            </a:r>
            <a:r>
              <a:rPr lang="en-IN" sz="1400" dirty="0"/>
              <a:t> Kumar and M. </a:t>
            </a:r>
            <a:r>
              <a:rPr lang="en-IN" sz="1400" dirty="0" err="1"/>
              <a:t>Chandrasekaran</a:t>
            </a:r>
            <a:r>
              <a:rPr lang="en-IN" sz="1400" dirty="0"/>
              <a:t>. This paper presents a comparative study of different maze-solving algorithms, including breadth-first search, depth-first search, and A* search. The authors </a:t>
            </a:r>
            <a:r>
              <a:rPr lang="en-IN" sz="1400" dirty="0" err="1"/>
              <a:t>analyzed</a:t>
            </a:r>
            <a:r>
              <a:rPr lang="en-IN" sz="1400" dirty="0"/>
              <a:t> the performance of these algorithms on different maze configurations and concluded that A* search is the most efficient algorithm for maze solving.</a:t>
            </a:r>
            <a:endParaRPr lang="en-US" sz="1400" dirty="0"/>
          </a:p>
          <a:p>
            <a:pPr marL="285750" lvl="0" indent="-285750">
              <a:buFont typeface="Wingdings" panose="05000000000000000000" pitchFamily="2" charset="2"/>
              <a:buChar char="q"/>
            </a:pPr>
            <a:r>
              <a:rPr lang="en-IN" sz="1400" dirty="0"/>
              <a:t>"Intelligent maze solving algorithm using ant colony optimization" by N. M. Singh and M. K. Tiwari. This paper presents an ant colony optimization approach for maze solving. The algorithm uses a colony of virtual ants that leave pheromone trails to guide their movement through the maze. The experimental results show that the ant colony optimization algorithm is effective in solving mazes of varying complexity.</a:t>
            </a:r>
            <a:endParaRPr lang="en-US" sz="1400" dirty="0"/>
          </a:p>
          <a:p>
            <a:pPr marL="285750" lvl="0" indent="-285750">
              <a:buFont typeface="Wingdings" panose="05000000000000000000" pitchFamily="2" charset="2"/>
              <a:buChar char="q"/>
            </a:pPr>
            <a:r>
              <a:rPr lang="en-IN" sz="1400" dirty="0"/>
              <a:t>"A new approach to maze solving using fuzzy logic" by S. Banerjee and S. Das. In this paper, the authors propose a fuzzy logic-based approach for maze solving. The algorithm uses fuzzy rules to determine the direction of movement based on the current location and surrounding environment. The experimental results show that the fuzzy logic-based approach is effective in solving mazes of varying complexity.</a:t>
            </a:r>
            <a:endParaRPr lang="en-US" sz="1400" dirty="0"/>
          </a:p>
          <a:p>
            <a:pPr marL="285750" lvl="0" indent="-285750">
              <a:buFont typeface="Wingdings" panose="05000000000000000000" pitchFamily="2" charset="2"/>
              <a:buChar char="q"/>
            </a:pPr>
            <a:r>
              <a:rPr lang="en-IN" sz="1400" dirty="0"/>
              <a:t>"Multi-objective optimization for solving mazes" by Y. Zhang and J. Hu. This paper presents a multi-objective optimization approach for maze solving. The algorithm uses multiple fitness functions, such as the length of the path, the number of steps taken, and the number of turns made, to guide the search process. The experimental results show that the multi-objective optimization approach is effective in finding optimal solutions for mazes with multiple objectives</a:t>
            </a:r>
            <a:r>
              <a:rPr lang="en-IN" sz="1400" dirty="0" smtClean="0"/>
              <a:t>.</a:t>
            </a:r>
            <a:endParaRPr lang="en-US" sz="1400" dirty="0"/>
          </a:p>
        </p:txBody>
      </p:sp>
    </p:spTree>
    <p:extLst>
      <p:ext uri="{BB962C8B-B14F-4D97-AF65-F5344CB8AC3E}">
        <p14:creationId xmlns:p14="http://schemas.microsoft.com/office/powerpoint/2010/main" val="135508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685800" y="1371601"/>
            <a:ext cx="8229600" cy="546410"/>
          </a:xfrm>
          <a:prstGeom prst="rect">
            <a:avLst/>
          </a:prstGeom>
          <a:noFill/>
          <a:ln>
            <a:noFill/>
          </a:ln>
        </p:spPr>
        <p:txBody>
          <a:bodyPr spcFirstLastPara="1" wrap="square" lIns="91425" tIns="45700" rIns="91425" bIns="45700" anchor="t" anchorCtr="0">
            <a:normAutofit lnSpcReduction="10000"/>
          </a:bodyPr>
          <a:lstStyle/>
          <a:p>
            <a:pPr marL="0" indent="0" algn="ctr">
              <a:spcBef>
                <a:spcPts val="0"/>
              </a:spcBef>
              <a:buSzPct val="100000"/>
              <a:buNone/>
            </a:pPr>
            <a:r>
              <a:rPr lang="en-US" dirty="0"/>
              <a:t>Approach</a:t>
            </a:r>
          </a:p>
          <a:p>
            <a:pPr marL="0" lvl="0" indent="0" algn="ctr">
              <a:spcBef>
                <a:spcPts val="0"/>
              </a:spcBef>
              <a:buSzPct val="100000"/>
              <a:buNone/>
            </a:pPr>
            <a:endParaRPr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sp>
        <p:nvSpPr>
          <p:cNvPr id="5" name="Content Placeholder 2"/>
          <p:cNvSpPr txBox="1">
            <a:spLocks/>
          </p:cNvSpPr>
          <p:nvPr/>
        </p:nvSpPr>
        <p:spPr>
          <a:xfrm>
            <a:off x="363375" y="1918011"/>
            <a:ext cx="8417250" cy="44873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fontAlgn="base">
              <a:lnSpc>
                <a:spcPct val="150000"/>
              </a:lnSpc>
              <a:spcBef>
                <a:spcPct val="0"/>
              </a:spcBef>
              <a:spcAft>
                <a:spcPct val="0"/>
              </a:spcAft>
            </a:pPr>
            <a:endParaRPr lang="en-US" sz="1400" dirty="0"/>
          </a:p>
          <a:p>
            <a:pPr marL="285750" indent="-285750" fontAlgn="base">
              <a:lnSpc>
                <a:spcPct val="150000"/>
              </a:lnSpc>
              <a:spcBef>
                <a:spcPct val="0"/>
              </a:spcBef>
              <a:spcAft>
                <a:spcPct val="0"/>
              </a:spcAft>
              <a:buFont typeface="Wingdings" panose="05000000000000000000" pitchFamily="2" charset="2"/>
              <a:buChar char="q"/>
            </a:pPr>
            <a:r>
              <a:rPr lang="en-US" sz="1400" dirty="0"/>
              <a:t>Start at the entrance of the maze</a:t>
            </a:r>
          </a:p>
          <a:p>
            <a:pPr marL="285750" indent="-285750" fontAlgn="base">
              <a:lnSpc>
                <a:spcPct val="150000"/>
              </a:lnSpc>
              <a:spcBef>
                <a:spcPct val="0"/>
              </a:spcBef>
              <a:spcAft>
                <a:spcPct val="0"/>
              </a:spcAft>
              <a:buFont typeface="Wingdings" panose="05000000000000000000" pitchFamily="2" charset="2"/>
              <a:buChar char="q"/>
            </a:pPr>
            <a:r>
              <a:rPr lang="en-US" sz="1400" dirty="0"/>
              <a:t>Mark the current cell as visited.</a:t>
            </a:r>
          </a:p>
          <a:p>
            <a:pPr marL="285750" indent="-285750" fontAlgn="base">
              <a:lnSpc>
                <a:spcPct val="150000"/>
              </a:lnSpc>
              <a:spcBef>
                <a:spcPct val="0"/>
              </a:spcBef>
              <a:spcAft>
                <a:spcPct val="0"/>
              </a:spcAft>
              <a:buFont typeface="Wingdings" panose="05000000000000000000" pitchFamily="2" charset="2"/>
              <a:buChar char="q"/>
            </a:pPr>
            <a:r>
              <a:rPr lang="en-US" sz="1400" dirty="0"/>
              <a:t>If the current cell is the exit of the maze, return the path taken to reach it.</a:t>
            </a:r>
          </a:p>
          <a:p>
            <a:pPr marL="285750" indent="-285750" fontAlgn="base">
              <a:lnSpc>
                <a:spcPct val="150000"/>
              </a:lnSpc>
              <a:spcBef>
                <a:spcPct val="0"/>
              </a:spcBef>
              <a:spcAft>
                <a:spcPct val="0"/>
              </a:spcAft>
              <a:buFont typeface="Wingdings" panose="05000000000000000000" pitchFamily="2" charset="2"/>
              <a:buChar char="q"/>
            </a:pPr>
            <a:r>
              <a:rPr lang="en-US" sz="1400" dirty="0"/>
              <a:t>Otherwise, for each unvisited neighbor of the current cell, recursively call the algorithm from that neighbor.</a:t>
            </a:r>
          </a:p>
          <a:p>
            <a:pPr marL="285750" indent="-285750" fontAlgn="base">
              <a:lnSpc>
                <a:spcPct val="150000"/>
              </a:lnSpc>
              <a:spcBef>
                <a:spcPct val="0"/>
              </a:spcBef>
              <a:spcAft>
                <a:spcPct val="0"/>
              </a:spcAft>
              <a:buFont typeface="Wingdings" panose="05000000000000000000" pitchFamily="2" charset="2"/>
              <a:buChar char="q"/>
            </a:pPr>
            <a:r>
              <a:rPr lang="en-US" sz="1400" dirty="0"/>
              <a:t>If any recursive call returns a path to the exit, append the current cell to the path and return the combined path.</a:t>
            </a:r>
          </a:p>
          <a:p>
            <a:pPr marL="285750" indent="-285750" fontAlgn="base">
              <a:lnSpc>
                <a:spcPct val="150000"/>
              </a:lnSpc>
              <a:spcBef>
                <a:spcPct val="0"/>
              </a:spcBef>
              <a:spcAft>
                <a:spcPct val="0"/>
              </a:spcAft>
              <a:buFont typeface="Wingdings" panose="05000000000000000000" pitchFamily="2" charset="2"/>
              <a:buChar char="q"/>
            </a:pPr>
            <a:r>
              <a:rPr lang="en-US" sz="1400" dirty="0"/>
              <a:t>If no path to the exit is found from the current cell, remove it from the path and backtrack to the previous cell. </a:t>
            </a:r>
          </a:p>
          <a:p>
            <a:pPr marL="285750" lvl="0" indent="-285750">
              <a:buFont typeface="Wingdings" panose="05000000000000000000" pitchFamily="2" charset="2"/>
              <a:buChar char="q"/>
            </a:pPr>
            <a:r>
              <a:rPr lang="en-US" sz="1400" dirty="0" smtClean="0"/>
              <a:t> Continue this until the destination is found.</a:t>
            </a:r>
          </a:p>
          <a:p>
            <a:pPr marL="285750" lvl="0" indent="-285750">
              <a:buFont typeface="Wingdings" panose="05000000000000000000" pitchFamily="2" charset="2"/>
              <a:buChar char="q"/>
            </a:pPr>
            <a:r>
              <a:rPr lang="en-US" sz="1400" dirty="0" smtClean="0"/>
              <a:t>Backtrack and give the optimal path.</a:t>
            </a:r>
            <a:endParaRPr lang="en-US" sz="1400" dirty="0"/>
          </a:p>
        </p:txBody>
      </p:sp>
    </p:spTree>
    <p:extLst>
      <p:ext uri="{BB962C8B-B14F-4D97-AF65-F5344CB8AC3E}">
        <p14:creationId xmlns:p14="http://schemas.microsoft.com/office/powerpoint/2010/main" val="197263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448484" y="4810036"/>
            <a:ext cx="8229600" cy="546410"/>
          </a:xfrm>
          <a:prstGeom prst="rect">
            <a:avLst/>
          </a:prstGeom>
          <a:noFill/>
          <a:ln>
            <a:noFill/>
          </a:ln>
        </p:spPr>
        <p:txBody>
          <a:bodyPr spcFirstLastPara="1" wrap="square" lIns="91425" tIns="45700" rIns="91425" bIns="45700" anchor="t" anchorCtr="0">
            <a:normAutofit/>
          </a:bodyPr>
          <a:lstStyle/>
          <a:p>
            <a:pPr marL="0" indent="0" algn="ctr">
              <a:spcBef>
                <a:spcPts val="0"/>
              </a:spcBef>
              <a:buSzPct val="100000"/>
              <a:buNone/>
            </a:pPr>
            <a:r>
              <a:rPr lang="en-US" sz="1050" dirty="0" smtClean="0"/>
              <a:t>Reference Diagram</a:t>
            </a:r>
            <a:endParaRPr lang="en-US" sz="1050" dirty="0"/>
          </a:p>
          <a:p>
            <a:pPr marL="0" lvl="0" indent="0" algn="ctr">
              <a:spcBef>
                <a:spcPts val="0"/>
              </a:spcBef>
              <a:buSzPct val="100000"/>
              <a:buNone/>
            </a:pPr>
            <a:endParaRPr sz="1050"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sp>
        <p:nvSpPr>
          <p:cNvPr id="5" name="Content Placeholder 2"/>
          <p:cNvSpPr txBox="1">
            <a:spLocks/>
          </p:cNvSpPr>
          <p:nvPr/>
        </p:nvSpPr>
        <p:spPr>
          <a:xfrm>
            <a:off x="448484" y="4969425"/>
            <a:ext cx="8417250" cy="7740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fontAlgn="base">
              <a:lnSpc>
                <a:spcPct val="150000"/>
              </a:lnSpc>
              <a:spcBef>
                <a:spcPct val="0"/>
              </a:spcBef>
              <a:spcAft>
                <a:spcPct val="0"/>
              </a:spcAft>
            </a:pPr>
            <a:endParaRPr lang="en-US" sz="1400" dirty="0"/>
          </a:p>
        </p:txBody>
      </p:sp>
      <p:pic>
        <p:nvPicPr>
          <p:cNvPr id="6" name="Picture 2">
            <a:extLst>
              <a:ext uri="{FF2B5EF4-FFF2-40B4-BE49-F238E27FC236}">
                <a16:creationId xmlns:a16="http://schemas.microsoft.com/office/drawing/2014/main" id="{9F8FB453-CA58-95C0-BB65-249D73747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947" y="1664709"/>
            <a:ext cx="33623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66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685800" y="1371601"/>
            <a:ext cx="8229600" cy="546410"/>
          </a:xfrm>
          <a:prstGeom prst="rect">
            <a:avLst/>
          </a:prstGeom>
          <a:noFill/>
          <a:ln>
            <a:noFill/>
          </a:ln>
        </p:spPr>
        <p:txBody>
          <a:bodyPr spcFirstLastPara="1" wrap="square" lIns="91425" tIns="45700" rIns="91425" bIns="45700" anchor="t" anchorCtr="0">
            <a:normAutofit lnSpcReduction="10000"/>
          </a:bodyPr>
          <a:lstStyle/>
          <a:p>
            <a:pPr marL="0" indent="0" algn="ctr">
              <a:spcBef>
                <a:spcPts val="0"/>
              </a:spcBef>
              <a:buSzPct val="100000"/>
              <a:buNone/>
            </a:pPr>
            <a:r>
              <a:rPr lang="en-US" dirty="0" smtClean="0"/>
              <a:t>Software Used</a:t>
            </a:r>
            <a:endParaRPr lang="en-US" dirty="0"/>
          </a:p>
          <a:p>
            <a:pPr marL="0" lvl="0" indent="0" algn="ctr">
              <a:spcBef>
                <a:spcPts val="0"/>
              </a:spcBef>
              <a:buSzPct val="100000"/>
              <a:buNone/>
            </a:pPr>
            <a:endParaRPr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pic>
        <p:nvPicPr>
          <p:cNvPr id="2" name="Picture 1"/>
          <p:cNvPicPr>
            <a:picLocks noChangeAspect="1"/>
          </p:cNvPicPr>
          <p:nvPr/>
        </p:nvPicPr>
        <p:blipFill>
          <a:blip r:embed="rId4"/>
          <a:stretch>
            <a:fillRect/>
          </a:stretch>
        </p:blipFill>
        <p:spPr>
          <a:xfrm>
            <a:off x="685800" y="2352907"/>
            <a:ext cx="2466975" cy="1847850"/>
          </a:xfrm>
          <a:prstGeom prst="rect">
            <a:avLst/>
          </a:prstGeom>
        </p:spPr>
      </p:pic>
      <p:pic>
        <p:nvPicPr>
          <p:cNvPr id="3" name="Picture 2"/>
          <p:cNvPicPr>
            <a:picLocks noChangeAspect="1"/>
          </p:cNvPicPr>
          <p:nvPr/>
        </p:nvPicPr>
        <p:blipFill>
          <a:blip r:embed="rId5"/>
          <a:stretch>
            <a:fillRect/>
          </a:stretch>
        </p:blipFill>
        <p:spPr>
          <a:xfrm>
            <a:off x="5696879" y="2708119"/>
            <a:ext cx="2857500" cy="1600200"/>
          </a:xfrm>
          <a:prstGeom prst="rect">
            <a:avLst/>
          </a:prstGeom>
        </p:spPr>
      </p:pic>
      <p:pic>
        <p:nvPicPr>
          <p:cNvPr id="4" name="Picture 3"/>
          <p:cNvPicPr>
            <a:picLocks noChangeAspect="1"/>
          </p:cNvPicPr>
          <p:nvPr/>
        </p:nvPicPr>
        <p:blipFill>
          <a:blip r:embed="rId6"/>
          <a:stretch>
            <a:fillRect/>
          </a:stretch>
        </p:blipFill>
        <p:spPr>
          <a:xfrm>
            <a:off x="3371850" y="4512989"/>
            <a:ext cx="2857500" cy="1600200"/>
          </a:xfrm>
          <a:prstGeom prst="rect">
            <a:avLst/>
          </a:prstGeom>
        </p:spPr>
      </p:pic>
    </p:spTree>
    <p:extLst>
      <p:ext uri="{BB962C8B-B14F-4D97-AF65-F5344CB8AC3E}">
        <p14:creationId xmlns:p14="http://schemas.microsoft.com/office/powerpoint/2010/main" val="56817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685800" y="1371601"/>
            <a:ext cx="8229600" cy="546410"/>
          </a:xfrm>
          <a:prstGeom prst="rect">
            <a:avLst/>
          </a:prstGeom>
          <a:noFill/>
          <a:ln>
            <a:noFill/>
          </a:ln>
        </p:spPr>
        <p:txBody>
          <a:bodyPr spcFirstLastPara="1" wrap="square" lIns="91425" tIns="45700" rIns="91425" bIns="45700" anchor="t" anchorCtr="0">
            <a:normAutofit lnSpcReduction="10000"/>
          </a:bodyPr>
          <a:lstStyle/>
          <a:p>
            <a:pPr marL="0" indent="0" algn="ctr">
              <a:spcBef>
                <a:spcPts val="0"/>
              </a:spcBef>
              <a:buSzPct val="100000"/>
              <a:buNone/>
            </a:pPr>
            <a:r>
              <a:rPr lang="en-US" dirty="0"/>
              <a:t>Survey Results</a:t>
            </a:r>
          </a:p>
          <a:p>
            <a:pPr marL="0" indent="0" algn="ctr">
              <a:spcBef>
                <a:spcPts val="0"/>
              </a:spcBef>
              <a:buSzPct val="100000"/>
              <a:buNone/>
            </a:pPr>
            <a:endParaRPr lang="en-US" dirty="0"/>
          </a:p>
          <a:p>
            <a:pPr marL="0" lvl="0" indent="0" algn="ctr">
              <a:spcBef>
                <a:spcPts val="0"/>
              </a:spcBef>
              <a:buSzPct val="100000"/>
              <a:buNone/>
            </a:pPr>
            <a:endParaRPr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1" y="2246522"/>
            <a:ext cx="3573965" cy="2080151"/>
          </a:xfrm>
          <a:prstGeom prst="rect">
            <a:avLst/>
          </a:prstGeom>
          <a:noFill/>
          <a:ln>
            <a:solidFill>
              <a:schemeClr val="tx1"/>
            </a:solidFill>
          </a:ln>
        </p:spPr>
      </p:pic>
      <p:pic>
        <p:nvPicPr>
          <p:cNvPr id="7" name="Picture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1570" y="2246522"/>
            <a:ext cx="4036741" cy="2080151"/>
          </a:xfrm>
          <a:prstGeom prst="rect">
            <a:avLst/>
          </a:prstGeom>
          <a:noFill/>
          <a:ln>
            <a:solidFill>
              <a:schemeClr val="tx1"/>
            </a:solidFill>
          </a:ln>
        </p:spPr>
      </p:pic>
      <p:pic>
        <p:nvPicPr>
          <p:cNvPr id="8" name="Picture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7151" y="4655185"/>
            <a:ext cx="5166859" cy="1992992"/>
          </a:xfrm>
          <a:prstGeom prst="rect">
            <a:avLst/>
          </a:prstGeom>
          <a:noFill/>
          <a:ln>
            <a:solidFill>
              <a:schemeClr val="tx1"/>
            </a:solidFill>
          </a:ln>
        </p:spPr>
      </p:pic>
    </p:spTree>
    <p:extLst>
      <p:ext uri="{BB962C8B-B14F-4D97-AF65-F5344CB8AC3E}">
        <p14:creationId xmlns:p14="http://schemas.microsoft.com/office/powerpoint/2010/main" val="422972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CONTENTS</a:t>
            </a:r>
            <a:endParaRPr/>
          </a:p>
        </p:txBody>
      </p:sp>
      <p:sp>
        <p:nvSpPr>
          <p:cNvPr id="103" name="Google Shape;103;p14"/>
          <p:cNvSpPr txBox="1">
            <a:spLocks noGrp="1"/>
          </p:cNvSpPr>
          <p:nvPr>
            <p:ph type="body" idx="1"/>
          </p:nvPr>
        </p:nvSpPr>
        <p:spPr>
          <a:xfrm>
            <a:off x="685800" y="1371601"/>
            <a:ext cx="8229600" cy="546410"/>
          </a:xfrm>
          <a:prstGeom prst="rect">
            <a:avLst/>
          </a:prstGeom>
          <a:noFill/>
          <a:ln>
            <a:noFill/>
          </a:ln>
        </p:spPr>
        <p:txBody>
          <a:bodyPr spcFirstLastPara="1" wrap="square" lIns="91425" tIns="45700" rIns="91425" bIns="45700" anchor="t" anchorCtr="0">
            <a:normAutofit lnSpcReduction="10000"/>
          </a:bodyPr>
          <a:lstStyle/>
          <a:p>
            <a:pPr marL="0" indent="0" algn="ctr">
              <a:spcBef>
                <a:spcPts val="0"/>
              </a:spcBef>
              <a:buSzPct val="100000"/>
              <a:buNone/>
            </a:pPr>
            <a:r>
              <a:rPr lang="en-US" dirty="0" smtClean="0"/>
              <a:t>Project demo </a:t>
            </a:r>
            <a:r>
              <a:rPr lang="en-US" dirty="0"/>
              <a:t>&amp; Results</a:t>
            </a:r>
          </a:p>
          <a:p>
            <a:pPr marL="0" lvl="0" indent="0" algn="ctr">
              <a:spcBef>
                <a:spcPts val="0"/>
              </a:spcBef>
              <a:buSzPct val="100000"/>
              <a:buNone/>
            </a:pPr>
            <a:endParaRPr dirty="0"/>
          </a:p>
        </p:txBody>
      </p:sp>
      <p:pic>
        <p:nvPicPr>
          <p:cNvPr id="104" name="Google Shape;104;p14"/>
          <p:cNvPicPr preferRelativeResize="0"/>
          <p:nvPr/>
        </p:nvPicPr>
        <p:blipFill rotWithShape="1">
          <a:blip r:embed="rId3">
            <a:alphaModFix/>
          </a:blip>
          <a:srcRect/>
          <a:stretch/>
        </p:blipFill>
        <p:spPr>
          <a:xfrm>
            <a:off x="0" y="64008"/>
            <a:ext cx="8915400" cy="1100328"/>
          </a:xfrm>
          <a:prstGeom prst="rect">
            <a:avLst/>
          </a:prstGeom>
          <a:noFill/>
          <a:ln>
            <a:noFill/>
          </a:ln>
        </p:spPr>
      </p:pic>
      <p:pic>
        <p:nvPicPr>
          <p:cNvPr id="9" name="Picture 8"/>
          <p:cNvPicPr/>
          <p:nvPr/>
        </p:nvPicPr>
        <p:blipFill rotWithShape="1">
          <a:blip r:embed="rId4">
            <a:extLst>
              <a:ext uri="{28A0092B-C50C-407E-A947-70E740481C1C}">
                <a14:useLocalDpi xmlns:a14="http://schemas.microsoft.com/office/drawing/2010/main" val="0"/>
              </a:ext>
            </a:extLst>
          </a:blip>
          <a:srcRect l="137" t="-1" r="47415" b="4045"/>
          <a:stretch/>
        </p:blipFill>
        <p:spPr bwMode="auto">
          <a:xfrm>
            <a:off x="687114" y="2373544"/>
            <a:ext cx="4113486" cy="2013059"/>
          </a:xfrm>
          <a:prstGeom prst="rect">
            <a:avLst/>
          </a:prstGeom>
          <a:ln>
            <a:noFill/>
          </a:ln>
          <a:extLst>
            <a:ext uri="{53640926-AAD7-44D8-BBD7-CCE9431645EC}">
              <a14:shadowObscured xmlns:a14="http://schemas.microsoft.com/office/drawing/2010/main"/>
            </a:ext>
          </a:extLst>
        </p:spPr>
      </p:pic>
      <p:pic>
        <p:nvPicPr>
          <p:cNvPr id="10" name="Picture 9"/>
          <p:cNvPicPr/>
          <p:nvPr/>
        </p:nvPicPr>
        <p:blipFill>
          <a:blip r:embed="rId5"/>
          <a:stretch>
            <a:fillRect/>
          </a:stretch>
        </p:blipFill>
        <p:spPr>
          <a:xfrm>
            <a:off x="4979724" y="4035075"/>
            <a:ext cx="3846786" cy="2013059"/>
          </a:xfrm>
          <a:prstGeom prst="rect">
            <a:avLst/>
          </a:prstGeom>
        </p:spPr>
      </p:pic>
    </p:spTree>
    <p:extLst>
      <p:ext uri="{BB962C8B-B14F-4D97-AF65-F5344CB8AC3E}">
        <p14:creationId xmlns:p14="http://schemas.microsoft.com/office/powerpoint/2010/main" val="1573031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971</Words>
  <Application>Microsoft Office PowerPoint</Application>
  <PresentationFormat>On-screen Show (4:3)</PresentationFormat>
  <Paragraphs>74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Maze Solver using Graph Theory</vt:lpstr>
      <vt:lpstr>CONTENTS</vt:lpstr>
      <vt:lpstr>CONTENTS</vt:lpstr>
      <vt:lpstr>CONTENTS</vt:lpstr>
      <vt:lpstr>CONTENTS</vt:lpstr>
      <vt:lpstr>CONTENTS</vt:lpstr>
      <vt:lpstr>CONTENTS</vt:lpstr>
      <vt:lpstr>CONTENTS</vt:lpstr>
      <vt:lpstr>CONTENTS</vt:lpstr>
      <vt:lpstr>CONTENTS</vt:lpstr>
      <vt:lpstr>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Solver using Graph Theory</dc:title>
  <cp:lastModifiedBy>Lab306</cp:lastModifiedBy>
  <cp:revision>16</cp:revision>
  <dcterms:modified xsi:type="dcterms:W3CDTF">2023-04-18T09:29:33Z</dcterms:modified>
</cp:coreProperties>
</file>