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80" r:id="rId25"/>
    <p:sldId id="279"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29" autoAdjust="0"/>
    <p:restoredTop sz="94660"/>
  </p:normalViewPr>
  <p:slideViewPr>
    <p:cSldViewPr snapToGrid="0">
      <p:cViewPr>
        <p:scale>
          <a:sx n="75" d="100"/>
          <a:sy n="75" d="100"/>
        </p:scale>
        <p:origin x="1109"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12/6/2016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ransition spd="slow">
    <p:push dir="u"/>
  </p:transition>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consumerfinance.gov/data-" TargetMode="External"/><Relationship Id="rId2" Type="http://schemas.openxmlformats.org/officeDocument/2006/relationships/hyperlink" Target="https://github.com/satyam241090/bigdata/projects/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9644" y="967153"/>
            <a:ext cx="8915399" cy="1893504"/>
          </a:xfrm>
        </p:spPr>
        <p:txBody>
          <a:bodyPr/>
          <a:lstStyle/>
          <a:p>
            <a:pPr algn="ctr"/>
            <a:r>
              <a:rPr lang="en-US" dirty="0">
                <a:latin typeface="Times New Roman" pitchFamily="18" charset="0"/>
                <a:cs typeface="Times New Roman" pitchFamily="18" charset="0"/>
              </a:rPr>
              <a:t>CONSUMER COMPLAINTS IN FINANCIAL SECTOR</a:t>
            </a:r>
            <a:endParaRPr lang="en-US" dirty="0"/>
          </a:p>
        </p:txBody>
      </p:sp>
      <p:sp>
        <p:nvSpPr>
          <p:cNvPr id="3" name="Subtitle 2"/>
          <p:cNvSpPr>
            <a:spLocks noGrp="1"/>
          </p:cNvSpPr>
          <p:nvPr>
            <p:ph type="subTitle" idx="1"/>
          </p:nvPr>
        </p:nvSpPr>
        <p:spPr>
          <a:xfrm>
            <a:off x="8616461" y="4079630"/>
            <a:ext cx="3217985" cy="2540977"/>
          </a:xfrm>
        </p:spPr>
        <p:txBody>
          <a:bodyPr>
            <a:noAutofit/>
          </a:bodyPr>
          <a:lstStyle/>
          <a:p>
            <a:r>
              <a:rPr lang="en-US" dirty="0">
                <a:latin typeface="Times New Roman" pitchFamily="18" charset="0"/>
                <a:cs typeface="Times New Roman" pitchFamily="18" charset="0"/>
              </a:rPr>
              <a:t>Presented by:</a:t>
            </a:r>
          </a:p>
          <a:p>
            <a:r>
              <a:rPr lang="en-US" dirty="0">
                <a:latin typeface="Times New Roman" pitchFamily="18" charset="0"/>
                <a:cs typeface="Times New Roman" pitchFamily="18" charset="0"/>
              </a:rPr>
              <a:t>	Karan </a:t>
            </a:r>
            <a:r>
              <a:rPr lang="en-US" dirty="0" err="1">
                <a:latin typeface="Times New Roman" pitchFamily="18" charset="0"/>
                <a:cs typeface="Times New Roman" pitchFamily="18" charset="0"/>
              </a:rPr>
              <a:t>Kaura</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Daniel </a:t>
            </a:r>
            <a:r>
              <a:rPr lang="en-US" dirty="0" err="1">
                <a:latin typeface="Times New Roman" pitchFamily="18" charset="0"/>
                <a:cs typeface="Times New Roman" pitchFamily="18" charset="0"/>
              </a:rPr>
              <a:t>Razmjou</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Satyam Singh</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Jobandeep</a:t>
            </a:r>
            <a:r>
              <a:rPr lang="en-US" dirty="0">
                <a:latin typeface="Times New Roman" pitchFamily="18" charset="0"/>
                <a:cs typeface="Times New Roman" pitchFamily="18" charset="0"/>
              </a:rPr>
              <a:t> Singh Mahal</a:t>
            </a:r>
            <a:endParaRPr lang="en-US" dirty="0"/>
          </a:p>
        </p:txBody>
      </p:sp>
    </p:spTree>
    <p:extLst>
      <p:ext uri="{BB962C8B-B14F-4D97-AF65-F5344CB8AC3E}">
        <p14:creationId xmlns:p14="http://schemas.microsoft.com/office/powerpoint/2010/main" val="224750440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ar Chart%.jpg"/>
          <p:cNvPicPr>
            <a:picLocks noGrp="1"/>
          </p:cNvPicPr>
          <p:nvPr>
            <p:ph idx="1"/>
          </p:nvPr>
        </p:nvPicPr>
        <p:blipFill>
          <a:blip r:embed="rId2"/>
          <a:stretch>
            <a:fillRect/>
          </a:stretch>
        </p:blipFill>
        <p:spPr>
          <a:xfrm>
            <a:off x="1845418" y="852854"/>
            <a:ext cx="9936273" cy="5117122"/>
          </a:xfrm>
        </p:spPr>
      </p:pic>
      <p:sp>
        <p:nvSpPr>
          <p:cNvPr id="5" name="TextBox 4"/>
          <p:cNvSpPr txBox="1"/>
          <p:nvPr/>
        </p:nvSpPr>
        <p:spPr>
          <a:xfrm>
            <a:off x="2127254" y="6057900"/>
            <a:ext cx="9372600" cy="461665"/>
          </a:xfrm>
          <a:prstGeom prst="rect">
            <a:avLst/>
          </a:prstGeom>
          <a:noFill/>
        </p:spPr>
        <p:txBody>
          <a:bodyPr wrap="square" rtlCol="0">
            <a:spAutoFit/>
          </a:bodyPr>
          <a:lstStyle/>
          <a:p>
            <a:pPr algn="ctr"/>
            <a:r>
              <a:rPr lang="en-US" sz="2400" dirty="0"/>
              <a:t>Percentage of Product wise Complaints in financial industries</a:t>
            </a:r>
          </a:p>
        </p:txBody>
      </p:sp>
    </p:spTree>
    <p:extLst>
      <p:ext uri="{BB962C8B-B14F-4D97-AF65-F5344CB8AC3E}">
        <p14:creationId xmlns:p14="http://schemas.microsoft.com/office/powerpoint/2010/main" val="157987026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atter Plot.jpg"/>
          <p:cNvPicPr>
            <a:picLocks noGrp="1"/>
          </p:cNvPicPr>
          <p:nvPr>
            <p:ph idx="1"/>
          </p:nvPr>
        </p:nvPicPr>
        <p:blipFill>
          <a:blip r:embed="rId2"/>
          <a:stretch>
            <a:fillRect/>
          </a:stretch>
        </p:blipFill>
        <p:spPr>
          <a:xfrm>
            <a:off x="1749670" y="756139"/>
            <a:ext cx="10172700" cy="4932484"/>
          </a:xfrm>
          <a:prstGeom prst="rect">
            <a:avLst/>
          </a:prstGeom>
        </p:spPr>
      </p:pic>
      <p:sp>
        <p:nvSpPr>
          <p:cNvPr id="5" name="TextBox 4"/>
          <p:cNvSpPr txBox="1"/>
          <p:nvPr/>
        </p:nvSpPr>
        <p:spPr>
          <a:xfrm>
            <a:off x="2866293" y="5899638"/>
            <a:ext cx="7939454" cy="461665"/>
          </a:xfrm>
          <a:prstGeom prst="rect">
            <a:avLst/>
          </a:prstGeom>
          <a:noFill/>
        </p:spPr>
        <p:txBody>
          <a:bodyPr wrap="square" rtlCol="0">
            <a:spAutoFit/>
          </a:bodyPr>
          <a:lstStyle/>
          <a:p>
            <a:pPr algn="ctr"/>
            <a:r>
              <a:rPr lang="en-US" sz="2400" dirty="0"/>
              <a:t>Packed Bubbles showing complaints for product</a:t>
            </a:r>
          </a:p>
        </p:txBody>
      </p:sp>
    </p:spTree>
    <p:extLst>
      <p:ext uri="{BB962C8B-B14F-4D97-AF65-F5344CB8AC3E}">
        <p14:creationId xmlns:p14="http://schemas.microsoft.com/office/powerpoint/2010/main" val="411916748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1559169"/>
          </a:xfrm>
        </p:spPr>
        <p:txBody>
          <a:bodyPr>
            <a:noAutofit/>
          </a:bodyPr>
          <a:lstStyle/>
          <a:p>
            <a:pPr marL="0" indent="0">
              <a:buNone/>
            </a:pPr>
            <a:r>
              <a:rPr lang="en-US" sz="2400" dirty="0"/>
              <a:t>Hive Query</a:t>
            </a:r>
          </a:p>
          <a:p>
            <a:endParaRPr lang="en-US" sz="2400" dirty="0"/>
          </a:p>
          <a:p>
            <a:r>
              <a:rPr lang="en-US" sz="2400" dirty="0"/>
              <a:t>select state, sum(</a:t>
            </a:r>
            <a:r>
              <a:rPr lang="en-US" sz="2400" dirty="0" err="1"/>
              <a:t>complaint_id</a:t>
            </a:r>
            <a:r>
              <a:rPr lang="en-US" sz="2400" dirty="0"/>
              <a:t>) from complaints group by state order by state </a:t>
            </a:r>
            <a:r>
              <a:rPr lang="en-US" sz="2400" dirty="0" err="1"/>
              <a:t>desc</a:t>
            </a:r>
            <a:r>
              <a:rPr lang="en-US" sz="2400" dirty="0"/>
              <a:t>;</a:t>
            </a:r>
            <a:endParaRPr lang="en-US" sz="2400" dirty="0"/>
          </a:p>
        </p:txBody>
      </p:sp>
    </p:spTree>
    <p:extLst>
      <p:ext uri="{BB962C8B-B14F-4D97-AF65-F5344CB8AC3E}">
        <p14:creationId xmlns:p14="http://schemas.microsoft.com/office/powerpoint/2010/main" val="219293159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p.jpg"/>
          <p:cNvPicPr>
            <a:picLocks/>
          </p:cNvPicPr>
          <p:nvPr/>
        </p:nvPicPr>
        <p:blipFill>
          <a:blip r:embed="rId2"/>
          <a:stretch>
            <a:fillRect/>
          </a:stretch>
        </p:blipFill>
        <p:spPr>
          <a:xfrm>
            <a:off x="1950720" y="563880"/>
            <a:ext cx="9936480" cy="4884420"/>
          </a:xfrm>
          <a:prstGeom prst="rect">
            <a:avLst/>
          </a:prstGeom>
        </p:spPr>
      </p:pic>
      <p:sp>
        <p:nvSpPr>
          <p:cNvPr id="5" name="TextBox 4"/>
          <p:cNvSpPr txBox="1"/>
          <p:nvPr/>
        </p:nvSpPr>
        <p:spPr>
          <a:xfrm>
            <a:off x="1967718" y="5722034"/>
            <a:ext cx="9902483" cy="830997"/>
          </a:xfrm>
          <a:prstGeom prst="rect">
            <a:avLst/>
          </a:prstGeom>
          <a:noFill/>
        </p:spPr>
        <p:txBody>
          <a:bodyPr wrap="square" rtlCol="0">
            <a:spAutoFit/>
          </a:bodyPr>
          <a:lstStyle/>
          <a:p>
            <a:pPr algn="ctr"/>
            <a:r>
              <a:rPr lang="en-US" sz="2400" dirty="0"/>
              <a:t>Filled map showing that California has maximum number of customer complaints</a:t>
            </a:r>
          </a:p>
        </p:txBody>
      </p:sp>
    </p:spTree>
    <p:extLst>
      <p:ext uri="{BB962C8B-B14F-4D97-AF65-F5344CB8AC3E}">
        <p14:creationId xmlns:p14="http://schemas.microsoft.com/office/powerpoint/2010/main" val="222462312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p.jpg"/>
          <p:cNvPicPr>
            <a:picLocks noGrp="1"/>
          </p:cNvPicPr>
          <p:nvPr>
            <p:ph idx="1"/>
          </p:nvPr>
        </p:nvPicPr>
        <p:blipFill>
          <a:blip r:embed="rId2"/>
          <a:stretch>
            <a:fillRect/>
          </a:stretch>
        </p:blipFill>
        <p:spPr>
          <a:xfrm>
            <a:off x="1960690" y="694587"/>
            <a:ext cx="9689118" cy="5322765"/>
          </a:xfrm>
          <a:prstGeom prst="rect">
            <a:avLst/>
          </a:prstGeom>
        </p:spPr>
      </p:pic>
      <p:sp>
        <p:nvSpPr>
          <p:cNvPr id="5" name="TextBox 4"/>
          <p:cNvSpPr txBox="1"/>
          <p:nvPr/>
        </p:nvSpPr>
        <p:spPr>
          <a:xfrm>
            <a:off x="2730014" y="6137031"/>
            <a:ext cx="8150469" cy="461665"/>
          </a:xfrm>
          <a:prstGeom prst="rect">
            <a:avLst/>
          </a:prstGeom>
          <a:noFill/>
        </p:spPr>
        <p:txBody>
          <a:bodyPr wrap="square" rtlCol="0">
            <a:spAutoFit/>
          </a:bodyPr>
          <a:lstStyle/>
          <a:p>
            <a:pPr algn="ctr"/>
            <a:r>
              <a:rPr lang="en-US" sz="2400" dirty="0"/>
              <a:t>Percentage wise distribution of complaints in USA</a:t>
            </a:r>
          </a:p>
        </p:txBody>
      </p:sp>
    </p:spTree>
    <p:extLst>
      <p:ext uri="{BB962C8B-B14F-4D97-AF65-F5344CB8AC3E}">
        <p14:creationId xmlns:p14="http://schemas.microsoft.com/office/powerpoint/2010/main" val="202262820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a:t>Hive Query</a:t>
            </a:r>
          </a:p>
          <a:p>
            <a:endParaRPr lang="en-US" sz="2400" dirty="0"/>
          </a:p>
          <a:p>
            <a:r>
              <a:rPr lang="en-US" sz="2400" dirty="0"/>
              <a:t>select count(</a:t>
            </a:r>
            <a:r>
              <a:rPr lang="en-US" sz="2400" dirty="0" err="1"/>
              <a:t>complaint_id</a:t>
            </a:r>
            <a:r>
              <a:rPr lang="en-US" sz="2400" dirty="0"/>
              <a:t>), </a:t>
            </a:r>
            <a:r>
              <a:rPr lang="en-US" sz="2400" dirty="0" err="1"/>
              <a:t>date_recieved</a:t>
            </a:r>
            <a:r>
              <a:rPr lang="en-US" sz="2400" dirty="0"/>
              <a:t> from complaints;</a:t>
            </a:r>
            <a:endParaRPr lang="en-US" sz="2400" dirty="0"/>
          </a:p>
        </p:txBody>
      </p:sp>
    </p:spTree>
    <p:extLst>
      <p:ext uri="{BB962C8B-B14F-4D97-AF65-F5344CB8AC3E}">
        <p14:creationId xmlns:p14="http://schemas.microsoft.com/office/powerpoint/2010/main" val="396822432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Trend line for complaints</a:t>
            </a:r>
          </a:p>
        </p:txBody>
      </p:sp>
      <p:pic>
        <p:nvPicPr>
          <p:cNvPr id="4" name="Content Placeholder 3" descr="Forecast.JPG"/>
          <p:cNvPicPr>
            <a:picLocks noGrp="1"/>
          </p:cNvPicPr>
          <p:nvPr>
            <p:ph idx="1"/>
          </p:nvPr>
        </p:nvPicPr>
        <p:blipFill>
          <a:blip r:embed="rId2"/>
          <a:stretch>
            <a:fillRect/>
          </a:stretch>
        </p:blipFill>
        <p:spPr>
          <a:xfrm>
            <a:off x="2224447" y="1389185"/>
            <a:ext cx="9873768" cy="5363307"/>
          </a:xfrm>
          <a:prstGeom prst="rect">
            <a:avLst/>
          </a:prstGeom>
        </p:spPr>
      </p:pic>
    </p:spTree>
    <p:extLst>
      <p:ext uri="{BB962C8B-B14F-4D97-AF65-F5344CB8AC3E}">
        <p14:creationId xmlns:p14="http://schemas.microsoft.com/office/powerpoint/2010/main" val="400005432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4986" y="580150"/>
            <a:ext cx="10117014" cy="1280890"/>
          </a:xfrm>
        </p:spPr>
        <p:txBody>
          <a:bodyPr>
            <a:noAutofit/>
          </a:bodyPr>
          <a:lstStyle/>
          <a:p>
            <a:r>
              <a:rPr lang="en-US" sz="4000" dirty="0"/>
              <a:t>Pie Chart showing mode of complaints</a:t>
            </a:r>
          </a:p>
        </p:txBody>
      </p:sp>
      <p:pic>
        <p:nvPicPr>
          <p:cNvPr id="4" name="Content Placeholder 3" descr="Pie Chart.jpg"/>
          <p:cNvPicPr>
            <a:picLocks noGrp="1"/>
          </p:cNvPicPr>
          <p:nvPr>
            <p:ph idx="1"/>
          </p:nvPr>
        </p:nvPicPr>
        <p:blipFill>
          <a:blip r:embed="rId2"/>
          <a:srcRect r="562"/>
          <a:stretch>
            <a:fillRect/>
          </a:stretch>
        </p:blipFill>
        <p:spPr>
          <a:xfrm>
            <a:off x="1978270" y="1477109"/>
            <a:ext cx="10023230" cy="5213838"/>
          </a:xfrm>
          <a:prstGeom prst="rect">
            <a:avLst/>
          </a:prstGeom>
        </p:spPr>
      </p:pic>
    </p:spTree>
    <p:extLst>
      <p:ext uri="{BB962C8B-B14F-4D97-AF65-F5344CB8AC3E}">
        <p14:creationId xmlns:p14="http://schemas.microsoft.com/office/powerpoint/2010/main" val="209234494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a:t>Hive Query</a:t>
            </a:r>
          </a:p>
          <a:p>
            <a:endParaRPr lang="en-US" sz="2400" dirty="0"/>
          </a:p>
          <a:p>
            <a:r>
              <a:rPr lang="en-US" sz="2400" dirty="0"/>
              <a:t>select </a:t>
            </a:r>
            <a:r>
              <a:rPr lang="en-US" sz="2400" dirty="0" err="1"/>
              <a:t>product,company,count</a:t>
            </a:r>
            <a:r>
              <a:rPr lang="en-US" sz="2400" dirty="0"/>
              <a:t>(</a:t>
            </a:r>
            <a:r>
              <a:rPr lang="en-US" sz="2400" dirty="0" err="1"/>
              <a:t>complaint_id</a:t>
            </a:r>
            <a:r>
              <a:rPr lang="en-US" sz="2400" dirty="0"/>
              <a:t>) from complaints group by product;</a:t>
            </a:r>
            <a:endParaRPr lang="en-US" sz="2400" dirty="0"/>
          </a:p>
        </p:txBody>
      </p:sp>
    </p:spTree>
    <p:extLst>
      <p:ext uri="{BB962C8B-B14F-4D97-AF65-F5344CB8AC3E}">
        <p14:creationId xmlns:p14="http://schemas.microsoft.com/office/powerpoint/2010/main" val="307008786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7801" y="298795"/>
            <a:ext cx="9390990" cy="1280890"/>
          </a:xfrm>
        </p:spPr>
        <p:txBody>
          <a:bodyPr>
            <a:noAutofit/>
          </a:bodyPr>
          <a:lstStyle/>
          <a:p>
            <a:r>
              <a:rPr lang="en-US" sz="4000" dirty="0"/>
              <a:t>Product wise complaint of financial sector giants</a:t>
            </a:r>
          </a:p>
        </p:txBody>
      </p:sp>
      <p:pic>
        <p:nvPicPr>
          <p:cNvPr id="4" name="Content Placeholder 3" descr="4 Banks.JPG"/>
          <p:cNvPicPr>
            <a:picLocks noGrp="1"/>
          </p:cNvPicPr>
          <p:nvPr>
            <p:ph idx="1"/>
          </p:nvPr>
        </p:nvPicPr>
        <p:blipFill>
          <a:blip r:embed="rId2"/>
          <a:stretch>
            <a:fillRect/>
          </a:stretch>
        </p:blipFill>
        <p:spPr>
          <a:xfrm>
            <a:off x="1521070" y="1579685"/>
            <a:ext cx="10594730" cy="5278315"/>
          </a:xfrm>
          <a:prstGeom prst="rect">
            <a:avLst/>
          </a:prstGeom>
        </p:spPr>
      </p:pic>
    </p:spTree>
    <p:extLst>
      <p:ext uri="{BB962C8B-B14F-4D97-AF65-F5344CB8AC3E}">
        <p14:creationId xmlns:p14="http://schemas.microsoft.com/office/powerpoint/2010/main" val="312946850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INTRODUCTION</a:t>
            </a:r>
            <a:endParaRPr lang="en-US" sz="4000" dirty="0"/>
          </a:p>
        </p:txBody>
      </p:sp>
      <p:sp>
        <p:nvSpPr>
          <p:cNvPr id="3" name="Content Placeholder 2"/>
          <p:cNvSpPr>
            <a:spLocks noGrp="1"/>
          </p:cNvSpPr>
          <p:nvPr>
            <p:ph idx="1"/>
          </p:nvPr>
        </p:nvSpPr>
        <p:spPr>
          <a:xfrm>
            <a:off x="2527666" y="2256692"/>
            <a:ext cx="8915400" cy="3777622"/>
          </a:xfrm>
        </p:spPr>
        <p:txBody>
          <a:bodyPr>
            <a:noAutofit/>
          </a:bodyPr>
          <a:lstStyle/>
          <a:p>
            <a:pPr algn="just"/>
            <a:r>
              <a:rPr lang="en-US" sz="2400" dirty="0">
                <a:latin typeface="Times New Roman" pitchFamily="18" charset="0"/>
                <a:cs typeface="Times New Roman" pitchFamily="18" charset="0"/>
              </a:rPr>
              <a:t>	Financial companies are a big part of everyone’s daily life whether it is related to a checking account, a mortgage or many other services they provide. Like any line of work errors are made daily and disputes are filled to get a resolution, by submitting a complaint, consumers can be heard by financial companies, get help with their issues, and help others avoid similar ones. Every complaint provides insight into problems that people are experiencing, helping companies identify inappropriate practices and allowing them to stop them before they become major issues. </a:t>
            </a:r>
          </a:p>
          <a:p>
            <a:pPr algn="just"/>
            <a:endParaRPr lang="en-US" sz="2400" dirty="0"/>
          </a:p>
        </p:txBody>
      </p:sp>
    </p:spTree>
    <p:extLst>
      <p:ext uri="{BB962C8B-B14F-4D97-AF65-F5344CB8AC3E}">
        <p14:creationId xmlns:p14="http://schemas.microsoft.com/office/powerpoint/2010/main" val="147177099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rrowheads="1"/>
          </p:cNvPicPr>
          <p:nvPr>
            <p:ph idx="1"/>
          </p:nvPr>
        </p:nvPicPr>
        <p:blipFill>
          <a:blip r:embed="rId2"/>
          <a:srcRect/>
          <a:stretch>
            <a:fillRect/>
          </a:stretch>
        </p:blipFill>
        <p:spPr bwMode="auto">
          <a:xfrm>
            <a:off x="1688122" y="782514"/>
            <a:ext cx="10260623" cy="5899639"/>
          </a:xfrm>
          <a:prstGeom prst="rect">
            <a:avLst/>
          </a:prstGeom>
          <a:noFill/>
          <a:ln w="9525">
            <a:noFill/>
            <a:miter lim="800000"/>
            <a:headEnd/>
            <a:tailEnd/>
          </a:ln>
        </p:spPr>
      </p:pic>
    </p:spTree>
    <p:extLst>
      <p:ext uri="{BB962C8B-B14F-4D97-AF65-F5344CB8AC3E}">
        <p14:creationId xmlns:p14="http://schemas.microsoft.com/office/powerpoint/2010/main" val="139680454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a:t>Hive Query</a:t>
            </a:r>
          </a:p>
          <a:p>
            <a:endParaRPr lang="en-US" sz="2400" dirty="0"/>
          </a:p>
          <a:p>
            <a:r>
              <a:rPr lang="en-US" sz="2400" dirty="0"/>
              <a:t>select </a:t>
            </a:r>
            <a:r>
              <a:rPr lang="en-US" sz="2400" dirty="0" err="1"/>
              <a:t>product,company,count</a:t>
            </a:r>
            <a:r>
              <a:rPr lang="en-US" sz="2400" dirty="0"/>
              <a:t>(</a:t>
            </a:r>
            <a:r>
              <a:rPr lang="en-US" sz="2400" dirty="0" err="1"/>
              <a:t>complaint_id</a:t>
            </a:r>
            <a:r>
              <a:rPr lang="en-US" sz="2400" dirty="0"/>
              <a:t>), </a:t>
            </a:r>
            <a:r>
              <a:rPr lang="en-US" sz="2400" dirty="0" err="1"/>
              <a:t>timely_response</a:t>
            </a:r>
            <a:r>
              <a:rPr lang="en-US" sz="2400" dirty="0"/>
              <a:t> from complaints group by product;</a:t>
            </a:r>
            <a:endParaRPr lang="en-US" sz="2400" dirty="0"/>
          </a:p>
        </p:txBody>
      </p:sp>
    </p:spTree>
    <p:extLst>
      <p:ext uri="{BB962C8B-B14F-4D97-AF65-F5344CB8AC3E}">
        <p14:creationId xmlns:p14="http://schemas.microsoft.com/office/powerpoint/2010/main" val="2635307100"/>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3841" y="413095"/>
            <a:ext cx="8911687" cy="1280890"/>
          </a:xfrm>
        </p:spPr>
        <p:txBody>
          <a:bodyPr/>
          <a:lstStyle/>
          <a:p>
            <a:r>
              <a:rPr lang="en-US" dirty="0"/>
              <a:t>Timely Response of Complaints</a:t>
            </a:r>
          </a:p>
        </p:txBody>
      </p:sp>
      <p:pic>
        <p:nvPicPr>
          <p:cNvPr id="4" name="Content Placeholder 3" descr="Response.jpg"/>
          <p:cNvPicPr>
            <a:picLocks noGrp="1"/>
          </p:cNvPicPr>
          <p:nvPr>
            <p:ph idx="1"/>
          </p:nvPr>
        </p:nvPicPr>
        <p:blipFill>
          <a:blip r:embed="rId2"/>
          <a:stretch>
            <a:fillRect/>
          </a:stretch>
        </p:blipFill>
        <p:spPr>
          <a:xfrm>
            <a:off x="1512278" y="1160585"/>
            <a:ext cx="10679722" cy="5635869"/>
          </a:xfrm>
          <a:prstGeom prst="rect">
            <a:avLst/>
          </a:prstGeom>
        </p:spPr>
      </p:pic>
    </p:spTree>
    <p:extLst>
      <p:ext uri="{BB962C8B-B14F-4D97-AF65-F5344CB8AC3E}">
        <p14:creationId xmlns:p14="http://schemas.microsoft.com/office/powerpoint/2010/main" val="284751223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0894" y="404302"/>
            <a:ext cx="8911687" cy="1280890"/>
          </a:xfrm>
        </p:spPr>
        <p:txBody>
          <a:bodyPr/>
          <a:lstStyle/>
          <a:p>
            <a:r>
              <a:rPr lang="en-US" dirty="0"/>
              <a:t>Company response to customers </a:t>
            </a:r>
          </a:p>
        </p:txBody>
      </p:sp>
      <p:pic>
        <p:nvPicPr>
          <p:cNvPr id="4" name="Content Placeholder 3"/>
          <p:cNvPicPr>
            <a:picLocks noGrp="1" noChangeAspect="1"/>
          </p:cNvPicPr>
          <p:nvPr>
            <p:ph idx="1"/>
          </p:nvPr>
        </p:nvPicPr>
        <p:blipFill>
          <a:blip r:embed="rId2"/>
          <a:stretch>
            <a:fillRect/>
          </a:stretch>
        </p:blipFill>
        <p:spPr>
          <a:xfrm>
            <a:off x="1442382" y="1289536"/>
            <a:ext cx="10541534" cy="5418994"/>
          </a:xfrm>
          <a:prstGeom prst="rect">
            <a:avLst/>
          </a:prstGeom>
        </p:spPr>
      </p:pic>
    </p:spTree>
    <p:extLst>
      <p:ext uri="{BB962C8B-B14F-4D97-AF65-F5344CB8AC3E}">
        <p14:creationId xmlns:p14="http://schemas.microsoft.com/office/powerpoint/2010/main" val="2187200496"/>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a:t>Hive Query</a:t>
            </a:r>
          </a:p>
          <a:p>
            <a:endParaRPr lang="en-US" sz="2400" dirty="0"/>
          </a:p>
          <a:p>
            <a:r>
              <a:rPr lang="en-US" sz="2400" dirty="0"/>
              <a:t>Select count(</a:t>
            </a:r>
            <a:r>
              <a:rPr lang="en-US" sz="2400" dirty="0" err="1"/>
              <a:t>complaint_id</a:t>
            </a:r>
            <a:r>
              <a:rPr lang="en-US" sz="2400" dirty="0"/>
              <a:t>),  issue, product, </a:t>
            </a:r>
            <a:r>
              <a:rPr lang="en-US" sz="2400" dirty="0" err="1"/>
              <a:t>sub_category</a:t>
            </a:r>
            <a:r>
              <a:rPr lang="en-US" sz="2400" dirty="0"/>
              <a:t> from complaints group by product;</a:t>
            </a:r>
          </a:p>
        </p:txBody>
      </p:sp>
    </p:spTree>
    <p:extLst>
      <p:ext uri="{BB962C8B-B14F-4D97-AF65-F5344CB8AC3E}">
        <p14:creationId xmlns:p14="http://schemas.microsoft.com/office/powerpoint/2010/main" val="2353897724"/>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811215" y="227232"/>
            <a:ext cx="9970477" cy="5732585"/>
          </a:xfrm>
          <a:prstGeom prst="rect">
            <a:avLst/>
          </a:prstGeom>
        </p:spPr>
      </p:pic>
      <p:sp>
        <p:nvSpPr>
          <p:cNvPr id="5" name="TextBox 4"/>
          <p:cNvSpPr txBox="1"/>
          <p:nvPr/>
        </p:nvSpPr>
        <p:spPr>
          <a:xfrm>
            <a:off x="1732083" y="6145823"/>
            <a:ext cx="10128739" cy="461665"/>
          </a:xfrm>
          <a:prstGeom prst="rect">
            <a:avLst/>
          </a:prstGeom>
          <a:noFill/>
        </p:spPr>
        <p:txBody>
          <a:bodyPr wrap="square" rtlCol="0">
            <a:spAutoFit/>
          </a:bodyPr>
          <a:lstStyle/>
          <a:p>
            <a:pPr algn="ctr"/>
            <a:r>
              <a:rPr lang="en-US" sz="2400" dirty="0"/>
              <a:t>Cases of Identity theft via credit card</a:t>
            </a:r>
          </a:p>
        </p:txBody>
      </p:sp>
    </p:spTree>
    <p:extLst>
      <p:ext uri="{BB962C8B-B14F-4D97-AF65-F5344CB8AC3E}">
        <p14:creationId xmlns:p14="http://schemas.microsoft.com/office/powerpoint/2010/main" val="1172883816"/>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t>Github</a:t>
            </a:r>
            <a:r>
              <a:rPr lang="en-US" sz="4000" dirty="0"/>
              <a:t> link &amp; database link</a:t>
            </a:r>
          </a:p>
        </p:txBody>
      </p:sp>
      <p:sp>
        <p:nvSpPr>
          <p:cNvPr id="3" name="Content Placeholder 2"/>
          <p:cNvSpPr>
            <a:spLocks noGrp="1"/>
          </p:cNvSpPr>
          <p:nvPr>
            <p:ph idx="1"/>
          </p:nvPr>
        </p:nvSpPr>
        <p:spPr/>
        <p:txBody>
          <a:bodyPr/>
          <a:lstStyle/>
          <a:p>
            <a:r>
              <a:rPr lang="en-US" sz="2400" dirty="0" err="1"/>
              <a:t>Github</a:t>
            </a:r>
            <a:r>
              <a:rPr lang="en-US" sz="2400" dirty="0"/>
              <a:t> : </a:t>
            </a:r>
            <a:r>
              <a:rPr lang="en-US" sz="2400" dirty="0">
                <a:hlinkClick r:id="rId2"/>
              </a:rPr>
              <a:t>https://github.com/satyam241090/bigdata/projects/1</a:t>
            </a:r>
            <a:endParaRPr lang="en-US" sz="2400" dirty="0"/>
          </a:p>
          <a:p>
            <a:pPr marL="0" indent="0">
              <a:buNone/>
            </a:pPr>
            <a:endParaRPr lang="en-US" sz="2400" dirty="0"/>
          </a:p>
          <a:p>
            <a:r>
              <a:rPr lang="en-US" sz="2400" dirty="0"/>
              <a:t>Database Link : </a:t>
            </a:r>
          </a:p>
          <a:p>
            <a:pPr marL="0" indent="0">
              <a:buNone/>
            </a:pPr>
            <a:r>
              <a:rPr lang="en-US" sz="2400" dirty="0"/>
              <a:t>	</a:t>
            </a:r>
            <a:r>
              <a:rPr lang="en-US" sz="2400" dirty="0">
                <a:hlinkClick r:id="rId3"/>
              </a:rPr>
              <a:t>http://www.consumerfinance.gov/data-</a:t>
            </a:r>
            <a:r>
              <a:rPr lang="en-US" sz="2400" dirty="0"/>
              <a:t>	research/consumer-complaints/</a:t>
            </a:r>
            <a:endParaRPr lang="en-US" dirty="0"/>
          </a:p>
        </p:txBody>
      </p:sp>
    </p:spTree>
    <p:extLst>
      <p:ext uri="{BB962C8B-B14F-4D97-AF65-F5344CB8AC3E}">
        <p14:creationId xmlns:p14="http://schemas.microsoft.com/office/powerpoint/2010/main" val="20990957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SPECIFICATION OF DATA SET</a:t>
            </a:r>
            <a:endParaRPr lang="en-US" sz="4000" dirty="0"/>
          </a:p>
        </p:txBody>
      </p:sp>
      <p:sp>
        <p:nvSpPr>
          <p:cNvPr id="3" name="Content Placeholder 2"/>
          <p:cNvSpPr>
            <a:spLocks noGrp="1"/>
          </p:cNvSpPr>
          <p:nvPr>
            <p:ph idx="1"/>
          </p:nvPr>
        </p:nvSpPr>
        <p:spPr/>
        <p:txBody>
          <a:bodyPr>
            <a:normAutofit fontScale="85000" lnSpcReduction="20000"/>
          </a:bodyPr>
          <a:lstStyle/>
          <a:p>
            <a:pPr lvl="1">
              <a:lnSpc>
                <a:spcPct val="150000"/>
              </a:lnSpc>
              <a:spcBef>
                <a:spcPct val="20000"/>
              </a:spcBef>
              <a:spcAft>
                <a:spcPts val="600"/>
              </a:spcAft>
              <a:buSzPct val="80000"/>
              <a:buFont typeface="Wingdings 3" panose="05040102010807070707" pitchFamily="18" charset="2"/>
              <a:buChar char=""/>
            </a:pPr>
            <a:r>
              <a:rPr lang="en-US" sz="2800" dirty="0">
                <a:solidFill>
                  <a:prstClr val="black"/>
                </a:solidFill>
                <a:latin typeface="Times New Roman" pitchFamily="18" charset="0"/>
                <a:cs typeface="Times New Roman" pitchFamily="18" charset="0"/>
              </a:rPr>
              <a:t>Data is collected from Data.gov published by Bureau of Consumer Financial Protection </a:t>
            </a:r>
          </a:p>
          <a:p>
            <a:pPr lvl="1">
              <a:lnSpc>
                <a:spcPct val="150000"/>
              </a:lnSpc>
              <a:spcBef>
                <a:spcPct val="20000"/>
              </a:spcBef>
              <a:spcAft>
                <a:spcPts val="600"/>
              </a:spcAft>
              <a:buSzPct val="80000"/>
              <a:buFont typeface="Wingdings 3" panose="05040102010807070707" pitchFamily="18" charset="2"/>
              <a:buChar char=""/>
            </a:pPr>
            <a:r>
              <a:rPr lang="en-US" sz="2800" dirty="0">
                <a:solidFill>
                  <a:prstClr val="black"/>
                </a:solidFill>
                <a:latin typeface="Times New Roman" pitchFamily="18" charset="0"/>
                <a:cs typeface="Times New Roman" pitchFamily="18" charset="0"/>
              </a:rPr>
              <a:t>File size: 260 MB</a:t>
            </a:r>
          </a:p>
          <a:p>
            <a:pPr lvl="1">
              <a:lnSpc>
                <a:spcPct val="150000"/>
              </a:lnSpc>
              <a:spcBef>
                <a:spcPct val="20000"/>
              </a:spcBef>
              <a:spcAft>
                <a:spcPts val="600"/>
              </a:spcAft>
              <a:buSzPct val="80000"/>
              <a:buFont typeface="Wingdings 3" panose="05040102010807070707" pitchFamily="18" charset="2"/>
              <a:buChar char=""/>
            </a:pPr>
            <a:r>
              <a:rPr lang="en-US" sz="2800" dirty="0">
                <a:solidFill>
                  <a:prstClr val="black"/>
                </a:solidFill>
                <a:latin typeface="Times New Roman" pitchFamily="18" charset="0"/>
                <a:cs typeface="Times New Roman" pitchFamily="18" charset="0"/>
              </a:rPr>
              <a:t>Number of files: 1</a:t>
            </a:r>
          </a:p>
          <a:p>
            <a:pPr lvl="1">
              <a:lnSpc>
                <a:spcPct val="150000"/>
              </a:lnSpc>
              <a:spcBef>
                <a:spcPct val="20000"/>
              </a:spcBef>
              <a:spcAft>
                <a:spcPts val="600"/>
              </a:spcAft>
              <a:buSzPct val="80000"/>
              <a:buFont typeface="Wingdings 3" panose="05040102010807070707" pitchFamily="18" charset="2"/>
              <a:buChar char=""/>
            </a:pPr>
            <a:r>
              <a:rPr lang="en-US" sz="2800" dirty="0">
                <a:solidFill>
                  <a:prstClr val="black"/>
                </a:solidFill>
                <a:latin typeface="Times New Roman" pitchFamily="18" charset="0"/>
                <a:cs typeface="Times New Roman" pitchFamily="18" charset="0"/>
              </a:rPr>
              <a:t>File format: CSV ( Comma separated value)</a:t>
            </a:r>
          </a:p>
          <a:p>
            <a:pPr lvl="1">
              <a:lnSpc>
                <a:spcPct val="150000"/>
              </a:lnSpc>
              <a:spcBef>
                <a:spcPct val="20000"/>
              </a:spcBef>
              <a:spcAft>
                <a:spcPts val="600"/>
              </a:spcAft>
              <a:buSzPct val="80000"/>
              <a:buFont typeface="Wingdings 3" panose="05040102010807070707" pitchFamily="18" charset="2"/>
              <a:buChar char=""/>
            </a:pPr>
            <a:r>
              <a:rPr lang="en-US" sz="2800" dirty="0">
                <a:solidFill>
                  <a:prstClr val="black"/>
                </a:solidFill>
                <a:latin typeface="Times New Roman" pitchFamily="18" charset="0"/>
                <a:cs typeface="Times New Roman" pitchFamily="18" charset="0"/>
              </a:rPr>
              <a:t>Total number of cases: 631,271</a:t>
            </a:r>
          </a:p>
          <a:p>
            <a:pPr marL="0" lvl="0" indent="0">
              <a:lnSpc>
                <a:spcPct val="170000"/>
              </a:lnSpc>
              <a:spcBef>
                <a:spcPct val="20000"/>
              </a:spcBef>
              <a:spcAft>
                <a:spcPts val="600"/>
              </a:spcAft>
              <a:buClr>
                <a:schemeClr val="tx1"/>
              </a:buClr>
              <a:buSzPct val="80000"/>
              <a:buNone/>
              <a:defRPr/>
            </a:pPr>
            <a:endParaRPr lang="en-US" sz="2800" dirty="0">
              <a:solidFill>
                <a:schemeClr val="bg1"/>
              </a:solidFill>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66176867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PROJECT FLOWCHART</a:t>
            </a:r>
            <a:endParaRPr lang="en-US" sz="4000" dirty="0"/>
          </a:p>
        </p:txBody>
      </p:sp>
      <p:grpSp>
        <p:nvGrpSpPr>
          <p:cNvPr id="4" name="Group 3"/>
          <p:cNvGrpSpPr/>
          <p:nvPr/>
        </p:nvGrpSpPr>
        <p:grpSpPr>
          <a:xfrm>
            <a:off x="2451005" y="1617784"/>
            <a:ext cx="9195526" cy="4615962"/>
            <a:chOff x="1073888" y="1527137"/>
            <a:chExt cx="10720021" cy="4984329"/>
          </a:xfrm>
        </p:grpSpPr>
        <p:sp>
          <p:nvSpPr>
            <p:cNvPr id="5" name="Flowchart: Alternate Process 4"/>
            <p:cNvSpPr/>
            <p:nvPr/>
          </p:nvSpPr>
          <p:spPr>
            <a:xfrm>
              <a:off x="1073888" y="1621218"/>
              <a:ext cx="2103120" cy="1371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Times New Roman" pitchFamily="18" charset="0"/>
                  <a:cs typeface="Times New Roman" pitchFamily="18" charset="0"/>
                </a:rPr>
                <a:t>Raw Data</a:t>
              </a:r>
            </a:p>
          </p:txBody>
        </p:sp>
        <p:sp>
          <p:nvSpPr>
            <p:cNvPr id="6" name="Flowchart: Alternate Process 5"/>
            <p:cNvSpPr/>
            <p:nvPr/>
          </p:nvSpPr>
          <p:spPr>
            <a:xfrm>
              <a:off x="1080884" y="3356754"/>
              <a:ext cx="2103120" cy="1371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Times New Roman" pitchFamily="18" charset="0"/>
                  <a:cs typeface="Times New Roman" pitchFamily="18" charset="0"/>
                </a:rPr>
                <a:t>Login to Hadoop Cluster</a:t>
              </a:r>
            </a:p>
          </p:txBody>
        </p:sp>
        <p:sp>
          <p:nvSpPr>
            <p:cNvPr id="7" name="Flowchart: Alternate Process 6"/>
            <p:cNvSpPr/>
            <p:nvPr/>
          </p:nvSpPr>
          <p:spPr>
            <a:xfrm>
              <a:off x="5628390" y="1527137"/>
              <a:ext cx="2103120" cy="1371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Times New Roman" pitchFamily="18" charset="0"/>
                  <a:cs typeface="Times New Roman" pitchFamily="18" charset="0"/>
                </a:rPr>
                <a:t>Export results in MS Excel</a:t>
              </a:r>
              <a:endParaRPr lang="en-US" dirty="0"/>
            </a:p>
          </p:txBody>
        </p:sp>
        <p:sp>
          <p:nvSpPr>
            <p:cNvPr id="8" name="Flowchart: Alternate Process 7"/>
            <p:cNvSpPr/>
            <p:nvPr/>
          </p:nvSpPr>
          <p:spPr>
            <a:xfrm>
              <a:off x="5642243" y="3356753"/>
              <a:ext cx="2103120" cy="1371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dirty="0">
                  <a:solidFill>
                    <a:prstClr val="white"/>
                  </a:solidFill>
                  <a:latin typeface="Times New Roman" pitchFamily="18" charset="0"/>
                  <a:cs typeface="Times New Roman" pitchFamily="18" charset="0"/>
                </a:rPr>
                <a:t>Query Data in Hive</a:t>
              </a:r>
            </a:p>
          </p:txBody>
        </p:sp>
        <p:sp>
          <p:nvSpPr>
            <p:cNvPr id="9" name="Flowchart: Alternate Process 8"/>
            <p:cNvSpPr/>
            <p:nvPr/>
          </p:nvSpPr>
          <p:spPr>
            <a:xfrm>
              <a:off x="5705182" y="5126803"/>
              <a:ext cx="2103120" cy="1371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Times New Roman" pitchFamily="18" charset="0"/>
                  <a:cs typeface="Times New Roman" pitchFamily="18" charset="0"/>
                </a:rPr>
                <a:t>Create Tables in Hive</a:t>
              </a:r>
            </a:p>
          </p:txBody>
        </p:sp>
        <p:sp>
          <p:nvSpPr>
            <p:cNvPr id="10" name="Flowchart: Alternate Process 9"/>
            <p:cNvSpPr/>
            <p:nvPr/>
          </p:nvSpPr>
          <p:spPr>
            <a:xfrm>
              <a:off x="1080884" y="5139866"/>
              <a:ext cx="2103120" cy="1371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dirty="0">
                  <a:solidFill>
                    <a:prstClr val="white"/>
                  </a:solidFill>
                  <a:latin typeface="Times New Roman" pitchFamily="18" charset="0"/>
                  <a:cs typeface="Times New Roman" pitchFamily="18" charset="0"/>
                </a:rPr>
                <a:t>Load Data in HDFS</a:t>
              </a:r>
            </a:p>
          </p:txBody>
        </p:sp>
        <p:sp>
          <p:nvSpPr>
            <p:cNvPr id="11" name="Flowchart: Alternate Process 10"/>
            <p:cNvSpPr/>
            <p:nvPr/>
          </p:nvSpPr>
          <p:spPr>
            <a:xfrm>
              <a:off x="9690789" y="3169593"/>
              <a:ext cx="2103120" cy="206968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Times New Roman" pitchFamily="18" charset="0"/>
                  <a:cs typeface="Times New Roman" pitchFamily="18" charset="0"/>
                </a:rPr>
                <a:t>Create Visuals using Tableau</a:t>
              </a:r>
              <a:endParaRPr lang="en-US" dirty="0"/>
            </a:p>
          </p:txBody>
        </p:sp>
        <p:cxnSp>
          <p:nvCxnSpPr>
            <p:cNvPr id="12" name="Straight Arrow Connector 11"/>
            <p:cNvCxnSpPr/>
            <p:nvPr/>
          </p:nvCxnSpPr>
          <p:spPr>
            <a:xfrm>
              <a:off x="1979345" y="3016606"/>
              <a:ext cx="6996" cy="36393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a:stCxn id="10" idx="3"/>
              <a:endCxn id="9" idx="1"/>
            </p:cNvCxnSpPr>
            <p:nvPr/>
          </p:nvCxnSpPr>
          <p:spPr>
            <a:xfrm flipV="1">
              <a:off x="3184004" y="5812603"/>
              <a:ext cx="2521178" cy="1306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a:stCxn id="8" idx="0"/>
              <a:endCxn id="7" idx="2"/>
            </p:cNvCxnSpPr>
            <p:nvPr/>
          </p:nvCxnSpPr>
          <p:spPr>
            <a:xfrm flipH="1" flipV="1">
              <a:off x="6679950" y="2898737"/>
              <a:ext cx="13853" cy="45801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Connector: Elbow 14"/>
            <p:cNvCxnSpPr>
              <a:stCxn id="7" idx="3"/>
              <a:endCxn id="11" idx="1"/>
            </p:cNvCxnSpPr>
            <p:nvPr/>
          </p:nvCxnSpPr>
          <p:spPr>
            <a:xfrm>
              <a:off x="7731510" y="2212937"/>
              <a:ext cx="1959279" cy="1991498"/>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a:xfrm>
              <a:off x="1972349" y="4677868"/>
              <a:ext cx="6996" cy="46733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p:cNvCxnSpPr/>
            <p:nvPr/>
          </p:nvCxnSpPr>
          <p:spPr>
            <a:xfrm flipH="1" flipV="1">
              <a:off x="6666097" y="4677868"/>
              <a:ext cx="13853" cy="45801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83338817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itchFamily="18" charset="0"/>
                <a:cs typeface="Times New Roman" pitchFamily="18" charset="0"/>
              </a:rPr>
              <a:t>IBM BLUEMIX BIG INSIGHT CLUSTER DETAILS</a:t>
            </a:r>
            <a:endParaRPr lang="en-US" sz="4000" dirty="0"/>
          </a:p>
        </p:txBody>
      </p:sp>
      <p:sp>
        <p:nvSpPr>
          <p:cNvPr id="3" name="Content Placeholder 2"/>
          <p:cNvSpPr>
            <a:spLocks noGrp="1"/>
          </p:cNvSpPr>
          <p:nvPr>
            <p:ph idx="1"/>
          </p:nvPr>
        </p:nvSpPr>
        <p:spPr>
          <a:xfrm>
            <a:off x="2721092" y="2142392"/>
            <a:ext cx="8497888" cy="3777622"/>
          </a:xfrm>
        </p:spPr>
        <p:txBody>
          <a:bodyPr>
            <a:normAutofit fontScale="92500"/>
          </a:bodyPr>
          <a:lstStyle/>
          <a:p>
            <a:pPr>
              <a:lnSpc>
                <a:spcPct val="150000"/>
              </a:lnSpc>
              <a:buClrTx/>
            </a:pPr>
            <a:r>
              <a:rPr lang="en-US" sz="2400" dirty="0">
                <a:latin typeface="Times New Roman" pitchFamily="18" charset="0"/>
                <a:cs typeface="Times New Roman" pitchFamily="18" charset="0"/>
              </a:rPr>
              <a:t>Number of data nodes: 1</a:t>
            </a:r>
          </a:p>
          <a:p>
            <a:pPr>
              <a:lnSpc>
                <a:spcPct val="150000"/>
              </a:lnSpc>
              <a:buClrTx/>
            </a:pPr>
            <a:r>
              <a:rPr lang="en-US" sz="2400" dirty="0">
                <a:latin typeface="Times New Roman" pitchFamily="18" charset="0"/>
                <a:cs typeface="Times New Roman" pitchFamily="18" charset="0"/>
              </a:rPr>
              <a:t>CPU: 4 cores</a:t>
            </a:r>
          </a:p>
          <a:p>
            <a:pPr>
              <a:lnSpc>
                <a:spcPct val="150000"/>
              </a:lnSpc>
              <a:buClrTx/>
            </a:pPr>
            <a:r>
              <a:rPr lang="en-US" sz="2400" dirty="0">
                <a:latin typeface="Times New Roman" pitchFamily="18" charset="0"/>
                <a:cs typeface="Times New Roman" pitchFamily="18" charset="0"/>
              </a:rPr>
              <a:t>Memory: 24 GB</a:t>
            </a:r>
          </a:p>
          <a:p>
            <a:pPr>
              <a:lnSpc>
                <a:spcPct val="150000"/>
              </a:lnSpc>
              <a:buClrTx/>
            </a:pPr>
            <a:r>
              <a:rPr lang="en-US" sz="2400" dirty="0">
                <a:latin typeface="Times New Roman" pitchFamily="18" charset="0"/>
                <a:cs typeface="Times New Roman" pitchFamily="18" charset="0"/>
              </a:rPr>
              <a:t>Data Disk: 1 TB SATA</a:t>
            </a:r>
          </a:p>
          <a:p>
            <a:pPr>
              <a:lnSpc>
                <a:spcPct val="150000"/>
              </a:lnSpc>
              <a:buClrTx/>
            </a:pPr>
            <a:r>
              <a:rPr lang="en-US" sz="2400" dirty="0">
                <a:latin typeface="Times New Roman" pitchFamily="18" charset="0"/>
                <a:cs typeface="Times New Roman" pitchFamily="18" charset="0"/>
              </a:rPr>
              <a:t>CPU Clock speed : 2.4 </a:t>
            </a:r>
            <a:r>
              <a:rPr lang="en-US" sz="2400" dirty="0" err="1">
                <a:latin typeface="Times New Roman" pitchFamily="18" charset="0"/>
                <a:cs typeface="Times New Roman" pitchFamily="18" charset="0"/>
              </a:rPr>
              <a:t>Ghz</a:t>
            </a:r>
            <a:endParaRPr lang="en-US" sz="2400" dirty="0">
              <a:latin typeface="Times New Roman" pitchFamily="18" charset="0"/>
              <a:cs typeface="Times New Roman" pitchFamily="18" charset="0"/>
            </a:endParaRPr>
          </a:p>
          <a:p>
            <a:pPr>
              <a:lnSpc>
                <a:spcPct val="150000"/>
              </a:lnSpc>
              <a:buClrTx/>
            </a:pPr>
            <a:r>
              <a:rPr lang="en-US" sz="2400" dirty="0">
                <a:latin typeface="Times New Roman" pitchFamily="18" charset="0"/>
                <a:cs typeface="Times New Roman" pitchFamily="18" charset="0"/>
              </a:rPr>
              <a:t>Operating System: Windows 10</a:t>
            </a:r>
          </a:p>
          <a:p>
            <a:pPr marL="0" indent="0">
              <a:lnSpc>
                <a:spcPct val="170000"/>
              </a:lnSpc>
              <a:buNone/>
            </a:pPr>
            <a:endParaRPr lang="en-US" sz="2400" dirty="0">
              <a:latin typeface="Times New Roman" pitchFamily="18" charset="0"/>
              <a:cs typeface="Times New Roman" pitchFamily="18" charset="0"/>
            </a:endParaRPr>
          </a:p>
          <a:p>
            <a:pPr marL="0" indent="0">
              <a:buNone/>
            </a:pPr>
            <a:endParaRPr lang="en-US" sz="2400" dirty="0"/>
          </a:p>
        </p:txBody>
      </p:sp>
    </p:spTree>
    <p:extLst>
      <p:ext uri="{BB962C8B-B14F-4D97-AF65-F5344CB8AC3E}">
        <p14:creationId xmlns:p14="http://schemas.microsoft.com/office/powerpoint/2010/main" val="294040066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Hive Queries</a:t>
            </a:r>
          </a:p>
        </p:txBody>
      </p:sp>
      <p:sp>
        <p:nvSpPr>
          <p:cNvPr id="3" name="Content Placeholder 2"/>
          <p:cNvSpPr>
            <a:spLocks noGrp="1"/>
          </p:cNvSpPr>
          <p:nvPr>
            <p:ph idx="1"/>
          </p:nvPr>
        </p:nvSpPr>
        <p:spPr>
          <a:xfrm>
            <a:off x="2589211" y="1553302"/>
            <a:ext cx="9377119" cy="4909043"/>
          </a:xfrm>
        </p:spPr>
        <p:txBody>
          <a:bodyPr>
            <a:noAutofit/>
          </a:bodyPr>
          <a:lstStyle/>
          <a:p>
            <a:pPr marL="0" indent="0">
              <a:buNone/>
            </a:pPr>
            <a:r>
              <a:rPr lang="en-US" sz="2400" dirty="0">
                <a:solidFill>
                  <a:schemeClr val="accent2">
                    <a:lumMod val="75000"/>
                  </a:schemeClr>
                </a:solidFill>
              </a:rPr>
              <a:t>CREATE TABLE </a:t>
            </a:r>
          </a:p>
          <a:p>
            <a:pPr marL="0" indent="0">
              <a:buNone/>
            </a:pPr>
            <a:endParaRPr lang="en-US" sz="2400" dirty="0">
              <a:solidFill>
                <a:schemeClr val="accent2">
                  <a:lumMod val="75000"/>
                </a:schemeClr>
              </a:solidFill>
            </a:endParaRPr>
          </a:p>
          <a:p>
            <a:pPr marL="0" indent="0">
              <a:buNone/>
            </a:pPr>
            <a:r>
              <a:rPr lang="en-US" sz="2400" dirty="0">
                <a:latin typeface="Times New Roman" panose="02020603050405020304" pitchFamily="18" charset="0"/>
                <a:cs typeface="Times New Roman" panose="02020603050405020304" pitchFamily="18" charset="0"/>
              </a:rPr>
              <a:t>create table complaints</a:t>
            </a:r>
          </a:p>
          <a:p>
            <a:pPr marL="0" indent="0">
              <a:buNone/>
            </a:pPr>
            <a:r>
              <a:rPr lang="en-US" sz="2400" dirty="0">
                <a:latin typeface="Times New Roman" panose="02020603050405020304" pitchFamily="18" charset="0"/>
                <a:cs typeface="Times New Roman" panose="02020603050405020304" pitchFamily="18" charset="0"/>
              </a:rPr>
              <a:t>(</a:t>
            </a:r>
          </a:p>
          <a:p>
            <a:pPr marL="0" indent="0">
              <a:buNone/>
            </a:pPr>
            <a:r>
              <a:rPr lang="en-US" sz="2400" dirty="0" err="1">
                <a:latin typeface="Times New Roman" panose="02020603050405020304" pitchFamily="18" charset="0"/>
                <a:cs typeface="Times New Roman" panose="02020603050405020304" pitchFamily="18" charset="0"/>
              </a:rPr>
              <a:t>date_recieved</a:t>
            </a:r>
            <a:r>
              <a:rPr lang="en-US" sz="2400" dirty="0">
                <a:latin typeface="Times New Roman" panose="02020603050405020304" pitchFamily="18" charset="0"/>
                <a:cs typeface="Times New Roman" panose="02020603050405020304" pitchFamily="18" charset="0"/>
              </a:rPr>
              <a:t> string, product string, </a:t>
            </a:r>
            <a:r>
              <a:rPr lang="en-US" sz="2400" dirty="0" err="1">
                <a:latin typeface="Times New Roman" panose="02020603050405020304" pitchFamily="18" charset="0"/>
                <a:cs typeface="Times New Roman" panose="02020603050405020304" pitchFamily="18" charset="0"/>
              </a:rPr>
              <a:t>sub_product</a:t>
            </a:r>
            <a:r>
              <a:rPr lang="en-US" sz="2400" dirty="0">
                <a:latin typeface="Times New Roman" panose="02020603050405020304" pitchFamily="18" charset="0"/>
                <a:cs typeface="Times New Roman" panose="02020603050405020304" pitchFamily="18" charset="0"/>
              </a:rPr>
              <a:t> string, issue string, </a:t>
            </a:r>
            <a:r>
              <a:rPr lang="en-US" sz="2400" dirty="0" err="1">
                <a:latin typeface="Times New Roman" panose="02020603050405020304" pitchFamily="18" charset="0"/>
                <a:cs typeface="Times New Roman" panose="02020603050405020304" pitchFamily="18" charset="0"/>
              </a:rPr>
              <a:t>sub_issue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string,complaint_narrative</a:t>
            </a:r>
            <a:r>
              <a:rPr lang="en-US" sz="2400" dirty="0">
                <a:latin typeface="Times New Roman" panose="02020603050405020304" pitchFamily="18" charset="0"/>
                <a:cs typeface="Times New Roman" panose="02020603050405020304" pitchFamily="18" charset="0"/>
              </a:rPr>
              <a:t> string, </a:t>
            </a:r>
            <a:r>
              <a:rPr lang="en-US" sz="2400" dirty="0" err="1">
                <a:latin typeface="Times New Roman" panose="02020603050405020304" pitchFamily="18" charset="0"/>
                <a:cs typeface="Times New Roman" panose="02020603050405020304" pitchFamily="18" charset="0"/>
              </a:rPr>
              <a:t>public_response</a:t>
            </a:r>
            <a:r>
              <a:rPr lang="en-US" sz="2400" dirty="0">
                <a:latin typeface="Times New Roman" panose="02020603050405020304" pitchFamily="18" charset="0"/>
                <a:cs typeface="Times New Roman" panose="02020603050405020304" pitchFamily="18" charset="0"/>
              </a:rPr>
              <a:t> string, company string, state string, zip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tags string, </a:t>
            </a:r>
            <a:r>
              <a:rPr lang="en-US" sz="2400" dirty="0" err="1">
                <a:latin typeface="Times New Roman" panose="02020603050405020304" pitchFamily="18" charset="0"/>
                <a:cs typeface="Times New Roman" panose="02020603050405020304" pitchFamily="18" charset="0"/>
              </a:rPr>
              <a:t>consent_provided</a:t>
            </a:r>
            <a:r>
              <a:rPr lang="en-US" sz="2400" dirty="0">
                <a:latin typeface="Times New Roman" panose="02020603050405020304" pitchFamily="18" charset="0"/>
                <a:cs typeface="Times New Roman" panose="02020603050405020304" pitchFamily="18" charset="0"/>
              </a:rPr>
              <a:t> string, </a:t>
            </a:r>
            <a:r>
              <a:rPr lang="en-US" sz="2400" dirty="0" err="1">
                <a:latin typeface="Times New Roman" panose="02020603050405020304" pitchFamily="18" charset="0"/>
                <a:cs typeface="Times New Roman" panose="02020603050405020304" pitchFamily="18" charset="0"/>
              </a:rPr>
              <a:t>submitted_via</a:t>
            </a:r>
            <a:r>
              <a:rPr lang="en-US" sz="2400" dirty="0">
                <a:latin typeface="Times New Roman" panose="02020603050405020304" pitchFamily="18" charset="0"/>
                <a:cs typeface="Times New Roman" panose="02020603050405020304" pitchFamily="18" charset="0"/>
              </a:rPr>
              <a:t> string, </a:t>
            </a:r>
            <a:r>
              <a:rPr lang="en-US" sz="2400" dirty="0" err="1">
                <a:latin typeface="Times New Roman" panose="02020603050405020304" pitchFamily="18" charset="0"/>
                <a:cs typeface="Times New Roman" panose="02020603050405020304" pitchFamily="18" charset="0"/>
              </a:rPr>
              <a:t>date_sent</a:t>
            </a:r>
            <a:r>
              <a:rPr lang="en-US" sz="2400" dirty="0">
                <a:latin typeface="Times New Roman" panose="02020603050405020304" pitchFamily="18" charset="0"/>
                <a:cs typeface="Times New Roman" panose="02020603050405020304" pitchFamily="18" charset="0"/>
              </a:rPr>
              <a:t> string, </a:t>
            </a:r>
            <a:r>
              <a:rPr lang="en-US" sz="2400" dirty="0" err="1">
                <a:latin typeface="Times New Roman" panose="02020603050405020304" pitchFamily="18" charset="0"/>
                <a:cs typeface="Times New Roman" panose="02020603050405020304" pitchFamily="18" charset="0"/>
              </a:rPr>
              <a:t>response_to_consumer</a:t>
            </a:r>
            <a:r>
              <a:rPr lang="en-US" sz="2400" dirty="0">
                <a:latin typeface="Times New Roman" panose="02020603050405020304" pitchFamily="18" charset="0"/>
                <a:cs typeface="Times New Roman" panose="02020603050405020304" pitchFamily="18" charset="0"/>
              </a:rPr>
              <a:t> string, </a:t>
            </a:r>
            <a:r>
              <a:rPr lang="en-US" sz="2400" dirty="0" err="1">
                <a:latin typeface="Times New Roman" panose="02020603050405020304" pitchFamily="18" charset="0"/>
                <a:cs typeface="Times New Roman" panose="02020603050405020304" pitchFamily="18" charset="0"/>
              </a:rPr>
              <a:t>timely_response</a:t>
            </a:r>
            <a:r>
              <a:rPr lang="en-US" sz="2400" dirty="0">
                <a:latin typeface="Times New Roman" panose="02020603050405020304" pitchFamily="18" charset="0"/>
                <a:cs typeface="Times New Roman" panose="02020603050405020304" pitchFamily="18" charset="0"/>
              </a:rPr>
              <a:t> string, </a:t>
            </a:r>
            <a:r>
              <a:rPr lang="en-US" sz="2400" dirty="0" err="1">
                <a:latin typeface="Times New Roman" panose="02020603050405020304" pitchFamily="18" charset="0"/>
                <a:cs typeface="Times New Roman" panose="02020603050405020304" pitchFamily="18" charset="0"/>
              </a:rPr>
              <a:t>consumer_disputed</a:t>
            </a:r>
            <a:r>
              <a:rPr lang="en-US" sz="2400" dirty="0">
                <a:latin typeface="Times New Roman" panose="02020603050405020304" pitchFamily="18" charset="0"/>
                <a:cs typeface="Times New Roman" panose="02020603050405020304" pitchFamily="18" charset="0"/>
              </a:rPr>
              <a:t> string, </a:t>
            </a:r>
            <a:r>
              <a:rPr lang="en-US" sz="2400" dirty="0" err="1">
                <a:latin typeface="Times New Roman" panose="02020603050405020304" pitchFamily="18" charset="0"/>
                <a:cs typeface="Times New Roman" panose="02020603050405020304" pitchFamily="18" charset="0"/>
              </a:rPr>
              <a:t>complaint_id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bigint</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row format delimited fields terminated by ',‘ ;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764839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403831"/>
            <a:ext cx="8915400" cy="3777622"/>
          </a:xfrm>
        </p:spPr>
        <p:txBody>
          <a:bodyPr>
            <a:normAutofit/>
          </a:bodyPr>
          <a:lstStyle/>
          <a:p>
            <a:pPr marL="0" indent="0">
              <a:buNone/>
            </a:pPr>
            <a:r>
              <a:rPr lang="en-US" sz="2400" dirty="0">
                <a:solidFill>
                  <a:schemeClr val="accent2">
                    <a:lumMod val="75000"/>
                  </a:schemeClr>
                </a:solidFill>
              </a:rPr>
              <a:t>LOAD DATA INTO TABLE</a:t>
            </a:r>
          </a:p>
          <a:p>
            <a:pPr marL="0" indent="0">
              <a:buNone/>
            </a:pPr>
            <a:endParaRPr lang="en-US" sz="2400" dirty="0"/>
          </a:p>
          <a:p>
            <a:pPr marL="0" indent="0">
              <a:buNone/>
            </a:pPr>
            <a:r>
              <a:rPr lang="en-US" sz="2400" dirty="0">
                <a:latin typeface="Times New Roman" panose="02020603050405020304" pitchFamily="18" charset="0"/>
                <a:cs typeface="Times New Roman" panose="02020603050405020304" pitchFamily="18" charset="0"/>
              </a:rPr>
              <a:t>LOAD DATA INPATH '/user/jmahal2/complaints.csv' INTO TABLE COMPLAINTS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438215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a:t>Hive Query</a:t>
            </a:r>
          </a:p>
          <a:p>
            <a:pPr marL="0" indent="0">
              <a:buNone/>
            </a:pPr>
            <a:endParaRPr lang="en-US" sz="2400" dirty="0"/>
          </a:p>
          <a:p>
            <a:r>
              <a:rPr lang="en-US" sz="2400" dirty="0"/>
              <a:t>select product, count(</a:t>
            </a:r>
            <a:r>
              <a:rPr lang="en-US" sz="2400" dirty="0" err="1"/>
              <a:t>complaint_id</a:t>
            </a:r>
            <a:r>
              <a:rPr lang="en-US" sz="2400" dirty="0"/>
              <a:t>) from complaints order by </a:t>
            </a:r>
            <a:r>
              <a:rPr lang="en-US" sz="2400" dirty="0" err="1"/>
              <a:t>complaint_id</a:t>
            </a:r>
            <a:r>
              <a:rPr lang="en-US" sz="2400" dirty="0"/>
              <a:t>;</a:t>
            </a:r>
            <a:endParaRPr lang="en-US" sz="2400" dirty="0"/>
          </a:p>
        </p:txBody>
      </p:sp>
    </p:spTree>
    <p:extLst>
      <p:ext uri="{BB962C8B-B14F-4D97-AF65-F5344CB8AC3E}">
        <p14:creationId xmlns:p14="http://schemas.microsoft.com/office/powerpoint/2010/main" val="86962553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ar Chart.jpg"/>
          <p:cNvPicPr>
            <a:picLocks noGrp="1"/>
          </p:cNvPicPr>
          <p:nvPr>
            <p:ph idx="1"/>
          </p:nvPr>
        </p:nvPicPr>
        <p:blipFill>
          <a:blip r:embed="rId2"/>
          <a:stretch>
            <a:fillRect/>
          </a:stretch>
        </p:blipFill>
        <p:spPr>
          <a:xfrm>
            <a:off x="2096036" y="975950"/>
            <a:ext cx="9171183" cy="5161082"/>
          </a:xfrm>
        </p:spPr>
      </p:pic>
      <p:sp>
        <p:nvSpPr>
          <p:cNvPr id="2" name="Title 1"/>
          <p:cNvSpPr>
            <a:spLocks noGrp="1"/>
          </p:cNvSpPr>
          <p:nvPr>
            <p:ph type="title"/>
          </p:nvPr>
        </p:nvSpPr>
        <p:spPr>
          <a:xfrm>
            <a:off x="2355532" y="219667"/>
            <a:ext cx="8911687" cy="1280890"/>
          </a:xfrm>
        </p:spPr>
        <p:txBody>
          <a:bodyPr>
            <a:normAutofit/>
          </a:bodyPr>
          <a:lstStyle/>
          <a:p>
            <a:r>
              <a:rPr lang="en-US" sz="4000" dirty="0"/>
              <a:t>Number Of Complaints Per Product</a:t>
            </a:r>
          </a:p>
        </p:txBody>
      </p:sp>
      <p:sp>
        <p:nvSpPr>
          <p:cNvPr id="6" name="TextBox 5"/>
          <p:cNvSpPr txBox="1"/>
          <p:nvPr/>
        </p:nvSpPr>
        <p:spPr>
          <a:xfrm>
            <a:off x="2022231" y="6137032"/>
            <a:ext cx="9513277" cy="461665"/>
          </a:xfrm>
          <a:prstGeom prst="rect">
            <a:avLst/>
          </a:prstGeom>
          <a:noFill/>
        </p:spPr>
        <p:txBody>
          <a:bodyPr wrap="square" rtlCol="0">
            <a:spAutoFit/>
          </a:bodyPr>
          <a:lstStyle/>
          <a:p>
            <a:r>
              <a:rPr lang="en-US" sz="2400" dirty="0"/>
              <a:t>Number of Complaints in Financial Industry from 2011 till date</a:t>
            </a:r>
          </a:p>
        </p:txBody>
      </p:sp>
    </p:spTree>
    <p:extLst>
      <p:ext uri="{BB962C8B-B14F-4D97-AF65-F5344CB8AC3E}">
        <p14:creationId xmlns:p14="http://schemas.microsoft.com/office/powerpoint/2010/main" val="1717811980"/>
      </p:ext>
    </p:extLst>
  </p:cSld>
  <p:clrMapOvr>
    <a:masterClrMapping/>
  </p:clrMapOvr>
  <p:transition spd="slow">
    <p:push dir="u"/>
  </p:transition>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319</TotalTime>
  <Words>454</Words>
  <Application>Microsoft Office PowerPoint</Application>
  <PresentationFormat>Widescreen</PresentationFormat>
  <Paragraphs>74</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Century Gothic</vt:lpstr>
      <vt:lpstr>Times New Roman</vt:lpstr>
      <vt:lpstr>Wingdings 3</vt:lpstr>
      <vt:lpstr>Wisp</vt:lpstr>
      <vt:lpstr>CONSUMER COMPLAINTS IN FINANCIAL SECTOR</vt:lpstr>
      <vt:lpstr>INTRODUCTION</vt:lpstr>
      <vt:lpstr>SPECIFICATION OF DATA SET</vt:lpstr>
      <vt:lpstr>PROJECT FLOWCHART</vt:lpstr>
      <vt:lpstr>IBM BLUEMIX BIG INSIGHT CLUSTER DETAILS</vt:lpstr>
      <vt:lpstr>Hive Queries</vt:lpstr>
      <vt:lpstr>PowerPoint Presentation</vt:lpstr>
      <vt:lpstr>PowerPoint Presentation</vt:lpstr>
      <vt:lpstr>Number Of Complaints Per Product</vt:lpstr>
      <vt:lpstr>PowerPoint Presentation</vt:lpstr>
      <vt:lpstr>PowerPoint Presentation</vt:lpstr>
      <vt:lpstr>PowerPoint Presentation</vt:lpstr>
      <vt:lpstr>PowerPoint Presentation</vt:lpstr>
      <vt:lpstr>PowerPoint Presentation</vt:lpstr>
      <vt:lpstr>PowerPoint Presentation</vt:lpstr>
      <vt:lpstr>Trend line for complaints</vt:lpstr>
      <vt:lpstr>Pie Chart showing mode of complaints</vt:lpstr>
      <vt:lpstr>PowerPoint Presentation</vt:lpstr>
      <vt:lpstr>Product wise complaint of financial sector giants</vt:lpstr>
      <vt:lpstr>PowerPoint Presentation</vt:lpstr>
      <vt:lpstr>PowerPoint Presentation</vt:lpstr>
      <vt:lpstr>Timely Response of Complaints</vt:lpstr>
      <vt:lpstr>Company response to customers </vt:lpstr>
      <vt:lpstr>PowerPoint Presentation</vt:lpstr>
      <vt:lpstr>PowerPoint Presentation</vt:lpstr>
      <vt:lpstr>Github link &amp; database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COMPLAINTS IN FINANCIAL SECTOR</dc:title>
  <dc:creator>Satyam Singh</dc:creator>
  <cp:lastModifiedBy>Satyam Singh</cp:lastModifiedBy>
  <cp:revision>14</cp:revision>
  <dcterms:created xsi:type="dcterms:W3CDTF">2016-12-06T22:30:16Z</dcterms:created>
  <dcterms:modified xsi:type="dcterms:W3CDTF">2016-12-07T03:49:44Z</dcterms:modified>
</cp:coreProperties>
</file>