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72" r:id="rId2"/>
  </p:sldMasterIdLst>
  <p:sldIdLst>
    <p:sldId id="260" r:id="rId3"/>
    <p:sldId id="259" r:id="rId4"/>
    <p:sldId id="270" r:id="rId5"/>
    <p:sldId id="267" r:id="rId6"/>
    <p:sldId id="268" r:id="rId7"/>
    <p:sldId id="264" r:id="rId8"/>
    <p:sldId id="265" r:id="rId9"/>
    <p:sldId id="269" r:id="rId10"/>
    <p:sldId id="266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76FB3C-0273-208A-24C7-ED7790895966}" v="833" dt="2023-08-25T06:27:52.158"/>
    <p1510:client id="{D8B80C3A-0D84-02D6-8C07-9FD42360144A}" v="463" dt="2023-08-25T04:15:46.0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3D1F29-81C3-4C80-ACCF-F2CF9A009FA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535A30B-D9A8-4281-9F17-40EF284707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Detailed Data Analysis</a:t>
          </a:r>
          <a:r>
            <a:rPr lang="en-US" b="0" i="0" dirty="0"/>
            <a:t>: </a:t>
          </a:r>
          <a:r>
            <a:rPr lang="en-US" dirty="0"/>
            <a:t>Explore</a:t>
          </a:r>
          <a:r>
            <a:rPr lang="en-US" b="0" i="0" dirty="0"/>
            <a:t> the H4M dataset and feature significance.</a:t>
          </a:r>
          <a:endParaRPr lang="en-US" dirty="0"/>
        </a:p>
      </dgm:t>
    </dgm:pt>
    <dgm:pt modelId="{7027685B-0599-4269-9FF3-F76DA68C3FE8}" type="parTrans" cxnId="{BD2FBABB-6FAF-4954-AE35-73E29B1C9ADE}">
      <dgm:prSet/>
      <dgm:spPr/>
      <dgm:t>
        <a:bodyPr/>
        <a:lstStyle/>
        <a:p>
          <a:endParaRPr lang="en-US"/>
        </a:p>
      </dgm:t>
    </dgm:pt>
    <dgm:pt modelId="{3EA8674B-2C97-46DF-9140-F31623590965}" type="sibTrans" cxnId="{BD2FBABB-6FAF-4954-AE35-73E29B1C9ADE}">
      <dgm:prSet/>
      <dgm:spPr/>
      <dgm:t>
        <a:bodyPr/>
        <a:lstStyle/>
        <a:p>
          <a:endParaRPr lang="en-US"/>
        </a:p>
      </dgm:t>
    </dgm:pt>
    <dgm:pt modelId="{463E861E-2FE9-4C19-8EA4-3430652142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Optimized Model Setup</a:t>
          </a:r>
          <a:r>
            <a:rPr lang="en-US" b="0" i="0" dirty="0"/>
            <a:t>: Prepare dataset and set evaluation metrics.</a:t>
          </a:r>
          <a:endParaRPr lang="en-US" dirty="0"/>
        </a:p>
      </dgm:t>
    </dgm:pt>
    <dgm:pt modelId="{73E616A3-2502-4C36-B4BB-6077EE8FFB2B}" type="parTrans" cxnId="{55F3EA6B-FDE7-43D5-8114-8F437EC872AD}">
      <dgm:prSet/>
      <dgm:spPr/>
      <dgm:t>
        <a:bodyPr/>
        <a:lstStyle/>
        <a:p>
          <a:endParaRPr lang="en-US"/>
        </a:p>
      </dgm:t>
    </dgm:pt>
    <dgm:pt modelId="{28833AD8-B56C-45A4-B9E2-EDCA6D18B8FC}" type="sibTrans" cxnId="{55F3EA6B-FDE7-43D5-8114-8F437EC872AD}">
      <dgm:prSet/>
      <dgm:spPr/>
      <dgm:t>
        <a:bodyPr/>
        <a:lstStyle/>
        <a:p>
          <a:endParaRPr lang="en-US"/>
        </a:p>
      </dgm:t>
    </dgm:pt>
    <dgm:pt modelId="{54808497-1D2B-4F11-8C2D-C9A82A0924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Comparative Modeling</a:t>
          </a:r>
          <a:r>
            <a:rPr lang="en-US" b="0" i="0" dirty="0"/>
            <a:t>: Evaluate multiple machine learning techniques.</a:t>
          </a:r>
          <a:endParaRPr lang="en-US" dirty="0"/>
        </a:p>
      </dgm:t>
    </dgm:pt>
    <dgm:pt modelId="{69FD4657-CE44-48CB-9ADA-C215583D151D}" type="parTrans" cxnId="{D51F0436-C472-4A4F-8AEB-AF90259C14D2}">
      <dgm:prSet/>
      <dgm:spPr/>
      <dgm:t>
        <a:bodyPr/>
        <a:lstStyle/>
        <a:p>
          <a:endParaRPr lang="en-US"/>
        </a:p>
      </dgm:t>
    </dgm:pt>
    <dgm:pt modelId="{82FEAF4A-0862-4097-8CC8-137073984358}" type="sibTrans" cxnId="{D51F0436-C472-4A4F-8AEB-AF90259C14D2}">
      <dgm:prSet/>
      <dgm:spPr/>
      <dgm:t>
        <a:bodyPr/>
        <a:lstStyle/>
        <a:p>
          <a:endParaRPr lang="en-US"/>
        </a:p>
      </dgm:t>
    </dgm:pt>
    <dgm:pt modelId="{7D716689-BECB-4A45-9DED-D4A81E4388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Performance Analysis</a:t>
          </a:r>
          <a:r>
            <a:rPr lang="en-US" b="0" i="0" dirty="0"/>
            <a:t>: Deep dive into model results.</a:t>
          </a:r>
          <a:endParaRPr lang="en-US" dirty="0"/>
        </a:p>
      </dgm:t>
    </dgm:pt>
    <dgm:pt modelId="{C82E86BB-B4F8-4273-8F3C-5CA2D5A80941}" type="parTrans" cxnId="{190DC2A7-CCF5-4DDA-B388-3AB38AF18EA1}">
      <dgm:prSet/>
      <dgm:spPr/>
      <dgm:t>
        <a:bodyPr/>
        <a:lstStyle/>
        <a:p>
          <a:endParaRPr lang="en-US"/>
        </a:p>
      </dgm:t>
    </dgm:pt>
    <dgm:pt modelId="{7F1D01C7-5DA3-4157-998E-12E5549220D6}" type="sibTrans" cxnId="{190DC2A7-CCF5-4DDA-B388-3AB38AF18EA1}">
      <dgm:prSet/>
      <dgm:spPr/>
      <dgm:t>
        <a:bodyPr/>
        <a:lstStyle/>
        <a:p>
          <a:endParaRPr lang="en-US"/>
        </a:p>
      </dgm:t>
    </dgm:pt>
    <dgm:pt modelId="{98EDD3E5-D374-40D0-958A-3DBB6DB1EF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Conclusions &amp; Forward Look</a:t>
          </a:r>
          <a:r>
            <a:rPr lang="en-US" b="0" i="0" dirty="0"/>
            <a:t>: Summarize findings and propose future research avenues.</a:t>
          </a:r>
          <a:endParaRPr lang="en-US" dirty="0"/>
        </a:p>
      </dgm:t>
    </dgm:pt>
    <dgm:pt modelId="{ACFBDC22-0943-4FDD-8644-D76EE8949750}" type="parTrans" cxnId="{1C027951-8D82-4653-A7DF-6CB339DECD89}">
      <dgm:prSet/>
      <dgm:spPr/>
      <dgm:t>
        <a:bodyPr/>
        <a:lstStyle/>
        <a:p>
          <a:endParaRPr lang="en-US"/>
        </a:p>
      </dgm:t>
    </dgm:pt>
    <dgm:pt modelId="{2E366645-1392-43D2-B2BA-9287974A8F30}" type="sibTrans" cxnId="{1C027951-8D82-4653-A7DF-6CB339DECD89}">
      <dgm:prSet/>
      <dgm:spPr/>
      <dgm:t>
        <a:bodyPr/>
        <a:lstStyle/>
        <a:p>
          <a:endParaRPr lang="en-US"/>
        </a:p>
      </dgm:t>
    </dgm:pt>
    <dgm:pt modelId="{397B5389-3116-4586-85F0-0E10F2CBBC4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Assess Real Estate Valuation</a:t>
          </a:r>
          <a:r>
            <a:rPr lang="en-US" b="0" i="0" dirty="0"/>
            <a:t>: Understand house price complexities.</a:t>
          </a:r>
          <a:endParaRPr lang="en-US" dirty="0"/>
        </a:p>
      </dgm:t>
    </dgm:pt>
    <dgm:pt modelId="{2F37C934-C135-42A4-8DFE-A6B6A19AAA95}" type="parTrans" cxnId="{E3915F74-3248-406A-808A-7AB61ED92510}">
      <dgm:prSet/>
      <dgm:spPr/>
    </dgm:pt>
    <dgm:pt modelId="{93AADDE3-A57A-4992-8E05-E0DB000C96FC}" type="sibTrans" cxnId="{E3915F74-3248-406A-808A-7AB61ED92510}">
      <dgm:prSet/>
      <dgm:spPr/>
      <dgm:t>
        <a:bodyPr/>
        <a:lstStyle/>
        <a:p>
          <a:endParaRPr lang="en-US"/>
        </a:p>
      </dgm:t>
    </dgm:pt>
    <dgm:pt modelId="{0E8081A0-4690-4D71-9AFD-250005BFA7B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Review Previous Research</a:t>
          </a:r>
          <a:r>
            <a:rPr lang="en-US" b="0" i="0" dirty="0"/>
            <a:t>: Analyze milestones and identify gaps.</a:t>
          </a:r>
          <a:endParaRPr lang="en-US" dirty="0"/>
        </a:p>
      </dgm:t>
    </dgm:pt>
    <dgm:pt modelId="{346CFBFE-7A6F-4FCF-96CC-B8C595B0E895}" type="parTrans" cxnId="{EB557F18-A705-4A02-B8EC-997C7A578D16}">
      <dgm:prSet/>
      <dgm:spPr/>
    </dgm:pt>
    <dgm:pt modelId="{A14CA568-B4FF-4970-8194-7AB34C65F05E}" type="sibTrans" cxnId="{EB557F18-A705-4A02-B8EC-997C7A578D16}">
      <dgm:prSet/>
      <dgm:spPr/>
      <dgm:t>
        <a:bodyPr/>
        <a:lstStyle/>
        <a:p>
          <a:endParaRPr lang="en-US"/>
        </a:p>
      </dgm:t>
    </dgm:pt>
    <dgm:pt modelId="{484013F6-B164-4070-8C2B-C428B5D4D5CD}" type="pres">
      <dgm:prSet presAssocID="{033D1F29-81C3-4C80-ACCF-F2CF9A009FAA}" presName="root" presStyleCnt="0">
        <dgm:presLayoutVars>
          <dgm:dir/>
          <dgm:resizeHandles val="exact"/>
        </dgm:presLayoutVars>
      </dgm:prSet>
      <dgm:spPr/>
    </dgm:pt>
    <dgm:pt modelId="{4B5FD041-7FF1-49D3-AA53-64D6BC25724C}" type="pres">
      <dgm:prSet presAssocID="{397B5389-3116-4586-85F0-0E10F2CBBC4D}" presName="compNode" presStyleCnt="0"/>
      <dgm:spPr/>
    </dgm:pt>
    <dgm:pt modelId="{0C0C63B6-AFC6-46CD-B3FF-DBFDD61B02B2}" type="pres">
      <dgm:prSet presAssocID="{397B5389-3116-4586-85F0-0E10F2CBBC4D}" presName="bgRect" presStyleLbl="bgShp" presStyleIdx="0" presStyleCnt="7"/>
      <dgm:spPr/>
    </dgm:pt>
    <dgm:pt modelId="{F321B0D0-58E2-4CB0-B921-0B02C22BC35A}" type="pres">
      <dgm:prSet presAssocID="{397B5389-3116-4586-85F0-0E10F2CBBC4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33485E2-10C3-437D-AF3C-147341A5EEC1}" type="pres">
      <dgm:prSet presAssocID="{397B5389-3116-4586-85F0-0E10F2CBBC4D}" presName="spaceRect" presStyleCnt="0"/>
      <dgm:spPr/>
    </dgm:pt>
    <dgm:pt modelId="{BB4FBA6C-0E1E-46F8-994D-222E8DFB635D}" type="pres">
      <dgm:prSet presAssocID="{397B5389-3116-4586-85F0-0E10F2CBBC4D}" presName="parTx" presStyleLbl="revTx" presStyleIdx="0" presStyleCnt="7">
        <dgm:presLayoutVars>
          <dgm:chMax val="0"/>
          <dgm:chPref val="0"/>
        </dgm:presLayoutVars>
      </dgm:prSet>
      <dgm:spPr/>
    </dgm:pt>
    <dgm:pt modelId="{CE635B6A-61F7-48AC-B3A3-0787D35F503E}" type="pres">
      <dgm:prSet presAssocID="{93AADDE3-A57A-4992-8E05-E0DB000C96FC}" presName="sibTrans" presStyleCnt="0"/>
      <dgm:spPr/>
    </dgm:pt>
    <dgm:pt modelId="{3EBAEAC7-49C8-4EE7-B84E-77D557676EBD}" type="pres">
      <dgm:prSet presAssocID="{0E8081A0-4690-4D71-9AFD-250005BFA7BE}" presName="compNode" presStyleCnt="0"/>
      <dgm:spPr/>
    </dgm:pt>
    <dgm:pt modelId="{AC47A954-4009-4F9A-834C-BAA0265044B7}" type="pres">
      <dgm:prSet presAssocID="{0E8081A0-4690-4D71-9AFD-250005BFA7BE}" presName="bgRect" presStyleLbl="bgShp" presStyleIdx="1" presStyleCnt="7"/>
      <dgm:spPr/>
    </dgm:pt>
    <dgm:pt modelId="{877F6F13-1F5B-43DE-98CC-21B6F28C426B}" type="pres">
      <dgm:prSet presAssocID="{0E8081A0-4690-4D71-9AFD-250005BFA7B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3622C69-B2A2-4482-B4A6-B43F5F6BBABC}" type="pres">
      <dgm:prSet presAssocID="{0E8081A0-4690-4D71-9AFD-250005BFA7BE}" presName="spaceRect" presStyleCnt="0"/>
      <dgm:spPr/>
    </dgm:pt>
    <dgm:pt modelId="{C3EF51F8-514D-4021-8709-E557CA16121A}" type="pres">
      <dgm:prSet presAssocID="{0E8081A0-4690-4D71-9AFD-250005BFA7BE}" presName="parTx" presStyleLbl="revTx" presStyleIdx="1" presStyleCnt="7">
        <dgm:presLayoutVars>
          <dgm:chMax val="0"/>
          <dgm:chPref val="0"/>
        </dgm:presLayoutVars>
      </dgm:prSet>
      <dgm:spPr/>
    </dgm:pt>
    <dgm:pt modelId="{C70E9CF4-A8CB-4231-A780-584C83286A32}" type="pres">
      <dgm:prSet presAssocID="{A14CA568-B4FF-4970-8194-7AB34C65F05E}" presName="sibTrans" presStyleCnt="0"/>
      <dgm:spPr/>
    </dgm:pt>
    <dgm:pt modelId="{78417920-3D5E-4497-A77C-587015A40D28}" type="pres">
      <dgm:prSet presAssocID="{5535A30B-D9A8-4281-9F17-40EF28470761}" presName="compNode" presStyleCnt="0"/>
      <dgm:spPr/>
    </dgm:pt>
    <dgm:pt modelId="{A76B58BA-0022-4C65-AD44-BBA7E85303FF}" type="pres">
      <dgm:prSet presAssocID="{5535A30B-D9A8-4281-9F17-40EF28470761}" presName="bgRect" presStyleLbl="bgShp" presStyleIdx="2" presStyleCnt="7"/>
      <dgm:spPr/>
    </dgm:pt>
    <dgm:pt modelId="{B3428052-F962-49BA-97D7-4D6143E1CCDD}" type="pres">
      <dgm:prSet presAssocID="{5535A30B-D9A8-4281-9F17-40EF28470761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7878526A-C9AB-494C-A962-E5EFC685290A}" type="pres">
      <dgm:prSet presAssocID="{5535A30B-D9A8-4281-9F17-40EF28470761}" presName="spaceRect" presStyleCnt="0"/>
      <dgm:spPr/>
    </dgm:pt>
    <dgm:pt modelId="{CA5F5AA2-BA45-407C-A531-E29CE0E51275}" type="pres">
      <dgm:prSet presAssocID="{5535A30B-D9A8-4281-9F17-40EF28470761}" presName="parTx" presStyleLbl="revTx" presStyleIdx="2" presStyleCnt="7">
        <dgm:presLayoutVars>
          <dgm:chMax val="0"/>
          <dgm:chPref val="0"/>
        </dgm:presLayoutVars>
      </dgm:prSet>
      <dgm:spPr/>
    </dgm:pt>
    <dgm:pt modelId="{E3C3A7A4-74C9-46E5-BEE3-0729E650011F}" type="pres">
      <dgm:prSet presAssocID="{3EA8674B-2C97-46DF-9140-F31623590965}" presName="sibTrans" presStyleCnt="0"/>
      <dgm:spPr/>
    </dgm:pt>
    <dgm:pt modelId="{B68FFFBC-440E-4402-B5E5-FD08F09BD8C5}" type="pres">
      <dgm:prSet presAssocID="{463E861E-2FE9-4C19-8EA4-343065214231}" presName="compNode" presStyleCnt="0"/>
      <dgm:spPr/>
    </dgm:pt>
    <dgm:pt modelId="{A9C3A18F-CE89-4146-AB3A-AEB1B88FE38B}" type="pres">
      <dgm:prSet presAssocID="{463E861E-2FE9-4C19-8EA4-343065214231}" presName="bgRect" presStyleLbl="bgShp" presStyleIdx="3" presStyleCnt="7"/>
      <dgm:spPr/>
    </dgm:pt>
    <dgm:pt modelId="{85A141D7-3D3B-4290-A686-520DCAEF7C97}" type="pres">
      <dgm:prSet presAssocID="{463E861E-2FE9-4C19-8EA4-343065214231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uba dive"/>
        </a:ext>
      </dgm:extLst>
    </dgm:pt>
    <dgm:pt modelId="{8B18586E-3E6D-4994-8C41-4EADD9D94D2B}" type="pres">
      <dgm:prSet presAssocID="{463E861E-2FE9-4C19-8EA4-343065214231}" presName="spaceRect" presStyleCnt="0"/>
      <dgm:spPr/>
    </dgm:pt>
    <dgm:pt modelId="{E9356884-33F6-4EAB-B87D-764E0C065FD3}" type="pres">
      <dgm:prSet presAssocID="{463E861E-2FE9-4C19-8EA4-343065214231}" presName="parTx" presStyleLbl="revTx" presStyleIdx="3" presStyleCnt="7">
        <dgm:presLayoutVars>
          <dgm:chMax val="0"/>
          <dgm:chPref val="0"/>
        </dgm:presLayoutVars>
      </dgm:prSet>
      <dgm:spPr/>
    </dgm:pt>
    <dgm:pt modelId="{ADB63499-7DB5-45C3-A34B-F6AF5324AE86}" type="pres">
      <dgm:prSet presAssocID="{28833AD8-B56C-45A4-B9E2-EDCA6D18B8FC}" presName="sibTrans" presStyleCnt="0"/>
      <dgm:spPr/>
    </dgm:pt>
    <dgm:pt modelId="{0D6C868E-154A-4541-8004-DBD9E4779D92}" type="pres">
      <dgm:prSet presAssocID="{54808497-1D2B-4F11-8C2D-C9A82A0924B6}" presName="compNode" presStyleCnt="0"/>
      <dgm:spPr/>
    </dgm:pt>
    <dgm:pt modelId="{73276DDC-8C77-4384-9AF0-BCBF3454138C}" type="pres">
      <dgm:prSet presAssocID="{54808497-1D2B-4F11-8C2D-C9A82A0924B6}" presName="bgRect" presStyleLbl="bgShp" presStyleIdx="4" presStyleCnt="7"/>
      <dgm:spPr/>
    </dgm:pt>
    <dgm:pt modelId="{1F268699-CFF1-4A9D-AFE5-6AC57242EC33}" type="pres">
      <dgm:prSet presAssocID="{54808497-1D2B-4F11-8C2D-C9A82A0924B6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535441BB-3E87-4252-9BAE-DBC54D49106D}" type="pres">
      <dgm:prSet presAssocID="{54808497-1D2B-4F11-8C2D-C9A82A0924B6}" presName="spaceRect" presStyleCnt="0"/>
      <dgm:spPr/>
    </dgm:pt>
    <dgm:pt modelId="{D26B9F1D-5B79-4685-A431-AE2D22ECC6EB}" type="pres">
      <dgm:prSet presAssocID="{54808497-1D2B-4F11-8C2D-C9A82A0924B6}" presName="parTx" presStyleLbl="revTx" presStyleIdx="4" presStyleCnt="7">
        <dgm:presLayoutVars>
          <dgm:chMax val="0"/>
          <dgm:chPref val="0"/>
        </dgm:presLayoutVars>
      </dgm:prSet>
      <dgm:spPr/>
    </dgm:pt>
    <dgm:pt modelId="{2CD74707-98EC-4934-A832-6638B50588F7}" type="pres">
      <dgm:prSet presAssocID="{82FEAF4A-0862-4097-8CC8-137073984358}" presName="sibTrans" presStyleCnt="0"/>
      <dgm:spPr/>
    </dgm:pt>
    <dgm:pt modelId="{2555AB4C-06CF-432E-AF3A-C80B5B1000B5}" type="pres">
      <dgm:prSet presAssocID="{7D716689-BECB-4A45-9DED-D4A81E4388F0}" presName="compNode" presStyleCnt="0"/>
      <dgm:spPr/>
    </dgm:pt>
    <dgm:pt modelId="{DCDBCD4B-1B59-4DB9-8593-4B875934636C}" type="pres">
      <dgm:prSet presAssocID="{7D716689-BECB-4A45-9DED-D4A81E4388F0}" presName="bgRect" presStyleLbl="bgShp" presStyleIdx="5" presStyleCnt="7"/>
      <dgm:spPr/>
    </dgm:pt>
    <dgm:pt modelId="{F740E4C7-62A2-44C3-8B93-F3952EEE7732}" type="pres">
      <dgm:prSet presAssocID="{7D716689-BECB-4A45-9DED-D4A81E4388F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AE770C1B-C641-41E5-8B87-C53E5B7D2D8D}" type="pres">
      <dgm:prSet presAssocID="{7D716689-BECB-4A45-9DED-D4A81E4388F0}" presName="spaceRect" presStyleCnt="0"/>
      <dgm:spPr/>
    </dgm:pt>
    <dgm:pt modelId="{F82EA937-EB58-4F32-A89B-A625A02133EB}" type="pres">
      <dgm:prSet presAssocID="{7D716689-BECB-4A45-9DED-D4A81E4388F0}" presName="parTx" presStyleLbl="revTx" presStyleIdx="5" presStyleCnt="7">
        <dgm:presLayoutVars>
          <dgm:chMax val="0"/>
          <dgm:chPref val="0"/>
        </dgm:presLayoutVars>
      </dgm:prSet>
      <dgm:spPr/>
    </dgm:pt>
    <dgm:pt modelId="{9E9DF1AA-89BB-40BC-ADF7-AF8DEB2FB1D2}" type="pres">
      <dgm:prSet presAssocID="{7F1D01C7-5DA3-4157-998E-12E5549220D6}" presName="sibTrans" presStyleCnt="0"/>
      <dgm:spPr/>
    </dgm:pt>
    <dgm:pt modelId="{591063BF-35B9-4387-8BCA-1C04ED87A2AD}" type="pres">
      <dgm:prSet presAssocID="{98EDD3E5-D374-40D0-958A-3DBB6DB1EF1E}" presName="compNode" presStyleCnt="0"/>
      <dgm:spPr/>
    </dgm:pt>
    <dgm:pt modelId="{8A747054-4846-41E5-BF36-9F9E93C242CD}" type="pres">
      <dgm:prSet presAssocID="{98EDD3E5-D374-40D0-958A-3DBB6DB1EF1E}" presName="bgRect" presStyleLbl="bgShp" presStyleIdx="6" presStyleCnt="7"/>
      <dgm:spPr/>
    </dgm:pt>
    <dgm:pt modelId="{B8F68D2A-B58A-4B65-BA1C-DF03F4C89AE7}" type="pres">
      <dgm:prSet presAssocID="{98EDD3E5-D374-40D0-958A-3DBB6DB1EF1E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BAC66F7-F028-47C4-AB3C-002544966853}" type="pres">
      <dgm:prSet presAssocID="{98EDD3E5-D374-40D0-958A-3DBB6DB1EF1E}" presName="spaceRect" presStyleCnt="0"/>
      <dgm:spPr/>
    </dgm:pt>
    <dgm:pt modelId="{7C0E7E78-9748-4C25-9D6E-27143EBCFCD7}" type="pres">
      <dgm:prSet presAssocID="{98EDD3E5-D374-40D0-958A-3DBB6DB1EF1E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1BA15E04-EF98-4B3A-A9EF-DF291C7657BF}" type="presOf" srcId="{5535A30B-D9A8-4281-9F17-40EF28470761}" destId="{CA5F5AA2-BA45-407C-A531-E29CE0E51275}" srcOrd="0" destOrd="0" presId="urn:microsoft.com/office/officeart/2018/2/layout/IconVerticalSolidList"/>
    <dgm:cxn modelId="{EB557F18-A705-4A02-B8EC-997C7A578D16}" srcId="{033D1F29-81C3-4C80-ACCF-F2CF9A009FAA}" destId="{0E8081A0-4690-4D71-9AFD-250005BFA7BE}" srcOrd="1" destOrd="0" parTransId="{346CFBFE-7A6F-4FCF-96CC-B8C595B0E895}" sibTransId="{A14CA568-B4FF-4970-8194-7AB34C65F05E}"/>
    <dgm:cxn modelId="{6FBC441C-A4B7-4663-83B2-3A9E685E5DE2}" type="presOf" srcId="{54808497-1D2B-4F11-8C2D-C9A82A0924B6}" destId="{D26B9F1D-5B79-4685-A431-AE2D22ECC6EB}" srcOrd="0" destOrd="0" presId="urn:microsoft.com/office/officeart/2018/2/layout/IconVerticalSolidList"/>
    <dgm:cxn modelId="{D51F0436-C472-4A4F-8AEB-AF90259C14D2}" srcId="{033D1F29-81C3-4C80-ACCF-F2CF9A009FAA}" destId="{54808497-1D2B-4F11-8C2D-C9A82A0924B6}" srcOrd="4" destOrd="0" parTransId="{69FD4657-CE44-48CB-9ADA-C215583D151D}" sibTransId="{82FEAF4A-0862-4097-8CC8-137073984358}"/>
    <dgm:cxn modelId="{CB1D9A39-46EB-487B-94FA-3624E16B3B80}" type="presOf" srcId="{397B5389-3116-4586-85F0-0E10F2CBBC4D}" destId="{BB4FBA6C-0E1E-46F8-994D-222E8DFB635D}" srcOrd="0" destOrd="0" presId="urn:microsoft.com/office/officeart/2018/2/layout/IconVerticalSolidList"/>
    <dgm:cxn modelId="{AA72966B-F9C6-42D9-8454-B4713631236A}" type="presOf" srcId="{98EDD3E5-D374-40D0-958A-3DBB6DB1EF1E}" destId="{7C0E7E78-9748-4C25-9D6E-27143EBCFCD7}" srcOrd="0" destOrd="0" presId="urn:microsoft.com/office/officeart/2018/2/layout/IconVerticalSolidList"/>
    <dgm:cxn modelId="{55F3EA6B-FDE7-43D5-8114-8F437EC872AD}" srcId="{033D1F29-81C3-4C80-ACCF-F2CF9A009FAA}" destId="{463E861E-2FE9-4C19-8EA4-343065214231}" srcOrd="3" destOrd="0" parTransId="{73E616A3-2502-4C36-B4BB-6077EE8FFB2B}" sibTransId="{28833AD8-B56C-45A4-B9E2-EDCA6D18B8FC}"/>
    <dgm:cxn modelId="{1C027951-8D82-4653-A7DF-6CB339DECD89}" srcId="{033D1F29-81C3-4C80-ACCF-F2CF9A009FAA}" destId="{98EDD3E5-D374-40D0-958A-3DBB6DB1EF1E}" srcOrd="6" destOrd="0" parTransId="{ACFBDC22-0943-4FDD-8644-D76EE8949750}" sibTransId="{2E366645-1392-43D2-B2BA-9287974A8F30}"/>
    <dgm:cxn modelId="{E3915F74-3248-406A-808A-7AB61ED92510}" srcId="{033D1F29-81C3-4C80-ACCF-F2CF9A009FAA}" destId="{397B5389-3116-4586-85F0-0E10F2CBBC4D}" srcOrd="0" destOrd="0" parTransId="{2F37C934-C135-42A4-8DFE-A6B6A19AAA95}" sibTransId="{93AADDE3-A57A-4992-8E05-E0DB000C96FC}"/>
    <dgm:cxn modelId="{4BDF438D-98E1-41BF-BFE1-F103536F6047}" type="presOf" srcId="{0E8081A0-4690-4D71-9AFD-250005BFA7BE}" destId="{C3EF51F8-514D-4021-8709-E557CA16121A}" srcOrd="0" destOrd="0" presId="urn:microsoft.com/office/officeart/2018/2/layout/IconVerticalSolidList"/>
    <dgm:cxn modelId="{190DC2A7-CCF5-4DDA-B388-3AB38AF18EA1}" srcId="{033D1F29-81C3-4C80-ACCF-F2CF9A009FAA}" destId="{7D716689-BECB-4A45-9DED-D4A81E4388F0}" srcOrd="5" destOrd="0" parTransId="{C82E86BB-B4F8-4273-8F3C-5CA2D5A80941}" sibTransId="{7F1D01C7-5DA3-4157-998E-12E5549220D6}"/>
    <dgm:cxn modelId="{BE68A9AA-5F10-419A-B181-8575AFDD3E28}" type="presOf" srcId="{7D716689-BECB-4A45-9DED-D4A81E4388F0}" destId="{F82EA937-EB58-4F32-A89B-A625A02133EB}" srcOrd="0" destOrd="0" presId="urn:microsoft.com/office/officeart/2018/2/layout/IconVerticalSolidList"/>
    <dgm:cxn modelId="{BD2FBABB-6FAF-4954-AE35-73E29B1C9ADE}" srcId="{033D1F29-81C3-4C80-ACCF-F2CF9A009FAA}" destId="{5535A30B-D9A8-4281-9F17-40EF28470761}" srcOrd="2" destOrd="0" parTransId="{7027685B-0599-4269-9FF3-F76DA68C3FE8}" sibTransId="{3EA8674B-2C97-46DF-9140-F31623590965}"/>
    <dgm:cxn modelId="{C1829CC6-AD40-45AB-9AD9-CB119F7A0B40}" type="presOf" srcId="{033D1F29-81C3-4C80-ACCF-F2CF9A009FAA}" destId="{484013F6-B164-4070-8C2B-C428B5D4D5CD}" srcOrd="0" destOrd="0" presId="urn:microsoft.com/office/officeart/2018/2/layout/IconVerticalSolidList"/>
    <dgm:cxn modelId="{12E42CE5-3945-4967-8861-559E45498BA9}" type="presOf" srcId="{463E861E-2FE9-4C19-8EA4-343065214231}" destId="{E9356884-33F6-4EAB-B87D-764E0C065FD3}" srcOrd="0" destOrd="0" presId="urn:microsoft.com/office/officeart/2018/2/layout/IconVerticalSolidList"/>
    <dgm:cxn modelId="{73E1D59C-2C66-44B9-8092-641C20928AA1}" type="presParOf" srcId="{484013F6-B164-4070-8C2B-C428B5D4D5CD}" destId="{4B5FD041-7FF1-49D3-AA53-64D6BC25724C}" srcOrd="0" destOrd="0" presId="urn:microsoft.com/office/officeart/2018/2/layout/IconVerticalSolidList"/>
    <dgm:cxn modelId="{49A8DFBD-6D35-4666-BE1D-91934E13FD45}" type="presParOf" srcId="{4B5FD041-7FF1-49D3-AA53-64D6BC25724C}" destId="{0C0C63B6-AFC6-46CD-B3FF-DBFDD61B02B2}" srcOrd="0" destOrd="0" presId="urn:microsoft.com/office/officeart/2018/2/layout/IconVerticalSolidList"/>
    <dgm:cxn modelId="{9F154A07-B50F-40F7-B3BA-D5E58F20EAB7}" type="presParOf" srcId="{4B5FD041-7FF1-49D3-AA53-64D6BC25724C}" destId="{F321B0D0-58E2-4CB0-B921-0B02C22BC35A}" srcOrd="1" destOrd="0" presId="urn:microsoft.com/office/officeart/2018/2/layout/IconVerticalSolidList"/>
    <dgm:cxn modelId="{7B4D64C4-2CFD-43F2-8F39-F33CB34CADDB}" type="presParOf" srcId="{4B5FD041-7FF1-49D3-AA53-64D6BC25724C}" destId="{733485E2-10C3-437D-AF3C-147341A5EEC1}" srcOrd="2" destOrd="0" presId="urn:microsoft.com/office/officeart/2018/2/layout/IconVerticalSolidList"/>
    <dgm:cxn modelId="{61F8865F-F836-4088-B31F-D91C7DF79A22}" type="presParOf" srcId="{4B5FD041-7FF1-49D3-AA53-64D6BC25724C}" destId="{BB4FBA6C-0E1E-46F8-994D-222E8DFB635D}" srcOrd="3" destOrd="0" presId="urn:microsoft.com/office/officeart/2018/2/layout/IconVerticalSolidList"/>
    <dgm:cxn modelId="{15693C13-F741-4EEE-990F-B904478DA7F7}" type="presParOf" srcId="{484013F6-B164-4070-8C2B-C428B5D4D5CD}" destId="{CE635B6A-61F7-48AC-B3A3-0787D35F503E}" srcOrd="1" destOrd="0" presId="urn:microsoft.com/office/officeart/2018/2/layout/IconVerticalSolidList"/>
    <dgm:cxn modelId="{D9152FFD-6392-42A9-A7B3-31B10E56B24B}" type="presParOf" srcId="{484013F6-B164-4070-8C2B-C428B5D4D5CD}" destId="{3EBAEAC7-49C8-4EE7-B84E-77D557676EBD}" srcOrd="2" destOrd="0" presId="urn:microsoft.com/office/officeart/2018/2/layout/IconVerticalSolidList"/>
    <dgm:cxn modelId="{E606D401-79B2-44EC-B963-6E4912AE4EC8}" type="presParOf" srcId="{3EBAEAC7-49C8-4EE7-B84E-77D557676EBD}" destId="{AC47A954-4009-4F9A-834C-BAA0265044B7}" srcOrd="0" destOrd="0" presId="urn:microsoft.com/office/officeart/2018/2/layout/IconVerticalSolidList"/>
    <dgm:cxn modelId="{E7C30374-0BA4-4EF7-A763-E918DAF38629}" type="presParOf" srcId="{3EBAEAC7-49C8-4EE7-B84E-77D557676EBD}" destId="{877F6F13-1F5B-43DE-98CC-21B6F28C426B}" srcOrd="1" destOrd="0" presId="urn:microsoft.com/office/officeart/2018/2/layout/IconVerticalSolidList"/>
    <dgm:cxn modelId="{2D2575D4-A499-441E-AA54-37630CABD2E5}" type="presParOf" srcId="{3EBAEAC7-49C8-4EE7-B84E-77D557676EBD}" destId="{E3622C69-B2A2-4482-B4A6-B43F5F6BBABC}" srcOrd="2" destOrd="0" presId="urn:microsoft.com/office/officeart/2018/2/layout/IconVerticalSolidList"/>
    <dgm:cxn modelId="{9A6E1D23-00A5-47B2-946B-10BAB4AE1416}" type="presParOf" srcId="{3EBAEAC7-49C8-4EE7-B84E-77D557676EBD}" destId="{C3EF51F8-514D-4021-8709-E557CA16121A}" srcOrd="3" destOrd="0" presId="urn:microsoft.com/office/officeart/2018/2/layout/IconVerticalSolidList"/>
    <dgm:cxn modelId="{B57B3C6E-798B-4C3E-8D1E-E8EA0FB6BBA6}" type="presParOf" srcId="{484013F6-B164-4070-8C2B-C428B5D4D5CD}" destId="{C70E9CF4-A8CB-4231-A780-584C83286A32}" srcOrd="3" destOrd="0" presId="urn:microsoft.com/office/officeart/2018/2/layout/IconVerticalSolidList"/>
    <dgm:cxn modelId="{664DF39B-7048-4CD6-AB19-F29F05587080}" type="presParOf" srcId="{484013F6-B164-4070-8C2B-C428B5D4D5CD}" destId="{78417920-3D5E-4497-A77C-587015A40D28}" srcOrd="4" destOrd="0" presId="urn:microsoft.com/office/officeart/2018/2/layout/IconVerticalSolidList"/>
    <dgm:cxn modelId="{A4A59738-AE34-4F21-A233-4DE23A33227E}" type="presParOf" srcId="{78417920-3D5E-4497-A77C-587015A40D28}" destId="{A76B58BA-0022-4C65-AD44-BBA7E85303FF}" srcOrd="0" destOrd="0" presId="urn:microsoft.com/office/officeart/2018/2/layout/IconVerticalSolidList"/>
    <dgm:cxn modelId="{34E7E8FC-0709-4994-82ED-FDDF501BC2BC}" type="presParOf" srcId="{78417920-3D5E-4497-A77C-587015A40D28}" destId="{B3428052-F962-49BA-97D7-4D6143E1CCDD}" srcOrd="1" destOrd="0" presId="urn:microsoft.com/office/officeart/2018/2/layout/IconVerticalSolidList"/>
    <dgm:cxn modelId="{16F0B676-F7F5-4AC2-B192-FB8730153904}" type="presParOf" srcId="{78417920-3D5E-4497-A77C-587015A40D28}" destId="{7878526A-C9AB-494C-A962-E5EFC685290A}" srcOrd="2" destOrd="0" presId="urn:microsoft.com/office/officeart/2018/2/layout/IconVerticalSolidList"/>
    <dgm:cxn modelId="{E418F2EA-CE98-4533-B43D-B716AF1ED52A}" type="presParOf" srcId="{78417920-3D5E-4497-A77C-587015A40D28}" destId="{CA5F5AA2-BA45-407C-A531-E29CE0E51275}" srcOrd="3" destOrd="0" presId="urn:microsoft.com/office/officeart/2018/2/layout/IconVerticalSolidList"/>
    <dgm:cxn modelId="{17D25F1E-2C52-44E9-ABFE-761D62174CA8}" type="presParOf" srcId="{484013F6-B164-4070-8C2B-C428B5D4D5CD}" destId="{E3C3A7A4-74C9-46E5-BEE3-0729E650011F}" srcOrd="5" destOrd="0" presId="urn:microsoft.com/office/officeart/2018/2/layout/IconVerticalSolidList"/>
    <dgm:cxn modelId="{71509B1A-C6FA-400F-9DCE-48FC115072FB}" type="presParOf" srcId="{484013F6-B164-4070-8C2B-C428B5D4D5CD}" destId="{B68FFFBC-440E-4402-B5E5-FD08F09BD8C5}" srcOrd="6" destOrd="0" presId="urn:microsoft.com/office/officeart/2018/2/layout/IconVerticalSolidList"/>
    <dgm:cxn modelId="{B76D12D4-6EF5-4C40-BF66-3F817FB98FCD}" type="presParOf" srcId="{B68FFFBC-440E-4402-B5E5-FD08F09BD8C5}" destId="{A9C3A18F-CE89-4146-AB3A-AEB1B88FE38B}" srcOrd="0" destOrd="0" presId="urn:microsoft.com/office/officeart/2018/2/layout/IconVerticalSolidList"/>
    <dgm:cxn modelId="{D75F10E3-98A8-48AC-B397-BA71D531E378}" type="presParOf" srcId="{B68FFFBC-440E-4402-B5E5-FD08F09BD8C5}" destId="{85A141D7-3D3B-4290-A686-520DCAEF7C97}" srcOrd="1" destOrd="0" presId="urn:microsoft.com/office/officeart/2018/2/layout/IconVerticalSolidList"/>
    <dgm:cxn modelId="{5A08D9A3-97FA-43A9-BF6E-D857F4308507}" type="presParOf" srcId="{B68FFFBC-440E-4402-B5E5-FD08F09BD8C5}" destId="{8B18586E-3E6D-4994-8C41-4EADD9D94D2B}" srcOrd="2" destOrd="0" presId="urn:microsoft.com/office/officeart/2018/2/layout/IconVerticalSolidList"/>
    <dgm:cxn modelId="{A04FA5D1-B9A9-4B95-B29F-F0FA212E2A8C}" type="presParOf" srcId="{B68FFFBC-440E-4402-B5E5-FD08F09BD8C5}" destId="{E9356884-33F6-4EAB-B87D-764E0C065FD3}" srcOrd="3" destOrd="0" presId="urn:microsoft.com/office/officeart/2018/2/layout/IconVerticalSolidList"/>
    <dgm:cxn modelId="{B8F33D5A-3D37-4274-AC40-85329BE45C7B}" type="presParOf" srcId="{484013F6-B164-4070-8C2B-C428B5D4D5CD}" destId="{ADB63499-7DB5-45C3-A34B-F6AF5324AE86}" srcOrd="7" destOrd="0" presId="urn:microsoft.com/office/officeart/2018/2/layout/IconVerticalSolidList"/>
    <dgm:cxn modelId="{B92B1094-F6B9-4E63-BB8F-191A1F0031CB}" type="presParOf" srcId="{484013F6-B164-4070-8C2B-C428B5D4D5CD}" destId="{0D6C868E-154A-4541-8004-DBD9E4779D92}" srcOrd="8" destOrd="0" presId="urn:microsoft.com/office/officeart/2018/2/layout/IconVerticalSolidList"/>
    <dgm:cxn modelId="{802980C8-02A9-48F1-A92F-EA15C64CFF63}" type="presParOf" srcId="{0D6C868E-154A-4541-8004-DBD9E4779D92}" destId="{73276DDC-8C77-4384-9AF0-BCBF3454138C}" srcOrd="0" destOrd="0" presId="urn:microsoft.com/office/officeart/2018/2/layout/IconVerticalSolidList"/>
    <dgm:cxn modelId="{790763C8-E51B-4FDF-9452-7E29ABDD65A8}" type="presParOf" srcId="{0D6C868E-154A-4541-8004-DBD9E4779D92}" destId="{1F268699-CFF1-4A9D-AFE5-6AC57242EC33}" srcOrd="1" destOrd="0" presId="urn:microsoft.com/office/officeart/2018/2/layout/IconVerticalSolidList"/>
    <dgm:cxn modelId="{AC02F67E-90DC-44C3-ABA1-98F149BBFF6D}" type="presParOf" srcId="{0D6C868E-154A-4541-8004-DBD9E4779D92}" destId="{535441BB-3E87-4252-9BAE-DBC54D49106D}" srcOrd="2" destOrd="0" presId="urn:microsoft.com/office/officeart/2018/2/layout/IconVerticalSolidList"/>
    <dgm:cxn modelId="{7560DD72-1F8E-4679-A2B4-0E82F4A9977B}" type="presParOf" srcId="{0D6C868E-154A-4541-8004-DBD9E4779D92}" destId="{D26B9F1D-5B79-4685-A431-AE2D22ECC6EB}" srcOrd="3" destOrd="0" presId="urn:microsoft.com/office/officeart/2018/2/layout/IconVerticalSolidList"/>
    <dgm:cxn modelId="{948256D8-7137-49CC-B913-8E6D940076C0}" type="presParOf" srcId="{484013F6-B164-4070-8C2B-C428B5D4D5CD}" destId="{2CD74707-98EC-4934-A832-6638B50588F7}" srcOrd="9" destOrd="0" presId="urn:microsoft.com/office/officeart/2018/2/layout/IconVerticalSolidList"/>
    <dgm:cxn modelId="{167A3942-5D65-4DA4-AAC3-58DCB7E6F929}" type="presParOf" srcId="{484013F6-B164-4070-8C2B-C428B5D4D5CD}" destId="{2555AB4C-06CF-432E-AF3A-C80B5B1000B5}" srcOrd="10" destOrd="0" presId="urn:microsoft.com/office/officeart/2018/2/layout/IconVerticalSolidList"/>
    <dgm:cxn modelId="{194341EE-88DC-4903-9021-9E86481B0391}" type="presParOf" srcId="{2555AB4C-06CF-432E-AF3A-C80B5B1000B5}" destId="{DCDBCD4B-1B59-4DB9-8593-4B875934636C}" srcOrd="0" destOrd="0" presId="urn:microsoft.com/office/officeart/2018/2/layout/IconVerticalSolidList"/>
    <dgm:cxn modelId="{77B17E6E-0805-43C2-9441-546ADC3E8268}" type="presParOf" srcId="{2555AB4C-06CF-432E-AF3A-C80B5B1000B5}" destId="{F740E4C7-62A2-44C3-8B93-F3952EEE7732}" srcOrd="1" destOrd="0" presId="urn:microsoft.com/office/officeart/2018/2/layout/IconVerticalSolidList"/>
    <dgm:cxn modelId="{35AF0873-933D-46B7-8F1B-544E693760A9}" type="presParOf" srcId="{2555AB4C-06CF-432E-AF3A-C80B5B1000B5}" destId="{AE770C1B-C641-41E5-8B87-C53E5B7D2D8D}" srcOrd="2" destOrd="0" presId="urn:microsoft.com/office/officeart/2018/2/layout/IconVerticalSolidList"/>
    <dgm:cxn modelId="{5DA7ABA7-C217-4653-ACD5-04F6FBE741B6}" type="presParOf" srcId="{2555AB4C-06CF-432E-AF3A-C80B5B1000B5}" destId="{F82EA937-EB58-4F32-A89B-A625A02133EB}" srcOrd="3" destOrd="0" presId="urn:microsoft.com/office/officeart/2018/2/layout/IconVerticalSolidList"/>
    <dgm:cxn modelId="{6CC5A7C0-A247-408D-80FE-3A4CF3991E86}" type="presParOf" srcId="{484013F6-B164-4070-8C2B-C428B5D4D5CD}" destId="{9E9DF1AA-89BB-40BC-ADF7-AF8DEB2FB1D2}" srcOrd="11" destOrd="0" presId="urn:microsoft.com/office/officeart/2018/2/layout/IconVerticalSolidList"/>
    <dgm:cxn modelId="{CC953CDD-25DE-443E-8F2A-12B4F7FB21DA}" type="presParOf" srcId="{484013F6-B164-4070-8C2B-C428B5D4D5CD}" destId="{591063BF-35B9-4387-8BCA-1C04ED87A2AD}" srcOrd="12" destOrd="0" presId="urn:microsoft.com/office/officeart/2018/2/layout/IconVerticalSolidList"/>
    <dgm:cxn modelId="{EFE5B151-33C3-4C99-9EC7-5BDE90C7934E}" type="presParOf" srcId="{591063BF-35B9-4387-8BCA-1C04ED87A2AD}" destId="{8A747054-4846-41E5-BF36-9F9E93C242CD}" srcOrd="0" destOrd="0" presId="urn:microsoft.com/office/officeart/2018/2/layout/IconVerticalSolidList"/>
    <dgm:cxn modelId="{F1A845A8-CE1F-43B1-96AE-4C4FD52BC2C6}" type="presParOf" srcId="{591063BF-35B9-4387-8BCA-1C04ED87A2AD}" destId="{B8F68D2A-B58A-4B65-BA1C-DF03F4C89AE7}" srcOrd="1" destOrd="0" presId="urn:microsoft.com/office/officeart/2018/2/layout/IconVerticalSolidList"/>
    <dgm:cxn modelId="{C2AACA96-8545-4ADD-87A8-5369001B5E37}" type="presParOf" srcId="{591063BF-35B9-4387-8BCA-1C04ED87A2AD}" destId="{9BAC66F7-F028-47C4-AB3C-002544966853}" srcOrd="2" destOrd="0" presId="urn:microsoft.com/office/officeart/2018/2/layout/IconVerticalSolidList"/>
    <dgm:cxn modelId="{5292412A-03FE-4804-937E-315DF9FC6901}" type="presParOf" srcId="{591063BF-35B9-4387-8BCA-1C04ED87A2AD}" destId="{7C0E7E78-9748-4C25-9D6E-27143EBCFC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90C1B2-8E2F-4399-B01E-A7C35C6689B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FA54042-B6AA-4873-A299-7699BCB9435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Machine Learning Models</a:t>
          </a:r>
          <a:endParaRPr lang="en-US"/>
        </a:p>
      </dgm:t>
    </dgm:pt>
    <dgm:pt modelId="{6944CDE7-35EB-4AC4-AE5B-CEEDC82A8FA1}" type="parTrans" cxnId="{7E3454A9-8E7B-4784-8D68-6F27AA374F3B}">
      <dgm:prSet/>
      <dgm:spPr/>
      <dgm:t>
        <a:bodyPr/>
        <a:lstStyle/>
        <a:p>
          <a:endParaRPr lang="en-US"/>
        </a:p>
      </dgm:t>
    </dgm:pt>
    <dgm:pt modelId="{B978DB35-9D1B-41F2-8E91-306D1E32F6D2}" type="sibTrans" cxnId="{7E3454A9-8E7B-4784-8D68-6F27AA374F3B}">
      <dgm:prSet/>
      <dgm:spPr/>
      <dgm:t>
        <a:bodyPr/>
        <a:lstStyle/>
        <a:p>
          <a:endParaRPr lang="en-US"/>
        </a:p>
      </dgm:t>
    </dgm:pt>
    <dgm:pt modelId="{3ADA2906-940C-4403-A076-29EE6C77871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Linear Regression</a:t>
          </a:r>
          <a:endParaRPr lang="en-US"/>
        </a:p>
      </dgm:t>
    </dgm:pt>
    <dgm:pt modelId="{EAE6D17F-E2D1-474B-AA5B-719A2E210792}" type="parTrans" cxnId="{71D5DEA2-6B26-4669-AF95-7C3E87A4554E}">
      <dgm:prSet/>
      <dgm:spPr/>
      <dgm:t>
        <a:bodyPr/>
        <a:lstStyle/>
        <a:p>
          <a:endParaRPr lang="en-US"/>
        </a:p>
      </dgm:t>
    </dgm:pt>
    <dgm:pt modelId="{E4CDA647-47F9-45AE-A2BD-FD1280A90197}" type="sibTrans" cxnId="{71D5DEA2-6B26-4669-AF95-7C3E87A4554E}">
      <dgm:prSet/>
      <dgm:spPr/>
      <dgm:t>
        <a:bodyPr/>
        <a:lstStyle/>
        <a:p>
          <a:endParaRPr lang="en-US"/>
        </a:p>
      </dgm:t>
    </dgm:pt>
    <dgm:pt modelId="{77BCF95A-A0F2-4E37-BDF1-70680D7BA4B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XGBoost Regressor</a:t>
          </a:r>
          <a:endParaRPr lang="en-US"/>
        </a:p>
      </dgm:t>
    </dgm:pt>
    <dgm:pt modelId="{75B4AABD-5041-451F-87FD-808CC7C9ED2E}" type="parTrans" cxnId="{DD6825FE-91F7-4F6F-A7F8-04BA70FBD672}">
      <dgm:prSet/>
      <dgm:spPr/>
      <dgm:t>
        <a:bodyPr/>
        <a:lstStyle/>
        <a:p>
          <a:endParaRPr lang="en-US"/>
        </a:p>
      </dgm:t>
    </dgm:pt>
    <dgm:pt modelId="{CC142531-20FD-4BC7-B321-FF9B192DB2AF}" type="sibTrans" cxnId="{DD6825FE-91F7-4F6F-A7F8-04BA70FBD672}">
      <dgm:prSet/>
      <dgm:spPr/>
      <dgm:t>
        <a:bodyPr/>
        <a:lstStyle/>
        <a:p>
          <a:endParaRPr lang="en-US"/>
        </a:p>
      </dgm:t>
    </dgm:pt>
    <dgm:pt modelId="{13710DB8-EBFA-4432-B4ED-D40897BDF8A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AdaBoost Regressor</a:t>
          </a:r>
          <a:endParaRPr lang="en-US"/>
        </a:p>
      </dgm:t>
    </dgm:pt>
    <dgm:pt modelId="{78E95B6F-ECFD-4039-B070-F48EFDAE4EE1}" type="parTrans" cxnId="{E44C50B2-4751-487C-80BB-5D4857B70D16}">
      <dgm:prSet/>
      <dgm:spPr/>
      <dgm:t>
        <a:bodyPr/>
        <a:lstStyle/>
        <a:p>
          <a:endParaRPr lang="en-US"/>
        </a:p>
      </dgm:t>
    </dgm:pt>
    <dgm:pt modelId="{BAC732C1-4C11-4100-83AF-C98F10B16864}" type="sibTrans" cxnId="{E44C50B2-4751-487C-80BB-5D4857B70D16}">
      <dgm:prSet/>
      <dgm:spPr/>
      <dgm:t>
        <a:bodyPr/>
        <a:lstStyle/>
        <a:p>
          <a:endParaRPr lang="en-US"/>
        </a:p>
      </dgm:t>
    </dgm:pt>
    <dgm:pt modelId="{C73E2757-1DD6-4DA9-8FB9-F28E8469A6B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CatBoost Regressor</a:t>
          </a:r>
          <a:endParaRPr lang="en-US"/>
        </a:p>
      </dgm:t>
    </dgm:pt>
    <dgm:pt modelId="{47F2C160-12F3-4565-90E4-0842AF96CE6A}" type="parTrans" cxnId="{F2456FBD-1C89-453C-91A1-5F989B9E7CE9}">
      <dgm:prSet/>
      <dgm:spPr/>
      <dgm:t>
        <a:bodyPr/>
        <a:lstStyle/>
        <a:p>
          <a:endParaRPr lang="en-US"/>
        </a:p>
      </dgm:t>
    </dgm:pt>
    <dgm:pt modelId="{0738B65D-7A76-47E5-95B0-6013C82B0958}" type="sibTrans" cxnId="{F2456FBD-1C89-453C-91A1-5F989B9E7CE9}">
      <dgm:prSet/>
      <dgm:spPr/>
      <dgm:t>
        <a:bodyPr/>
        <a:lstStyle/>
        <a:p>
          <a:endParaRPr lang="en-US"/>
        </a:p>
      </dgm:t>
    </dgm:pt>
    <dgm:pt modelId="{AD3B7E62-8F4A-4371-97F0-496FE882F10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Random Forest Regressor </a:t>
          </a:r>
          <a:endParaRPr lang="en-US"/>
        </a:p>
      </dgm:t>
    </dgm:pt>
    <dgm:pt modelId="{0B4C0E2F-BFDD-40C4-8108-C8ACEBD61880}" type="parTrans" cxnId="{7A5BAF6E-F22F-436D-B77A-0BCF819D2CA9}">
      <dgm:prSet/>
      <dgm:spPr/>
      <dgm:t>
        <a:bodyPr/>
        <a:lstStyle/>
        <a:p>
          <a:endParaRPr lang="en-US"/>
        </a:p>
      </dgm:t>
    </dgm:pt>
    <dgm:pt modelId="{70C2239C-D320-42EE-9B19-39D8127A1990}" type="sibTrans" cxnId="{7A5BAF6E-F22F-436D-B77A-0BCF819D2CA9}">
      <dgm:prSet/>
      <dgm:spPr/>
      <dgm:t>
        <a:bodyPr/>
        <a:lstStyle/>
        <a:p>
          <a:endParaRPr lang="en-US"/>
        </a:p>
      </dgm:t>
    </dgm:pt>
    <dgm:pt modelId="{74484F23-1528-4BD2-BDAF-08C380EC86F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K-Nearest Neighbors Regressor</a:t>
          </a:r>
          <a:endParaRPr lang="en-US"/>
        </a:p>
      </dgm:t>
    </dgm:pt>
    <dgm:pt modelId="{141E1715-2A11-4B4A-8EA5-EACE07521B16}" type="parTrans" cxnId="{21E3776C-77CB-46AA-BFE7-77DD8C4B0420}">
      <dgm:prSet/>
      <dgm:spPr/>
      <dgm:t>
        <a:bodyPr/>
        <a:lstStyle/>
        <a:p>
          <a:endParaRPr lang="en-US"/>
        </a:p>
      </dgm:t>
    </dgm:pt>
    <dgm:pt modelId="{B7D084D3-813C-4BC3-AAE5-8FF3D9B48F79}" type="sibTrans" cxnId="{21E3776C-77CB-46AA-BFE7-77DD8C4B0420}">
      <dgm:prSet/>
      <dgm:spPr/>
      <dgm:t>
        <a:bodyPr/>
        <a:lstStyle/>
        <a:p>
          <a:endParaRPr lang="en-US"/>
        </a:p>
      </dgm:t>
    </dgm:pt>
    <dgm:pt modelId="{97C8356E-0577-4471-90B1-06151FEB4A1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Neural Network</a:t>
          </a:r>
          <a:endParaRPr lang="en-US"/>
        </a:p>
      </dgm:t>
    </dgm:pt>
    <dgm:pt modelId="{A36BA1B9-81D9-4C8B-8F47-B87F2BFAD261}" type="parTrans" cxnId="{AF9D4CD3-DE04-4033-A385-EF581D50C249}">
      <dgm:prSet/>
      <dgm:spPr/>
      <dgm:t>
        <a:bodyPr/>
        <a:lstStyle/>
        <a:p>
          <a:endParaRPr lang="en-US"/>
        </a:p>
      </dgm:t>
    </dgm:pt>
    <dgm:pt modelId="{7E5A5645-53FD-4D96-ACE6-088E70916DA0}" type="sibTrans" cxnId="{AF9D4CD3-DE04-4033-A385-EF581D50C249}">
      <dgm:prSet/>
      <dgm:spPr/>
      <dgm:t>
        <a:bodyPr/>
        <a:lstStyle/>
        <a:p>
          <a:endParaRPr lang="en-US"/>
        </a:p>
      </dgm:t>
    </dgm:pt>
    <dgm:pt modelId="{EBF0B319-BD03-40F8-A8DB-7BBDB1D6C51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Multilayer Perceptron (MLP)</a:t>
          </a:r>
          <a:endParaRPr lang="en-US"/>
        </a:p>
      </dgm:t>
    </dgm:pt>
    <dgm:pt modelId="{B325D17D-E92C-4968-B399-6A6F19BA6A10}" type="parTrans" cxnId="{385DC310-9445-46D4-B124-695BC1BA348E}">
      <dgm:prSet/>
      <dgm:spPr/>
      <dgm:t>
        <a:bodyPr/>
        <a:lstStyle/>
        <a:p>
          <a:endParaRPr lang="en-US"/>
        </a:p>
      </dgm:t>
    </dgm:pt>
    <dgm:pt modelId="{6B697243-F4F7-4326-A459-66A9036ABC2B}" type="sibTrans" cxnId="{385DC310-9445-46D4-B124-695BC1BA348E}">
      <dgm:prSet/>
      <dgm:spPr/>
      <dgm:t>
        <a:bodyPr/>
        <a:lstStyle/>
        <a:p>
          <a:endParaRPr lang="en-US"/>
        </a:p>
      </dgm:t>
    </dgm:pt>
    <dgm:pt modelId="{441D566B-DA82-4F83-BB36-67F00E81460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Evaluation Metrics</a:t>
          </a:r>
          <a:endParaRPr lang="en-US"/>
        </a:p>
      </dgm:t>
    </dgm:pt>
    <dgm:pt modelId="{022EFCB9-6431-4E77-A0E3-A059A60FC873}" type="parTrans" cxnId="{2ACE1347-8429-4AB3-AFAD-3EB2AC8F521A}">
      <dgm:prSet/>
      <dgm:spPr/>
      <dgm:t>
        <a:bodyPr/>
        <a:lstStyle/>
        <a:p>
          <a:endParaRPr lang="en-US"/>
        </a:p>
      </dgm:t>
    </dgm:pt>
    <dgm:pt modelId="{343D5440-7CB2-4E64-ABE0-E8E0F5CE88DE}" type="sibTrans" cxnId="{2ACE1347-8429-4AB3-AFAD-3EB2AC8F521A}">
      <dgm:prSet/>
      <dgm:spPr/>
      <dgm:t>
        <a:bodyPr/>
        <a:lstStyle/>
        <a:p>
          <a:endParaRPr lang="en-US"/>
        </a:p>
      </dgm:t>
    </dgm:pt>
    <dgm:pt modelId="{D20D7C66-53E1-4811-B4B3-921263D0835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R-Squared (R^2)</a:t>
          </a:r>
          <a:endParaRPr lang="en-US"/>
        </a:p>
      </dgm:t>
    </dgm:pt>
    <dgm:pt modelId="{4B28703D-EA57-4649-9FCE-838720310002}" type="parTrans" cxnId="{97646704-FB6E-4232-A779-5F50FF29D3AA}">
      <dgm:prSet/>
      <dgm:spPr/>
      <dgm:t>
        <a:bodyPr/>
        <a:lstStyle/>
        <a:p>
          <a:endParaRPr lang="en-US"/>
        </a:p>
      </dgm:t>
    </dgm:pt>
    <dgm:pt modelId="{134C2734-A35E-46E0-A2B3-2640A4F217FA}" type="sibTrans" cxnId="{97646704-FB6E-4232-A779-5F50FF29D3AA}">
      <dgm:prSet/>
      <dgm:spPr/>
      <dgm:t>
        <a:bodyPr/>
        <a:lstStyle/>
        <a:p>
          <a:endParaRPr lang="en-US"/>
        </a:p>
      </dgm:t>
    </dgm:pt>
    <dgm:pt modelId="{0C176F01-6364-44F2-8FA0-BE4BD3A7626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Adjusted R-squared</a:t>
          </a:r>
          <a:endParaRPr lang="en-US"/>
        </a:p>
      </dgm:t>
    </dgm:pt>
    <dgm:pt modelId="{3F1D0367-D004-4ED4-8D5F-9EB2ED5E516F}" type="parTrans" cxnId="{E91C184C-FD90-4FA2-911B-55E31CA746AF}">
      <dgm:prSet/>
      <dgm:spPr/>
      <dgm:t>
        <a:bodyPr/>
        <a:lstStyle/>
        <a:p>
          <a:endParaRPr lang="en-US"/>
        </a:p>
      </dgm:t>
    </dgm:pt>
    <dgm:pt modelId="{E2493418-6EEE-4B32-8E1B-66456B3420D9}" type="sibTrans" cxnId="{E91C184C-FD90-4FA2-911B-55E31CA746AF}">
      <dgm:prSet/>
      <dgm:spPr/>
      <dgm:t>
        <a:bodyPr/>
        <a:lstStyle/>
        <a:p>
          <a:endParaRPr lang="en-US"/>
        </a:p>
      </dgm:t>
    </dgm:pt>
    <dgm:pt modelId="{E69F7C91-F5E1-4DC5-BEA4-FE1B6AB5850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Mean Absolute Error</a:t>
          </a:r>
          <a:endParaRPr lang="en-US"/>
        </a:p>
      </dgm:t>
    </dgm:pt>
    <dgm:pt modelId="{A3C502EC-A1B4-4CBB-91F7-DA91760FC0B6}" type="parTrans" cxnId="{B617FDA1-5002-45D2-8AD5-39265B48CF47}">
      <dgm:prSet/>
      <dgm:spPr/>
      <dgm:t>
        <a:bodyPr/>
        <a:lstStyle/>
        <a:p>
          <a:endParaRPr lang="en-US"/>
        </a:p>
      </dgm:t>
    </dgm:pt>
    <dgm:pt modelId="{35E47434-2CE6-4C1C-99D9-56FD4E7463D8}" type="sibTrans" cxnId="{B617FDA1-5002-45D2-8AD5-39265B48CF47}">
      <dgm:prSet/>
      <dgm:spPr/>
      <dgm:t>
        <a:bodyPr/>
        <a:lstStyle/>
        <a:p>
          <a:endParaRPr lang="en-US"/>
        </a:p>
      </dgm:t>
    </dgm:pt>
    <dgm:pt modelId="{2830A205-5A60-4F14-A707-04A056BCC40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Mean Squared Error</a:t>
          </a:r>
          <a:endParaRPr lang="en-US"/>
        </a:p>
      </dgm:t>
    </dgm:pt>
    <dgm:pt modelId="{92BAEC6E-B796-4339-8F0F-C98FBB705F08}" type="parTrans" cxnId="{3A546C03-A7ED-4558-9DE5-74F6E4FFE197}">
      <dgm:prSet/>
      <dgm:spPr/>
      <dgm:t>
        <a:bodyPr/>
        <a:lstStyle/>
        <a:p>
          <a:endParaRPr lang="en-US"/>
        </a:p>
      </dgm:t>
    </dgm:pt>
    <dgm:pt modelId="{4D40E73B-98BF-46DD-BC0E-5D4CE194C83E}" type="sibTrans" cxnId="{3A546C03-A7ED-4558-9DE5-74F6E4FFE197}">
      <dgm:prSet/>
      <dgm:spPr/>
      <dgm:t>
        <a:bodyPr/>
        <a:lstStyle/>
        <a:p>
          <a:endParaRPr lang="en-US"/>
        </a:p>
      </dgm:t>
    </dgm:pt>
    <dgm:pt modelId="{AA33178C-4C82-49C7-AD6A-3B4BD3DE07D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Root Mean Squared Error </a:t>
          </a:r>
          <a:endParaRPr lang="en-US"/>
        </a:p>
      </dgm:t>
    </dgm:pt>
    <dgm:pt modelId="{5FB9464B-60F1-46FD-B880-8AFFB098C658}" type="parTrans" cxnId="{44CE8473-3948-4F3B-8BC9-571117603502}">
      <dgm:prSet/>
      <dgm:spPr/>
      <dgm:t>
        <a:bodyPr/>
        <a:lstStyle/>
        <a:p>
          <a:endParaRPr lang="en-US"/>
        </a:p>
      </dgm:t>
    </dgm:pt>
    <dgm:pt modelId="{D06776C0-A5C1-446D-AE63-CC2867375409}" type="sibTrans" cxnId="{44CE8473-3948-4F3B-8BC9-571117603502}">
      <dgm:prSet/>
      <dgm:spPr/>
      <dgm:t>
        <a:bodyPr/>
        <a:lstStyle/>
        <a:p>
          <a:endParaRPr lang="en-US"/>
        </a:p>
      </dgm:t>
    </dgm:pt>
    <dgm:pt modelId="{F5A681D3-2192-439A-9EEF-D2363F2A51CE}" type="pres">
      <dgm:prSet presAssocID="{1290C1B2-8E2F-4399-B01E-A7C35C6689BE}" presName="root" presStyleCnt="0">
        <dgm:presLayoutVars>
          <dgm:dir/>
          <dgm:resizeHandles val="exact"/>
        </dgm:presLayoutVars>
      </dgm:prSet>
      <dgm:spPr/>
    </dgm:pt>
    <dgm:pt modelId="{94A0FC51-0A37-4548-8AC4-03DCC5A8A096}" type="pres">
      <dgm:prSet presAssocID="{FFA54042-B6AA-4873-A299-7699BCB9435D}" presName="compNode" presStyleCnt="0"/>
      <dgm:spPr/>
    </dgm:pt>
    <dgm:pt modelId="{2885FCFE-C0AB-451F-88DC-221EA1FD0EB6}" type="pres">
      <dgm:prSet presAssocID="{FFA54042-B6AA-4873-A299-7699BCB9435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D07EF1AA-D5B6-4BDC-BE3C-4A69C83F68A9}" type="pres">
      <dgm:prSet presAssocID="{FFA54042-B6AA-4873-A299-7699BCB9435D}" presName="iconSpace" presStyleCnt="0"/>
      <dgm:spPr/>
    </dgm:pt>
    <dgm:pt modelId="{3D7E7F78-3983-4C67-901F-34DD61FEC770}" type="pres">
      <dgm:prSet presAssocID="{FFA54042-B6AA-4873-A299-7699BCB9435D}" presName="parTx" presStyleLbl="revTx" presStyleIdx="0" presStyleCnt="6">
        <dgm:presLayoutVars>
          <dgm:chMax val="0"/>
          <dgm:chPref val="0"/>
        </dgm:presLayoutVars>
      </dgm:prSet>
      <dgm:spPr/>
    </dgm:pt>
    <dgm:pt modelId="{0AD78D2E-6B9D-4562-969C-544D1EF0F96F}" type="pres">
      <dgm:prSet presAssocID="{FFA54042-B6AA-4873-A299-7699BCB9435D}" presName="txSpace" presStyleCnt="0"/>
      <dgm:spPr/>
    </dgm:pt>
    <dgm:pt modelId="{E04CD42E-5914-4760-950C-16DAEDB72496}" type="pres">
      <dgm:prSet presAssocID="{FFA54042-B6AA-4873-A299-7699BCB9435D}" presName="desTx" presStyleLbl="revTx" presStyleIdx="1" presStyleCnt="6">
        <dgm:presLayoutVars/>
      </dgm:prSet>
      <dgm:spPr/>
    </dgm:pt>
    <dgm:pt modelId="{1AF602C9-1AF6-404A-B106-6880CEA8CCC2}" type="pres">
      <dgm:prSet presAssocID="{B978DB35-9D1B-41F2-8E91-306D1E32F6D2}" presName="sibTrans" presStyleCnt="0"/>
      <dgm:spPr/>
    </dgm:pt>
    <dgm:pt modelId="{A8539E3C-3EE5-44E5-8A48-B749A09D6920}" type="pres">
      <dgm:prSet presAssocID="{97C8356E-0577-4471-90B1-06151FEB4A1A}" presName="compNode" presStyleCnt="0"/>
      <dgm:spPr/>
    </dgm:pt>
    <dgm:pt modelId="{0E71B98E-AD51-40F2-A2CA-E17D4BB59744}" type="pres">
      <dgm:prSet presAssocID="{97C8356E-0577-4471-90B1-06151FEB4A1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DA842F63-A519-4017-840D-ACA20F663E68}" type="pres">
      <dgm:prSet presAssocID="{97C8356E-0577-4471-90B1-06151FEB4A1A}" presName="iconSpace" presStyleCnt="0"/>
      <dgm:spPr/>
    </dgm:pt>
    <dgm:pt modelId="{FA3778F4-AE6B-4778-9EF8-238DA1E709E6}" type="pres">
      <dgm:prSet presAssocID="{97C8356E-0577-4471-90B1-06151FEB4A1A}" presName="parTx" presStyleLbl="revTx" presStyleIdx="2" presStyleCnt="6">
        <dgm:presLayoutVars>
          <dgm:chMax val="0"/>
          <dgm:chPref val="0"/>
        </dgm:presLayoutVars>
      </dgm:prSet>
      <dgm:spPr/>
    </dgm:pt>
    <dgm:pt modelId="{2E7458A3-785A-420C-8402-A6311246F0D5}" type="pres">
      <dgm:prSet presAssocID="{97C8356E-0577-4471-90B1-06151FEB4A1A}" presName="txSpace" presStyleCnt="0"/>
      <dgm:spPr/>
    </dgm:pt>
    <dgm:pt modelId="{34545363-ED96-4F1F-A388-95272027FEDD}" type="pres">
      <dgm:prSet presAssocID="{97C8356E-0577-4471-90B1-06151FEB4A1A}" presName="desTx" presStyleLbl="revTx" presStyleIdx="3" presStyleCnt="6">
        <dgm:presLayoutVars/>
      </dgm:prSet>
      <dgm:spPr/>
    </dgm:pt>
    <dgm:pt modelId="{7DBF318A-7F84-4C84-B344-70714F9AD8C0}" type="pres">
      <dgm:prSet presAssocID="{7E5A5645-53FD-4D96-ACE6-088E70916DA0}" presName="sibTrans" presStyleCnt="0"/>
      <dgm:spPr/>
    </dgm:pt>
    <dgm:pt modelId="{E23814AA-9EE1-475C-A89F-628D7B2E7EC2}" type="pres">
      <dgm:prSet presAssocID="{441D566B-DA82-4F83-BB36-67F00E81460B}" presName="compNode" presStyleCnt="0"/>
      <dgm:spPr/>
    </dgm:pt>
    <dgm:pt modelId="{99B718C7-35AA-4C83-AF5B-F7DC3D35F067}" type="pres">
      <dgm:prSet presAssocID="{441D566B-DA82-4F83-BB36-67F00E81460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3AF4C95-89F3-4B2C-B482-4D32591A20EE}" type="pres">
      <dgm:prSet presAssocID="{441D566B-DA82-4F83-BB36-67F00E81460B}" presName="iconSpace" presStyleCnt="0"/>
      <dgm:spPr/>
    </dgm:pt>
    <dgm:pt modelId="{F1B74AFC-DF68-422C-8FFC-18944145B8A7}" type="pres">
      <dgm:prSet presAssocID="{441D566B-DA82-4F83-BB36-67F00E81460B}" presName="parTx" presStyleLbl="revTx" presStyleIdx="4" presStyleCnt="6">
        <dgm:presLayoutVars>
          <dgm:chMax val="0"/>
          <dgm:chPref val="0"/>
        </dgm:presLayoutVars>
      </dgm:prSet>
      <dgm:spPr/>
    </dgm:pt>
    <dgm:pt modelId="{EB9BE31B-86B2-40C5-B0C5-E97EC64758B1}" type="pres">
      <dgm:prSet presAssocID="{441D566B-DA82-4F83-BB36-67F00E81460B}" presName="txSpace" presStyleCnt="0"/>
      <dgm:spPr/>
    </dgm:pt>
    <dgm:pt modelId="{639FDE81-92BB-450D-835F-E60DA5B39C05}" type="pres">
      <dgm:prSet presAssocID="{441D566B-DA82-4F83-BB36-67F00E81460B}" presName="desTx" presStyleLbl="revTx" presStyleIdx="5" presStyleCnt="6">
        <dgm:presLayoutVars/>
      </dgm:prSet>
      <dgm:spPr/>
    </dgm:pt>
  </dgm:ptLst>
  <dgm:cxnLst>
    <dgm:cxn modelId="{DC472902-CB71-486C-9C7F-3095E04C6DFB}" type="presOf" srcId="{1290C1B2-8E2F-4399-B01E-A7C35C6689BE}" destId="{F5A681D3-2192-439A-9EEF-D2363F2A51CE}" srcOrd="0" destOrd="0" presId="urn:microsoft.com/office/officeart/2018/5/layout/CenteredIconLabelDescriptionList"/>
    <dgm:cxn modelId="{3A546C03-A7ED-4558-9DE5-74F6E4FFE197}" srcId="{441D566B-DA82-4F83-BB36-67F00E81460B}" destId="{2830A205-5A60-4F14-A707-04A056BCC403}" srcOrd="3" destOrd="0" parTransId="{92BAEC6E-B796-4339-8F0F-C98FBB705F08}" sibTransId="{4D40E73B-98BF-46DD-BC0E-5D4CE194C83E}"/>
    <dgm:cxn modelId="{97646704-FB6E-4232-A779-5F50FF29D3AA}" srcId="{441D566B-DA82-4F83-BB36-67F00E81460B}" destId="{D20D7C66-53E1-4811-B4B3-921263D08359}" srcOrd="0" destOrd="0" parTransId="{4B28703D-EA57-4649-9FCE-838720310002}" sibTransId="{134C2734-A35E-46E0-A2B3-2640A4F217FA}"/>
    <dgm:cxn modelId="{E9302F0A-018D-4860-AF9E-3BC7F5E20C82}" type="presOf" srcId="{D20D7C66-53E1-4811-B4B3-921263D08359}" destId="{639FDE81-92BB-450D-835F-E60DA5B39C05}" srcOrd="0" destOrd="0" presId="urn:microsoft.com/office/officeart/2018/5/layout/CenteredIconLabelDescriptionList"/>
    <dgm:cxn modelId="{385DC310-9445-46D4-B124-695BC1BA348E}" srcId="{97C8356E-0577-4471-90B1-06151FEB4A1A}" destId="{EBF0B319-BD03-40F8-A8DB-7BBDB1D6C51B}" srcOrd="0" destOrd="0" parTransId="{B325D17D-E92C-4968-B399-6A6F19BA6A10}" sibTransId="{6B697243-F4F7-4326-A459-66A9036ABC2B}"/>
    <dgm:cxn modelId="{4A58A419-29F6-4DD7-89B5-0B1ED89E4DA4}" type="presOf" srcId="{441D566B-DA82-4F83-BB36-67F00E81460B}" destId="{F1B74AFC-DF68-422C-8FFC-18944145B8A7}" srcOrd="0" destOrd="0" presId="urn:microsoft.com/office/officeart/2018/5/layout/CenteredIconLabelDescriptionList"/>
    <dgm:cxn modelId="{C38E405B-13CC-41CB-ACB5-D634F5365270}" type="presOf" srcId="{13710DB8-EBFA-4432-B4ED-D40897BDF8A4}" destId="{E04CD42E-5914-4760-950C-16DAEDB72496}" srcOrd="0" destOrd="2" presId="urn:microsoft.com/office/officeart/2018/5/layout/CenteredIconLabelDescriptionList"/>
    <dgm:cxn modelId="{2ACE1347-8429-4AB3-AFAD-3EB2AC8F521A}" srcId="{1290C1B2-8E2F-4399-B01E-A7C35C6689BE}" destId="{441D566B-DA82-4F83-BB36-67F00E81460B}" srcOrd="2" destOrd="0" parTransId="{022EFCB9-6431-4E77-A0E3-A059A60FC873}" sibTransId="{343D5440-7CB2-4E64-ABE0-E8E0F5CE88DE}"/>
    <dgm:cxn modelId="{5EA95347-C8D4-4859-BDF5-11BF5EAC3B5D}" type="presOf" srcId="{AA33178C-4C82-49C7-AD6A-3B4BD3DE07D0}" destId="{639FDE81-92BB-450D-835F-E60DA5B39C05}" srcOrd="0" destOrd="4" presId="urn:microsoft.com/office/officeart/2018/5/layout/CenteredIconLabelDescriptionList"/>
    <dgm:cxn modelId="{E91C184C-FD90-4FA2-911B-55E31CA746AF}" srcId="{441D566B-DA82-4F83-BB36-67F00E81460B}" destId="{0C176F01-6364-44F2-8FA0-BE4BD3A7626B}" srcOrd="1" destOrd="0" parTransId="{3F1D0367-D004-4ED4-8D5F-9EB2ED5E516F}" sibTransId="{E2493418-6EEE-4B32-8E1B-66456B3420D9}"/>
    <dgm:cxn modelId="{21E3776C-77CB-46AA-BFE7-77DD8C4B0420}" srcId="{FFA54042-B6AA-4873-A299-7699BCB9435D}" destId="{74484F23-1528-4BD2-BDAF-08C380EC86F7}" srcOrd="5" destOrd="0" parTransId="{141E1715-2A11-4B4A-8EA5-EACE07521B16}" sibTransId="{B7D084D3-813C-4BC3-AAE5-8FF3D9B48F79}"/>
    <dgm:cxn modelId="{7A5BAF6E-F22F-436D-B77A-0BCF819D2CA9}" srcId="{FFA54042-B6AA-4873-A299-7699BCB9435D}" destId="{AD3B7E62-8F4A-4371-97F0-496FE882F10D}" srcOrd="4" destOrd="0" parTransId="{0B4C0E2F-BFDD-40C4-8108-C8ACEBD61880}" sibTransId="{70C2239C-D320-42EE-9B19-39D8127A1990}"/>
    <dgm:cxn modelId="{44CE8473-3948-4F3B-8BC9-571117603502}" srcId="{441D566B-DA82-4F83-BB36-67F00E81460B}" destId="{AA33178C-4C82-49C7-AD6A-3B4BD3DE07D0}" srcOrd="4" destOrd="0" parTransId="{5FB9464B-60F1-46FD-B880-8AFFB098C658}" sibTransId="{D06776C0-A5C1-446D-AE63-CC2867375409}"/>
    <dgm:cxn modelId="{AF2B887C-52A8-4C82-B0DC-341CA5B2A464}" type="presOf" srcId="{E69F7C91-F5E1-4DC5-BEA4-FE1B6AB58502}" destId="{639FDE81-92BB-450D-835F-E60DA5B39C05}" srcOrd="0" destOrd="2" presId="urn:microsoft.com/office/officeart/2018/5/layout/CenteredIconLabelDescriptionList"/>
    <dgm:cxn modelId="{B617FDA1-5002-45D2-8AD5-39265B48CF47}" srcId="{441D566B-DA82-4F83-BB36-67F00E81460B}" destId="{E69F7C91-F5E1-4DC5-BEA4-FE1B6AB58502}" srcOrd="2" destOrd="0" parTransId="{A3C502EC-A1B4-4CBB-91F7-DA91760FC0B6}" sibTransId="{35E47434-2CE6-4C1C-99D9-56FD4E7463D8}"/>
    <dgm:cxn modelId="{589A85A2-373C-4BCB-855D-F585637D6683}" type="presOf" srcId="{0C176F01-6364-44F2-8FA0-BE4BD3A7626B}" destId="{639FDE81-92BB-450D-835F-E60DA5B39C05}" srcOrd="0" destOrd="1" presId="urn:microsoft.com/office/officeart/2018/5/layout/CenteredIconLabelDescriptionList"/>
    <dgm:cxn modelId="{71D5DEA2-6B26-4669-AF95-7C3E87A4554E}" srcId="{FFA54042-B6AA-4873-A299-7699BCB9435D}" destId="{3ADA2906-940C-4403-A076-29EE6C778717}" srcOrd="0" destOrd="0" parTransId="{EAE6D17F-E2D1-474B-AA5B-719A2E210792}" sibTransId="{E4CDA647-47F9-45AE-A2BD-FD1280A90197}"/>
    <dgm:cxn modelId="{7E3454A9-8E7B-4784-8D68-6F27AA374F3B}" srcId="{1290C1B2-8E2F-4399-B01E-A7C35C6689BE}" destId="{FFA54042-B6AA-4873-A299-7699BCB9435D}" srcOrd="0" destOrd="0" parTransId="{6944CDE7-35EB-4AC4-AE5B-CEEDC82A8FA1}" sibTransId="{B978DB35-9D1B-41F2-8E91-306D1E32F6D2}"/>
    <dgm:cxn modelId="{E44C50B2-4751-487C-80BB-5D4857B70D16}" srcId="{FFA54042-B6AA-4873-A299-7699BCB9435D}" destId="{13710DB8-EBFA-4432-B4ED-D40897BDF8A4}" srcOrd="2" destOrd="0" parTransId="{78E95B6F-ECFD-4039-B070-F48EFDAE4EE1}" sibTransId="{BAC732C1-4C11-4100-83AF-C98F10B16864}"/>
    <dgm:cxn modelId="{F2456FBD-1C89-453C-91A1-5F989B9E7CE9}" srcId="{FFA54042-B6AA-4873-A299-7699BCB9435D}" destId="{C73E2757-1DD6-4DA9-8FB9-F28E8469A6B5}" srcOrd="3" destOrd="0" parTransId="{47F2C160-12F3-4565-90E4-0842AF96CE6A}" sibTransId="{0738B65D-7A76-47E5-95B0-6013C82B0958}"/>
    <dgm:cxn modelId="{7141ADBD-EEFE-4C6E-9E65-274FAF58E8D1}" type="presOf" srcId="{3ADA2906-940C-4403-A076-29EE6C778717}" destId="{E04CD42E-5914-4760-950C-16DAEDB72496}" srcOrd="0" destOrd="0" presId="urn:microsoft.com/office/officeart/2018/5/layout/CenteredIconLabelDescriptionList"/>
    <dgm:cxn modelId="{CE5D56C8-A36E-4584-8C16-530F23FA9153}" type="presOf" srcId="{74484F23-1528-4BD2-BDAF-08C380EC86F7}" destId="{E04CD42E-5914-4760-950C-16DAEDB72496}" srcOrd="0" destOrd="5" presId="urn:microsoft.com/office/officeart/2018/5/layout/CenteredIconLabelDescriptionList"/>
    <dgm:cxn modelId="{158E11CB-7FCF-4C46-A1C3-B2940B0CF1AC}" type="presOf" srcId="{97C8356E-0577-4471-90B1-06151FEB4A1A}" destId="{FA3778F4-AE6B-4778-9EF8-238DA1E709E6}" srcOrd="0" destOrd="0" presId="urn:microsoft.com/office/officeart/2018/5/layout/CenteredIconLabelDescriptionList"/>
    <dgm:cxn modelId="{AF9D4CD3-DE04-4033-A385-EF581D50C249}" srcId="{1290C1B2-8E2F-4399-B01E-A7C35C6689BE}" destId="{97C8356E-0577-4471-90B1-06151FEB4A1A}" srcOrd="1" destOrd="0" parTransId="{A36BA1B9-81D9-4C8B-8F47-B87F2BFAD261}" sibTransId="{7E5A5645-53FD-4D96-ACE6-088E70916DA0}"/>
    <dgm:cxn modelId="{C8D9A1DF-052D-4259-83DD-26D277C6F480}" type="presOf" srcId="{FFA54042-B6AA-4873-A299-7699BCB9435D}" destId="{3D7E7F78-3983-4C67-901F-34DD61FEC770}" srcOrd="0" destOrd="0" presId="urn:microsoft.com/office/officeart/2018/5/layout/CenteredIconLabelDescriptionList"/>
    <dgm:cxn modelId="{AEAA14E1-5869-4411-B8A6-77537B3C1737}" type="presOf" srcId="{AD3B7E62-8F4A-4371-97F0-496FE882F10D}" destId="{E04CD42E-5914-4760-950C-16DAEDB72496}" srcOrd="0" destOrd="4" presId="urn:microsoft.com/office/officeart/2018/5/layout/CenteredIconLabelDescriptionList"/>
    <dgm:cxn modelId="{1843C6F2-0B4B-40C5-BC5D-3A0F665BDCB2}" type="presOf" srcId="{EBF0B319-BD03-40F8-A8DB-7BBDB1D6C51B}" destId="{34545363-ED96-4F1F-A388-95272027FEDD}" srcOrd="0" destOrd="0" presId="urn:microsoft.com/office/officeart/2018/5/layout/CenteredIconLabelDescriptionList"/>
    <dgm:cxn modelId="{147EE1F4-E6C4-45E6-896D-574204C1D482}" type="presOf" srcId="{2830A205-5A60-4F14-A707-04A056BCC403}" destId="{639FDE81-92BB-450D-835F-E60DA5B39C05}" srcOrd="0" destOrd="3" presId="urn:microsoft.com/office/officeart/2018/5/layout/CenteredIconLabelDescriptionList"/>
    <dgm:cxn modelId="{DD6825FE-91F7-4F6F-A7F8-04BA70FBD672}" srcId="{FFA54042-B6AA-4873-A299-7699BCB9435D}" destId="{77BCF95A-A0F2-4E37-BDF1-70680D7BA4B2}" srcOrd="1" destOrd="0" parTransId="{75B4AABD-5041-451F-87FD-808CC7C9ED2E}" sibTransId="{CC142531-20FD-4BC7-B321-FF9B192DB2AF}"/>
    <dgm:cxn modelId="{EAF376FE-FF05-4688-8163-3222290432A0}" type="presOf" srcId="{C73E2757-1DD6-4DA9-8FB9-F28E8469A6B5}" destId="{E04CD42E-5914-4760-950C-16DAEDB72496}" srcOrd="0" destOrd="3" presId="urn:microsoft.com/office/officeart/2018/5/layout/CenteredIconLabelDescriptionList"/>
    <dgm:cxn modelId="{52C0EBFE-9FC2-4A99-9E49-BA70C8E07FBD}" type="presOf" srcId="{77BCF95A-A0F2-4E37-BDF1-70680D7BA4B2}" destId="{E04CD42E-5914-4760-950C-16DAEDB72496}" srcOrd="0" destOrd="1" presId="urn:microsoft.com/office/officeart/2018/5/layout/CenteredIconLabelDescriptionList"/>
    <dgm:cxn modelId="{DA192DC8-7619-42F1-AF03-6CAA6A093601}" type="presParOf" srcId="{F5A681D3-2192-439A-9EEF-D2363F2A51CE}" destId="{94A0FC51-0A37-4548-8AC4-03DCC5A8A096}" srcOrd="0" destOrd="0" presId="urn:microsoft.com/office/officeart/2018/5/layout/CenteredIconLabelDescriptionList"/>
    <dgm:cxn modelId="{39085282-F7C1-4939-B3DB-37DC21FEE7D7}" type="presParOf" srcId="{94A0FC51-0A37-4548-8AC4-03DCC5A8A096}" destId="{2885FCFE-C0AB-451F-88DC-221EA1FD0EB6}" srcOrd="0" destOrd="0" presId="urn:microsoft.com/office/officeart/2018/5/layout/CenteredIconLabelDescriptionList"/>
    <dgm:cxn modelId="{478689F3-F29B-4DB6-99A3-067F89566AB2}" type="presParOf" srcId="{94A0FC51-0A37-4548-8AC4-03DCC5A8A096}" destId="{D07EF1AA-D5B6-4BDC-BE3C-4A69C83F68A9}" srcOrd="1" destOrd="0" presId="urn:microsoft.com/office/officeart/2018/5/layout/CenteredIconLabelDescriptionList"/>
    <dgm:cxn modelId="{947EEE51-6B4C-4830-9A78-B2C04A3951E5}" type="presParOf" srcId="{94A0FC51-0A37-4548-8AC4-03DCC5A8A096}" destId="{3D7E7F78-3983-4C67-901F-34DD61FEC770}" srcOrd="2" destOrd="0" presId="urn:microsoft.com/office/officeart/2018/5/layout/CenteredIconLabelDescriptionList"/>
    <dgm:cxn modelId="{77B749C9-A893-4966-A96B-6BA1666F174C}" type="presParOf" srcId="{94A0FC51-0A37-4548-8AC4-03DCC5A8A096}" destId="{0AD78D2E-6B9D-4562-969C-544D1EF0F96F}" srcOrd="3" destOrd="0" presId="urn:microsoft.com/office/officeart/2018/5/layout/CenteredIconLabelDescriptionList"/>
    <dgm:cxn modelId="{29E343C1-00C5-4547-92D8-A22FFA3395E5}" type="presParOf" srcId="{94A0FC51-0A37-4548-8AC4-03DCC5A8A096}" destId="{E04CD42E-5914-4760-950C-16DAEDB72496}" srcOrd="4" destOrd="0" presId="urn:microsoft.com/office/officeart/2018/5/layout/CenteredIconLabelDescriptionList"/>
    <dgm:cxn modelId="{92B2A8F9-DCE8-4D9B-BB0A-A99A24ECD0E1}" type="presParOf" srcId="{F5A681D3-2192-439A-9EEF-D2363F2A51CE}" destId="{1AF602C9-1AF6-404A-B106-6880CEA8CCC2}" srcOrd="1" destOrd="0" presId="urn:microsoft.com/office/officeart/2018/5/layout/CenteredIconLabelDescriptionList"/>
    <dgm:cxn modelId="{30681DC7-FD14-4753-A1A0-2626743BD249}" type="presParOf" srcId="{F5A681D3-2192-439A-9EEF-D2363F2A51CE}" destId="{A8539E3C-3EE5-44E5-8A48-B749A09D6920}" srcOrd="2" destOrd="0" presId="urn:microsoft.com/office/officeart/2018/5/layout/CenteredIconLabelDescriptionList"/>
    <dgm:cxn modelId="{E4F149B4-962C-47F3-B215-FA1092A09F88}" type="presParOf" srcId="{A8539E3C-3EE5-44E5-8A48-B749A09D6920}" destId="{0E71B98E-AD51-40F2-A2CA-E17D4BB59744}" srcOrd="0" destOrd="0" presId="urn:microsoft.com/office/officeart/2018/5/layout/CenteredIconLabelDescriptionList"/>
    <dgm:cxn modelId="{D5FD1F58-3DE2-444E-8BC4-1D7079B5F118}" type="presParOf" srcId="{A8539E3C-3EE5-44E5-8A48-B749A09D6920}" destId="{DA842F63-A519-4017-840D-ACA20F663E68}" srcOrd="1" destOrd="0" presId="urn:microsoft.com/office/officeart/2018/5/layout/CenteredIconLabelDescriptionList"/>
    <dgm:cxn modelId="{A954F49B-D867-426A-A100-3ADE63AFA2F2}" type="presParOf" srcId="{A8539E3C-3EE5-44E5-8A48-B749A09D6920}" destId="{FA3778F4-AE6B-4778-9EF8-238DA1E709E6}" srcOrd="2" destOrd="0" presId="urn:microsoft.com/office/officeart/2018/5/layout/CenteredIconLabelDescriptionList"/>
    <dgm:cxn modelId="{8E4D7904-BCE9-4B45-8E4A-6A5DD2758FF4}" type="presParOf" srcId="{A8539E3C-3EE5-44E5-8A48-B749A09D6920}" destId="{2E7458A3-785A-420C-8402-A6311246F0D5}" srcOrd="3" destOrd="0" presId="urn:microsoft.com/office/officeart/2018/5/layout/CenteredIconLabelDescriptionList"/>
    <dgm:cxn modelId="{3AD678A7-3AB8-4E27-9AA9-2C6E697500AB}" type="presParOf" srcId="{A8539E3C-3EE5-44E5-8A48-B749A09D6920}" destId="{34545363-ED96-4F1F-A388-95272027FEDD}" srcOrd="4" destOrd="0" presId="urn:microsoft.com/office/officeart/2018/5/layout/CenteredIconLabelDescriptionList"/>
    <dgm:cxn modelId="{3A85F891-E7C4-4548-A097-74535623814B}" type="presParOf" srcId="{F5A681D3-2192-439A-9EEF-D2363F2A51CE}" destId="{7DBF318A-7F84-4C84-B344-70714F9AD8C0}" srcOrd="3" destOrd="0" presId="urn:microsoft.com/office/officeart/2018/5/layout/CenteredIconLabelDescriptionList"/>
    <dgm:cxn modelId="{F382E6FF-1EB6-4CD6-9766-8350A5353920}" type="presParOf" srcId="{F5A681D3-2192-439A-9EEF-D2363F2A51CE}" destId="{E23814AA-9EE1-475C-A89F-628D7B2E7EC2}" srcOrd="4" destOrd="0" presId="urn:microsoft.com/office/officeart/2018/5/layout/CenteredIconLabelDescriptionList"/>
    <dgm:cxn modelId="{0824B499-0FB2-4961-8859-1DDC03035627}" type="presParOf" srcId="{E23814AA-9EE1-475C-A89F-628D7B2E7EC2}" destId="{99B718C7-35AA-4C83-AF5B-F7DC3D35F067}" srcOrd="0" destOrd="0" presId="urn:microsoft.com/office/officeart/2018/5/layout/CenteredIconLabelDescriptionList"/>
    <dgm:cxn modelId="{F7884097-1116-40C2-80D3-378EF10C538E}" type="presParOf" srcId="{E23814AA-9EE1-475C-A89F-628D7B2E7EC2}" destId="{B3AF4C95-89F3-4B2C-B482-4D32591A20EE}" srcOrd="1" destOrd="0" presId="urn:microsoft.com/office/officeart/2018/5/layout/CenteredIconLabelDescriptionList"/>
    <dgm:cxn modelId="{47C6CA3C-D1DE-4B0E-B136-CAE7729AFA3E}" type="presParOf" srcId="{E23814AA-9EE1-475C-A89F-628D7B2E7EC2}" destId="{F1B74AFC-DF68-422C-8FFC-18944145B8A7}" srcOrd="2" destOrd="0" presId="urn:microsoft.com/office/officeart/2018/5/layout/CenteredIconLabelDescriptionList"/>
    <dgm:cxn modelId="{4309DF8F-F4F4-4283-8F4E-434034F05057}" type="presParOf" srcId="{E23814AA-9EE1-475C-A89F-628D7B2E7EC2}" destId="{EB9BE31B-86B2-40C5-B0C5-E97EC64758B1}" srcOrd="3" destOrd="0" presId="urn:microsoft.com/office/officeart/2018/5/layout/CenteredIconLabelDescriptionList"/>
    <dgm:cxn modelId="{1E84E7AE-A17A-48F1-BC62-DCC7C6EE8CD4}" type="presParOf" srcId="{E23814AA-9EE1-475C-A89F-628D7B2E7EC2}" destId="{639FDE81-92BB-450D-835F-E60DA5B39C0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C63B6-AFC6-46CD-B3FF-DBFDD61B02B2}">
      <dsp:nvSpPr>
        <dsp:cNvPr id="0" name=""/>
        <dsp:cNvSpPr/>
      </dsp:nvSpPr>
      <dsp:spPr>
        <a:xfrm>
          <a:off x="0" y="482"/>
          <a:ext cx="6797675" cy="6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21B0D0-58E2-4CB0-B921-0B02C22BC35A}">
      <dsp:nvSpPr>
        <dsp:cNvPr id="0" name=""/>
        <dsp:cNvSpPr/>
      </dsp:nvSpPr>
      <dsp:spPr>
        <a:xfrm>
          <a:off x="201036" y="150013"/>
          <a:ext cx="365520" cy="3655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4FBA6C-0E1E-46F8-994D-222E8DFB635D}">
      <dsp:nvSpPr>
        <dsp:cNvPr id="0" name=""/>
        <dsp:cNvSpPr/>
      </dsp:nvSpPr>
      <dsp:spPr>
        <a:xfrm>
          <a:off x="767592" y="482"/>
          <a:ext cx="6030082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Assess Real Estate Valuation</a:t>
          </a:r>
          <a:r>
            <a:rPr lang="en-US" sz="1600" b="0" i="0" kern="1200" dirty="0"/>
            <a:t>: Understand house price complexities.</a:t>
          </a:r>
          <a:endParaRPr lang="en-US" sz="1600" kern="1200" dirty="0"/>
        </a:p>
      </dsp:txBody>
      <dsp:txXfrm>
        <a:off x="767592" y="482"/>
        <a:ext cx="6030082" cy="664581"/>
      </dsp:txXfrm>
    </dsp:sp>
    <dsp:sp modelId="{AC47A954-4009-4F9A-834C-BAA0265044B7}">
      <dsp:nvSpPr>
        <dsp:cNvPr id="0" name=""/>
        <dsp:cNvSpPr/>
      </dsp:nvSpPr>
      <dsp:spPr>
        <a:xfrm>
          <a:off x="0" y="831210"/>
          <a:ext cx="6797675" cy="6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7F6F13-1F5B-43DE-98CC-21B6F28C426B}">
      <dsp:nvSpPr>
        <dsp:cNvPr id="0" name=""/>
        <dsp:cNvSpPr/>
      </dsp:nvSpPr>
      <dsp:spPr>
        <a:xfrm>
          <a:off x="201036" y="980741"/>
          <a:ext cx="365520" cy="3655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F51F8-514D-4021-8709-E557CA16121A}">
      <dsp:nvSpPr>
        <dsp:cNvPr id="0" name=""/>
        <dsp:cNvSpPr/>
      </dsp:nvSpPr>
      <dsp:spPr>
        <a:xfrm>
          <a:off x="767592" y="831210"/>
          <a:ext cx="6030082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Review Previous Research</a:t>
          </a:r>
          <a:r>
            <a:rPr lang="en-US" sz="1600" b="0" i="0" kern="1200" dirty="0"/>
            <a:t>: Analyze milestones and identify gaps.</a:t>
          </a:r>
          <a:endParaRPr lang="en-US" sz="1600" kern="1200" dirty="0"/>
        </a:p>
      </dsp:txBody>
      <dsp:txXfrm>
        <a:off x="767592" y="831210"/>
        <a:ext cx="6030082" cy="664581"/>
      </dsp:txXfrm>
    </dsp:sp>
    <dsp:sp modelId="{A76B58BA-0022-4C65-AD44-BBA7E85303FF}">
      <dsp:nvSpPr>
        <dsp:cNvPr id="0" name=""/>
        <dsp:cNvSpPr/>
      </dsp:nvSpPr>
      <dsp:spPr>
        <a:xfrm>
          <a:off x="0" y="1661937"/>
          <a:ext cx="6797675" cy="6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428052-F962-49BA-97D7-4D6143E1CCDD}">
      <dsp:nvSpPr>
        <dsp:cNvPr id="0" name=""/>
        <dsp:cNvSpPr/>
      </dsp:nvSpPr>
      <dsp:spPr>
        <a:xfrm>
          <a:off x="201036" y="1811468"/>
          <a:ext cx="365520" cy="3655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F5AA2-BA45-407C-A531-E29CE0E51275}">
      <dsp:nvSpPr>
        <dsp:cNvPr id="0" name=""/>
        <dsp:cNvSpPr/>
      </dsp:nvSpPr>
      <dsp:spPr>
        <a:xfrm>
          <a:off x="767592" y="1661937"/>
          <a:ext cx="6030082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Detailed Data Analysis</a:t>
          </a:r>
          <a:r>
            <a:rPr lang="en-US" sz="1600" b="0" i="0" kern="1200" dirty="0"/>
            <a:t>: </a:t>
          </a:r>
          <a:r>
            <a:rPr lang="en-US" sz="1600" kern="1200" dirty="0"/>
            <a:t>Explore</a:t>
          </a:r>
          <a:r>
            <a:rPr lang="en-US" sz="1600" b="0" i="0" kern="1200" dirty="0"/>
            <a:t> the H4M dataset and feature significance.</a:t>
          </a:r>
          <a:endParaRPr lang="en-US" sz="1600" kern="1200" dirty="0"/>
        </a:p>
      </dsp:txBody>
      <dsp:txXfrm>
        <a:off x="767592" y="1661937"/>
        <a:ext cx="6030082" cy="664581"/>
      </dsp:txXfrm>
    </dsp:sp>
    <dsp:sp modelId="{A9C3A18F-CE89-4146-AB3A-AEB1B88FE38B}">
      <dsp:nvSpPr>
        <dsp:cNvPr id="0" name=""/>
        <dsp:cNvSpPr/>
      </dsp:nvSpPr>
      <dsp:spPr>
        <a:xfrm>
          <a:off x="0" y="2492665"/>
          <a:ext cx="6797675" cy="6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141D7-3D3B-4290-A686-520DCAEF7C97}">
      <dsp:nvSpPr>
        <dsp:cNvPr id="0" name=""/>
        <dsp:cNvSpPr/>
      </dsp:nvSpPr>
      <dsp:spPr>
        <a:xfrm>
          <a:off x="201036" y="2642195"/>
          <a:ext cx="365520" cy="3655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56884-33F6-4EAB-B87D-764E0C065FD3}">
      <dsp:nvSpPr>
        <dsp:cNvPr id="0" name=""/>
        <dsp:cNvSpPr/>
      </dsp:nvSpPr>
      <dsp:spPr>
        <a:xfrm>
          <a:off x="767592" y="2492665"/>
          <a:ext cx="6030082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Optimized Model Setup</a:t>
          </a:r>
          <a:r>
            <a:rPr lang="en-US" sz="1600" b="0" i="0" kern="1200" dirty="0"/>
            <a:t>: Prepare dataset and set evaluation metrics.</a:t>
          </a:r>
          <a:endParaRPr lang="en-US" sz="1600" kern="1200" dirty="0"/>
        </a:p>
      </dsp:txBody>
      <dsp:txXfrm>
        <a:off x="767592" y="2492665"/>
        <a:ext cx="6030082" cy="664581"/>
      </dsp:txXfrm>
    </dsp:sp>
    <dsp:sp modelId="{73276DDC-8C77-4384-9AF0-BCBF3454138C}">
      <dsp:nvSpPr>
        <dsp:cNvPr id="0" name=""/>
        <dsp:cNvSpPr/>
      </dsp:nvSpPr>
      <dsp:spPr>
        <a:xfrm>
          <a:off x="0" y="3323392"/>
          <a:ext cx="6797675" cy="6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268699-CFF1-4A9D-AFE5-6AC57242EC33}">
      <dsp:nvSpPr>
        <dsp:cNvPr id="0" name=""/>
        <dsp:cNvSpPr/>
      </dsp:nvSpPr>
      <dsp:spPr>
        <a:xfrm>
          <a:off x="201036" y="3472923"/>
          <a:ext cx="365520" cy="3655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B9F1D-5B79-4685-A431-AE2D22ECC6EB}">
      <dsp:nvSpPr>
        <dsp:cNvPr id="0" name=""/>
        <dsp:cNvSpPr/>
      </dsp:nvSpPr>
      <dsp:spPr>
        <a:xfrm>
          <a:off x="767592" y="3323392"/>
          <a:ext cx="6030082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Comparative Modeling</a:t>
          </a:r>
          <a:r>
            <a:rPr lang="en-US" sz="1600" b="0" i="0" kern="1200" dirty="0"/>
            <a:t>: Evaluate multiple machine learning techniques.</a:t>
          </a:r>
          <a:endParaRPr lang="en-US" sz="1600" kern="1200" dirty="0"/>
        </a:p>
      </dsp:txBody>
      <dsp:txXfrm>
        <a:off x="767592" y="3323392"/>
        <a:ext cx="6030082" cy="664581"/>
      </dsp:txXfrm>
    </dsp:sp>
    <dsp:sp modelId="{DCDBCD4B-1B59-4DB9-8593-4B875934636C}">
      <dsp:nvSpPr>
        <dsp:cNvPr id="0" name=""/>
        <dsp:cNvSpPr/>
      </dsp:nvSpPr>
      <dsp:spPr>
        <a:xfrm>
          <a:off x="0" y="4154119"/>
          <a:ext cx="6797675" cy="6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40E4C7-62A2-44C3-8B93-F3952EEE7732}">
      <dsp:nvSpPr>
        <dsp:cNvPr id="0" name=""/>
        <dsp:cNvSpPr/>
      </dsp:nvSpPr>
      <dsp:spPr>
        <a:xfrm>
          <a:off x="201036" y="4303650"/>
          <a:ext cx="365520" cy="36552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EA937-EB58-4F32-A89B-A625A02133EB}">
      <dsp:nvSpPr>
        <dsp:cNvPr id="0" name=""/>
        <dsp:cNvSpPr/>
      </dsp:nvSpPr>
      <dsp:spPr>
        <a:xfrm>
          <a:off x="767592" y="4154119"/>
          <a:ext cx="6030082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Performance Analysis</a:t>
          </a:r>
          <a:r>
            <a:rPr lang="en-US" sz="1600" b="0" i="0" kern="1200" dirty="0"/>
            <a:t>: Deep dive into model results.</a:t>
          </a:r>
          <a:endParaRPr lang="en-US" sz="1600" kern="1200" dirty="0"/>
        </a:p>
      </dsp:txBody>
      <dsp:txXfrm>
        <a:off x="767592" y="4154119"/>
        <a:ext cx="6030082" cy="664581"/>
      </dsp:txXfrm>
    </dsp:sp>
    <dsp:sp modelId="{8A747054-4846-41E5-BF36-9F9E93C242CD}">
      <dsp:nvSpPr>
        <dsp:cNvPr id="0" name=""/>
        <dsp:cNvSpPr/>
      </dsp:nvSpPr>
      <dsp:spPr>
        <a:xfrm>
          <a:off x="0" y="4984847"/>
          <a:ext cx="6797675" cy="6645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F68D2A-B58A-4B65-BA1C-DF03F4C89AE7}">
      <dsp:nvSpPr>
        <dsp:cNvPr id="0" name=""/>
        <dsp:cNvSpPr/>
      </dsp:nvSpPr>
      <dsp:spPr>
        <a:xfrm>
          <a:off x="201036" y="5134378"/>
          <a:ext cx="365520" cy="36552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E7E78-9748-4C25-9D6E-27143EBCFCD7}">
      <dsp:nvSpPr>
        <dsp:cNvPr id="0" name=""/>
        <dsp:cNvSpPr/>
      </dsp:nvSpPr>
      <dsp:spPr>
        <a:xfrm>
          <a:off x="767592" y="4984847"/>
          <a:ext cx="6030082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Conclusions &amp; Forward Look</a:t>
          </a:r>
          <a:r>
            <a:rPr lang="en-US" sz="1600" b="0" i="0" kern="1200" dirty="0"/>
            <a:t>: Summarize findings and propose future research avenues.</a:t>
          </a:r>
          <a:endParaRPr lang="en-US" sz="1600" kern="1200" dirty="0"/>
        </a:p>
      </dsp:txBody>
      <dsp:txXfrm>
        <a:off x="767592" y="4984847"/>
        <a:ext cx="6030082" cy="6645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5FCFE-C0AB-451F-88DC-221EA1FD0EB6}">
      <dsp:nvSpPr>
        <dsp:cNvPr id="0" name=""/>
        <dsp:cNvSpPr/>
      </dsp:nvSpPr>
      <dsp:spPr>
        <a:xfrm>
          <a:off x="1063440" y="0"/>
          <a:ext cx="1137317" cy="10567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E7F78-3983-4C67-901F-34DD61FEC770}">
      <dsp:nvSpPr>
        <dsp:cNvPr id="0" name=""/>
        <dsp:cNvSpPr/>
      </dsp:nvSpPr>
      <dsp:spPr>
        <a:xfrm>
          <a:off x="7359" y="1201328"/>
          <a:ext cx="3249479" cy="452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300" kern="1200"/>
            <a:t>Machine Learning Models</a:t>
          </a:r>
          <a:endParaRPr lang="en-US" sz="2300" kern="1200"/>
        </a:p>
      </dsp:txBody>
      <dsp:txXfrm>
        <a:off x="7359" y="1201328"/>
        <a:ext cx="3249479" cy="452883"/>
      </dsp:txXfrm>
    </dsp:sp>
    <dsp:sp modelId="{E04CD42E-5914-4760-950C-16DAEDB72496}">
      <dsp:nvSpPr>
        <dsp:cNvPr id="0" name=""/>
        <dsp:cNvSpPr/>
      </dsp:nvSpPr>
      <dsp:spPr>
        <a:xfrm>
          <a:off x="7359" y="1721467"/>
          <a:ext cx="3249479" cy="1897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Linear Regression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XGBoost Regressor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AdaBoost Regressor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CatBoost Regressor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Random Forest Regressor 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K-Nearest Neighbors Regressor</a:t>
          </a:r>
          <a:endParaRPr lang="en-US" sz="1700" kern="1200"/>
        </a:p>
      </dsp:txBody>
      <dsp:txXfrm>
        <a:off x="7359" y="1721467"/>
        <a:ext cx="3249479" cy="1897774"/>
      </dsp:txXfrm>
    </dsp:sp>
    <dsp:sp modelId="{0E71B98E-AD51-40F2-A2CA-E17D4BB59744}">
      <dsp:nvSpPr>
        <dsp:cNvPr id="0" name=""/>
        <dsp:cNvSpPr/>
      </dsp:nvSpPr>
      <dsp:spPr>
        <a:xfrm>
          <a:off x="4881579" y="0"/>
          <a:ext cx="1137317" cy="10567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778F4-AE6B-4778-9EF8-238DA1E709E6}">
      <dsp:nvSpPr>
        <dsp:cNvPr id="0" name=""/>
        <dsp:cNvSpPr/>
      </dsp:nvSpPr>
      <dsp:spPr>
        <a:xfrm>
          <a:off x="3825498" y="1201328"/>
          <a:ext cx="3249479" cy="452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300" kern="1200"/>
            <a:t>Neural Network</a:t>
          </a:r>
          <a:endParaRPr lang="en-US" sz="2300" kern="1200"/>
        </a:p>
      </dsp:txBody>
      <dsp:txXfrm>
        <a:off x="3825498" y="1201328"/>
        <a:ext cx="3249479" cy="452883"/>
      </dsp:txXfrm>
    </dsp:sp>
    <dsp:sp modelId="{34545363-ED96-4F1F-A388-95272027FEDD}">
      <dsp:nvSpPr>
        <dsp:cNvPr id="0" name=""/>
        <dsp:cNvSpPr/>
      </dsp:nvSpPr>
      <dsp:spPr>
        <a:xfrm>
          <a:off x="3825498" y="1721467"/>
          <a:ext cx="3249479" cy="1897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Multilayer Perceptron (MLP)</a:t>
          </a:r>
          <a:endParaRPr lang="en-US" sz="1700" kern="1200"/>
        </a:p>
      </dsp:txBody>
      <dsp:txXfrm>
        <a:off x="3825498" y="1721467"/>
        <a:ext cx="3249479" cy="1897774"/>
      </dsp:txXfrm>
    </dsp:sp>
    <dsp:sp modelId="{99B718C7-35AA-4C83-AF5B-F7DC3D35F067}">
      <dsp:nvSpPr>
        <dsp:cNvPr id="0" name=""/>
        <dsp:cNvSpPr/>
      </dsp:nvSpPr>
      <dsp:spPr>
        <a:xfrm>
          <a:off x="8699718" y="0"/>
          <a:ext cx="1137317" cy="10567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74AFC-DF68-422C-8FFC-18944145B8A7}">
      <dsp:nvSpPr>
        <dsp:cNvPr id="0" name=""/>
        <dsp:cNvSpPr/>
      </dsp:nvSpPr>
      <dsp:spPr>
        <a:xfrm>
          <a:off x="7643637" y="1201328"/>
          <a:ext cx="3249479" cy="452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300" kern="1200"/>
            <a:t>Evaluation Metrics</a:t>
          </a:r>
          <a:endParaRPr lang="en-US" sz="2300" kern="1200"/>
        </a:p>
      </dsp:txBody>
      <dsp:txXfrm>
        <a:off x="7643637" y="1201328"/>
        <a:ext cx="3249479" cy="452883"/>
      </dsp:txXfrm>
    </dsp:sp>
    <dsp:sp modelId="{639FDE81-92BB-450D-835F-E60DA5B39C05}">
      <dsp:nvSpPr>
        <dsp:cNvPr id="0" name=""/>
        <dsp:cNvSpPr/>
      </dsp:nvSpPr>
      <dsp:spPr>
        <a:xfrm>
          <a:off x="7643637" y="1721467"/>
          <a:ext cx="3249479" cy="1897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R-Squared (R^2)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Adjusted R-squared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Mean Absolute Error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Mean Squared Error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Root Mean Squared Error </a:t>
          </a:r>
          <a:endParaRPr lang="en-US" sz="1700" kern="1200"/>
        </a:p>
      </dsp:txBody>
      <dsp:txXfrm>
        <a:off x="7643637" y="1721467"/>
        <a:ext cx="3249479" cy="1897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93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26-2240-4B0B-A4AA-6E7A97C1BE4E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5111-D1C6-4663-81F3-359154F5053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749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26-2240-4B0B-A4AA-6E7A97C1BE4E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5111-D1C6-4663-81F3-359154F50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883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26-2240-4B0B-A4AA-6E7A97C1BE4E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5111-D1C6-4663-81F3-359154F5053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652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26-2240-4B0B-A4AA-6E7A97C1BE4E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5111-D1C6-4663-81F3-359154F50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520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26-2240-4B0B-A4AA-6E7A97C1BE4E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5111-D1C6-4663-81F3-359154F50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57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26-2240-4B0B-A4AA-6E7A97C1BE4E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5111-D1C6-4663-81F3-359154F50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0187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26-2240-4B0B-A4AA-6E7A97C1BE4E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5111-D1C6-4663-81F3-359154F50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7213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32DB926-2240-4B0B-A4AA-6E7A97C1BE4E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F35111-D1C6-4663-81F3-359154F50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79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2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26-2240-4B0B-A4AA-6E7A97C1BE4E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5111-D1C6-4663-81F3-359154F50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759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26-2240-4B0B-A4AA-6E7A97C1BE4E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5111-D1C6-4663-81F3-359154F50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2574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26-2240-4B0B-A4AA-6E7A97C1BE4E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5111-D1C6-4663-81F3-359154F50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4402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938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8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4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8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2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7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70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5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2DB926-2240-4B0B-A4AA-6E7A97C1BE4E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7F35111-D1C6-4663-81F3-359154F5053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54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E75F8FC7-2268-462F-AFF6-A4A975C34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B9664-502B-9AFB-A333-886C70AAD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800" b="1" dirty="0">
                <a:solidFill>
                  <a:schemeClr val="accent2"/>
                </a:solidFill>
              </a:rPr>
              <a:t>Comparative Analysis of Advanced Machine Learning Models for Real Estate Price Prediction on the H4M Dataset </a:t>
            </a:r>
            <a:endParaRPr lang="en-US" sz="3800" dirty="0">
              <a:solidFill>
                <a:schemeClr val="accent2"/>
              </a:solidFill>
            </a:endParaRPr>
          </a:p>
          <a:p>
            <a:endParaRPr lang="en-US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940E0-10EB-55C4-1ED6-A8122E100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700" b="1" dirty="0">
                <a:solidFill>
                  <a:schemeClr val="accent2"/>
                </a:solidFill>
                <a:latin typeface="+mn-lt"/>
              </a:rPr>
              <a:t>Name: 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Satyam Sharma</a:t>
            </a:r>
            <a:b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</a:br>
            <a:r>
              <a:rPr lang="en-US" sz="1700" b="1" dirty="0">
                <a:solidFill>
                  <a:schemeClr val="accent2"/>
                </a:solidFill>
                <a:latin typeface="+mn-lt"/>
              </a:rPr>
              <a:t>Student ID: 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220760793</a:t>
            </a:r>
            <a:r>
              <a:rPr lang="en-US" sz="17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 </a:t>
            </a:r>
            <a:br>
              <a:rPr lang="en-US" sz="17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</a:br>
            <a:r>
              <a:rPr lang="en-US" sz="1700" b="1" i="1" dirty="0">
                <a:solidFill>
                  <a:schemeClr val="accent2"/>
                </a:solidFill>
                <a:latin typeface="+mn-lt"/>
              </a:rPr>
              <a:t>Advisor Name</a:t>
            </a:r>
            <a:r>
              <a:rPr lang="en-US" sz="17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: Dr. Sukhpal Singh Gill</a:t>
            </a:r>
            <a:br>
              <a:rPr lang="en-US" sz="17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</a:br>
            <a:r>
              <a:rPr lang="en-US" sz="1700" b="1" i="1" dirty="0">
                <a:solidFill>
                  <a:schemeClr val="accent2"/>
                </a:solidFill>
                <a:latin typeface="+mn-lt"/>
              </a:rPr>
              <a:t>Program: </a:t>
            </a:r>
            <a:r>
              <a:rPr lang="en-US" sz="17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MSc Big Data Science (FT)</a:t>
            </a: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pic>
        <p:nvPicPr>
          <p:cNvPr id="51" name="Picture 50" descr="Blue blocks and networks technology background">
            <a:extLst>
              <a:ext uri="{FF2B5EF4-FFF2-40B4-BE49-F238E27FC236}">
                <a16:creationId xmlns:a16="http://schemas.microsoft.com/office/drawing/2014/main" id="{11AD189B-B8E1-B1C2-5AC8-61C32804B5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9" r="36192" b="-1"/>
          <a:stretch/>
        </p:blipFill>
        <p:spPr>
          <a:xfrm>
            <a:off x="633999" y="640081"/>
            <a:ext cx="5462001" cy="5054156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EF45B32-FB97-49CC-B778-CA7CF87BE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9D1C364C-8702-4ED9-9D23-41CDB298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EE051E9-6C07-4FBB-B4F7-EDF8DDEA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60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0E5B315-592C-487A-A815-6F61A98F4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E046CA-18CB-4F2C-A9BE-BA9720B92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A22F4-035B-7AB1-6CCD-9A120DF3F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ea typeface="+mj-lt"/>
                <a:cs typeface="+mj-lt"/>
              </a:rPr>
              <a:t>Conclusion and Future Works</a:t>
            </a:r>
            <a:endParaRPr lang="en-US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2F258D-E518-486A-8D50-E9A11EF1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CDB948-EDB0-715B-7B72-2CFF0EDAC2B7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E948DB5-488D-B159-5590-007B549270D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6" y="781333"/>
          <a:ext cx="10900478" cy="33435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73356">
                  <a:extLst>
                    <a:ext uri="{9D8B030D-6E8A-4147-A177-3AD203B41FA5}">
                      <a16:colId xmlns:a16="http://schemas.microsoft.com/office/drawing/2014/main" val="2100340350"/>
                    </a:ext>
                  </a:extLst>
                </a:gridCol>
                <a:gridCol w="7527122">
                  <a:extLst>
                    <a:ext uri="{9D8B030D-6E8A-4147-A177-3AD203B41FA5}">
                      <a16:colId xmlns:a16="http://schemas.microsoft.com/office/drawing/2014/main" val="3747606568"/>
                    </a:ext>
                  </a:extLst>
                </a:gridCol>
              </a:tblGrid>
              <a:tr h="303956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Aspect</a:t>
                      </a:r>
                    </a:p>
                  </a:txBody>
                  <a:tcPr marL="8775" marR="8775" marT="8775" marB="8775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Description</a:t>
                      </a:r>
                    </a:p>
                  </a:txBody>
                  <a:tcPr marL="8775" marR="8775" marT="8775" marB="8775" anchor="b"/>
                </a:tc>
                <a:extLst>
                  <a:ext uri="{0D108BD9-81ED-4DB2-BD59-A6C34878D82A}">
                    <a16:rowId xmlns:a16="http://schemas.microsoft.com/office/drawing/2014/main" val="1500499658"/>
                  </a:ext>
                </a:extLst>
              </a:tr>
              <a:tr h="303956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Conclusion:</a:t>
                      </a:r>
                    </a:p>
                  </a:txBody>
                  <a:tcPr marL="8775" marR="8775" marT="8775" marB="8775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- Real estate prediction: challenge for traditional methods.</a:t>
                      </a:r>
                    </a:p>
                  </a:txBody>
                  <a:tcPr marL="8775" marR="8775" marT="8775" marB="8775" anchor="b"/>
                </a:tc>
                <a:extLst>
                  <a:ext uri="{0D108BD9-81ED-4DB2-BD59-A6C34878D82A}">
                    <a16:rowId xmlns:a16="http://schemas.microsoft.com/office/drawing/2014/main" val="4144385000"/>
                  </a:ext>
                </a:extLst>
              </a:tr>
              <a:tr h="303956">
                <a:tc>
                  <a:txBody>
                    <a:bodyPr/>
                    <a:lstStyle/>
                    <a:p>
                      <a:endParaRPr lang="en-US" sz="1700">
                        <a:effectLst/>
                      </a:endParaRPr>
                    </a:p>
                  </a:txBody>
                  <a:tcPr marL="8775" marR="8775" marT="8775" marB="8775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- Ensemble models (Random Forest, CatBoost, XGBoost) stand out.</a:t>
                      </a:r>
                    </a:p>
                  </a:txBody>
                  <a:tcPr marL="8775" marR="8775" marT="8775" marB="8775" anchor="b"/>
                </a:tc>
                <a:extLst>
                  <a:ext uri="{0D108BD9-81ED-4DB2-BD59-A6C34878D82A}">
                    <a16:rowId xmlns:a16="http://schemas.microsoft.com/office/drawing/2014/main" val="1182897833"/>
                  </a:ext>
                </a:extLst>
              </a:tr>
              <a:tr h="303956">
                <a:tc>
                  <a:txBody>
                    <a:bodyPr/>
                    <a:lstStyle/>
                    <a:p>
                      <a:endParaRPr lang="en-US" sz="1700">
                        <a:effectLst/>
                      </a:endParaRPr>
                    </a:p>
                  </a:txBody>
                  <a:tcPr marL="8775" marR="8775" marT="8775" marB="8775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- Geographical factors crucial, e.g., latitude, longitude.</a:t>
                      </a:r>
                    </a:p>
                  </a:txBody>
                  <a:tcPr marL="8775" marR="8775" marT="8775" marB="8775" anchor="b"/>
                </a:tc>
                <a:extLst>
                  <a:ext uri="{0D108BD9-81ED-4DB2-BD59-A6C34878D82A}">
                    <a16:rowId xmlns:a16="http://schemas.microsoft.com/office/drawing/2014/main" val="1834553733"/>
                  </a:ext>
                </a:extLst>
              </a:tr>
              <a:tr h="303956">
                <a:tc>
                  <a:txBody>
                    <a:bodyPr/>
                    <a:lstStyle/>
                    <a:p>
                      <a:endParaRPr lang="en-US" sz="1700">
                        <a:effectLst/>
                      </a:endParaRPr>
                    </a:p>
                  </a:txBody>
                  <a:tcPr marL="8775" marR="8775" marT="8775" marB="8775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- Contextual evaluation essential: location, amenities, socio-economics.</a:t>
                      </a:r>
                    </a:p>
                  </a:txBody>
                  <a:tcPr marL="8775" marR="8775" marT="8775" marB="8775" anchor="b"/>
                </a:tc>
                <a:extLst>
                  <a:ext uri="{0D108BD9-81ED-4DB2-BD59-A6C34878D82A}">
                    <a16:rowId xmlns:a16="http://schemas.microsoft.com/office/drawing/2014/main" val="2521177079"/>
                  </a:ext>
                </a:extLst>
              </a:tr>
              <a:tr h="303956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Future Work:</a:t>
                      </a:r>
                    </a:p>
                  </a:txBody>
                  <a:tcPr marL="8775" marR="8775" marT="8775" marB="8775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- Optimize models with advanced hyperparameter tuning.</a:t>
                      </a:r>
                    </a:p>
                  </a:txBody>
                  <a:tcPr marL="8775" marR="8775" marT="8775" marB="8775" anchor="b"/>
                </a:tc>
                <a:extLst>
                  <a:ext uri="{0D108BD9-81ED-4DB2-BD59-A6C34878D82A}">
                    <a16:rowId xmlns:a16="http://schemas.microsoft.com/office/drawing/2014/main" val="607188689"/>
                  </a:ext>
                </a:extLst>
              </a:tr>
              <a:tr h="303956">
                <a:tc>
                  <a:txBody>
                    <a:bodyPr/>
                    <a:lstStyle/>
                    <a:p>
                      <a:endParaRPr lang="en-US" sz="1700">
                        <a:effectLst/>
                      </a:endParaRPr>
                    </a:p>
                  </a:txBody>
                  <a:tcPr marL="8775" marR="8775" marT="8775" marB="8775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- Enhance MLP neural network: core design, varied activations.</a:t>
                      </a:r>
                    </a:p>
                  </a:txBody>
                  <a:tcPr marL="8775" marR="8775" marT="8775" marB="8775" anchor="b"/>
                </a:tc>
                <a:extLst>
                  <a:ext uri="{0D108BD9-81ED-4DB2-BD59-A6C34878D82A}">
                    <a16:rowId xmlns:a16="http://schemas.microsoft.com/office/drawing/2014/main" val="2080840796"/>
                  </a:ext>
                </a:extLst>
              </a:tr>
              <a:tr h="303956">
                <a:tc>
                  <a:txBody>
                    <a:bodyPr/>
                    <a:lstStyle/>
                    <a:p>
                      <a:endParaRPr lang="en-US" sz="1700">
                        <a:effectLst/>
                      </a:endParaRPr>
                    </a:p>
                  </a:txBody>
                  <a:tcPr marL="8775" marR="8775" marT="8775" marB="8775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</a:rPr>
                        <a:t>- Incorporate diverse datasets: economic, historical trends, profiles.</a:t>
                      </a:r>
                    </a:p>
                  </a:txBody>
                  <a:tcPr marL="8775" marR="8775" marT="8775" marB="8775" anchor="b"/>
                </a:tc>
                <a:extLst>
                  <a:ext uri="{0D108BD9-81ED-4DB2-BD59-A6C34878D82A}">
                    <a16:rowId xmlns:a16="http://schemas.microsoft.com/office/drawing/2014/main" val="2286062260"/>
                  </a:ext>
                </a:extLst>
              </a:tr>
              <a:tr h="303956">
                <a:tc>
                  <a:txBody>
                    <a:bodyPr/>
                    <a:lstStyle/>
                    <a:p>
                      <a:endParaRPr lang="en-US" sz="1700">
                        <a:effectLst/>
                      </a:endParaRPr>
                    </a:p>
                  </a:txBody>
                  <a:tcPr marL="8775" marR="8775" marT="8775" marB="8775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- Augment models with dynamic data streams: traffic, events, air quality.</a:t>
                      </a:r>
                    </a:p>
                  </a:txBody>
                  <a:tcPr marL="8775" marR="8775" marT="8775" marB="8775" anchor="b"/>
                </a:tc>
                <a:extLst>
                  <a:ext uri="{0D108BD9-81ED-4DB2-BD59-A6C34878D82A}">
                    <a16:rowId xmlns:a16="http://schemas.microsoft.com/office/drawing/2014/main" val="805388700"/>
                  </a:ext>
                </a:extLst>
              </a:tr>
              <a:tr h="303956">
                <a:tc>
                  <a:txBody>
                    <a:bodyPr/>
                    <a:lstStyle/>
                    <a:p>
                      <a:endParaRPr lang="en-US" sz="1700">
                        <a:effectLst/>
                      </a:endParaRPr>
                    </a:p>
                  </a:txBody>
                  <a:tcPr marL="8775" marR="8775" marT="8775" marB="8775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- Explore ensemble methods and neural networks synergy.</a:t>
                      </a:r>
                    </a:p>
                  </a:txBody>
                  <a:tcPr marL="8775" marR="8775" marT="8775" marB="8775" anchor="b"/>
                </a:tc>
                <a:extLst>
                  <a:ext uri="{0D108BD9-81ED-4DB2-BD59-A6C34878D82A}">
                    <a16:rowId xmlns:a16="http://schemas.microsoft.com/office/drawing/2014/main" val="2887371732"/>
                  </a:ext>
                </a:extLst>
              </a:tr>
              <a:tr h="303956">
                <a:tc>
                  <a:txBody>
                    <a:bodyPr/>
                    <a:lstStyle/>
                    <a:p>
                      <a:endParaRPr lang="en-US" sz="1700">
                        <a:effectLst/>
                      </a:endParaRPr>
                    </a:p>
                  </a:txBody>
                  <a:tcPr marL="8775" marR="8775" marT="8775" marB="8775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</a:rPr>
                        <a:t>- Data science evolution and expanding sources offer innovation opportunities.</a:t>
                      </a:r>
                    </a:p>
                  </a:txBody>
                  <a:tcPr marL="8775" marR="8775" marT="8775" marB="8775" anchor="b"/>
                </a:tc>
                <a:extLst>
                  <a:ext uri="{0D108BD9-81ED-4DB2-BD59-A6C34878D82A}">
                    <a16:rowId xmlns:a16="http://schemas.microsoft.com/office/drawing/2014/main" val="1147235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16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BC33B0-05E7-A673-91F6-4C2D5729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pPr algn="ctr"/>
            <a:r>
              <a:rPr lang="en-IN" sz="3600" b="1" dirty="0">
                <a:solidFill>
                  <a:srgbClr val="FFFFFF"/>
                </a:solidFill>
              </a:rPr>
              <a:t>Project Overview</a:t>
            </a:r>
            <a:endParaRPr lang="en-IN" sz="3600" b="1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AB5B22D5-D4AE-3B38-CDF1-B6CB6A4410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923091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907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367B2-59F9-B803-458F-C1612B79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ea typeface="+mj-lt"/>
                <a:cs typeface="+mj-lt"/>
              </a:rPr>
              <a:t>Introduction and Research Contributions</a:t>
            </a:r>
            <a:endParaRPr lang="en-US" sz="36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ECC225-F867-9029-2F67-E5EDA823D48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8C20B03-84FF-52E1-8D95-06290F4622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5809876"/>
              </p:ext>
            </p:extLst>
          </p:nvPr>
        </p:nvGraphicFramePr>
        <p:xfrm>
          <a:off x="5074024" y="618565"/>
          <a:ext cx="6418729" cy="57748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1858">
                  <a:extLst>
                    <a:ext uri="{9D8B030D-6E8A-4147-A177-3AD203B41FA5}">
                      <a16:colId xmlns:a16="http://schemas.microsoft.com/office/drawing/2014/main" val="1665607629"/>
                    </a:ext>
                  </a:extLst>
                </a:gridCol>
                <a:gridCol w="4096871">
                  <a:extLst>
                    <a:ext uri="{9D8B030D-6E8A-4147-A177-3AD203B41FA5}">
                      <a16:colId xmlns:a16="http://schemas.microsoft.com/office/drawing/2014/main" val="1103320195"/>
                    </a:ext>
                  </a:extLst>
                </a:gridCol>
              </a:tblGrid>
              <a:tr h="2635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Element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698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Description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6985" anchor="ctr"/>
                </a:tc>
                <a:extLst>
                  <a:ext uri="{0D108BD9-81ED-4DB2-BD59-A6C34878D82A}">
                    <a16:rowId xmlns:a16="http://schemas.microsoft.com/office/drawing/2014/main" val="3547187254"/>
                  </a:ext>
                </a:extLst>
              </a:tr>
              <a:tr h="5185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Introduction: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698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- Real estate pricing complexity: socio-economic factors, local dynamics.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6985" anchor="ctr"/>
                </a:tc>
                <a:extLst>
                  <a:ext uri="{0D108BD9-81ED-4DB2-BD59-A6C34878D82A}">
                    <a16:rowId xmlns:a16="http://schemas.microsoft.com/office/drawing/2014/main" val="1378417528"/>
                  </a:ext>
                </a:extLst>
              </a:tr>
              <a:tr h="5185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IN" sz="16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698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 Comparative analysis using H4M dataset: ML methods explored.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6985" anchor="ctr"/>
                </a:tc>
                <a:extLst>
                  <a:ext uri="{0D108BD9-81ED-4DB2-BD59-A6C34878D82A}">
                    <a16:rowId xmlns:a16="http://schemas.microsoft.com/office/drawing/2014/main" val="2978919326"/>
                  </a:ext>
                </a:extLst>
              </a:tr>
              <a:tr h="2635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IN" sz="16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698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- From Linear Regression to MLP neural network.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6985" anchor="ctr"/>
                </a:tc>
                <a:extLst>
                  <a:ext uri="{0D108BD9-81ED-4DB2-BD59-A6C34878D82A}">
                    <a16:rowId xmlns:a16="http://schemas.microsoft.com/office/drawing/2014/main" val="2309126083"/>
                  </a:ext>
                </a:extLst>
              </a:tr>
              <a:tr h="4720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IN" sz="16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698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- Factors include property features, traffic, sentiment.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6985" anchor="ctr"/>
                </a:tc>
                <a:extLst>
                  <a:ext uri="{0D108BD9-81ED-4DB2-BD59-A6C34878D82A}">
                    <a16:rowId xmlns:a16="http://schemas.microsoft.com/office/drawing/2014/main" val="2773698470"/>
                  </a:ext>
                </a:extLst>
              </a:tr>
              <a:tr h="4720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Problem Statement: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698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- Traditional valuation evolving with advanced techniques.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6985" anchor="ctr"/>
                </a:tc>
                <a:extLst>
                  <a:ext uri="{0D108BD9-81ED-4DB2-BD59-A6C34878D82A}">
                    <a16:rowId xmlns:a16="http://schemas.microsoft.com/office/drawing/2014/main" val="725040619"/>
                  </a:ext>
                </a:extLst>
              </a:tr>
              <a:tr h="2635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IN" sz="16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698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- Market dynamics, socio-economic shifts.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6985" anchor="ctr"/>
                </a:tc>
                <a:extLst>
                  <a:ext uri="{0D108BD9-81ED-4DB2-BD59-A6C34878D82A}">
                    <a16:rowId xmlns:a16="http://schemas.microsoft.com/office/drawing/2014/main" val="246359007"/>
                  </a:ext>
                </a:extLst>
              </a:tr>
              <a:tr h="4720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Motivation &amp; Contributions: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698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- Accurate valuation crucial amid dynamic markets.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6985" anchor="ctr"/>
                </a:tc>
                <a:extLst>
                  <a:ext uri="{0D108BD9-81ED-4DB2-BD59-A6C34878D82A}">
                    <a16:rowId xmlns:a16="http://schemas.microsoft.com/office/drawing/2014/main" val="3684595010"/>
                  </a:ext>
                </a:extLst>
              </a:tr>
              <a:tr h="4720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IN" sz="16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698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- ML &amp; AI enhance accuracy for informed decisions.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6985" anchor="ctr"/>
                </a:tc>
                <a:extLst>
                  <a:ext uri="{0D108BD9-81ED-4DB2-BD59-A6C34878D82A}">
                    <a16:rowId xmlns:a16="http://schemas.microsoft.com/office/drawing/2014/main" val="2256826339"/>
                  </a:ext>
                </a:extLst>
              </a:tr>
              <a:tr h="2635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IN" sz="16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698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 Research brings forth insights and tools.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6985" anchor="ctr"/>
                </a:tc>
                <a:extLst>
                  <a:ext uri="{0D108BD9-81ED-4DB2-BD59-A6C34878D82A}">
                    <a16:rowId xmlns:a16="http://schemas.microsoft.com/office/drawing/2014/main" val="732940641"/>
                  </a:ext>
                </a:extLst>
              </a:tr>
              <a:tr h="2635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Our Research Brings Forth: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698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- Analyzes 7 methods via H4M dataset.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6985" anchor="ctr"/>
                </a:tc>
                <a:extLst>
                  <a:ext uri="{0D108BD9-81ED-4DB2-BD59-A6C34878D82A}">
                    <a16:rowId xmlns:a16="http://schemas.microsoft.com/office/drawing/2014/main" val="501149828"/>
                  </a:ext>
                </a:extLst>
              </a:tr>
              <a:tr h="4720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IN" sz="16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698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 Diverse metrics considered: traditional to modern.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6985" anchor="ctr"/>
                </a:tc>
                <a:extLst>
                  <a:ext uri="{0D108BD9-81ED-4DB2-BD59-A6C34878D82A}">
                    <a16:rowId xmlns:a16="http://schemas.microsoft.com/office/drawing/2014/main" val="1460912582"/>
                  </a:ext>
                </a:extLst>
              </a:tr>
              <a:tr h="2635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IN" sz="16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698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- Random Forest's robust prediction highlighted.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6985" anchor="ctr"/>
                </a:tc>
                <a:extLst>
                  <a:ext uri="{0D108BD9-81ED-4DB2-BD59-A6C34878D82A}">
                    <a16:rowId xmlns:a16="http://schemas.microsoft.com/office/drawing/2014/main" val="1598407949"/>
                  </a:ext>
                </a:extLst>
              </a:tr>
              <a:tr h="4720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IN" sz="16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698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 Provides tools for navigating macro-economic challenges.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" marR="6985" marT="6985" marB="6985" anchor="ctr"/>
                </a:tc>
                <a:extLst>
                  <a:ext uri="{0D108BD9-81ED-4DB2-BD59-A6C34878D82A}">
                    <a16:rowId xmlns:a16="http://schemas.microsoft.com/office/drawing/2014/main" val="263701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14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0B741-8EC1-1123-9B0B-DE1141021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Calibri"/>
                <a:cs typeface="Calibri"/>
              </a:rPr>
              <a:t>Real Estate Valuation: A Glimpse into Key Research</a:t>
            </a:r>
            <a:endParaRPr lang="en-US" sz="36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6AABF5-9FAE-7B75-A9DF-474E0963EE7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A7F3215-229B-52B2-AA15-1F05ECB0E4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2208593"/>
              </p:ext>
            </p:extLst>
          </p:nvPr>
        </p:nvGraphicFramePr>
        <p:xfrm>
          <a:off x="4741863" y="1068607"/>
          <a:ext cx="6797676" cy="50190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7782">
                  <a:extLst>
                    <a:ext uri="{9D8B030D-6E8A-4147-A177-3AD203B41FA5}">
                      <a16:colId xmlns:a16="http://schemas.microsoft.com/office/drawing/2014/main" val="2470517390"/>
                    </a:ext>
                  </a:extLst>
                </a:gridCol>
                <a:gridCol w="2001589">
                  <a:extLst>
                    <a:ext uri="{9D8B030D-6E8A-4147-A177-3AD203B41FA5}">
                      <a16:colId xmlns:a16="http://schemas.microsoft.com/office/drawing/2014/main" val="3297899746"/>
                    </a:ext>
                  </a:extLst>
                </a:gridCol>
                <a:gridCol w="3028305">
                  <a:extLst>
                    <a:ext uri="{9D8B030D-6E8A-4147-A177-3AD203B41FA5}">
                      <a16:colId xmlns:a16="http://schemas.microsoft.com/office/drawing/2014/main" val="927151156"/>
                    </a:ext>
                  </a:extLst>
                </a:gridCol>
              </a:tblGrid>
              <a:tr h="2641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Study</a:t>
                      </a:r>
                    </a:p>
                  </a:txBody>
                  <a:tcPr marL="7624" marR="7624" marT="7624" marB="76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Approaches</a:t>
                      </a:r>
                    </a:p>
                  </a:txBody>
                  <a:tcPr marL="7624" marR="7624" marT="7624" marB="76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Focus and Contributions</a:t>
                      </a:r>
                    </a:p>
                  </a:txBody>
                  <a:tcPr marL="7624" marR="7624" marT="7624" marB="7624" anchor="ctr"/>
                </a:tc>
                <a:extLst>
                  <a:ext uri="{0D108BD9-81ED-4DB2-BD59-A6C34878D82A}">
                    <a16:rowId xmlns:a16="http://schemas.microsoft.com/office/drawing/2014/main" val="1303431438"/>
                  </a:ext>
                </a:extLst>
              </a:tr>
              <a:tr h="7032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Zhao et al., 2022b</a:t>
                      </a:r>
                    </a:p>
                  </a:txBody>
                  <a:tcPr marL="7624" marR="7624" marT="7624" marB="76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Linear Regression, </a:t>
                      </a:r>
                      <a:r>
                        <a:rPr lang="en-US" sz="1600" err="1">
                          <a:effectLst/>
                        </a:rPr>
                        <a:t>XGBoost</a:t>
                      </a:r>
                      <a:endParaRPr lang="en-US" sz="1600" dirty="0" err="1">
                        <a:effectLst/>
                      </a:endParaRPr>
                    </a:p>
                  </a:txBody>
                  <a:tcPr marL="7624" marR="7624" marT="7624" marB="76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Integrated property details, neighborhood features, traffic, and emotions using H4M dataset.</a:t>
                      </a:r>
                    </a:p>
                  </a:txBody>
                  <a:tcPr marL="7624" marR="7624" marT="7624" marB="7624" anchor="ctr"/>
                </a:tc>
                <a:extLst>
                  <a:ext uri="{0D108BD9-81ED-4DB2-BD59-A6C34878D82A}">
                    <a16:rowId xmlns:a16="http://schemas.microsoft.com/office/drawing/2014/main" val="1407393803"/>
                  </a:ext>
                </a:extLst>
              </a:tr>
              <a:tr h="4836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You et al., 2017</a:t>
                      </a:r>
                    </a:p>
                  </a:txBody>
                  <a:tcPr marL="7624" marR="7624" marT="7624" marB="76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Visual Appeal Assessment</a:t>
                      </a:r>
                    </a:p>
                  </a:txBody>
                  <a:tcPr marL="7624" marR="7624" marT="7624" marB="76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Utilized images to assess visual appeal for real estate valuation.</a:t>
                      </a:r>
                    </a:p>
                  </a:txBody>
                  <a:tcPr marL="7624" marR="7624" marT="7624" marB="7624" anchor="ctr"/>
                </a:tc>
                <a:extLst>
                  <a:ext uri="{0D108BD9-81ED-4DB2-BD59-A6C34878D82A}">
                    <a16:rowId xmlns:a16="http://schemas.microsoft.com/office/drawing/2014/main" val="4140175857"/>
                  </a:ext>
                </a:extLst>
              </a:tr>
              <a:tr h="7032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McGreal et al., 1998</a:t>
                      </a:r>
                    </a:p>
                  </a:txBody>
                  <a:tcPr marL="7624" marR="7624" marT="7624" marB="76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Neural Networks</a:t>
                      </a:r>
                    </a:p>
                  </a:txBody>
                  <a:tcPr marL="7624" marR="7624" marT="7624" marB="76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Utilized neural networks for predicting residential property values.</a:t>
                      </a:r>
                    </a:p>
                  </a:txBody>
                  <a:tcPr marL="7624" marR="7624" marT="7624" marB="7624" anchor="ctr"/>
                </a:tc>
                <a:extLst>
                  <a:ext uri="{0D108BD9-81ED-4DB2-BD59-A6C34878D82A}">
                    <a16:rowId xmlns:a16="http://schemas.microsoft.com/office/drawing/2014/main" val="1071595595"/>
                  </a:ext>
                </a:extLst>
              </a:tr>
              <a:tr h="7032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Fu et al., 2014</a:t>
                      </a:r>
                    </a:p>
                  </a:txBody>
                  <a:tcPr marL="7624" marR="7624" marT="7624" marB="76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Ranking &amp; Clustering</a:t>
                      </a:r>
                    </a:p>
                  </a:txBody>
                  <a:tcPr marL="7624" marR="7624" marT="7624" marB="76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Emphasized geographical dependencies through ranking and clustering techniques.</a:t>
                      </a:r>
                    </a:p>
                  </a:txBody>
                  <a:tcPr marL="7624" marR="7624" marT="7624" marB="7624" anchor="ctr"/>
                </a:tc>
                <a:extLst>
                  <a:ext uri="{0D108BD9-81ED-4DB2-BD59-A6C34878D82A}">
                    <a16:rowId xmlns:a16="http://schemas.microsoft.com/office/drawing/2014/main" val="1448019790"/>
                  </a:ext>
                </a:extLst>
              </a:tr>
              <a:tr h="4836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Wardrip, 2011</a:t>
                      </a:r>
                    </a:p>
                  </a:txBody>
                  <a:tcPr marL="7624" marR="7624" marT="7624" marB="76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Transport &amp; Walkability</a:t>
                      </a:r>
                    </a:p>
                  </a:txBody>
                  <a:tcPr marL="7624" marR="7624" marT="7624" marB="76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Explored the impact of transportation on real estate values.</a:t>
                      </a:r>
                    </a:p>
                  </a:txBody>
                  <a:tcPr marL="7624" marR="7624" marT="7624" marB="7624" anchor="ctr"/>
                </a:tc>
                <a:extLst>
                  <a:ext uri="{0D108BD9-81ED-4DB2-BD59-A6C34878D82A}">
                    <a16:rowId xmlns:a16="http://schemas.microsoft.com/office/drawing/2014/main" val="3853378529"/>
                  </a:ext>
                </a:extLst>
              </a:tr>
              <a:tr h="4836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Cortright, 2009</a:t>
                      </a:r>
                    </a:p>
                  </a:txBody>
                  <a:tcPr marL="7624" marR="7624" marT="7624" marB="76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Walkability</a:t>
                      </a:r>
                    </a:p>
                  </a:txBody>
                  <a:tcPr marL="7624" marR="7624" marT="7624" marB="76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Studied the relationship between walkability and property values.</a:t>
                      </a:r>
                    </a:p>
                  </a:txBody>
                  <a:tcPr marL="7624" marR="7624" marT="7624" marB="7624" anchor="ctr"/>
                </a:tc>
                <a:extLst>
                  <a:ext uri="{0D108BD9-81ED-4DB2-BD59-A6C34878D82A}">
                    <a16:rowId xmlns:a16="http://schemas.microsoft.com/office/drawing/2014/main" val="1654172499"/>
                  </a:ext>
                </a:extLst>
              </a:tr>
              <a:tr h="4836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Wang et al., 2018</a:t>
                      </a:r>
                    </a:p>
                  </a:txBody>
                  <a:tcPr marL="7624" marR="7624" marT="7624" marB="76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Urban Charm &amp; Surroundings</a:t>
                      </a:r>
                    </a:p>
                  </a:txBody>
                  <a:tcPr marL="7624" marR="7624" marT="7624" marB="76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Analyzed the influence of urban charm on real estate valuations.</a:t>
                      </a:r>
                    </a:p>
                  </a:txBody>
                  <a:tcPr marL="7624" marR="7624" marT="7624" marB="7624" anchor="ctr"/>
                </a:tc>
                <a:extLst>
                  <a:ext uri="{0D108BD9-81ED-4DB2-BD59-A6C34878D82A}">
                    <a16:rowId xmlns:a16="http://schemas.microsoft.com/office/drawing/2014/main" val="3923913584"/>
                  </a:ext>
                </a:extLst>
              </a:tr>
              <a:tr h="4836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De Nadai and Lepri, 2018</a:t>
                      </a:r>
                    </a:p>
                  </a:txBody>
                  <a:tcPr marL="7624" marR="7624" marT="7624" marB="76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Urban Surroundings</a:t>
                      </a:r>
                    </a:p>
                  </a:txBody>
                  <a:tcPr marL="7624" marR="7624" marT="7624" marB="76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Explored the impact of surroundings on property values.</a:t>
                      </a:r>
                    </a:p>
                  </a:txBody>
                  <a:tcPr marL="7624" marR="7624" marT="7624" marB="7624" anchor="ctr"/>
                </a:tc>
                <a:extLst>
                  <a:ext uri="{0D108BD9-81ED-4DB2-BD59-A6C34878D82A}">
                    <a16:rowId xmlns:a16="http://schemas.microsoft.com/office/drawing/2014/main" val="403652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79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0E5B315-592C-487A-A815-6F61A98F4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E046CA-18CB-4F2C-A9BE-BA9720B92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A13F6-B1C3-4958-A718-AAA3C2C97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cs typeface="Calibri Light"/>
              </a:rPr>
              <a:t>Data Pre-Processing &amp; Analysis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D2F258D-E518-486A-8D50-E9A11EF1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207A33-AF71-9672-AF45-B49E6E8FD361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09A45C-B1F3-DD42-61C4-E3B05F49B7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814236"/>
              </p:ext>
            </p:extLst>
          </p:nvPr>
        </p:nvGraphicFramePr>
        <p:xfrm>
          <a:off x="1171154" y="643467"/>
          <a:ext cx="9845102" cy="3619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38753">
                  <a:extLst>
                    <a:ext uri="{9D8B030D-6E8A-4147-A177-3AD203B41FA5}">
                      <a16:colId xmlns:a16="http://schemas.microsoft.com/office/drawing/2014/main" val="575314353"/>
                    </a:ext>
                  </a:extLst>
                </a:gridCol>
                <a:gridCol w="6406349">
                  <a:extLst>
                    <a:ext uri="{9D8B030D-6E8A-4147-A177-3AD203B41FA5}">
                      <a16:colId xmlns:a16="http://schemas.microsoft.com/office/drawing/2014/main" val="187066118"/>
                    </a:ext>
                  </a:extLst>
                </a:gridCol>
              </a:tblGrid>
              <a:tr h="2784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Step</a:t>
                      </a:r>
                    </a:p>
                  </a:txBody>
                  <a:tcPr marL="7827" marR="7827" marT="7827" marB="78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Description</a:t>
                      </a:r>
                    </a:p>
                  </a:txBody>
                  <a:tcPr marL="7827" marR="7827" marT="7827" marB="7827" anchor="ctr"/>
                </a:tc>
                <a:extLst>
                  <a:ext uri="{0D108BD9-81ED-4DB2-BD59-A6C34878D82A}">
                    <a16:rowId xmlns:a16="http://schemas.microsoft.com/office/drawing/2014/main" val="88046876"/>
                  </a:ext>
                </a:extLst>
              </a:tr>
              <a:tr h="2784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1. H4M Dataset</a:t>
                      </a:r>
                    </a:p>
                  </a:txBody>
                  <a:tcPr marL="7827" marR="7827" marT="7827" marB="78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- Contains data on 28,550 Beijing houses.</a:t>
                      </a:r>
                    </a:p>
                  </a:txBody>
                  <a:tcPr marL="7827" marR="7827" marT="7827" marB="7827" anchor="ctr"/>
                </a:tc>
                <a:extLst>
                  <a:ext uri="{0D108BD9-81ED-4DB2-BD59-A6C34878D82A}">
                    <a16:rowId xmlns:a16="http://schemas.microsoft.com/office/drawing/2014/main" val="1077420028"/>
                  </a:ext>
                </a:extLst>
              </a:tr>
              <a:tr h="278404">
                <a:tc>
                  <a:txBody>
                    <a:bodyPr/>
                    <a:lstStyle/>
                    <a:p>
                      <a:endParaRPr lang="en-US" sz="1600" dirty="0">
                        <a:effectLst/>
                      </a:endParaRPr>
                    </a:p>
                  </a:txBody>
                  <a:tcPr marL="7827" marR="7827" marT="7827" marB="78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- Originally 29 columns; refined to 26 features.</a:t>
                      </a:r>
                    </a:p>
                  </a:txBody>
                  <a:tcPr marL="7827" marR="7827" marT="7827" marB="7827" anchor="ctr"/>
                </a:tc>
                <a:extLst>
                  <a:ext uri="{0D108BD9-81ED-4DB2-BD59-A6C34878D82A}">
                    <a16:rowId xmlns:a16="http://schemas.microsoft.com/office/drawing/2014/main" val="3719233046"/>
                  </a:ext>
                </a:extLst>
              </a:tr>
              <a:tr h="278404">
                <a:tc>
                  <a:txBody>
                    <a:bodyPr/>
                    <a:lstStyle/>
                    <a:p>
                      <a:endParaRPr lang="en-US" sz="1600" dirty="0">
                        <a:effectLst/>
                      </a:endParaRPr>
                    </a:p>
                  </a:txBody>
                  <a:tcPr marL="7827" marR="7827" marT="7827" marB="78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- Target variable: 'Price'.</a:t>
                      </a:r>
                    </a:p>
                  </a:txBody>
                  <a:tcPr marL="7827" marR="7827" marT="7827" marB="7827" anchor="ctr"/>
                </a:tc>
                <a:extLst>
                  <a:ext uri="{0D108BD9-81ED-4DB2-BD59-A6C34878D82A}">
                    <a16:rowId xmlns:a16="http://schemas.microsoft.com/office/drawing/2014/main" val="855734357"/>
                  </a:ext>
                </a:extLst>
              </a:tr>
              <a:tr h="2784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2. Refinement</a:t>
                      </a:r>
                    </a:p>
                  </a:txBody>
                  <a:tcPr marL="7827" marR="7827" marT="7827" marB="78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- Removed 'id' and '</a:t>
                      </a:r>
                      <a:r>
                        <a:rPr lang="en-US" sz="1600" err="1">
                          <a:effectLst/>
                        </a:rPr>
                        <a:t>TtlPrc</a:t>
                      </a:r>
                      <a:r>
                        <a:rPr lang="en-US" sz="1600" dirty="0">
                          <a:effectLst/>
                        </a:rPr>
                        <a:t>' columns.</a:t>
                      </a:r>
                    </a:p>
                  </a:txBody>
                  <a:tcPr marL="7827" marR="7827" marT="7827" marB="7827" anchor="ctr"/>
                </a:tc>
                <a:extLst>
                  <a:ext uri="{0D108BD9-81ED-4DB2-BD59-A6C34878D82A}">
                    <a16:rowId xmlns:a16="http://schemas.microsoft.com/office/drawing/2014/main" val="1670449273"/>
                  </a:ext>
                </a:extLst>
              </a:tr>
              <a:tr h="278404">
                <a:tc>
                  <a:txBody>
                    <a:bodyPr/>
                    <a:lstStyle/>
                    <a:p>
                      <a:endParaRPr lang="en-US" sz="1600" dirty="0">
                        <a:effectLst/>
                      </a:endParaRPr>
                    </a:p>
                  </a:txBody>
                  <a:tcPr marL="7827" marR="7827" marT="7827" marB="78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- Renamed "</a:t>
                      </a:r>
                      <a:r>
                        <a:rPr lang="en-US" sz="1600" err="1">
                          <a:effectLst/>
                        </a:rPr>
                        <a:t>UntPrc</a:t>
                      </a:r>
                      <a:r>
                        <a:rPr lang="en-US" sz="1600" dirty="0">
                          <a:effectLst/>
                        </a:rPr>
                        <a:t>" to "Price" for clarity.</a:t>
                      </a:r>
                    </a:p>
                  </a:txBody>
                  <a:tcPr marL="7827" marR="7827" marT="7827" marB="7827" anchor="ctr"/>
                </a:tc>
                <a:extLst>
                  <a:ext uri="{0D108BD9-81ED-4DB2-BD59-A6C34878D82A}">
                    <a16:rowId xmlns:a16="http://schemas.microsoft.com/office/drawing/2014/main" val="1299793757"/>
                  </a:ext>
                </a:extLst>
              </a:tr>
              <a:tr h="2784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3. Preprocessing</a:t>
                      </a:r>
                    </a:p>
                  </a:txBody>
                  <a:tcPr marL="7827" marR="7827" marT="7827" marB="78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- No missing values, no imputation needed.</a:t>
                      </a:r>
                    </a:p>
                  </a:txBody>
                  <a:tcPr marL="7827" marR="7827" marT="7827" marB="7827" anchor="ctr"/>
                </a:tc>
                <a:extLst>
                  <a:ext uri="{0D108BD9-81ED-4DB2-BD59-A6C34878D82A}">
                    <a16:rowId xmlns:a16="http://schemas.microsoft.com/office/drawing/2014/main" val="444591293"/>
                  </a:ext>
                </a:extLst>
              </a:tr>
              <a:tr h="278404">
                <a:tc>
                  <a:txBody>
                    <a:bodyPr/>
                    <a:lstStyle/>
                    <a:p>
                      <a:endParaRPr lang="en-US" sz="1600" dirty="0">
                        <a:effectLst/>
                      </a:endParaRPr>
                    </a:p>
                  </a:txBody>
                  <a:tcPr marL="7827" marR="7827" marT="7827" marB="78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- Data types converted to float for model compatibility.</a:t>
                      </a:r>
                    </a:p>
                  </a:txBody>
                  <a:tcPr marL="7827" marR="7827" marT="7827" marB="7827" anchor="ctr"/>
                </a:tc>
                <a:extLst>
                  <a:ext uri="{0D108BD9-81ED-4DB2-BD59-A6C34878D82A}">
                    <a16:rowId xmlns:a16="http://schemas.microsoft.com/office/drawing/2014/main" val="3938609761"/>
                  </a:ext>
                </a:extLst>
              </a:tr>
              <a:tr h="278404">
                <a:tc>
                  <a:txBody>
                    <a:bodyPr/>
                    <a:lstStyle/>
                    <a:p>
                      <a:endParaRPr lang="en-US" sz="1600" dirty="0">
                        <a:effectLst/>
                      </a:endParaRPr>
                    </a:p>
                  </a:txBody>
                  <a:tcPr marL="7827" marR="7827" marT="7827" marB="78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- 'Price' correlations: [−0.2, 0.4], indicating holistic feature evaluation.</a:t>
                      </a:r>
                    </a:p>
                  </a:txBody>
                  <a:tcPr marL="7827" marR="7827" marT="7827" marB="7827" anchor="ctr"/>
                </a:tc>
                <a:extLst>
                  <a:ext uri="{0D108BD9-81ED-4DB2-BD59-A6C34878D82A}">
                    <a16:rowId xmlns:a16="http://schemas.microsoft.com/office/drawing/2014/main" val="88343315"/>
                  </a:ext>
                </a:extLst>
              </a:tr>
              <a:tr h="2784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4. Outliers</a:t>
                      </a:r>
                    </a:p>
                  </a:txBody>
                  <a:tcPr marL="7827" marR="7827" marT="7827" marB="78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- Identified using z-score technique.</a:t>
                      </a:r>
                    </a:p>
                  </a:txBody>
                  <a:tcPr marL="7827" marR="7827" marT="7827" marB="7827" anchor="ctr"/>
                </a:tc>
                <a:extLst>
                  <a:ext uri="{0D108BD9-81ED-4DB2-BD59-A6C34878D82A}">
                    <a16:rowId xmlns:a16="http://schemas.microsoft.com/office/drawing/2014/main" val="436610228"/>
                  </a:ext>
                </a:extLst>
              </a:tr>
              <a:tr h="278404">
                <a:tc>
                  <a:txBody>
                    <a:bodyPr/>
                    <a:lstStyle/>
                    <a:p>
                      <a:endParaRPr lang="en-US" sz="1600" dirty="0">
                        <a:effectLst/>
                      </a:endParaRPr>
                    </a:p>
                  </a:txBody>
                  <a:tcPr marL="7827" marR="7827" marT="7827" marB="78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- Retained for data richness &amp; alignment with prior studies.</a:t>
                      </a:r>
                    </a:p>
                  </a:txBody>
                  <a:tcPr marL="7827" marR="7827" marT="7827" marB="7827" anchor="ctr"/>
                </a:tc>
                <a:extLst>
                  <a:ext uri="{0D108BD9-81ED-4DB2-BD59-A6C34878D82A}">
                    <a16:rowId xmlns:a16="http://schemas.microsoft.com/office/drawing/2014/main" val="988097393"/>
                  </a:ext>
                </a:extLst>
              </a:tr>
              <a:tr h="2784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5. Partitioning</a:t>
                      </a:r>
                    </a:p>
                  </a:txBody>
                  <a:tcPr marL="7827" marR="7827" marT="7827" marB="78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- Split into 70% training and 30% testing subsets.</a:t>
                      </a:r>
                    </a:p>
                  </a:txBody>
                  <a:tcPr marL="7827" marR="7827" marT="7827" marB="7827" anchor="ctr"/>
                </a:tc>
                <a:extLst>
                  <a:ext uri="{0D108BD9-81ED-4DB2-BD59-A6C34878D82A}">
                    <a16:rowId xmlns:a16="http://schemas.microsoft.com/office/drawing/2014/main" val="2983132254"/>
                  </a:ext>
                </a:extLst>
              </a:tr>
              <a:tr h="278404">
                <a:tc>
                  <a:txBody>
                    <a:bodyPr/>
                    <a:lstStyle/>
                    <a:p>
                      <a:endParaRPr lang="en-US" sz="1600" dirty="0">
                        <a:effectLst/>
                      </a:endParaRPr>
                    </a:p>
                  </a:txBody>
                  <a:tcPr marL="7827" marR="7827" marT="7827" marB="78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- Created '</a:t>
                      </a:r>
                      <a:r>
                        <a:rPr lang="en-US" sz="1600" err="1">
                          <a:effectLst/>
                        </a:rPr>
                        <a:t>model_metrics</a:t>
                      </a:r>
                      <a:r>
                        <a:rPr lang="en-US" sz="1600" dirty="0">
                          <a:effectLst/>
                        </a:rPr>
                        <a:t>' </a:t>
                      </a:r>
                      <a:r>
                        <a:rPr lang="en-US" sz="1600" err="1">
                          <a:effectLst/>
                        </a:rPr>
                        <a:t>DataFrame</a:t>
                      </a:r>
                      <a:r>
                        <a:rPr lang="en-US" sz="1600" dirty="0">
                          <a:effectLst/>
                        </a:rPr>
                        <a:t> to track model performance.</a:t>
                      </a:r>
                    </a:p>
                  </a:txBody>
                  <a:tcPr marL="7827" marR="7827" marT="7827" marB="7827" anchor="ctr"/>
                </a:tc>
                <a:extLst>
                  <a:ext uri="{0D108BD9-81ED-4DB2-BD59-A6C34878D82A}">
                    <a16:rowId xmlns:a16="http://schemas.microsoft.com/office/drawing/2014/main" val="3765228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00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0E5B315-592C-487A-A815-6F61A98F4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E046CA-18CB-4F2C-A9BE-BA9720B92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71B45-05AD-0EBF-8D02-47F9D9095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cs typeface="Calibri Light"/>
              </a:rPr>
              <a:t>Model Selection &amp; Performance Metrics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2F258D-E518-486A-8D50-E9A11EF1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418028-AE94-329A-F011-F942B67F2F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671298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461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97B41-32AB-1AF7-3FD4-04F81A6C5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638" y="132176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cs typeface="Calibri Light"/>
              </a:rPr>
              <a:t>Model Overview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8F9DC9-1E05-68C7-4CB6-5C11D0069F00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1A20BC-ADAC-3E4D-5DE3-48E1BA48AAB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  <p:graphicFrame>
        <p:nvGraphicFramePr>
          <p:cNvPr id="53" name="Content Placeholder 17">
            <a:extLst>
              <a:ext uri="{FF2B5EF4-FFF2-40B4-BE49-F238E27FC236}">
                <a16:creationId xmlns:a16="http://schemas.microsoft.com/office/drawing/2014/main" id="{2EB05032-4C5F-E29B-B776-1172E6FFB2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5066036"/>
              </p:ext>
            </p:extLst>
          </p:nvPr>
        </p:nvGraphicFramePr>
        <p:xfrm>
          <a:off x="4774214" y="465568"/>
          <a:ext cx="6798082" cy="5878955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956310">
                  <a:extLst>
                    <a:ext uri="{9D8B030D-6E8A-4147-A177-3AD203B41FA5}">
                      <a16:colId xmlns:a16="http://schemas.microsoft.com/office/drawing/2014/main" val="2027354766"/>
                    </a:ext>
                  </a:extLst>
                </a:gridCol>
                <a:gridCol w="346417">
                  <a:extLst>
                    <a:ext uri="{9D8B030D-6E8A-4147-A177-3AD203B41FA5}">
                      <a16:colId xmlns:a16="http://schemas.microsoft.com/office/drawing/2014/main" val="2987068374"/>
                    </a:ext>
                  </a:extLst>
                </a:gridCol>
                <a:gridCol w="2264904">
                  <a:extLst>
                    <a:ext uri="{9D8B030D-6E8A-4147-A177-3AD203B41FA5}">
                      <a16:colId xmlns:a16="http://schemas.microsoft.com/office/drawing/2014/main" val="641249907"/>
                    </a:ext>
                  </a:extLst>
                </a:gridCol>
                <a:gridCol w="2230451">
                  <a:extLst>
                    <a:ext uri="{9D8B030D-6E8A-4147-A177-3AD203B41FA5}">
                      <a16:colId xmlns:a16="http://schemas.microsoft.com/office/drawing/2014/main" val="3581062672"/>
                    </a:ext>
                  </a:extLst>
                </a:gridCol>
              </a:tblGrid>
              <a:tr h="51689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Model</a:t>
                      </a:r>
                    </a:p>
                  </a:txBody>
                  <a:tcPr marL="200636" marR="120381" marT="120381" marB="12038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0636" marR="120381" marT="120381" marB="1203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Pros</a:t>
                      </a:r>
                    </a:p>
                  </a:txBody>
                  <a:tcPr marL="200636" marR="120381" marT="120381" marB="1203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Cons</a:t>
                      </a:r>
                    </a:p>
                  </a:txBody>
                  <a:tcPr marL="200636" marR="120381" marT="120381" marB="120381" anchor="ctr"/>
                </a:tc>
                <a:extLst>
                  <a:ext uri="{0D108BD9-81ED-4DB2-BD59-A6C34878D82A}">
                    <a16:rowId xmlns:a16="http://schemas.microsoft.com/office/drawing/2014/main" val="2729918523"/>
                  </a:ext>
                </a:extLst>
              </a:tr>
              <a:tr h="6348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Linear Regression</a:t>
                      </a:r>
                    </a:p>
                  </a:txBody>
                  <a:tcPr marL="200636" marR="104330" marT="104330" marB="10433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0636" marR="104330" marT="104330" marB="1043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 Simple to implement</a:t>
                      </a:r>
                    </a:p>
                  </a:txBody>
                  <a:tcPr marL="200636" marR="104330" marT="104330" marB="1043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 Assumes linear relationships</a:t>
                      </a:r>
                    </a:p>
                  </a:txBody>
                  <a:tcPr marL="200636" marR="104330" marT="104330" marB="104330" anchor="ctr"/>
                </a:tc>
                <a:extLst>
                  <a:ext uri="{0D108BD9-81ED-4DB2-BD59-A6C34878D82A}">
                    <a16:rowId xmlns:a16="http://schemas.microsoft.com/office/drawing/2014/main" val="1066128310"/>
                  </a:ext>
                </a:extLst>
              </a:tr>
              <a:tr h="634865">
                <a:tc>
                  <a:txBody>
                    <a:bodyPr/>
                    <a:lstStyle/>
                    <a:p>
                      <a:pPr algn="ctr"/>
                      <a:r>
                        <a:rPr lang="en-US" sz="1600" b="1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XGBoost</a:t>
                      </a:r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Regressor</a:t>
                      </a:r>
                    </a:p>
                  </a:txBody>
                  <a:tcPr marL="200636" marR="104330" marT="104330" marB="10433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0636" marR="104330" marT="104330" marB="1043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 High predictive power</a:t>
                      </a:r>
                    </a:p>
                  </a:txBody>
                  <a:tcPr marL="200636" marR="104330" marT="104330" marB="1043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 Requires careful hyperparameter tuning</a:t>
                      </a:r>
                    </a:p>
                  </a:txBody>
                  <a:tcPr marL="200636" marR="104330" marT="104330" marB="104330" anchor="ctr"/>
                </a:tc>
                <a:extLst>
                  <a:ext uri="{0D108BD9-81ED-4DB2-BD59-A6C34878D82A}">
                    <a16:rowId xmlns:a16="http://schemas.microsoft.com/office/drawing/2014/main" val="2173433499"/>
                  </a:ext>
                </a:extLst>
              </a:tr>
              <a:tr h="6348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AdaBoost Regressor</a:t>
                      </a:r>
                    </a:p>
                  </a:txBody>
                  <a:tcPr marL="200636" marR="104330" marT="104330" marB="10433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0636" marR="104330" marT="104330" marB="1043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 Ensemble method, reduces overfitting</a:t>
                      </a:r>
                    </a:p>
                  </a:txBody>
                  <a:tcPr marL="200636" marR="104330" marT="104330" marB="1043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 Sensitive to noisy data</a:t>
                      </a:r>
                    </a:p>
                  </a:txBody>
                  <a:tcPr marL="200636" marR="104330" marT="104330" marB="104330" anchor="ctr"/>
                </a:tc>
                <a:extLst>
                  <a:ext uri="{0D108BD9-81ED-4DB2-BD59-A6C34878D82A}">
                    <a16:rowId xmlns:a16="http://schemas.microsoft.com/office/drawing/2014/main" val="1980438398"/>
                  </a:ext>
                </a:extLst>
              </a:tr>
              <a:tr h="634865">
                <a:tc>
                  <a:txBody>
                    <a:bodyPr/>
                    <a:lstStyle/>
                    <a:p>
                      <a:pPr algn="ctr"/>
                      <a:r>
                        <a:rPr lang="en-US" sz="1600" b="1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CatBoost</a:t>
                      </a:r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Regressor</a:t>
                      </a:r>
                    </a:p>
                  </a:txBody>
                  <a:tcPr marL="200636" marR="104330" marT="104330" marB="10433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0636" marR="104330" marT="104330" marB="1043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 Handles categorical features well</a:t>
                      </a:r>
                    </a:p>
                  </a:txBody>
                  <a:tcPr marL="200636" marR="104330" marT="104330" marB="1043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 Can be memory-intensive during training</a:t>
                      </a:r>
                    </a:p>
                  </a:txBody>
                  <a:tcPr marL="200636" marR="104330" marT="104330" marB="104330" anchor="ctr"/>
                </a:tc>
                <a:extLst>
                  <a:ext uri="{0D108BD9-81ED-4DB2-BD59-A6C34878D82A}">
                    <a16:rowId xmlns:a16="http://schemas.microsoft.com/office/drawing/2014/main" val="3505809610"/>
                  </a:ext>
                </a:extLst>
              </a:tr>
              <a:tr h="6348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Random Forest Regressor</a:t>
                      </a:r>
                    </a:p>
                  </a:txBody>
                  <a:tcPr marL="200636" marR="104330" marT="104330" marB="10433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0636" marR="104330" marT="104330" marB="1043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 High accuracy, handles complex data</a:t>
                      </a:r>
                    </a:p>
                  </a:txBody>
                  <a:tcPr marL="200636" marR="104330" marT="104330" marB="1043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 Can overfit without proper tuning</a:t>
                      </a:r>
                    </a:p>
                  </a:txBody>
                  <a:tcPr marL="200636" marR="104330" marT="104330" marB="104330" anchor="ctr"/>
                </a:tc>
                <a:extLst>
                  <a:ext uri="{0D108BD9-81ED-4DB2-BD59-A6C34878D82A}">
                    <a16:rowId xmlns:a16="http://schemas.microsoft.com/office/drawing/2014/main" val="1559974730"/>
                  </a:ext>
                </a:extLst>
              </a:tr>
              <a:tr h="6348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K-Nearest Neighbors Regressor</a:t>
                      </a:r>
                    </a:p>
                  </a:txBody>
                  <a:tcPr marL="200636" marR="104330" marT="104330" marB="10433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0636" marR="104330" marT="104330" marB="1043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 Simple concept, works for small datasets</a:t>
                      </a:r>
                    </a:p>
                  </a:txBody>
                  <a:tcPr marL="200636" marR="104330" marT="104330" marB="1043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 Sensitive to data scaling and outliers</a:t>
                      </a:r>
                    </a:p>
                  </a:txBody>
                  <a:tcPr marL="200636" marR="104330" marT="104330" marB="104330" anchor="ctr"/>
                </a:tc>
                <a:extLst>
                  <a:ext uri="{0D108BD9-81ED-4DB2-BD59-A6C34878D82A}">
                    <a16:rowId xmlns:a16="http://schemas.microsoft.com/office/drawing/2014/main" val="3383699974"/>
                  </a:ext>
                </a:extLst>
              </a:tr>
              <a:tr h="6348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MLP Neural Network</a:t>
                      </a:r>
                    </a:p>
                  </a:txBody>
                  <a:tcPr marL="200636" marR="104330" marT="104330" marB="10433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0636" marR="104330" marT="104330" marB="1043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 Learns complex patterns</a:t>
                      </a:r>
                    </a:p>
                  </a:txBody>
                  <a:tcPr marL="200636" marR="104330" marT="104330" marB="1043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 Requires large amounts of data</a:t>
                      </a:r>
                    </a:p>
                  </a:txBody>
                  <a:tcPr marL="200636" marR="104330" marT="104330" marB="104330" anchor="ctr"/>
                </a:tc>
                <a:extLst>
                  <a:ext uri="{0D108BD9-81ED-4DB2-BD59-A6C34878D82A}">
                    <a16:rowId xmlns:a16="http://schemas.microsoft.com/office/drawing/2014/main" val="553222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881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9244B-BEDA-8E6A-5067-106EC358E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ea typeface="+mj-lt"/>
                <a:cs typeface="+mj-lt"/>
              </a:rPr>
              <a:t>Model Performance and Reasons</a:t>
            </a:r>
            <a:endParaRPr lang="en-US" sz="36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9EE800-9D41-D74F-245A-6921699E519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01FC738-AF5A-2ECF-C7BA-9046EAAD79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179732"/>
              </p:ext>
            </p:extLst>
          </p:nvPr>
        </p:nvGraphicFramePr>
        <p:xfrm>
          <a:off x="4741863" y="1139953"/>
          <a:ext cx="6797676" cy="47448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5649">
                  <a:extLst>
                    <a:ext uri="{9D8B030D-6E8A-4147-A177-3AD203B41FA5}">
                      <a16:colId xmlns:a16="http://schemas.microsoft.com/office/drawing/2014/main" val="4002811420"/>
                    </a:ext>
                  </a:extLst>
                </a:gridCol>
                <a:gridCol w="1217851">
                  <a:extLst>
                    <a:ext uri="{9D8B030D-6E8A-4147-A177-3AD203B41FA5}">
                      <a16:colId xmlns:a16="http://schemas.microsoft.com/office/drawing/2014/main" val="76043506"/>
                    </a:ext>
                  </a:extLst>
                </a:gridCol>
                <a:gridCol w="2824176">
                  <a:extLst>
                    <a:ext uri="{9D8B030D-6E8A-4147-A177-3AD203B41FA5}">
                      <a16:colId xmlns:a16="http://schemas.microsoft.com/office/drawing/2014/main" val="164067243"/>
                    </a:ext>
                  </a:extLst>
                </a:gridCol>
              </a:tblGrid>
              <a:tr h="271181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Method</a:t>
                      </a:r>
                    </a:p>
                  </a:txBody>
                  <a:tcPr marL="7829" marR="7829" marT="7829" marB="78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R² Score</a:t>
                      </a:r>
                    </a:p>
                  </a:txBody>
                  <a:tcPr marL="7829" marR="7829" marT="7829" marB="78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Performance Reasons</a:t>
                      </a:r>
                    </a:p>
                  </a:txBody>
                  <a:tcPr marL="7829" marR="7829" marT="7829" marB="7829" anchor="ctr"/>
                </a:tc>
                <a:extLst>
                  <a:ext uri="{0D108BD9-81ED-4DB2-BD59-A6C34878D82A}">
                    <a16:rowId xmlns:a16="http://schemas.microsoft.com/office/drawing/2014/main" val="473319084"/>
                  </a:ext>
                </a:extLst>
              </a:tr>
              <a:tr h="496644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Linear Regression</a:t>
                      </a:r>
                    </a:p>
                  </a:txBody>
                  <a:tcPr marL="7829" marR="7829" marT="7829" marB="78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0.3651</a:t>
                      </a:r>
                    </a:p>
                  </a:txBody>
                  <a:tcPr marL="7829" marR="7829" marT="7829" marB="78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Linear assumptions limit complex nonlinear patterns.</a:t>
                      </a:r>
                    </a:p>
                  </a:txBody>
                  <a:tcPr marL="7829" marR="7829" marT="7829" marB="7829" anchor="ctr"/>
                </a:tc>
                <a:extLst>
                  <a:ext uri="{0D108BD9-81ED-4DB2-BD59-A6C34878D82A}">
                    <a16:rowId xmlns:a16="http://schemas.microsoft.com/office/drawing/2014/main" val="4072308952"/>
                  </a:ext>
                </a:extLst>
              </a:tr>
              <a:tr h="7221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effectLst/>
                        </a:rPr>
                        <a:t>XGBoost</a:t>
                      </a:r>
                      <a:r>
                        <a:rPr lang="en-US" sz="1600" dirty="0">
                          <a:effectLst/>
                        </a:rPr>
                        <a:t> Regressor</a:t>
                      </a:r>
                    </a:p>
                  </a:txBody>
                  <a:tcPr marL="7829" marR="7829" marT="7829" marB="78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0.8770</a:t>
                      </a:r>
                    </a:p>
                  </a:txBody>
                  <a:tcPr marL="7829" marR="7829" marT="7829" marB="78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Captures complex relationships, ensemble method reduces variance.</a:t>
                      </a:r>
                    </a:p>
                  </a:txBody>
                  <a:tcPr marL="7829" marR="7829" marT="7829" marB="7829" anchor="ctr"/>
                </a:tc>
                <a:extLst>
                  <a:ext uri="{0D108BD9-81ED-4DB2-BD59-A6C34878D82A}">
                    <a16:rowId xmlns:a16="http://schemas.microsoft.com/office/drawing/2014/main" val="220382981"/>
                  </a:ext>
                </a:extLst>
              </a:tr>
              <a:tr h="496644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AdaBoost Regressor</a:t>
                      </a:r>
                    </a:p>
                  </a:txBody>
                  <a:tcPr marL="7829" marR="7829" marT="7829" marB="78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0.4647</a:t>
                      </a:r>
                    </a:p>
                  </a:txBody>
                  <a:tcPr marL="7829" marR="7829" marT="7829" marB="78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Sensitive to outliers, may lead to suboptimal results.</a:t>
                      </a:r>
                    </a:p>
                  </a:txBody>
                  <a:tcPr marL="7829" marR="7829" marT="7829" marB="7829" anchor="ctr"/>
                </a:tc>
                <a:extLst>
                  <a:ext uri="{0D108BD9-81ED-4DB2-BD59-A6C34878D82A}">
                    <a16:rowId xmlns:a16="http://schemas.microsoft.com/office/drawing/2014/main" val="4206862584"/>
                  </a:ext>
                </a:extLst>
              </a:tr>
              <a:tr h="722106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CatBoost Regressor</a:t>
                      </a:r>
                    </a:p>
                  </a:txBody>
                  <a:tcPr marL="7829" marR="7829" marT="7829" marB="78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0.8778</a:t>
                      </a:r>
                    </a:p>
                  </a:txBody>
                  <a:tcPr marL="7829" marR="7829" marT="7829" marB="78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Handles categorical features, effective for dataset characteristics.</a:t>
                      </a:r>
                    </a:p>
                  </a:txBody>
                  <a:tcPr marL="7829" marR="7829" marT="7829" marB="7829" anchor="ctr"/>
                </a:tc>
                <a:extLst>
                  <a:ext uri="{0D108BD9-81ED-4DB2-BD59-A6C34878D82A}">
                    <a16:rowId xmlns:a16="http://schemas.microsoft.com/office/drawing/2014/main" val="980505417"/>
                  </a:ext>
                </a:extLst>
              </a:tr>
              <a:tr h="722106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Random Forest Regressor</a:t>
                      </a:r>
                    </a:p>
                  </a:txBody>
                  <a:tcPr marL="7829" marR="7829" marT="7829" marB="78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0.8937</a:t>
                      </a:r>
                    </a:p>
                  </a:txBody>
                  <a:tcPr marL="7829" marR="7829" marT="7829" marB="78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Combines decision trees, reduces overfitting, captures complexity.</a:t>
                      </a:r>
                    </a:p>
                  </a:txBody>
                  <a:tcPr marL="7829" marR="7829" marT="7829" marB="7829" anchor="ctr"/>
                </a:tc>
                <a:extLst>
                  <a:ext uri="{0D108BD9-81ED-4DB2-BD59-A6C34878D82A}">
                    <a16:rowId xmlns:a16="http://schemas.microsoft.com/office/drawing/2014/main" val="869263469"/>
                  </a:ext>
                </a:extLst>
              </a:tr>
              <a:tr h="496644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K-Nearest Neighbors Regressor</a:t>
                      </a:r>
                    </a:p>
                  </a:txBody>
                  <a:tcPr marL="7829" marR="7829" marT="7829" marB="78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0.8066</a:t>
                      </a:r>
                    </a:p>
                  </a:txBody>
                  <a:tcPr marL="7829" marR="7829" marT="7829" marB="78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Sensitive to scaling, less efficient in high-dimensional spaces.</a:t>
                      </a:r>
                    </a:p>
                  </a:txBody>
                  <a:tcPr marL="7829" marR="7829" marT="7829" marB="7829" anchor="ctr"/>
                </a:tc>
                <a:extLst>
                  <a:ext uri="{0D108BD9-81ED-4DB2-BD59-A6C34878D82A}">
                    <a16:rowId xmlns:a16="http://schemas.microsoft.com/office/drawing/2014/main" val="88172709"/>
                  </a:ext>
                </a:extLst>
              </a:tr>
              <a:tr h="722106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MLP Neural Network</a:t>
                      </a:r>
                    </a:p>
                  </a:txBody>
                  <a:tcPr marL="7829" marR="7829" marT="7829" marB="78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0.8296</a:t>
                      </a:r>
                    </a:p>
                  </a:txBody>
                  <a:tcPr marL="7829" marR="7829" marT="7829" marB="78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Requires meticulous tuning, larger dataset for peak performance.</a:t>
                      </a:r>
                    </a:p>
                  </a:txBody>
                  <a:tcPr marL="7829" marR="7829" marT="7829" marB="7829" anchor="ctr"/>
                </a:tc>
                <a:extLst>
                  <a:ext uri="{0D108BD9-81ED-4DB2-BD59-A6C34878D82A}">
                    <a16:rowId xmlns:a16="http://schemas.microsoft.com/office/drawing/2014/main" val="2753387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704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0E5B315-592C-487A-A815-6F61A98F4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7E046CA-18CB-4F2C-A9BE-BA9720B92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72CBE-86D9-C50B-0832-4B58D67D6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ea typeface="+mj-lt"/>
                <a:cs typeface="+mj-lt"/>
              </a:rPr>
              <a:t>Key Feature Insights from Top Performing Regression Models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2F258D-E518-486A-8D50-E9A11EF1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7A587E-8DE2-44A1-46B1-002D64408B69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1" name="Content Placeholder 4">
            <a:extLst>
              <a:ext uri="{FF2B5EF4-FFF2-40B4-BE49-F238E27FC236}">
                <a16:creationId xmlns:a16="http://schemas.microsoft.com/office/drawing/2014/main" id="{9C04AE4E-B112-8212-EA08-7F6C98F84A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511115"/>
              </p:ext>
            </p:extLst>
          </p:nvPr>
        </p:nvGraphicFramePr>
        <p:xfrm>
          <a:off x="643466" y="927923"/>
          <a:ext cx="10892586" cy="3050333"/>
        </p:xfrm>
        <a:graphic>
          <a:graphicData uri="http://schemas.openxmlformats.org/drawingml/2006/table">
            <a:tbl>
              <a:tblPr firstRow="1" firstCol="1" bandRow="1">
                <a:solidFill>
                  <a:schemeClr val="bg1">
                    <a:lumMod val="95000"/>
                  </a:schemeClr>
                </a:solidFill>
                <a:tableStyleId>{3B4B98B0-60AC-42C2-AFA5-B58CD77FA1E5}</a:tableStyleId>
              </a:tblPr>
              <a:tblGrid>
                <a:gridCol w="2978239">
                  <a:extLst>
                    <a:ext uri="{9D8B030D-6E8A-4147-A177-3AD203B41FA5}">
                      <a16:colId xmlns:a16="http://schemas.microsoft.com/office/drawing/2014/main" val="1374485493"/>
                    </a:ext>
                  </a:extLst>
                </a:gridCol>
                <a:gridCol w="2818622">
                  <a:extLst>
                    <a:ext uri="{9D8B030D-6E8A-4147-A177-3AD203B41FA5}">
                      <a16:colId xmlns:a16="http://schemas.microsoft.com/office/drawing/2014/main" val="4170730607"/>
                    </a:ext>
                  </a:extLst>
                </a:gridCol>
                <a:gridCol w="2850746">
                  <a:extLst>
                    <a:ext uri="{9D8B030D-6E8A-4147-A177-3AD203B41FA5}">
                      <a16:colId xmlns:a16="http://schemas.microsoft.com/office/drawing/2014/main" val="1643577379"/>
                    </a:ext>
                  </a:extLst>
                </a:gridCol>
                <a:gridCol w="2244979">
                  <a:extLst>
                    <a:ext uri="{9D8B030D-6E8A-4147-A177-3AD203B41FA5}">
                      <a16:colId xmlns:a16="http://schemas.microsoft.com/office/drawing/2014/main" val="4067621983"/>
                    </a:ext>
                  </a:extLst>
                </a:gridCol>
              </a:tblGrid>
              <a:tr h="909646">
                <a:tc>
                  <a:txBody>
                    <a:bodyPr/>
                    <a:lstStyle/>
                    <a:p>
                      <a:pPr algn="ctr"/>
                      <a:r>
                        <a:rPr lang="en-US" sz="2300" b="0" cap="none" spc="0" dirty="0">
                          <a:solidFill>
                            <a:schemeClr val="bg1"/>
                          </a:solidFill>
                          <a:effectLst/>
                        </a:rPr>
                        <a:t>Feature</a:t>
                      </a:r>
                    </a:p>
                  </a:txBody>
                  <a:tcPr marL="19718" marR="19718" marT="132167" marB="1971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cap="none" spc="0" err="1">
                          <a:solidFill>
                            <a:schemeClr val="bg1"/>
                          </a:solidFill>
                          <a:effectLst/>
                        </a:rPr>
                        <a:t>XGBoost</a:t>
                      </a:r>
                      <a:r>
                        <a:rPr lang="en-US" sz="2300" b="0" cap="none" spc="0" dirty="0">
                          <a:solidFill>
                            <a:schemeClr val="bg1"/>
                          </a:solidFill>
                          <a:effectLst/>
                        </a:rPr>
                        <a:t> Model (%)</a:t>
                      </a:r>
                    </a:p>
                  </a:txBody>
                  <a:tcPr marL="19718" marR="19718" marT="132167" marB="1971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cap="none" spc="0" err="1">
                          <a:solidFill>
                            <a:schemeClr val="bg1"/>
                          </a:solidFill>
                          <a:effectLst/>
                        </a:rPr>
                        <a:t>CatBoost</a:t>
                      </a:r>
                      <a:r>
                        <a:rPr lang="en-US" sz="2300" b="0" cap="none" spc="0" dirty="0">
                          <a:solidFill>
                            <a:schemeClr val="bg1"/>
                          </a:solidFill>
                          <a:effectLst/>
                        </a:rPr>
                        <a:t> Model (%)</a:t>
                      </a:r>
                    </a:p>
                  </a:txBody>
                  <a:tcPr marL="19718" marR="19718" marT="132167" marB="1971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cap="none" spc="0" dirty="0">
                          <a:solidFill>
                            <a:schemeClr val="bg1"/>
                          </a:solidFill>
                          <a:effectLst/>
                        </a:rPr>
                        <a:t>Random Forest Model (%)</a:t>
                      </a:r>
                    </a:p>
                  </a:txBody>
                  <a:tcPr marL="19718" marR="19718" marT="132167" marB="1971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323111"/>
                  </a:ext>
                </a:extLst>
              </a:tr>
              <a:tr h="733423">
                <a:tc>
                  <a:txBody>
                    <a:bodyPr/>
                    <a:lstStyle/>
                    <a:p>
                      <a:pPr algn="ctr"/>
                      <a:r>
                        <a:rPr lang="en-US" sz="1700" b="1" cap="none" spc="0" dirty="0">
                          <a:solidFill>
                            <a:schemeClr val="tx1"/>
                          </a:solidFill>
                          <a:effectLst/>
                        </a:rPr>
                        <a:t>Educational Institutions Nearby</a:t>
                      </a:r>
                    </a:p>
                  </a:txBody>
                  <a:tcPr marL="19718" marR="19718" marT="132167" marB="197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19.17</a:t>
                      </a:r>
                    </a:p>
                  </a:txBody>
                  <a:tcPr marL="19718" marR="19718" marT="132167" marB="197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7.14</a:t>
                      </a:r>
                    </a:p>
                  </a:txBody>
                  <a:tcPr marL="19718" marR="19718" marT="132167" marB="197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12.8</a:t>
                      </a:r>
                    </a:p>
                  </a:txBody>
                  <a:tcPr marL="19718" marR="19718" marT="132167" marB="197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924162"/>
                  </a:ext>
                </a:extLst>
              </a:tr>
              <a:tr h="469088">
                <a:tc>
                  <a:txBody>
                    <a:bodyPr/>
                    <a:lstStyle/>
                    <a:p>
                      <a:pPr algn="ctr"/>
                      <a:r>
                        <a:rPr lang="en-US" sz="1700" b="1" cap="none" spc="0" dirty="0">
                          <a:solidFill>
                            <a:schemeClr val="tx1"/>
                          </a:solidFill>
                          <a:effectLst/>
                        </a:rPr>
                        <a:t>Latitude</a:t>
                      </a:r>
                    </a:p>
                  </a:txBody>
                  <a:tcPr marL="19718" marR="19718" marT="132167" marB="197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14.12</a:t>
                      </a:r>
                    </a:p>
                  </a:txBody>
                  <a:tcPr marL="19718" marR="19718" marT="132167" marB="197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30.10</a:t>
                      </a:r>
                    </a:p>
                  </a:txBody>
                  <a:tcPr marL="19718" marR="19718" marT="132167" marB="197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22.55</a:t>
                      </a:r>
                    </a:p>
                  </a:txBody>
                  <a:tcPr marL="19718" marR="19718" marT="132167" marB="197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643516"/>
                  </a:ext>
                </a:extLst>
              </a:tr>
              <a:tr h="469088">
                <a:tc>
                  <a:txBody>
                    <a:bodyPr/>
                    <a:lstStyle/>
                    <a:p>
                      <a:pPr algn="ctr"/>
                      <a:r>
                        <a:rPr lang="en-US" sz="1700" b="1" cap="none" spc="0" dirty="0">
                          <a:solidFill>
                            <a:schemeClr val="tx1"/>
                          </a:solidFill>
                          <a:effectLst/>
                        </a:rPr>
                        <a:t>Longitude</a:t>
                      </a:r>
                    </a:p>
                  </a:txBody>
                  <a:tcPr marL="19718" marR="19718" marT="132167" marB="197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11.72</a:t>
                      </a:r>
                    </a:p>
                  </a:txBody>
                  <a:tcPr marL="19718" marR="19718" marT="132167" marB="197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21.15</a:t>
                      </a:r>
                    </a:p>
                  </a:txBody>
                  <a:tcPr marL="19718" marR="19718" marT="132167" marB="197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19.01</a:t>
                      </a:r>
                    </a:p>
                  </a:txBody>
                  <a:tcPr marL="19718" marR="19718" marT="132167" marB="197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703421"/>
                  </a:ext>
                </a:extLst>
              </a:tr>
              <a:tr h="469088">
                <a:tc>
                  <a:txBody>
                    <a:bodyPr/>
                    <a:lstStyle/>
                    <a:p>
                      <a:pPr algn="ctr"/>
                      <a:r>
                        <a:rPr lang="en-US" sz="1700" b="1" cap="none" spc="0" dirty="0">
                          <a:solidFill>
                            <a:schemeClr val="tx1"/>
                          </a:solidFill>
                          <a:effectLst/>
                        </a:rPr>
                        <a:t>Neighboring Tourist Spots</a:t>
                      </a:r>
                    </a:p>
                  </a:txBody>
                  <a:tcPr marL="19718" marR="19718" marT="132167" marB="197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13.13</a:t>
                      </a:r>
                    </a:p>
                  </a:txBody>
                  <a:tcPr marL="19718" marR="19718" marT="132167" marB="197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5.02</a:t>
                      </a:r>
                    </a:p>
                  </a:txBody>
                  <a:tcPr marL="19718" marR="19718" marT="132167" marB="197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16.33</a:t>
                      </a:r>
                    </a:p>
                  </a:txBody>
                  <a:tcPr marL="19718" marR="19718" marT="132167" marB="1971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33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241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965</Words>
  <Application>Microsoft Office PowerPoint</Application>
  <PresentationFormat>Widescreen</PresentationFormat>
  <Paragraphs>180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Retrospect</vt:lpstr>
      <vt:lpstr>Comparative Analysis of Advanced Machine Learning Models for Real Estate Price Prediction on the H4M Dataset  </vt:lpstr>
      <vt:lpstr>Project Overview</vt:lpstr>
      <vt:lpstr>Introduction and Research Contributions</vt:lpstr>
      <vt:lpstr>Real Estate Valuation: A Glimpse into Key Research</vt:lpstr>
      <vt:lpstr>Data Pre-Processing &amp; Analysis</vt:lpstr>
      <vt:lpstr>Model Selection &amp; Performance Metrics</vt:lpstr>
      <vt:lpstr>Model Overview</vt:lpstr>
      <vt:lpstr>Model Performance and Reasons</vt:lpstr>
      <vt:lpstr>Key Feature Insights from Top Performing Regression Models</vt:lpstr>
      <vt:lpstr>Conclusion and 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Satyam Sharma</cp:lastModifiedBy>
  <cp:revision>385</cp:revision>
  <dcterms:created xsi:type="dcterms:W3CDTF">2023-08-25T02:54:44Z</dcterms:created>
  <dcterms:modified xsi:type="dcterms:W3CDTF">2023-08-25T06:41:21Z</dcterms:modified>
</cp:coreProperties>
</file>