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7" r:id="rId2"/>
    <p:sldId id="313" r:id="rId3"/>
    <p:sldId id="312" r:id="rId4"/>
    <p:sldId id="315" r:id="rId5"/>
    <p:sldId id="308" r:id="rId6"/>
    <p:sldId id="309" r:id="rId7"/>
    <p:sldId id="310" r:id="rId8"/>
    <p:sldId id="314" r:id="rId9"/>
  </p:sldIdLst>
  <p:sldSz cx="9144000" cy="5143500" type="screen16x9"/>
  <p:notesSz cx="6858000" cy="9144000"/>
  <p:embeddedFontLst>
    <p:embeddedFont>
      <p:font typeface="Eras Medium ITC" panose="020B0602030504020804" pitchFamily="34" charset="0"/>
      <p:regular r:id="rId11"/>
    </p:embeddedFont>
    <p:embeddedFont>
      <p:font typeface="Hammersmith One" panose="02010703030501060504" pitchFamily="2" charset="0"/>
      <p:regular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DFD852-67B2-48A8-901C-8137829D9A39}">
  <a:tblStyle styleId="{7ADFD852-67B2-48A8-901C-8137829D9A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174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6a9e8c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6a9e8c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46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038175"/>
            <a:ext cx="7736700" cy="3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4844145" flipH="1">
            <a:off x="8619877" y="652024"/>
            <a:ext cx="328520" cy="328281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4844102" flipH="1">
            <a:off x="8077203" y="233942"/>
            <a:ext cx="513493" cy="513119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1haBa7FdXSSmfRvZYQm0E6fjjmwJ8PTx?usp=shari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body" idx="1"/>
          </p:nvPr>
        </p:nvSpPr>
        <p:spPr>
          <a:xfrm>
            <a:off x="713225" y="1038175"/>
            <a:ext cx="7736700" cy="3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3"/>
          <a:stretch/>
        </p:blipFill>
        <p:spPr>
          <a:xfrm>
            <a:off x="-70236" y="0"/>
            <a:ext cx="9214236" cy="5143500"/>
          </a:xfrm>
          <a:prstGeom prst="rect">
            <a:avLst/>
          </a:prstGeom>
        </p:spPr>
      </p:pic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1622542" y="344750"/>
            <a:ext cx="6216964" cy="553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ln w="22225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84EF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Team Name: Credible Sources</a:t>
            </a:r>
            <a:endParaRPr b="1" dirty="0">
              <a:ln w="22225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84EF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7" name="Google Shape;179;p26"/>
          <p:cNvSpPr txBox="1">
            <a:spLocks/>
          </p:cNvSpPr>
          <p:nvPr/>
        </p:nvSpPr>
        <p:spPr>
          <a:xfrm>
            <a:off x="4536882" y="1390225"/>
            <a:ext cx="4646733" cy="286140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3000" b="0" i="0" u="none" strike="noStrike" cap="none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u="sng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Eras Medium ITC" panose="020B0602030504020804" pitchFamily="34" charset="0"/>
              </a:rPr>
              <a:t>Team Member</a:t>
            </a:r>
            <a:endParaRPr lang="en-US" sz="2800" dirty="0">
              <a:ln w="222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Eras Medium ITC" panose="020B0602030504020804" pitchFamily="34" charset="0"/>
            </a:endParaRPr>
          </a:p>
          <a:p>
            <a:br>
              <a:rPr lang="en-US" sz="1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Eras Medium ITC" panose="020B0602030504020804" pitchFamily="34" charset="0"/>
              </a:rPr>
            </a:br>
            <a:r>
              <a:rPr lang="en-US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Eras Medium ITC" panose="020B0602030504020804" pitchFamily="34" charset="0"/>
              </a:rPr>
              <a:t>Satyam Panda</a:t>
            </a:r>
            <a:br>
              <a:rPr lang="en-US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Eras Medium ITC" panose="020B0602030504020804" pitchFamily="34" charset="0"/>
              </a:rPr>
            </a:br>
            <a:r>
              <a:rPr lang="en-US" sz="2400" dirty="0" err="1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Eras Medium ITC" panose="020B0602030504020804" pitchFamily="34" charset="0"/>
              </a:rPr>
              <a:t>Satwik</a:t>
            </a:r>
            <a:r>
              <a:rPr lang="en-US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Eras Medium ITC" panose="020B0602030504020804" pitchFamily="34" charset="0"/>
              </a:rPr>
              <a:t> Kumar Sahoo</a:t>
            </a:r>
            <a:br>
              <a:rPr lang="en-US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Eras Medium ITC" panose="020B0602030504020804" pitchFamily="34" charset="0"/>
              </a:rPr>
            </a:br>
            <a:r>
              <a:rPr lang="en-US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Eras Medium ITC" panose="020B0602030504020804" pitchFamily="34" charset="0"/>
              </a:rPr>
              <a:t>Biswajit Sahoo</a:t>
            </a:r>
            <a:br>
              <a:rPr lang="en-US" sz="1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36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</a:br>
            <a:endParaRPr lang="en-US" sz="2400" dirty="0">
              <a:ln w="222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r>
              <a:rPr lang="en-US" dirty="0"/>
              <a:t>Link to access the supporting file/ calculations is provided at the end.</a:t>
            </a:r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slide2" descr="Dashboard 1">
            <a:extLst>
              <a:ext uri="{FF2B5EF4-FFF2-40B4-BE49-F238E27FC236}">
                <a16:creationId xmlns:a16="http://schemas.microsoft.com/office/drawing/2014/main" id="{7C6F64AA-D297-47DC-A231-81DD98C3B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8" y="985087"/>
            <a:ext cx="7547004" cy="37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7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slide2" descr="Dashboard 2">
            <a:extLst>
              <a:ext uri="{FF2B5EF4-FFF2-40B4-BE49-F238E27FC236}">
                <a16:creationId xmlns:a16="http://schemas.microsoft.com/office/drawing/2014/main" id="{3B6AB39C-B67E-4C65-9953-673C5BE0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5" y="1038175"/>
            <a:ext cx="7480161" cy="37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6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D871E1-77D5-D829-5049-122ED669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0B4A8-28F2-4757-ACED-594E1EE3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9" y="1208869"/>
            <a:ext cx="8272331" cy="35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34398" y="807316"/>
            <a:ext cx="8559609" cy="4028838"/>
          </a:xfrm>
        </p:spPr>
        <p:txBody>
          <a:bodyPr/>
          <a:lstStyle/>
          <a:p>
            <a:pPr marL="69850" indent="0">
              <a:lnSpc>
                <a:spcPct val="100000"/>
              </a:lnSpc>
              <a:buNone/>
            </a:pPr>
            <a:r>
              <a:rPr lang="en-US" sz="1150" dirty="0"/>
              <a:t>After modeling the data carefully and doing all the necessary analysis we arrived at these noted insights:-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50" dirty="0"/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50" dirty="0"/>
              <a:t>From the database, we observed an important insight that over the period of 2017-19, there has been a steady increase in net sales. Collectively there has been a total growth of 86.82% from 2017 to 2018, and in 2019 as there are 5 months of sales data available, so we compared the starting 5 months of 2018 to 2019 where we observed a 73.39% increase in net sales.</a:t>
            </a:r>
            <a:br>
              <a:rPr lang="en-US" sz="1150" dirty="0"/>
            </a:br>
            <a:r>
              <a:rPr lang="en-US" sz="1150" dirty="0"/>
              <a:t> Net Sales from 2017 - 2019 = 53,70,185 units</a:t>
            </a:r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50" dirty="0"/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50" dirty="0"/>
              <a:t> As a result of the increase in net sales, there also has been an increase in total revenue throughout the years. Evidently from </a:t>
            </a:r>
            <a:r>
              <a:rPr lang="en-US" sz="1150" dirty="0" err="1"/>
              <a:t>ty</a:t>
            </a:r>
            <a:r>
              <a:rPr lang="en-US" sz="1150" dirty="0"/>
              <a:t>/</a:t>
            </a:r>
            <a:r>
              <a:rPr lang="en-US" sz="1150" dirty="0" err="1"/>
              <a:t>ly</a:t>
            </a:r>
            <a:r>
              <a:rPr lang="en-US" sz="1150" dirty="0"/>
              <a:t> comparison, we found that there has been an increase of 81.20% in total revenue from 2017 to 2018. And there is a 72.07 % increase by comparing the first 5 months of 2018 and 2019.</a:t>
            </a:r>
            <a:br>
              <a:rPr lang="en-US" sz="1150" dirty="0"/>
            </a:br>
            <a:r>
              <a:rPr lang="en-US" sz="1150" dirty="0"/>
              <a:t>Total Revenue from 2017-19 = Rs26,37,49,941</a:t>
            </a:r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50" dirty="0"/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50" dirty="0"/>
              <a:t>Dividing the total revenue by net sales in the duration of data collection we find an average unit retail value of </a:t>
            </a:r>
            <a:r>
              <a:rPr lang="en-US" sz="1150" dirty="0" err="1"/>
              <a:t>Rs</a:t>
            </a:r>
            <a:r>
              <a:rPr lang="en-US" sz="1150" dirty="0"/>
              <a:t> 49.114.</a:t>
            </a:r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50" dirty="0"/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50" dirty="0"/>
              <a:t>Among all the channels, channel 6 has the highest net sales and revenue contributing 52.44% of the overall sales and 48.24% of total revenue, followed by channels 1 and 3, which shows an anomaly. Even though channel 1 and channel 3 contribute 22.13% and 13.26% of net sales respectively, channel 3 has higher total revenue at 23.45% compared to 15.74% of channel 1 in the same. This shows that the price per unit of sales is higher in channel 3 compared to channel 1.</a:t>
            </a:r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50" dirty="0"/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50" dirty="0"/>
              <a:t>In the classification table, each product has been classified into either of 8 classes, which further have subclass and collection information of each product. "Limited Edition Set" contains the most number of subclass with 147 of them which show that there is a availability of various products under the "Limited Edition Set".</a:t>
            </a:r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5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6985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471" y="307346"/>
            <a:ext cx="7736700" cy="572700"/>
          </a:xfrm>
        </p:spPr>
        <p:txBody>
          <a:bodyPr/>
          <a:lstStyle/>
          <a:p>
            <a:r>
              <a:rPr lang="en-US" dirty="0"/>
              <a:t>Summary: Top 10 Insights</a:t>
            </a:r>
          </a:p>
        </p:txBody>
      </p:sp>
    </p:spTree>
    <p:extLst>
      <p:ext uri="{BB962C8B-B14F-4D97-AF65-F5344CB8AC3E}">
        <p14:creationId xmlns:p14="http://schemas.microsoft.com/office/powerpoint/2010/main" val="4061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6193" y="783793"/>
            <a:ext cx="7990763" cy="3565500"/>
          </a:xfrm>
        </p:spPr>
        <p:txBody>
          <a:bodyPr/>
          <a:lstStyle/>
          <a:p>
            <a:pPr marL="69850" indent="0">
              <a:lnSpc>
                <a:spcPct val="100000"/>
              </a:lnSpc>
              <a:buNone/>
            </a:pPr>
            <a:endParaRPr lang="en-US" dirty="0"/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For the null MSRP value we predicted the value using COGS value which has a linear  correlation of 81.11% and the predicted model was MSRP= 5.289*(COGS) +22.619. After calculating the total COGS which is Rs36657858, and total revenue from sales is Rs243399173.</a:t>
            </a:r>
          </a:p>
          <a:p>
            <a:pPr marL="69850" indent="0">
              <a:lnSpc>
                <a:spcPct val="100000"/>
              </a:lnSpc>
              <a:buNone/>
            </a:pPr>
            <a:endParaRPr lang="en-US" dirty="0"/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Therefore COGS % =15.061, which is calculated from the above COGS and total revenue. This shows the Cost of Goods Sold value is sufficiently low to provide for a high profit margin.</a:t>
            </a:r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41300" indent="-171450">
              <a:buFont typeface="Arial" panose="020B0604020202020204" pitchFamily="34" charset="0"/>
              <a:buChar char="•"/>
            </a:pPr>
            <a:r>
              <a:rPr lang="en-US" dirty="0"/>
              <a:t>Similarly, GM %=84.939. From this we inferred that Gross margin is sufficiently high resulting in growth of business, which directly impacted the increase in net sales and total revenue with time.</a:t>
            </a:r>
          </a:p>
          <a:p>
            <a:pPr marL="24130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241300" indent="-171450">
              <a:buFont typeface="Arial" panose="020B0604020202020204" pitchFamily="34" charset="0"/>
              <a:buChar char="•"/>
            </a:pPr>
            <a:r>
              <a:rPr lang="en-US" dirty="0"/>
              <a:t>We observed a pattern in region name in the "</a:t>
            </a:r>
            <a:r>
              <a:rPr lang="en-US" dirty="0" err="1"/>
              <a:t>Sku</a:t>
            </a:r>
            <a:r>
              <a:rPr lang="en-US" dirty="0"/>
              <a:t> Region" table which follows a pattern of region code 0-5-0-1-2-3-4 throughout the entire table. From this we filled up the vacant region names column. This provided us the information regarding the availability of  a product within a region in all the specific channel stores.</a:t>
            </a:r>
          </a:p>
          <a:p>
            <a:pPr marL="24130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241300" indent="-171450">
              <a:buFont typeface="Arial" panose="020B0604020202020204" pitchFamily="34" charset="0"/>
              <a:buChar char="•"/>
            </a:pPr>
            <a:r>
              <a:rPr lang="en-US" dirty="0"/>
              <a:t>Out of the 430 products we have in our database 53.95% and 35.12% have been introduced in 2018 and 2016 respectively. This contributes for the majority of the products that the company sells, which in general provides a variety of option for products for the upcoming years resulting in increase of products sales year after year.</a:t>
            </a:r>
          </a:p>
          <a:p>
            <a:pPr marL="2413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Top 10 Insights</a:t>
            </a:r>
          </a:p>
        </p:txBody>
      </p:sp>
    </p:spTree>
    <p:extLst>
      <p:ext uri="{BB962C8B-B14F-4D97-AF65-F5344CB8AC3E}">
        <p14:creationId xmlns:p14="http://schemas.microsoft.com/office/powerpoint/2010/main" val="270635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650" y="1658107"/>
            <a:ext cx="7736700" cy="2048784"/>
          </a:xfrm>
        </p:spPr>
        <p:txBody>
          <a:bodyPr/>
          <a:lstStyle/>
          <a:p>
            <a:r>
              <a:rPr lang="en-US" sz="2000" dirty="0"/>
              <a:t>Link to access the supporting file / calculations:- </a:t>
            </a:r>
            <a:r>
              <a:rPr lang="en-US" sz="2000" dirty="0">
                <a:hlinkClick r:id="rId2"/>
              </a:rPr>
              <a:t>https://drive.google.com/drive/folders/11haBa7FdXSSmfRvZYQm0E6fjjmwJ8PTx?usp=sharing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399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262" y="1878717"/>
            <a:ext cx="8346478" cy="1407623"/>
          </a:xfrm>
        </p:spPr>
        <p:txBody>
          <a:bodyPr/>
          <a:lstStyle/>
          <a:p>
            <a:r>
              <a:rPr lang="en-US" sz="4800" b="1" dirty="0">
                <a:ln w="22225">
                  <a:solidFill>
                    <a:srgbClr val="F84EF0"/>
                  </a:solidFill>
                  <a:prstDash val="solid"/>
                </a:ln>
                <a:solidFill>
                  <a:srgbClr val="F84E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br>
              <a:rPr lang="en-US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97726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680</Words>
  <Application>Microsoft Office PowerPoint</Application>
  <PresentationFormat>On-screen Show (16:9)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Eras Medium ITC</vt:lpstr>
      <vt:lpstr>Source Sans Pro</vt:lpstr>
      <vt:lpstr>Arial</vt:lpstr>
      <vt:lpstr>Hammersmith One</vt:lpstr>
      <vt:lpstr>Creative Sales Strategy by Slidesgo</vt:lpstr>
      <vt:lpstr>   Team Name: Credible Sources</vt:lpstr>
      <vt:lpstr>Dashboard</vt:lpstr>
      <vt:lpstr>Dashboard</vt:lpstr>
      <vt:lpstr>Dashboard</vt:lpstr>
      <vt:lpstr>Summary: Top 10 Insights</vt:lpstr>
      <vt:lpstr>Summary: Top 10 Insights</vt:lpstr>
      <vt:lpstr>Link to access the supporting file / calculations:- https://drive.google.com/drive/folders/11haBa7FdXSSmfRvZYQm0E6fjjmwJ8PTx?usp=sharing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satyam panda</cp:lastModifiedBy>
  <cp:revision>27</cp:revision>
  <dcterms:modified xsi:type="dcterms:W3CDTF">2022-09-06T17:21:34Z</dcterms:modified>
</cp:coreProperties>
</file>