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660"/>
  </p:normalViewPr>
  <p:slideViewPr>
    <p:cSldViewPr snapToGrid="0">
      <p:cViewPr>
        <p:scale>
          <a:sx n="79" d="100"/>
          <a:sy n="79" d="100"/>
        </p:scale>
        <p:origin x="1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D7B9-B310-49B3-B335-F6AEFAD27F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5A41B9-9B45-4CE5-93E2-358C71563E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110566-8139-4BE0-BA22-2969F19C08CB}"/>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5" name="Footer Placeholder 4">
            <a:extLst>
              <a:ext uri="{FF2B5EF4-FFF2-40B4-BE49-F238E27FC236}">
                <a16:creationId xmlns:a16="http://schemas.microsoft.com/office/drawing/2014/main" id="{D1860F80-01F0-409A-81B4-458BAA8ED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AC0AB-2EEF-4604-9797-A6BD02DC2F97}"/>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285120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2489-9B7B-48E3-816E-E1E4AAA389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10CACA-DF92-4F13-96DD-0A1676BD4D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690E2-23D3-4646-9AD1-0B0204610C7E}"/>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5" name="Footer Placeholder 4">
            <a:extLst>
              <a:ext uri="{FF2B5EF4-FFF2-40B4-BE49-F238E27FC236}">
                <a16:creationId xmlns:a16="http://schemas.microsoft.com/office/drawing/2014/main" id="{99F4364B-7AB0-45DC-A492-83468EBF6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AD858-0BE3-4ACF-969C-AEA560EFD7F2}"/>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40902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81685-1DE9-4EDC-9268-3C7B64DC9E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C1EA5-F602-4B14-AADA-9CC6F5416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73B4D-CFF3-422C-A538-670E2425FE0B}"/>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5" name="Footer Placeholder 4">
            <a:extLst>
              <a:ext uri="{FF2B5EF4-FFF2-40B4-BE49-F238E27FC236}">
                <a16:creationId xmlns:a16="http://schemas.microsoft.com/office/drawing/2014/main" id="{578965E8-8E7E-4D2D-BFA8-AFAC019BA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886BC-FF84-447D-99CC-FAC1F2E5358F}"/>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19167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EE5A-0E6A-405A-9709-0109A05280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21AFB-A942-4D0F-ABEE-DBFC17E1D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9EA2D-532D-4407-A5C6-EB49366782B5}"/>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5" name="Footer Placeholder 4">
            <a:extLst>
              <a:ext uri="{FF2B5EF4-FFF2-40B4-BE49-F238E27FC236}">
                <a16:creationId xmlns:a16="http://schemas.microsoft.com/office/drawing/2014/main" id="{76C40915-220A-48FE-96F3-1E2DDC661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ABD11-9818-4713-ADAE-42530D2575C9}"/>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292725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FDA9-6B16-405A-99F3-F5ED30E298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48D77E-F398-4661-87E4-6D4917E6C8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F60C7E-1ACD-4653-AF09-4BBCF6840E89}"/>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5" name="Footer Placeholder 4">
            <a:extLst>
              <a:ext uri="{FF2B5EF4-FFF2-40B4-BE49-F238E27FC236}">
                <a16:creationId xmlns:a16="http://schemas.microsoft.com/office/drawing/2014/main" id="{CF423D08-ECF1-4996-B242-FC83F0E912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34E7C-9C97-40C7-A2CF-EFCC0461AAA1}"/>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67205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186B-0E99-412E-89CA-0C36D2B563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0DDC33-2E84-4A94-BA1B-3A7420330A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9646FE-F5B2-4EFC-894D-DFA9EDD65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B1A5CD-F555-4CCB-B365-AEDA528429DE}"/>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6" name="Footer Placeholder 5">
            <a:extLst>
              <a:ext uri="{FF2B5EF4-FFF2-40B4-BE49-F238E27FC236}">
                <a16:creationId xmlns:a16="http://schemas.microsoft.com/office/drawing/2014/main" id="{08DA2021-4B6B-43C8-894A-63664E26A4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D973DE-F2FA-4052-8528-77F54F1973DD}"/>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288055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8004-AD1B-4BE5-B80F-BF34794F6E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0B200E-A159-4653-966A-610382FF2F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427D1C-5348-481A-A3F0-4463D7E598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09FEB9-7690-41FA-815D-B4109B023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D7D64-B6F0-4A69-9897-10BA3C6EE7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FB18F9-D4A7-40F7-93D8-895348BD3E0C}"/>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8" name="Footer Placeholder 7">
            <a:extLst>
              <a:ext uri="{FF2B5EF4-FFF2-40B4-BE49-F238E27FC236}">
                <a16:creationId xmlns:a16="http://schemas.microsoft.com/office/drawing/2014/main" id="{3B3DCE72-1FE5-4023-85C4-254AB9F61A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511F9A-603E-4AEA-A745-0AD4E4A64432}"/>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228070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AB83-7AFB-4A81-A524-FA8A55464C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8D31EE-8068-47E5-BB4F-34F3FB4F3058}"/>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4" name="Footer Placeholder 3">
            <a:extLst>
              <a:ext uri="{FF2B5EF4-FFF2-40B4-BE49-F238E27FC236}">
                <a16:creationId xmlns:a16="http://schemas.microsoft.com/office/drawing/2014/main" id="{9018D01D-DCB8-4C9E-A748-8AF0347358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A2F13E-80AC-49E9-AE01-E09F6867CE74}"/>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156501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8A65A-D584-4B5D-BDD1-B593FD0A20C8}"/>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3" name="Footer Placeholder 2">
            <a:extLst>
              <a:ext uri="{FF2B5EF4-FFF2-40B4-BE49-F238E27FC236}">
                <a16:creationId xmlns:a16="http://schemas.microsoft.com/office/drawing/2014/main" id="{D3B88BDE-C4F7-47E8-84C9-9A76C43FD8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50B150-3DA7-4117-A787-D4FC569B4252}"/>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413430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4DBE-E23D-4F85-B474-870AEA1D7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19D503-619D-45D7-8E84-2DC27167A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AA1153-8F72-4836-B4AA-03145E37A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27D29-B097-41E6-BDE2-0E9B01492427}"/>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6" name="Footer Placeholder 5">
            <a:extLst>
              <a:ext uri="{FF2B5EF4-FFF2-40B4-BE49-F238E27FC236}">
                <a16:creationId xmlns:a16="http://schemas.microsoft.com/office/drawing/2014/main" id="{1A582008-F534-45C5-9AA6-A5A8F038DF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66B45D-C735-4C7C-A671-E77F8CE53A1D}"/>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237992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C859-B09A-47C8-B167-635D13D53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C96159-D2EB-4C2C-90D2-696F04F14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A5D9B0-21B6-4ADA-ACB2-9EF6BD661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A7866-E093-4FF6-A483-391A0D3145CA}"/>
              </a:ext>
            </a:extLst>
          </p:cNvPr>
          <p:cNvSpPr>
            <a:spLocks noGrp="1"/>
          </p:cNvSpPr>
          <p:nvPr>
            <p:ph type="dt" sz="half" idx="10"/>
          </p:nvPr>
        </p:nvSpPr>
        <p:spPr/>
        <p:txBody>
          <a:bodyPr/>
          <a:lstStyle/>
          <a:p>
            <a:fld id="{7D22EEA1-B05D-4F07-8036-CDAD9A4396D8}" type="datetimeFigureOut">
              <a:rPr lang="en-IN" smtClean="0"/>
              <a:t>05-04-2022</a:t>
            </a:fld>
            <a:endParaRPr lang="en-IN"/>
          </a:p>
        </p:txBody>
      </p:sp>
      <p:sp>
        <p:nvSpPr>
          <p:cNvPr id="6" name="Footer Placeholder 5">
            <a:extLst>
              <a:ext uri="{FF2B5EF4-FFF2-40B4-BE49-F238E27FC236}">
                <a16:creationId xmlns:a16="http://schemas.microsoft.com/office/drawing/2014/main" id="{6CE83601-9B9F-463F-B19C-0B02869D1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F7DB2-1289-49F1-9A87-50F75B51161D}"/>
              </a:ext>
            </a:extLst>
          </p:cNvPr>
          <p:cNvSpPr>
            <a:spLocks noGrp="1"/>
          </p:cNvSpPr>
          <p:nvPr>
            <p:ph type="sldNum" sz="quarter" idx="12"/>
          </p:nvPr>
        </p:nvSpPr>
        <p:spPr/>
        <p:txBody>
          <a:bodyPr/>
          <a:lstStyle/>
          <a:p>
            <a:fld id="{8D0CBB00-F690-46FC-9249-E4833F7AA1A3}" type="slidenum">
              <a:rPr lang="en-IN" smtClean="0"/>
              <a:t>‹#›</a:t>
            </a:fld>
            <a:endParaRPr lang="en-IN"/>
          </a:p>
        </p:txBody>
      </p:sp>
    </p:spTree>
    <p:extLst>
      <p:ext uri="{BB962C8B-B14F-4D97-AF65-F5344CB8AC3E}">
        <p14:creationId xmlns:p14="http://schemas.microsoft.com/office/powerpoint/2010/main" val="330522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524C4-358C-4858-A239-E1F4C5EFF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5F053F-0455-4309-A99E-ADBA758C7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18AF5F-F7F7-484F-B8F1-ABCF7B670D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2EEA1-B05D-4F07-8036-CDAD9A4396D8}" type="datetimeFigureOut">
              <a:rPr lang="en-IN" smtClean="0"/>
              <a:t>05-04-2022</a:t>
            </a:fld>
            <a:endParaRPr lang="en-IN"/>
          </a:p>
        </p:txBody>
      </p:sp>
      <p:sp>
        <p:nvSpPr>
          <p:cNvPr id="5" name="Footer Placeholder 4">
            <a:extLst>
              <a:ext uri="{FF2B5EF4-FFF2-40B4-BE49-F238E27FC236}">
                <a16:creationId xmlns:a16="http://schemas.microsoft.com/office/drawing/2014/main" id="{9A6182FB-47F0-4DE1-84DD-AC7265E47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FDD0D7-C665-4072-AC99-AE645BBCB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BB00-F690-46FC-9249-E4833F7AA1A3}" type="slidenum">
              <a:rPr lang="en-IN" smtClean="0"/>
              <a:t>‹#›</a:t>
            </a:fld>
            <a:endParaRPr lang="en-IN"/>
          </a:p>
        </p:txBody>
      </p:sp>
    </p:spTree>
    <p:extLst>
      <p:ext uri="{BB962C8B-B14F-4D97-AF65-F5344CB8AC3E}">
        <p14:creationId xmlns:p14="http://schemas.microsoft.com/office/powerpoint/2010/main" val="182207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cryptography-introduction-to-crypto-terminologi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ublic-key-encryption/" TargetMode="External"/><Relationship Id="rId2" Type="http://schemas.openxmlformats.org/officeDocument/2006/relationships/hyperlink" Target="https://www.geeksforgeeks.org/digital-signatures-certificat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rsa-algorithm-cryptograph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CAEA-F5A3-4875-A24E-02ECA75731BC}"/>
              </a:ext>
            </a:extLst>
          </p:cNvPr>
          <p:cNvSpPr>
            <a:spLocks noGrp="1"/>
          </p:cNvSpPr>
          <p:nvPr>
            <p:ph type="ctrTitle"/>
          </p:nvPr>
        </p:nvSpPr>
        <p:spPr/>
        <p:txBody>
          <a:bodyPr/>
          <a:lstStyle/>
          <a:p>
            <a:r>
              <a:rPr lang="en-US" dirty="0"/>
              <a:t>Key Management in Cryptography</a:t>
            </a:r>
            <a:endParaRPr lang="en-IN" dirty="0"/>
          </a:p>
        </p:txBody>
      </p:sp>
      <p:sp>
        <p:nvSpPr>
          <p:cNvPr id="3" name="Subtitle 2">
            <a:extLst>
              <a:ext uri="{FF2B5EF4-FFF2-40B4-BE49-F238E27FC236}">
                <a16:creationId xmlns:a16="http://schemas.microsoft.com/office/drawing/2014/main" id="{593D4DEA-F400-41B5-BE07-661D12C59F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34227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5492-4664-447C-92B3-421BB9FD00A3}"/>
              </a:ext>
            </a:extLst>
          </p:cNvPr>
          <p:cNvSpPr>
            <a:spLocks noGrp="1"/>
          </p:cNvSpPr>
          <p:nvPr>
            <p:ph type="title"/>
          </p:nvPr>
        </p:nvSpPr>
        <p:spPr/>
        <p:txBody>
          <a:bodyPr/>
          <a:lstStyle/>
          <a:p>
            <a:r>
              <a:rPr lang="en-US" dirty="0">
                <a:solidFill>
                  <a:srgbClr val="273239"/>
                </a:solidFill>
                <a:latin typeface="sofia-pro"/>
              </a:rPr>
              <a:t>Easy Key Management in Cryptography</a:t>
            </a:r>
            <a:endParaRPr lang="en-IN" dirty="0"/>
          </a:p>
        </p:txBody>
      </p:sp>
      <p:sp>
        <p:nvSpPr>
          <p:cNvPr id="3" name="Content Placeholder 2">
            <a:extLst>
              <a:ext uri="{FF2B5EF4-FFF2-40B4-BE49-F238E27FC236}">
                <a16:creationId xmlns:a16="http://schemas.microsoft.com/office/drawing/2014/main" id="{8F4FA0F0-948F-4FA9-9B74-DCC1AE825B99}"/>
              </a:ext>
            </a:extLst>
          </p:cNvPr>
          <p:cNvSpPr>
            <a:spLocks noGrp="1"/>
          </p:cNvSpPr>
          <p:nvPr>
            <p:ph idx="1"/>
          </p:nvPr>
        </p:nvSpPr>
        <p:spPr/>
        <p:txBody>
          <a:bodyPr/>
          <a:lstStyle/>
          <a:p>
            <a:pPr marL="0" indent="0" algn="l" fontAlgn="base">
              <a:buNone/>
            </a:pPr>
            <a:r>
              <a:rPr lang="en-US" b="1" i="0" dirty="0">
                <a:solidFill>
                  <a:srgbClr val="40424E"/>
                </a:solidFill>
                <a:effectLst/>
                <a:latin typeface="urw-din"/>
              </a:rPr>
              <a:t>Key Management:</a:t>
            </a:r>
            <a:br>
              <a:rPr lang="en-US" b="0" i="0" dirty="0">
                <a:solidFill>
                  <a:srgbClr val="40424E"/>
                </a:solidFill>
                <a:effectLst/>
                <a:latin typeface="urw-din"/>
              </a:rPr>
            </a:br>
            <a:r>
              <a:rPr lang="en-US" b="0" i="0" dirty="0">
                <a:solidFill>
                  <a:srgbClr val="40424E"/>
                </a:solidFill>
                <a:effectLst/>
                <a:latin typeface="urw-din"/>
              </a:rPr>
              <a:t>In cryptography it is a very tedious task to distribute the public and private key between sender and receiver. If key is known to the third party (forger/eavesdropper) then the whole security mechanism becomes worthless. So, there comes the need to secure the exchange of keys.</a:t>
            </a:r>
          </a:p>
          <a:p>
            <a:pPr algn="l" fontAlgn="base"/>
            <a:r>
              <a:rPr lang="en-US" b="0" i="0" dirty="0">
                <a:solidFill>
                  <a:srgbClr val="40424E"/>
                </a:solidFill>
                <a:effectLst/>
                <a:latin typeface="urw-din"/>
              </a:rPr>
              <a:t>There are 2 aspects for Key Management:</a:t>
            </a:r>
          </a:p>
          <a:p>
            <a:pPr algn="l" fontAlgn="base">
              <a:buFont typeface="+mj-lt"/>
              <a:buAutoNum type="arabicPeriod"/>
            </a:pPr>
            <a:r>
              <a:rPr lang="en-US" b="0" i="0" dirty="0">
                <a:solidFill>
                  <a:srgbClr val="40424E"/>
                </a:solidFill>
                <a:effectLst/>
                <a:latin typeface="urw-din"/>
              </a:rPr>
              <a:t>Distribution of public keys.</a:t>
            </a:r>
          </a:p>
          <a:p>
            <a:pPr algn="l" fontAlgn="base">
              <a:buFont typeface="+mj-lt"/>
              <a:buAutoNum type="arabicPeriod"/>
            </a:pPr>
            <a:r>
              <a:rPr lang="en-US" b="0" i="0" dirty="0">
                <a:solidFill>
                  <a:srgbClr val="40424E"/>
                </a:solidFill>
                <a:effectLst/>
                <a:latin typeface="urw-din"/>
              </a:rPr>
              <a:t>Use of public-key encryption to distribute secret.</a:t>
            </a:r>
          </a:p>
          <a:p>
            <a:endParaRPr lang="en-IN" dirty="0"/>
          </a:p>
        </p:txBody>
      </p:sp>
    </p:spTree>
    <p:extLst>
      <p:ext uri="{BB962C8B-B14F-4D97-AF65-F5344CB8AC3E}">
        <p14:creationId xmlns:p14="http://schemas.microsoft.com/office/powerpoint/2010/main" val="22914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D30C6-C15F-4E1F-8A75-17E483D98FAE}"/>
              </a:ext>
            </a:extLst>
          </p:cNvPr>
          <p:cNvSpPr>
            <a:spLocks noGrp="1"/>
          </p:cNvSpPr>
          <p:nvPr>
            <p:ph idx="1"/>
          </p:nvPr>
        </p:nvSpPr>
        <p:spPr/>
        <p:txBody>
          <a:bodyPr/>
          <a:lstStyle/>
          <a:p>
            <a:pPr algn="l" fontAlgn="base"/>
            <a:r>
              <a:rPr lang="en-US" b="1" i="0" dirty="0">
                <a:solidFill>
                  <a:srgbClr val="40424E"/>
                </a:solidFill>
                <a:effectLst/>
                <a:latin typeface="urw-din"/>
              </a:rPr>
              <a:t>Distribution of Public Key:</a:t>
            </a:r>
            <a:endParaRPr lang="en-US" b="0" i="0" dirty="0">
              <a:solidFill>
                <a:srgbClr val="40424E"/>
              </a:solidFill>
              <a:effectLst/>
              <a:latin typeface="urw-din"/>
            </a:endParaRPr>
          </a:p>
          <a:p>
            <a:pPr algn="l" fontAlgn="base"/>
            <a:r>
              <a:rPr lang="en-US" b="0" i="0" dirty="0">
                <a:solidFill>
                  <a:srgbClr val="40424E"/>
                </a:solidFill>
                <a:effectLst/>
                <a:latin typeface="urw-din"/>
              </a:rPr>
              <a:t>Public key can be distributed in 4 ways: </a:t>
            </a:r>
          </a:p>
          <a:p>
            <a:pPr algn="l" fontAlgn="base"/>
            <a:r>
              <a:rPr lang="en-US" b="0" i="0" dirty="0">
                <a:solidFill>
                  <a:srgbClr val="40424E"/>
                </a:solidFill>
                <a:effectLst/>
                <a:latin typeface="urw-din"/>
              </a:rPr>
              <a:t>Public announcement, </a:t>
            </a:r>
          </a:p>
          <a:p>
            <a:pPr algn="l" fontAlgn="base"/>
            <a:r>
              <a:rPr lang="en-US" b="0" i="0" dirty="0">
                <a:solidFill>
                  <a:srgbClr val="40424E"/>
                </a:solidFill>
                <a:effectLst/>
                <a:latin typeface="urw-din"/>
              </a:rPr>
              <a:t>Publicly available directory, </a:t>
            </a:r>
          </a:p>
          <a:p>
            <a:pPr algn="l" fontAlgn="base"/>
            <a:r>
              <a:rPr lang="en-US" b="0" i="0" dirty="0">
                <a:solidFill>
                  <a:srgbClr val="40424E"/>
                </a:solidFill>
                <a:effectLst/>
                <a:latin typeface="urw-din"/>
              </a:rPr>
              <a:t>Public-key authority, and </a:t>
            </a:r>
          </a:p>
          <a:p>
            <a:pPr algn="l" fontAlgn="base"/>
            <a:r>
              <a:rPr lang="en-US" b="0" i="0" dirty="0">
                <a:solidFill>
                  <a:srgbClr val="40424E"/>
                </a:solidFill>
                <a:effectLst/>
                <a:latin typeface="urw-din"/>
              </a:rPr>
              <a:t>Public-key certificates. These are explained in following slides.</a:t>
            </a:r>
          </a:p>
          <a:p>
            <a:endParaRPr lang="en-IN" dirty="0"/>
          </a:p>
        </p:txBody>
      </p:sp>
    </p:spTree>
    <p:extLst>
      <p:ext uri="{BB962C8B-B14F-4D97-AF65-F5344CB8AC3E}">
        <p14:creationId xmlns:p14="http://schemas.microsoft.com/office/powerpoint/2010/main" val="169842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C5ED6-62F2-4FAA-8EC2-8B642BD4A1FB}"/>
              </a:ext>
            </a:extLst>
          </p:cNvPr>
          <p:cNvSpPr>
            <a:spLocks noGrp="1"/>
          </p:cNvSpPr>
          <p:nvPr>
            <p:ph idx="1"/>
          </p:nvPr>
        </p:nvSpPr>
        <p:spPr>
          <a:xfrm>
            <a:off x="838200" y="581025"/>
            <a:ext cx="10515600" cy="5595938"/>
          </a:xfrm>
        </p:spPr>
        <p:txBody>
          <a:bodyPr/>
          <a:lstStyle/>
          <a:p>
            <a:pPr marL="0" indent="0">
              <a:buNone/>
            </a:pPr>
            <a:r>
              <a:rPr lang="en-US" b="1" i="0" dirty="0">
                <a:solidFill>
                  <a:srgbClr val="40424E"/>
                </a:solidFill>
                <a:effectLst/>
                <a:latin typeface="urw-din"/>
              </a:rPr>
              <a:t>1. Public Announcement:</a:t>
            </a:r>
            <a:br>
              <a:rPr lang="en-US" dirty="0"/>
            </a:br>
            <a:r>
              <a:rPr lang="en-US" b="0" i="0" dirty="0">
                <a:solidFill>
                  <a:srgbClr val="40424E"/>
                </a:solidFill>
                <a:effectLst/>
                <a:latin typeface="urw-din"/>
              </a:rPr>
              <a:t>Here the public key is broadcasted to everyone. Major weakness of this method is forgery. Anyone can create a key claiming to be someone else and broadcast it. Until forgery is discovered can masquerade as claimed user.</a:t>
            </a:r>
          </a:p>
          <a:p>
            <a:endParaRPr lang="en-IN" dirty="0"/>
          </a:p>
        </p:txBody>
      </p:sp>
      <p:pic>
        <p:nvPicPr>
          <p:cNvPr id="3074" name="Picture 2">
            <a:extLst>
              <a:ext uri="{FF2B5EF4-FFF2-40B4-BE49-F238E27FC236}">
                <a16:creationId xmlns:a16="http://schemas.microsoft.com/office/drawing/2014/main" id="{EB302A1A-177B-430D-B153-A91F009C3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2547938"/>
            <a:ext cx="31051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96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57D9A-8C96-48AC-83D7-1189BB6862BD}"/>
              </a:ext>
            </a:extLst>
          </p:cNvPr>
          <p:cNvSpPr>
            <a:spLocks noGrp="1"/>
          </p:cNvSpPr>
          <p:nvPr>
            <p:ph idx="1"/>
          </p:nvPr>
        </p:nvSpPr>
        <p:spPr>
          <a:xfrm>
            <a:off x="838200" y="990600"/>
            <a:ext cx="10515600" cy="5186363"/>
          </a:xfrm>
        </p:spPr>
        <p:txBody>
          <a:bodyPr>
            <a:normAutofit fontScale="92500" lnSpcReduction="20000"/>
          </a:bodyPr>
          <a:lstStyle/>
          <a:p>
            <a:pPr marL="0" indent="0" algn="just" fontAlgn="base">
              <a:buNone/>
            </a:pPr>
            <a:r>
              <a:rPr lang="en-US" b="1" i="0" dirty="0">
                <a:solidFill>
                  <a:srgbClr val="40424E"/>
                </a:solidFill>
                <a:effectLst/>
                <a:latin typeface="urw-din"/>
              </a:rPr>
              <a:t>2. Publicly Available Directory:</a:t>
            </a:r>
          </a:p>
          <a:p>
            <a:pPr marL="0" indent="0" algn="just" fontAlgn="base">
              <a:buNone/>
            </a:pPr>
            <a:br>
              <a:rPr lang="en-US" b="0" i="0" dirty="0">
                <a:solidFill>
                  <a:srgbClr val="40424E"/>
                </a:solidFill>
                <a:effectLst/>
                <a:latin typeface="urw-din"/>
              </a:rPr>
            </a:br>
            <a:r>
              <a:rPr lang="en-US" b="0" i="0" dirty="0">
                <a:solidFill>
                  <a:srgbClr val="40424E"/>
                </a:solidFill>
                <a:effectLst/>
                <a:latin typeface="urw-din"/>
              </a:rPr>
              <a:t>In this type, the public key is stored at a public directory. Directories are trusted here, with properties like Participant Registration, access and allow to modify values at any time, contains entries like {name, public-key}.Directories can be accessed electronically still vulnerable to forgery or tampering.</a:t>
            </a:r>
          </a:p>
          <a:p>
            <a:pPr marL="0" indent="0" algn="just" fontAlgn="base">
              <a:buNone/>
            </a:pPr>
            <a:endParaRPr lang="en-US" b="0" i="0" dirty="0">
              <a:solidFill>
                <a:srgbClr val="40424E"/>
              </a:solidFill>
              <a:effectLst/>
              <a:latin typeface="urw-din"/>
            </a:endParaRPr>
          </a:p>
          <a:p>
            <a:pPr marL="0" indent="0" algn="just" fontAlgn="base">
              <a:buNone/>
            </a:pPr>
            <a:r>
              <a:rPr lang="en-US" dirty="0">
                <a:solidFill>
                  <a:srgbClr val="40424E"/>
                </a:solidFill>
                <a:latin typeface="urw-din"/>
              </a:rPr>
              <a:t>3. </a:t>
            </a:r>
            <a:r>
              <a:rPr lang="en-US" b="1" i="0" dirty="0">
                <a:solidFill>
                  <a:srgbClr val="40424E"/>
                </a:solidFill>
                <a:effectLst/>
                <a:latin typeface="urw-din"/>
              </a:rPr>
              <a:t>Public Key Authority:</a:t>
            </a:r>
          </a:p>
          <a:p>
            <a:pPr marL="0" indent="0" algn="just" fontAlgn="base">
              <a:buNone/>
            </a:pPr>
            <a:br>
              <a:rPr lang="en-US" b="0" i="0" dirty="0">
                <a:solidFill>
                  <a:srgbClr val="40424E"/>
                </a:solidFill>
                <a:effectLst/>
                <a:latin typeface="urw-din"/>
              </a:rPr>
            </a:br>
            <a:r>
              <a:rPr lang="en-US" b="0" i="0" dirty="0">
                <a:solidFill>
                  <a:srgbClr val="40424E"/>
                </a:solidFill>
                <a:effectLst/>
                <a:latin typeface="urw-din"/>
              </a:rPr>
              <a:t>It is similar to the directory but, improve security by tightening control over distribution of keys from directory. It requires users to know public key for the directory. Whenever the keys are needed, a real-time access to directory is made by the user to obtain any desired public key securely.</a:t>
            </a:r>
            <a:br>
              <a:rPr lang="en-US" b="0" i="0" dirty="0">
                <a:solidFill>
                  <a:srgbClr val="40424E"/>
                </a:solidFill>
                <a:effectLst/>
                <a:latin typeface="urw-din"/>
              </a:rPr>
            </a:br>
            <a:endParaRPr lang="en-IN" dirty="0"/>
          </a:p>
        </p:txBody>
      </p:sp>
    </p:spTree>
    <p:extLst>
      <p:ext uri="{BB962C8B-B14F-4D97-AF65-F5344CB8AC3E}">
        <p14:creationId xmlns:p14="http://schemas.microsoft.com/office/powerpoint/2010/main" val="426377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AF22C-AA09-4A6F-BBC5-36046269908D}"/>
              </a:ext>
            </a:extLst>
          </p:cNvPr>
          <p:cNvSpPr>
            <a:spLocks noGrp="1"/>
          </p:cNvSpPr>
          <p:nvPr>
            <p:ph idx="1"/>
          </p:nvPr>
        </p:nvSpPr>
        <p:spPr/>
        <p:txBody>
          <a:bodyPr/>
          <a:lstStyle/>
          <a:p>
            <a:pPr algn="just"/>
            <a:r>
              <a:rPr lang="en-US" b="0" i="0" dirty="0">
                <a:solidFill>
                  <a:srgbClr val="40424E"/>
                </a:solidFill>
                <a:effectLst/>
                <a:latin typeface="urw-din"/>
              </a:rPr>
              <a:t>4. </a:t>
            </a:r>
            <a:r>
              <a:rPr lang="en-US" b="1" i="0" dirty="0">
                <a:solidFill>
                  <a:srgbClr val="40424E"/>
                </a:solidFill>
                <a:effectLst/>
                <a:latin typeface="urw-din"/>
              </a:rPr>
              <a:t>Public </a:t>
            </a:r>
            <a:r>
              <a:rPr lang="en-US" b="1" i="0">
                <a:solidFill>
                  <a:srgbClr val="40424E"/>
                </a:solidFill>
                <a:effectLst/>
                <a:latin typeface="urw-din"/>
              </a:rPr>
              <a:t>Certification:</a:t>
            </a:r>
          </a:p>
          <a:p>
            <a:pPr marL="0" indent="0" algn="just">
              <a:buNone/>
            </a:pPr>
            <a:br>
              <a:rPr lang="en-US" b="0" i="0" dirty="0">
                <a:solidFill>
                  <a:srgbClr val="40424E"/>
                </a:solidFill>
                <a:effectLst/>
                <a:latin typeface="urw-din"/>
              </a:rPr>
            </a:br>
            <a:r>
              <a:rPr lang="en-US" b="0" i="0" dirty="0">
                <a:solidFill>
                  <a:srgbClr val="40424E"/>
                </a:solidFill>
                <a:effectLst/>
                <a:latin typeface="urw-din"/>
              </a:rPr>
              <a:t>This time authority provides a certificate (which binds identity to the public key) to allow key exchange without real-time access to the public authority each time. The certificate is accompanied with some other info such as period of validity, rights of use etc. All of this content is signed by the trusted Public-Key or Certificate Authority (CA) and it can be verified by anyone possessing the authority’s public-key.</a:t>
            </a:r>
          </a:p>
          <a:p>
            <a:pPr algn="just"/>
            <a:endParaRPr lang="en-IN" dirty="0"/>
          </a:p>
        </p:txBody>
      </p:sp>
    </p:spTree>
    <p:extLst>
      <p:ext uri="{BB962C8B-B14F-4D97-AF65-F5344CB8AC3E}">
        <p14:creationId xmlns:p14="http://schemas.microsoft.com/office/powerpoint/2010/main" val="291438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2B126-5D17-48EA-B892-BA605C609072}"/>
              </a:ext>
            </a:extLst>
          </p:cNvPr>
          <p:cNvSpPr>
            <a:spLocks noGrp="1"/>
          </p:cNvSpPr>
          <p:nvPr>
            <p:ph idx="1"/>
          </p:nvPr>
        </p:nvSpPr>
        <p:spPr/>
        <p:txBody>
          <a:bodyPr>
            <a:normAutofit/>
          </a:bodyPr>
          <a:lstStyle/>
          <a:p>
            <a:pPr marL="0" indent="0" algn="ctr">
              <a:buNone/>
            </a:pPr>
            <a:r>
              <a:rPr lang="en-US" sz="6000" dirty="0"/>
              <a:t>Thank You</a:t>
            </a:r>
            <a:endParaRPr lang="en-IN" sz="6000" dirty="0"/>
          </a:p>
        </p:txBody>
      </p:sp>
    </p:spTree>
    <p:extLst>
      <p:ext uri="{BB962C8B-B14F-4D97-AF65-F5344CB8AC3E}">
        <p14:creationId xmlns:p14="http://schemas.microsoft.com/office/powerpoint/2010/main" val="81192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651EF-98FF-4978-B1E7-31AA5E4D70B4}"/>
              </a:ext>
            </a:extLst>
          </p:cNvPr>
          <p:cNvSpPr>
            <a:spLocks noGrp="1"/>
          </p:cNvSpPr>
          <p:nvPr>
            <p:ph idx="1"/>
          </p:nvPr>
        </p:nvSpPr>
        <p:spPr/>
        <p:txBody>
          <a:bodyPr/>
          <a:lstStyle/>
          <a:p>
            <a:pPr algn="just"/>
            <a:r>
              <a:rPr lang="en-US" b="0" i="0" u="sng" dirty="0">
                <a:effectLst/>
                <a:latin typeface="urw-din"/>
                <a:hlinkClick r:id="rId2"/>
              </a:rPr>
              <a:t>Cryptography</a:t>
            </a:r>
            <a:r>
              <a:rPr lang="en-US" b="0" i="0" dirty="0">
                <a:solidFill>
                  <a:srgbClr val="40424E"/>
                </a:solidFill>
                <a:effectLst/>
                <a:latin typeface="urw-din"/>
              </a:rPr>
              <a:t> is the science of secret writing with the intention of keeping the data secret. Cryptography is classified into symmetric cryptography, asymmetric cryptography and hashing.</a:t>
            </a:r>
            <a:endParaRPr lang="en-IN" dirty="0"/>
          </a:p>
        </p:txBody>
      </p:sp>
    </p:spTree>
    <p:extLst>
      <p:ext uri="{BB962C8B-B14F-4D97-AF65-F5344CB8AC3E}">
        <p14:creationId xmlns:p14="http://schemas.microsoft.com/office/powerpoint/2010/main" val="290426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2BFF4-DFB9-438C-B006-B341093ECF1E}"/>
              </a:ext>
            </a:extLst>
          </p:cNvPr>
          <p:cNvSpPr>
            <a:spLocks noGrp="1"/>
          </p:cNvSpPr>
          <p:nvPr>
            <p:ph idx="1"/>
          </p:nvPr>
        </p:nvSpPr>
        <p:spPr/>
        <p:txBody>
          <a:bodyPr>
            <a:normAutofit lnSpcReduction="10000"/>
          </a:bodyPr>
          <a:lstStyle/>
          <a:p>
            <a:pPr algn="l" fontAlgn="base"/>
            <a:r>
              <a:rPr lang="en-US" b="0" i="0" u="sng" dirty="0">
                <a:solidFill>
                  <a:srgbClr val="40424E"/>
                </a:solidFill>
                <a:effectLst/>
                <a:latin typeface="urw-din"/>
                <a:hlinkClick r:id="rId2"/>
              </a:rPr>
              <a:t>Private Key</a:t>
            </a:r>
            <a:r>
              <a:rPr lang="en-US" b="1" i="0" dirty="0">
                <a:solidFill>
                  <a:srgbClr val="40424E"/>
                </a:solidFill>
                <a:effectLst/>
                <a:latin typeface="urw-din"/>
              </a:rPr>
              <a:t>:</a:t>
            </a:r>
            <a:br>
              <a:rPr lang="en-US" b="0" i="0" dirty="0">
                <a:solidFill>
                  <a:srgbClr val="40424E"/>
                </a:solidFill>
                <a:effectLst/>
                <a:latin typeface="urw-din"/>
              </a:rPr>
            </a:br>
            <a:r>
              <a:rPr lang="en-US" b="0" i="0" dirty="0">
                <a:solidFill>
                  <a:srgbClr val="40424E"/>
                </a:solidFill>
                <a:effectLst/>
                <a:latin typeface="urw-din"/>
              </a:rPr>
              <a:t>In Private key, the same key (secret key) is used for encryption and decryption. In this key is symmetric because the only key is copy or share by another party to decrypt the cipher text. It is faster than the public key cryptography.</a:t>
            </a:r>
          </a:p>
          <a:p>
            <a:pPr algn="l" fontAlgn="base"/>
            <a:r>
              <a:rPr lang="en-US" b="0" i="0" u="sng" dirty="0">
                <a:solidFill>
                  <a:srgbClr val="40424E"/>
                </a:solidFill>
                <a:effectLst/>
                <a:latin typeface="urw-din"/>
                <a:hlinkClick r:id="rId3"/>
              </a:rPr>
              <a:t>Public Key</a:t>
            </a:r>
            <a:r>
              <a:rPr lang="en-US" b="1" i="0" dirty="0">
                <a:solidFill>
                  <a:srgbClr val="40424E"/>
                </a:solidFill>
                <a:effectLst/>
                <a:latin typeface="urw-din"/>
              </a:rPr>
              <a:t>:</a:t>
            </a:r>
            <a:br>
              <a:rPr lang="en-US" b="0" i="0" dirty="0">
                <a:solidFill>
                  <a:srgbClr val="40424E"/>
                </a:solidFill>
                <a:effectLst/>
                <a:latin typeface="urw-din"/>
              </a:rPr>
            </a:br>
            <a:r>
              <a:rPr lang="en-US" b="0" i="0" dirty="0">
                <a:solidFill>
                  <a:srgbClr val="40424E"/>
                </a:solidFill>
                <a:effectLst/>
                <a:latin typeface="urw-din"/>
              </a:rPr>
              <a:t>In Public key, two keys are used one key is used for encryption and another key is used for decryption. One key (public key) is used for encrypt the plain text to convert it into cipher text and another key (private key) is used by receiver to decrypt the cipher text to read the message.</a:t>
            </a:r>
          </a:p>
          <a:p>
            <a:endParaRPr lang="en-IN" dirty="0"/>
          </a:p>
        </p:txBody>
      </p:sp>
    </p:spTree>
    <p:extLst>
      <p:ext uri="{BB962C8B-B14F-4D97-AF65-F5344CB8AC3E}">
        <p14:creationId xmlns:p14="http://schemas.microsoft.com/office/powerpoint/2010/main" val="358604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1A1DA19-96F1-4855-9892-5A705B6BF956}"/>
              </a:ext>
            </a:extLst>
          </p:cNvPr>
          <p:cNvGraphicFramePr>
            <a:graphicFrameLocks noGrp="1"/>
          </p:cNvGraphicFramePr>
          <p:nvPr>
            <p:ph idx="1"/>
            <p:extLst>
              <p:ext uri="{D42A27DB-BD31-4B8C-83A1-F6EECF244321}">
                <p14:modId xmlns:p14="http://schemas.microsoft.com/office/powerpoint/2010/main" val="3191376988"/>
              </p:ext>
            </p:extLst>
          </p:nvPr>
        </p:nvGraphicFramePr>
        <p:xfrm>
          <a:off x="371475" y="219075"/>
          <a:ext cx="10896600" cy="6028403"/>
        </p:xfrm>
        <a:graphic>
          <a:graphicData uri="http://schemas.openxmlformats.org/drawingml/2006/table">
            <a:tbl>
              <a:tblPr/>
              <a:tblGrid>
                <a:gridCol w="619125">
                  <a:extLst>
                    <a:ext uri="{9D8B030D-6E8A-4147-A177-3AD203B41FA5}">
                      <a16:colId xmlns:a16="http://schemas.microsoft.com/office/drawing/2014/main" val="3304778415"/>
                    </a:ext>
                  </a:extLst>
                </a:gridCol>
                <a:gridCol w="5133975">
                  <a:extLst>
                    <a:ext uri="{9D8B030D-6E8A-4147-A177-3AD203B41FA5}">
                      <a16:colId xmlns:a16="http://schemas.microsoft.com/office/drawing/2014/main" val="3819251032"/>
                    </a:ext>
                  </a:extLst>
                </a:gridCol>
                <a:gridCol w="5143500">
                  <a:extLst>
                    <a:ext uri="{9D8B030D-6E8A-4147-A177-3AD203B41FA5}">
                      <a16:colId xmlns:a16="http://schemas.microsoft.com/office/drawing/2014/main" val="1114622069"/>
                    </a:ext>
                  </a:extLst>
                </a:gridCol>
              </a:tblGrid>
              <a:tr h="168240">
                <a:tc>
                  <a:txBody>
                    <a:bodyPr/>
                    <a:lstStyle/>
                    <a:p>
                      <a:pPr algn="l" fontAlgn="base"/>
                      <a:r>
                        <a:rPr lang="en-IN" sz="2400" b="0" dirty="0" err="1">
                          <a:effectLst/>
                        </a:rPr>
                        <a:t>SNo</a:t>
                      </a:r>
                      <a:endParaRPr lang="en-IN" sz="2400" b="0" dirty="0">
                        <a:effectLst/>
                      </a:endParaRPr>
                    </a:p>
                  </a:txBody>
                  <a:tcPr marL="46456" marR="46456" marT="23228" marB="23228" anchor="ctr">
                    <a:lnL>
                      <a:noFill/>
                    </a:lnL>
                    <a:lnR>
                      <a:noFill/>
                    </a:lnR>
                    <a:lnT>
                      <a:noFill/>
                    </a:lnT>
                    <a:lnB>
                      <a:noFill/>
                    </a:lnB>
                    <a:solidFill>
                      <a:srgbClr val="FFFFFF"/>
                    </a:solidFill>
                  </a:tcPr>
                </a:tc>
                <a:tc>
                  <a:txBody>
                    <a:bodyPr/>
                    <a:lstStyle/>
                    <a:p>
                      <a:pPr algn="l" fontAlgn="base"/>
                      <a:r>
                        <a:rPr lang="en-IN" sz="2400" b="1" dirty="0">
                          <a:effectLst/>
                        </a:rPr>
                        <a:t>PRIVATE KEY</a:t>
                      </a:r>
                    </a:p>
                  </a:txBody>
                  <a:tcPr marL="46456" marR="46456" marT="23228" marB="23228" anchor="ctr">
                    <a:lnL>
                      <a:noFill/>
                    </a:lnL>
                    <a:lnR>
                      <a:noFill/>
                    </a:lnR>
                    <a:lnT>
                      <a:noFill/>
                    </a:lnT>
                    <a:lnB>
                      <a:noFill/>
                    </a:lnB>
                    <a:solidFill>
                      <a:srgbClr val="FFFFFF"/>
                    </a:solidFill>
                  </a:tcPr>
                </a:tc>
                <a:tc>
                  <a:txBody>
                    <a:bodyPr/>
                    <a:lstStyle/>
                    <a:p>
                      <a:pPr marL="0" algn="l" defTabSz="914400" rtl="0" eaLnBrk="1" fontAlgn="base" latinLnBrk="0" hangingPunct="1"/>
                      <a:r>
                        <a:rPr lang="en-IN" sz="2400" b="1" kern="1200" dirty="0">
                          <a:solidFill>
                            <a:schemeClr val="tx1"/>
                          </a:solidFill>
                          <a:effectLst/>
                          <a:latin typeface="+mn-lt"/>
                          <a:ea typeface="+mn-ea"/>
                          <a:cs typeface="+mn-cs"/>
                        </a:rPr>
                        <a:t>PUBLIC KEY</a:t>
                      </a:r>
                    </a:p>
                  </a:txBody>
                  <a:tcPr marL="46456" marR="46456" marT="23228" marB="23228" anchor="ctr">
                    <a:lnL>
                      <a:noFill/>
                    </a:lnL>
                    <a:lnR>
                      <a:noFill/>
                    </a:lnR>
                    <a:lnT>
                      <a:noFill/>
                    </a:lnT>
                    <a:lnB>
                      <a:noFill/>
                    </a:lnB>
                    <a:solidFill>
                      <a:srgbClr val="FFFFFF"/>
                    </a:solidFill>
                  </a:tcPr>
                </a:tc>
                <a:extLst>
                  <a:ext uri="{0D108BD9-81ED-4DB2-BD59-A6C34878D82A}">
                    <a16:rowId xmlns:a16="http://schemas.microsoft.com/office/drawing/2014/main" val="1148236473"/>
                  </a:ext>
                </a:extLst>
              </a:tr>
              <a:tr h="493729">
                <a:tc>
                  <a:txBody>
                    <a:bodyPr/>
                    <a:lstStyle/>
                    <a:p>
                      <a:pPr algn="l" fontAlgn="base"/>
                      <a:r>
                        <a:rPr lang="en-IN" sz="2400" b="0">
                          <a:effectLst/>
                        </a:rPr>
                        <a:t>1.</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dirty="0">
                          <a:effectLst/>
                        </a:rPr>
                        <a:t>Private key is faster than public key.</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dirty="0">
                          <a:effectLst/>
                        </a:rPr>
                        <a:t>It is slower than private key.</a:t>
                      </a:r>
                    </a:p>
                  </a:txBody>
                  <a:tcPr marL="32261" marR="32261" marT="45165" marB="45165" anchor="ctr">
                    <a:lnL>
                      <a:noFill/>
                    </a:lnL>
                    <a:lnR>
                      <a:noFill/>
                    </a:lnR>
                    <a:lnT>
                      <a:noFill/>
                    </a:lnT>
                    <a:lnB>
                      <a:noFill/>
                    </a:lnB>
                    <a:solidFill>
                      <a:srgbClr val="FFFFFF"/>
                    </a:solidFill>
                  </a:tcPr>
                </a:tc>
                <a:extLst>
                  <a:ext uri="{0D108BD9-81ED-4DB2-BD59-A6C34878D82A}">
                    <a16:rowId xmlns:a16="http://schemas.microsoft.com/office/drawing/2014/main" val="3561911327"/>
                  </a:ext>
                </a:extLst>
              </a:tr>
              <a:tr h="1246873">
                <a:tc>
                  <a:txBody>
                    <a:bodyPr/>
                    <a:lstStyle/>
                    <a:p>
                      <a:pPr algn="l" fontAlgn="base"/>
                      <a:r>
                        <a:rPr lang="en-IN" sz="2400" b="0" dirty="0">
                          <a:effectLst/>
                        </a:rPr>
                        <a:t>2.</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a:effectLst/>
                        </a:rPr>
                        <a:t>In this, the same key (secret key) and algorithm is used to encrypt and decrypt the message.</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dirty="0">
                          <a:effectLst/>
                        </a:rPr>
                        <a:t>In public key cryptography, two keys are used, one key is used for encryption and while the other is used for decryption.</a:t>
                      </a:r>
                    </a:p>
                  </a:txBody>
                  <a:tcPr marL="32261" marR="32261" marT="45165" marB="45165" anchor="ctr">
                    <a:lnL>
                      <a:noFill/>
                    </a:lnL>
                    <a:lnR>
                      <a:noFill/>
                    </a:lnR>
                    <a:lnT>
                      <a:noFill/>
                    </a:lnT>
                    <a:lnB>
                      <a:noFill/>
                    </a:lnB>
                    <a:solidFill>
                      <a:srgbClr val="FFFFFF"/>
                    </a:solidFill>
                  </a:tcPr>
                </a:tc>
                <a:extLst>
                  <a:ext uri="{0D108BD9-81ED-4DB2-BD59-A6C34878D82A}">
                    <a16:rowId xmlns:a16="http://schemas.microsoft.com/office/drawing/2014/main" val="60724877"/>
                  </a:ext>
                </a:extLst>
              </a:tr>
              <a:tr h="744776">
                <a:tc>
                  <a:txBody>
                    <a:bodyPr/>
                    <a:lstStyle/>
                    <a:p>
                      <a:pPr algn="l" fontAlgn="base"/>
                      <a:r>
                        <a:rPr lang="en-IN" sz="2400" b="0">
                          <a:effectLst/>
                        </a:rPr>
                        <a:t>3.</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a:effectLst/>
                        </a:rPr>
                        <a:t>In private key cryptography, the key is kept as a secret.</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a:effectLst/>
                        </a:rPr>
                        <a:t>In public key cryptography, one of the two keys is kept as a secret.</a:t>
                      </a:r>
                    </a:p>
                  </a:txBody>
                  <a:tcPr marL="32261" marR="32261" marT="45165" marB="45165" anchor="ctr">
                    <a:lnL>
                      <a:noFill/>
                    </a:lnL>
                    <a:lnR>
                      <a:noFill/>
                    </a:lnR>
                    <a:lnT>
                      <a:noFill/>
                    </a:lnT>
                    <a:lnB>
                      <a:noFill/>
                    </a:lnB>
                    <a:solidFill>
                      <a:srgbClr val="FFFFFF"/>
                    </a:solidFill>
                  </a:tcPr>
                </a:tc>
                <a:extLst>
                  <a:ext uri="{0D108BD9-81ED-4DB2-BD59-A6C34878D82A}">
                    <a16:rowId xmlns:a16="http://schemas.microsoft.com/office/drawing/2014/main" val="4111737904"/>
                  </a:ext>
                </a:extLst>
              </a:tr>
              <a:tr h="870301">
                <a:tc>
                  <a:txBody>
                    <a:bodyPr/>
                    <a:lstStyle/>
                    <a:p>
                      <a:pPr algn="l" fontAlgn="base"/>
                      <a:r>
                        <a:rPr lang="en-IN" sz="2400" b="0">
                          <a:effectLst/>
                        </a:rPr>
                        <a:t>4.</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dirty="0">
                          <a:effectLst/>
                        </a:rPr>
                        <a:t>Private key is </a:t>
                      </a:r>
                      <a:r>
                        <a:rPr lang="en-US" sz="2400" b="1" dirty="0">
                          <a:effectLst/>
                        </a:rPr>
                        <a:t>Symmetrical</a:t>
                      </a:r>
                      <a:r>
                        <a:rPr lang="en-US" sz="2400" b="0" dirty="0">
                          <a:effectLst/>
                        </a:rPr>
                        <a:t> because there is only one key that is called secret key.</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a:effectLst/>
                        </a:rPr>
                        <a:t>Public key is </a:t>
                      </a:r>
                      <a:r>
                        <a:rPr lang="en-US" sz="2400" b="1">
                          <a:effectLst/>
                        </a:rPr>
                        <a:t>Asymmetrical</a:t>
                      </a:r>
                      <a:r>
                        <a:rPr lang="en-US" sz="2400" b="0">
                          <a:effectLst/>
                        </a:rPr>
                        <a:t> because there are two types of key: private and public key.</a:t>
                      </a:r>
                    </a:p>
                  </a:txBody>
                  <a:tcPr marL="32261" marR="32261" marT="45165" marB="45165" anchor="ctr">
                    <a:lnL>
                      <a:noFill/>
                    </a:lnL>
                    <a:lnR>
                      <a:noFill/>
                    </a:lnR>
                    <a:lnT>
                      <a:noFill/>
                    </a:lnT>
                    <a:lnB>
                      <a:noFill/>
                    </a:lnB>
                    <a:solidFill>
                      <a:srgbClr val="FFFFFF"/>
                    </a:solidFill>
                  </a:tcPr>
                </a:tc>
                <a:extLst>
                  <a:ext uri="{0D108BD9-81ED-4DB2-BD59-A6C34878D82A}">
                    <a16:rowId xmlns:a16="http://schemas.microsoft.com/office/drawing/2014/main" val="2716672503"/>
                  </a:ext>
                </a:extLst>
              </a:tr>
              <a:tr h="995824">
                <a:tc>
                  <a:txBody>
                    <a:bodyPr/>
                    <a:lstStyle/>
                    <a:p>
                      <a:pPr algn="l" fontAlgn="base"/>
                      <a:r>
                        <a:rPr lang="en-IN" sz="2400" b="0">
                          <a:effectLst/>
                        </a:rPr>
                        <a:t>5.</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a:effectLst/>
                        </a:rPr>
                        <a:t>In this cryptography, sender and receiver need to share the same key.</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a:effectLst/>
                        </a:rPr>
                        <a:t>In this cryptography, sender and receiver does not need to share the same key.</a:t>
                      </a:r>
                    </a:p>
                  </a:txBody>
                  <a:tcPr marL="32261" marR="32261" marT="45165" marB="45165" anchor="ctr">
                    <a:lnL>
                      <a:noFill/>
                    </a:lnL>
                    <a:lnR>
                      <a:noFill/>
                    </a:lnR>
                    <a:lnT>
                      <a:noFill/>
                    </a:lnT>
                    <a:lnB>
                      <a:noFill/>
                    </a:lnB>
                    <a:solidFill>
                      <a:srgbClr val="FFFFFF"/>
                    </a:solidFill>
                  </a:tcPr>
                </a:tc>
                <a:extLst>
                  <a:ext uri="{0D108BD9-81ED-4DB2-BD59-A6C34878D82A}">
                    <a16:rowId xmlns:a16="http://schemas.microsoft.com/office/drawing/2014/main" val="3303264674"/>
                  </a:ext>
                </a:extLst>
              </a:tr>
              <a:tr h="870301">
                <a:tc>
                  <a:txBody>
                    <a:bodyPr/>
                    <a:lstStyle/>
                    <a:p>
                      <a:pPr algn="l" fontAlgn="base"/>
                      <a:r>
                        <a:rPr lang="en-IN" sz="2400" b="0" dirty="0">
                          <a:effectLst/>
                        </a:rPr>
                        <a:t>6.</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a:effectLst/>
                        </a:rPr>
                        <a:t>In this cryptography, the key is private.</a:t>
                      </a:r>
                    </a:p>
                  </a:txBody>
                  <a:tcPr marL="32261" marR="32261" marT="45165" marB="45165" anchor="ctr">
                    <a:lnL>
                      <a:noFill/>
                    </a:lnL>
                    <a:lnR>
                      <a:noFill/>
                    </a:lnR>
                    <a:lnT>
                      <a:noFill/>
                    </a:lnT>
                    <a:lnB>
                      <a:noFill/>
                    </a:lnB>
                    <a:solidFill>
                      <a:srgbClr val="FFFFFF"/>
                    </a:solidFill>
                  </a:tcPr>
                </a:tc>
                <a:tc>
                  <a:txBody>
                    <a:bodyPr/>
                    <a:lstStyle/>
                    <a:p>
                      <a:pPr algn="l" fontAlgn="base"/>
                      <a:r>
                        <a:rPr lang="en-US" sz="2400" b="0" dirty="0">
                          <a:effectLst/>
                        </a:rPr>
                        <a:t>In this cryptography, public key can be public and private key is private.</a:t>
                      </a:r>
                    </a:p>
                  </a:txBody>
                  <a:tcPr marL="32261" marR="32261" marT="45165" marB="45165" anchor="ctr">
                    <a:lnL>
                      <a:noFill/>
                    </a:lnL>
                    <a:lnR>
                      <a:noFill/>
                    </a:lnR>
                    <a:lnT>
                      <a:noFill/>
                    </a:lnT>
                    <a:lnB>
                      <a:noFill/>
                    </a:lnB>
                    <a:solidFill>
                      <a:srgbClr val="FFFFFF"/>
                    </a:solidFill>
                  </a:tcPr>
                </a:tc>
                <a:extLst>
                  <a:ext uri="{0D108BD9-81ED-4DB2-BD59-A6C34878D82A}">
                    <a16:rowId xmlns:a16="http://schemas.microsoft.com/office/drawing/2014/main" val="3462603923"/>
                  </a:ext>
                </a:extLst>
              </a:tr>
            </a:tbl>
          </a:graphicData>
        </a:graphic>
      </p:graphicFrame>
    </p:spTree>
    <p:extLst>
      <p:ext uri="{BB962C8B-B14F-4D97-AF65-F5344CB8AC3E}">
        <p14:creationId xmlns:p14="http://schemas.microsoft.com/office/powerpoint/2010/main" val="395601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44F-0E09-4488-8D2C-E0A390760B91}"/>
              </a:ext>
            </a:extLst>
          </p:cNvPr>
          <p:cNvSpPr>
            <a:spLocks noGrp="1"/>
          </p:cNvSpPr>
          <p:nvPr>
            <p:ph type="title"/>
          </p:nvPr>
        </p:nvSpPr>
        <p:spPr/>
        <p:txBody>
          <a:bodyPr/>
          <a:lstStyle/>
          <a:p>
            <a:r>
              <a:rPr lang="en-IN" b="1" i="0" dirty="0">
                <a:solidFill>
                  <a:srgbClr val="273239"/>
                </a:solidFill>
                <a:effectLst/>
                <a:latin typeface="sofia-pro"/>
              </a:rPr>
              <a:t>Public Key Encryption</a:t>
            </a:r>
            <a:endParaRPr lang="en-IN" dirty="0"/>
          </a:p>
        </p:txBody>
      </p:sp>
      <p:sp>
        <p:nvSpPr>
          <p:cNvPr id="3" name="Content Placeholder 2">
            <a:extLst>
              <a:ext uri="{FF2B5EF4-FFF2-40B4-BE49-F238E27FC236}">
                <a16:creationId xmlns:a16="http://schemas.microsoft.com/office/drawing/2014/main" id="{F3E26CD4-A427-4A47-955A-1DAACD5B138C}"/>
              </a:ext>
            </a:extLst>
          </p:cNvPr>
          <p:cNvSpPr>
            <a:spLocks noGrp="1"/>
          </p:cNvSpPr>
          <p:nvPr>
            <p:ph idx="1"/>
          </p:nvPr>
        </p:nvSpPr>
        <p:spPr/>
        <p:txBody>
          <a:bodyPr>
            <a:normAutofit fontScale="92500" lnSpcReduction="10000"/>
          </a:bodyPr>
          <a:lstStyle/>
          <a:p>
            <a:pPr algn="just"/>
            <a:r>
              <a:rPr lang="en-US" b="0" i="0" dirty="0">
                <a:solidFill>
                  <a:srgbClr val="40424E"/>
                </a:solidFill>
                <a:effectLst/>
                <a:latin typeface="urw-din"/>
              </a:rPr>
              <a:t>When the two parties communicate to each other to transfer the intelligible or sensible message, referred to as plaintext, is converted into apparently random nonsense for security purpose referred to as ciphertext.</a:t>
            </a:r>
          </a:p>
          <a:p>
            <a:pPr marL="0" indent="0" algn="just">
              <a:buNone/>
            </a:pPr>
            <a:br>
              <a:rPr lang="en-US" dirty="0"/>
            </a:br>
            <a:r>
              <a:rPr lang="en-US" b="0" i="0" dirty="0">
                <a:solidFill>
                  <a:srgbClr val="40424E"/>
                </a:solidFill>
                <a:effectLst/>
                <a:latin typeface="urw-din"/>
              </a:rPr>
              <a:t>The process of changing the plaintext into the ciphertext is referred to as </a:t>
            </a:r>
            <a:r>
              <a:rPr lang="en-US" b="1" i="0" dirty="0">
                <a:solidFill>
                  <a:srgbClr val="40424E"/>
                </a:solidFill>
                <a:effectLst/>
                <a:latin typeface="urw-din"/>
              </a:rPr>
              <a:t>encryption.</a:t>
            </a:r>
          </a:p>
          <a:p>
            <a:pPr marL="0" indent="0" algn="just">
              <a:buNone/>
            </a:pPr>
            <a:br>
              <a:rPr lang="en-US" dirty="0"/>
            </a:br>
            <a:r>
              <a:rPr lang="en-US" b="0" i="0" dirty="0">
                <a:solidFill>
                  <a:srgbClr val="40424E"/>
                </a:solidFill>
                <a:effectLst/>
                <a:latin typeface="urw-din"/>
              </a:rPr>
              <a:t>The encryption process consists of an algorithm and a key. The key is a value independent of the plaintext.</a:t>
            </a:r>
          </a:p>
          <a:p>
            <a:pPr marL="0" indent="0" algn="just">
              <a:buNone/>
            </a:pPr>
            <a:br>
              <a:rPr lang="en-US" dirty="0"/>
            </a:br>
            <a:r>
              <a:rPr lang="en-US" b="0" i="0" dirty="0">
                <a:solidFill>
                  <a:srgbClr val="40424E"/>
                </a:solidFill>
                <a:effectLst/>
                <a:latin typeface="urw-din"/>
              </a:rPr>
              <a:t>Once the ciphertext is produced, it may be transmitted.</a:t>
            </a:r>
          </a:p>
        </p:txBody>
      </p:sp>
    </p:spTree>
    <p:extLst>
      <p:ext uri="{BB962C8B-B14F-4D97-AF65-F5344CB8AC3E}">
        <p14:creationId xmlns:p14="http://schemas.microsoft.com/office/powerpoint/2010/main" val="68271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72ED6-A355-4A33-8B99-D93CE7DFAE87}"/>
              </a:ext>
            </a:extLst>
          </p:cNvPr>
          <p:cNvSpPr>
            <a:spLocks noGrp="1"/>
          </p:cNvSpPr>
          <p:nvPr>
            <p:ph idx="1"/>
          </p:nvPr>
        </p:nvSpPr>
        <p:spPr>
          <a:xfrm>
            <a:off x="838200" y="828675"/>
            <a:ext cx="10515600" cy="5348288"/>
          </a:xfrm>
        </p:spPr>
        <p:txBody>
          <a:bodyPr>
            <a:normAutofit fontScale="92500" lnSpcReduction="20000"/>
          </a:bodyPr>
          <a:lstStyle/>
          <a:p>
            <a:pPr algn="l" fontAlgn="base"/>
            <a:r>
              <a:rPr lang="en-US" b="1" i="0" dirty="0">
                <a:solidFill>
                  <a:srgbClr val="40424E"/>
                </a:solidFill>
                <a:effectLst/>
                <a:latin typeface="urw-din"/>
              </a:rPr>
              <a:t>The security of conventional encryption depends on the major two factors:</a:t>
            </a:r>
            <a:endParaRPr lang="en-US" b="0" i="0" dirty="0">
              <a:solidFill>
                <a:srgbClr val="40424E"/>
              </a:solidFill>
              <a:effectLst/>
              <a:latin typeface="urw-din"/>
            </a:endParaRPr>
          </a:p>
          <a:p>
            <a:pPr algn="l" fontAlgn="base">
              <a:buFont typeface="+mj-lt"/>
              <a:buAutoNum type="arabicPeriod"/>
            </a:pPr>
            <a:r>
              <a:rPr lang="en-US" b="0" i="0" dirty="0">
                <a:solidFill>
                  <a:srgbClr val="40424E"/>
                </a:solidFill>
                <a:effectLst/>
                <a:latin typeface="urw-din"/>
              </a:rPr>
              <a:t>The Encryption algorithm</a:t>
            </a:r>
          </a:p>
          <a:p>
            <a:pPr algn="l" fontAlgn="base">
              <a:buFont typeface="+mj-lt"/>
              <a:buAutoNum type="arabicPeriod"/>
            </a:pPr>
            <a:r>
              <a:rPr lang="en-US" b="0" i="0" dirty="0">
                <a:solidFill>
                  <a:srgbClr val="40424E"/>
                </a:solidFill>
                <a:effectLst/>
                <a:latin typeface="urw-din"/>
              </a:rPr>
              <a:t>Secrecy of the key</a:t>
            </a:r>
          </a:p>
          <a:p>
            <a:pPr algn="l" fontAlgn="base"/>
            <a:r>
              <a:rPr lang="en-US" b="0" i="0" dirty="0">
                <a:solidFill>
                  <a:srgbClr val="40424E"/>
                </a:solidFill>
                <a:effectLst/>
                <a:latin typeface="urw-din"/>
              </a:rPr>
              <a:t>The algorithm will produce a different output depending on the specific key being used at the time. Changing the key changes the output of the algorithm.</a:t>
            </a:r>
            <a:br>
              <a:rPr lang="en-US" b="0" i="0" dirty="0">
                <a:solidFill>
                  <a:srgbClr val="40424E"/>
                </a:solidFill>
                <a:effectLst/>
                <a:latin typeface="urw-din"/>
              </a:rPr>
            </a:br>
            <a:r>
              <a:rPr lang="en-US" b="0" i="0" dirty="0">
                <a:solidFill>
                  <a:srgbClr val="40424E"/>
                </a:solidFill>
                <a:effectLst/>
                <a:latin typeface="urw-din"/>
              </a:rPr>
              <a:t>Once the ciphertext is produced, it may be transmitted. Upon reception, the ciphertext can be transformed back to the original plaintext by using a decryption algorithm and the same key that was used for encryption.</a:t>
            </a:r>
            <a:br>
              <a:rPr lang="en-US" b="0" i="0" dirty="0">
                <a:solidFill>
                  <a:srgbClr val="40424E"/>
                </a:solidFill>
                <a:effectLst/>
                <a:latin typeface="urw-din"/>
              </a:rPr>
            </a:br>
            <a:r>
              <a:rPr lang="en-US" b="1" i="0" dirty="0">
                <a:solidFill>
                  <a:srgbClr val="40424E"/>
                </a:solidFill>
                <a:effectLst/>
                <a:latin typeface="urw-din"/>
              </a:rPr>
              <a:t>Decryption:</a:t>
            </a:r>
            <a:br>
              <a:rPr lang="en-US" b="0" i="0" dirty="0">
                <a:solidFill>
                  <a:srgbClr val="40424E"/>
                </a:solidFill>
                <a:effectLst/>
                <a:latin typeface="urw-din"/>
              </a:rPr>
            </a:br>
            <a:r>
              <a:rPr lang="en-US" b="0" i="0" dirty="0">
                <a:solidFill>
                  <a:srgbClr val="40424E"/>
                </a:solidFill>
                <a:effectLst/>
                <a:latin typeface="urw-din"/>
              </a:rPr>
              <a:t>The process of changing the ciphertext to the plaintext that process is known as decryption.</a:t>
            </a:r>
            <a:br>
              <a:rPr lang="en-US" b="0" i="0" dirty="0">
                <a:solidFill>
                  <a:srgbClr val="40424E"/>
                </a:solidFill>
                <a:effectLst/>
                <a:latin typeface="urw-din"/>
              </a:rPr>
            </a:br>
            <a:r>
              <a:rPr lang="en-US" b="0" i="0" dirty="0">
                <a:solidFill>
                  <a:srgbClr val="40424E"/>
                </a:solidFill>
                <a:effectLst/>
                <a:latin typeface="urw-din"/>
              </a:rPr>
              <a:t>Asymmetric is a form of Cryptosystem in which encryption and decryption are performed using different keys-Public key (known to everyone) and Private key (Secret key). This is known as </a:t>
            </a:r>
            <a:r>
              <a:rPr lang="en-US" b="1" i="0" dirty="0">
                <a:solidFill>
                  <a:srgbClr val="40424E"/>
                </a:solidFill>
                <a:effectLst/>
                <a:latin typeface="urw-din"/>
              </a:rPr>
              <a:t>Public Key Encryption</a:t>
            </a:r>
            <a:r>
              <a:rPr lang="en-US" b="0" i="0" dirty="0">
                <a:solidFill>
                  <a:srgbClr val="40424E"/>
                </a:solidFill>
                <a:effectLst/>
                <a:latin typeface="urw-din"/>
              </a:rPr>
              <a:t>.</a:t>
            </a:r>
          </a:p>
          <a:p>
            <a:endParaRPr lang="en-IN" dirty="0"/>
          </a:p>
        </p:txBody>
      </p:sp>
    </p:spTree>
    <p:extLst>
      <p:ext uri="{BB962C8B-B14F-4D97-AF65-F5344CB8AC3E}">
        <p14:creationId xmlns:p14="http://schemas.microsoft.com/office/powerpoint/2010/main" val="10122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9CC2-ADFD-4439-B24B-45B96D02697B}"/>
              </a:ext>
            </a:extLst>
          </p:cNvPr>
          <p:cNvSpPr>
            <a:spLocks noGrp="1"/>
          </p:cNvSpPr>
          <p:nvPr>
            <p:ph type="title"/>
          </p:nvPr>
        </p:nvSpPr>
        <p:spPr/>
        <p:txBody>
          <a:bodyPr>
            <a:normAutofit/>
          </a:bodyPr>
          <a:lstStyle/>
          <a:p>
            <a:pPr fontAlgn="base"/>
            <a:r>
              <a:rPr lang="en-US" b="1" i="0" dirty="0">
                <a:solidFill>
                  <a:srgbClr val="40424E"/>
                </a:solidFill>
                <a:effectLst/>
                <a:latin typeface="urw-din"/>
              </a:rPr>
              <a:t>Characteristics of Public Encryption key:</a:t>
            </a:r>
            <a:endParaRPr lang="en-IN" dirty="0"/>
          </a:p>
        </p:txBody>
      </p:sp>
      <p:sp>
        <p:nvSpPr>
          <p:cNvPr id="3" name="Content Placeholder 2">
            <a:extLst>
              <a:ext uri="{FF2B5EF4-FFF2-40B4-BE49-F238E27FC236}">
                <a16:creationId xmlns:a16="http://schemas.microsoft.com/office/drawing/2014/main" id="{E4B942A1-0FA3-4885-9C24-F6EA2571899A}"/>
              </a:ext>
            </a:extLst>
          </p:cNvPr>
          <p:cNvSpPr>
            <a:spLocks noGrp="1"/>
          </p:cNvSpPr>
          <p:nvPr>
            <p:ph idx="1"/>
          </p:nvPr>
        </p:nvSpPr>
        <p:spPr/>
        <p:txBody>
          <a:bodyPr>
            <a:normAutofit fontScale="92500" lnSpcReduction="20000"/>
          </a:bodyPr>
          <a:lstStyle/>
          <a:p>
            <a:pPr algn="just" fontAlgn="base">
              <a:buFont typeface="Arial" panose="020B0604020202020204" pitchFamily="34" charset="0"/>
              <a:buChar char="•"/>
            </a:pPr>
            <a:r>
              <a:rPr lang="en-US" b="0" i="0" dirty="0">
                <a:solidFill>
                  <a:srgbClr val="40424E"/>
                </a:solidFill>
                <a:effectLst/>
                <a:latin typeface="urw-din"/>
              </a:rPr>
              <a:t>Public key Encryption is important because it is infeasible to determine the decryption key given only the knowledge of the cryptographic algorithm and encryption key.</a:t>
            </a:r>
          </a:p>
          <a:p>
            <a:pPr algn="just" fontAlgn="base">
              <a:buFont typeface="Arial" panose="020B0604020202020204" pitchFamily="34" charset="0"/>
              <a:buChar char="•"/>
            </a:pPr>
            <a:r>
              <a:rPr lang="en-US" b="0" i="0" dirty="0">
                <a:solidFill>
                  <a:srgbClr val="40424E"/>
                </a:solidFill>
                <a:effectLst/>
                <a:latin typeface="urw-din"/>
              </a:rPr>
              <a:t>Either of the two key (Public and Private key) can be used for encryption with other key used for decryption.</a:t>
            </a:r>
          </a:p>
          <a:p>
            <a:pPr algn="just" fontAlgn="base">
              <a:buFont typeface="Arial" panose="020B0604020202020204" pitchFamily="34" charset="0"/>
              <a:buChar char="•"/>
            </a:pPr>
            <a:r>
              <a:rPr lang="en-US" b="0" i="0" dirty="0">
                <a:solidFill>
                  <a:srgbClr val="40424E"/>
                </a:solidFill>
                <a:effectLst/>
                <a:latin typeface="urw-din"/>
              </a:rPr>
              <a:t>Due to Public key cryptosystem, public keys can be freely shared, allowing users an easy and convenient method for encrypting content and verifying digital signatures, and private keys can be kept secret, ensuring only the owners of the private keys can decrypt content and create digital signatures.</a:t>
            </a:r>
          </a:p>
          <a:p>
            <a:pPr algn="just" fontAlgn="base">
              <a:buFont typeface="Arial" panose="020B0604020202020204" pitchFamily="34" charset="0"/>
              <a:buChar char="•"/>
            </a:pPr>
            <a:r>
              <a:rPr lang="en-US" b="0" i="0" dirty="0">
                <a:solidFill>
                  <a:srgbClr val="40424E"/>
                </a:solidFill>
                <a:effectLst/>
                <a:latin typeface="urw-din"/>
              </a:rPr>
              <a:t>The most widely used public-key cryptosystem is </a:t>
            </a:r>
            <a:r>
              <a:rPr lang="en-US" b="0" i="0" u="sng" dirty="0">
                <a:solidFill>
                  <a:srgbClr val="40424E"/>
                </a:solidFill>
                <a:effectLst/>
                <a:latin typeface="urw-din"/>
                <a:hlinkClick r:id="rId2"/>
              </a:rPr>
              <a:t>RSA (Rivest–Shamir–Adleman)</a:t>
            </a:r>
            <a:r>
              <a:rPr lang="en-US" b="0" i="0" dirty="0">
                <a:solidFill>
                  <a:srgbClr val="40424E"/>
                </a:solidFill>
                <a:effectLst/>
                <a:latin typeface="urw-din"/>
              </a:rPr>
              <a:t>. The difficulty of finding the prime factors of a composite number is the backbone of RSA.</a:t>
            </a:r>
          </a:p>
        </p:txBody>
      </p:sp>
    </p:spTree>
    <p:extLst>
      <p:ext uri="{BB962C8B-B14F-4D97-AF65-F5344CB8AC3E}">
        <p14:creationId xmlns:p14="http://schemas.microsoft.com/office/powerpoint/2010/main" val="185262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9CB67-EFED-4ECD-A8B3-8B1A15A6545B}"/>
              </a:ext>
            </a:extLst>
          </p:cNvPr>
          <p:cNvSpPr>
            <a:spLocks noGrp="1"/>
          </p:cNvSpPr>
          <p:nvPr>
            <p:ph idx="1"/>
          </p:nvPr>
        </p:nvSpPr>
        <p:spPr>
          <a:xfrm>
            <a:off x="838200" y="815975"/>
            <a:ext cx="10515600" cy="4351338"/>
          </a:xfrm>
        </p:spPr>
        <p:txBody>
          <a:bodyPr/>
          <a:lstStyle/>
          <a:p>
            <a:pPr marL="0" indent="0" algn="just">
              <a:buNone/>
            </a:pPr>
            <a:r>
              <a:rPr lang="en-US" b="1" i="0" dirty="0">
                <a:solidFill>
                  <a:srgbClr val="40424E"/>
                </a:solidFill>
                <a:effectLst/>
                <a:latin typeface="urw-din"/>
              </a:rPr>
              <a:t>Example:</a:t>
            </a:r>
          </a:p>
          <a:p>
            <a:pPr marL="0" indent="0" algn="just">
              <a:buNone/>
            </a:pPr>
            <a:br>
              <a:rPr lang="en-US" dirty="0"/>
            </a:br>
            <a:r>
              <a:rPr lang="en-US" b="0" i="0" dirty="0">
                <a:solidFill>
                  <a:srgbClr val="40424E"/>
                </a:solidFill>
                <a:effectLst/>
                <a:latin typeface="urw-din"/>
              </a:rPr>
              <a:t>Public keys of every user are present in the Public key Register. If B wants to send a confidential message to C, then B encrypt the message using C Public key. When C receives the message from B then C can decrypt it using its own Private key. No other recipient other than C can decrypt the message because only C know C’s private key.</a:t>
            </a:r>
            <a:endParaRPr lang="en-IN" dirty="0"/>
          </a:p>
        </p:txBody>
      </p:sp>
    </p:spTree>
    <p:extLst>
      <p:ext uri="{BB962C8B-B14F-4D97-AF65-F5344CB8AC3E}">
        <p14:creationId xmlns:p14="http://schemas.microsoft.com/office/powerpoint/2010/main" val="63571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245B744-18B0-44DC-8320-28C483AE12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3137" y="962819"/>
            <a:ext cx="770572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310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1165</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sofia-pro</vt:lpstr>
      <vt:lpstr>urw-din</vt:lpstr>
      <vt:lpstr>Office Theme</vt:lpstr>
      <vt:lpstr>Key Management in Cryptography</vt:lpstr>
      <vt:lpstr>PowerPoint Presentation</vt:lpstr>
      <vt:lpstr>PowerPoint Presentation</vt:lpstr>
      <vt:lpstr>PowerPoint Presentation</vt:lpstr>
      <vt:lpstr>Public Key Encryption</vt:lpstr>
      <vt:lpstr>PowerPoint Presentation</vt:lpstr>
      <vt:lpstr>Characteristics of Public Encryption key:</vt:lpstr>
      <vt:lpstr>PowerPoint Presentation</vt:lpstr>
      <vt:lpstr>PowerPoint Presentation</vt:lpstr>
      <vt:lpstr>Easy Key Management in Cryptography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 Matta</dc:creator>
  <cp:lastModifiedBy>Priya Matta</cp:lastModifiedBy>
  <cp:revision>14</cp:revision>
  <dcterms:created xsi:type="dcterms:W3CDTF">2021-02-03T10:39:03Z</dcterms:created>
  <dcterms:modified xsi:type="dcterms:W3CDTF">2022-04-05T11:03:45Z</dcterms:modified>
</cp:coreProperties>
</file>