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58" r:id="rId6"/>
    <p:sldId id="261" r:id="rId7"/>
    <p:sldId id="265" r:id="rId8"/>
    <p:sldId id="268" r:id="rId9"/>
    <p:sldId id="269" r:id="rId10"/>
    <p:sldId id="270" r:id="rId11"/>
    <p:sldId id="271" r:id="rId12"/>
    <p:sldId id="272" r:id="rId13"/>
    <p:sldId id="266" r:id="rId14"/>
    <p:sldId id="273" r:id="rId15"/>
    <p:sldId id="274" r:id="rId16"/>
    <p:sldId id="276" r:id="rId17"/>
    <p:sldId id="281" r:id="rId18"/>
    <p:sldId id="277" r:id="rId19"/>
    <p:sldId id="278" r:id="rId20"/>
    <p:sldId id="279" r:id="rId21"/>
    <p:sldId id="262" r:id="rId22"/>
    <p:sldId id="282" r:id="rId23"/>
    <p:sldId id="263" r:id="rId24"/>
    <p:sldId id="284" r:id="rId25"/>
    <p:sldId id="283" r:id="rId26"/>
    <p:sldId id="26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2C17B8-0B71-424A-9DAE-5A09B33AA33E}"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941510" y="2750337"/>
            <a:ext cx="878916" cy="1356442"/>
          </a:xfrm>
        </p:spPr>
        <p:txBody>
          <a:bodyPr/>
          <a:lstStyle/>
          <a:p>
            <a:fld id="{7E1A8180-FEE9-4A67-B597-310D15D686B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C17B8-0B71-424A-9DAE-5A09B33AA33E}"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4711310"/>
            <a:ext cx="865613" cy="1090789"/>
          </a:xfrm>
        </p:spPr>
        <p:txBody>
          <a:bodyPr/>
          <a:lstStyle/>
          <a:p>
            <a:fld id="{7E1A8180-FEE9-4A67-B597-310D15D686B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C17B8-0B71-424A-9DAE-5A09B33AA33E}"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4711616"/>
            <a:ext cx="865613" cy="1090789"/>
          </a:xfrm>
        </p:spPr>
        <p:txBody>
          <a:bodyPr/>
          <a:lstStyle/>
          <a:p>
            <a:fld id="{7E1A8180-FEE9-4A67-B597-310D15D686B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C17B8-0B71-424A-9DAE-5A09B33AA33E}"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4709926"/>
            <a:ext cx="865613" cy="1090789"/>
          </a:xfrm>
        </p:spPr>
        <p:txBody>
          <a:bodyPr/>
          <a:lstStyle/>
          <a:p>
            <a:fld id="{7E1A8180-FEE9-4A67-B597-310D15D686B7}" type="slidenum">
              <a:rPr lang="en-IN" smtClean="0"/>
              <a:t>‹#›</a:t>
            </a:fld>
            <a:endParaRPr lang="en-IN"/>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C17B8-0B71-424A-9DAE-5A09B33AA33E}"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4709926"/>
            <a:ext cx="865613" cy="1090789"/>
          </a:xfrm>
        </p:spPr>
        <p:txBody>
          <a:bodyPr/>
          <a:lstStyle/>
          <a:p>
            <a:fld id="{7E1A8180-FEE9-4A67-B597-310D15D686B7}"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2C17B8-0B71-424A-9DAE-5A09B33AA33E}"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2C17B8-0B71-424A-9DAE-5A09B33AA33E}"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C17B8-0B71-424A-9DAE-5A09B33AA33E}"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A02C17B8-0B71-424A-9DAE-5A09B33AA33E}" type="datetimeFigureOut">
              <a:rPr lang="en-IN" smtClean="0"/>
              <a:t>13-01-2021</a:t>
            </a:fld>
            <a:endParaRPr lang="en-IN"/>
          </a:p>
        </p:txBody>
      </p:sp>
      <p:sp>
        <p:nvSpPr>
          <p:cNvPr id="5" name="Footer Placeholder 4"/>
          <p:cNvSpPr>
            <a:spLocks noGrp="1"/>
          </p:cNvSpPr>
          <p:nvPr>
            <p:ph type="ftr" sz="quarter" idx="11"/>
          </p:nvPr>
        </p:nvSpPr>
        <p:spPr>
          <a:xfrm>
            <a:off x="510241" y="5936189"/>
            <a:ext cx="4595104" cy="365125"/>
          </a:xfrm>
        </p:spPr>
        <p:txBody>
          <a:bodyPr/>
          <a:lstStyle/>
          <a:p>
            <a:endParaRPr lang="en-IN"/>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7E1A8180-FEE9-4A67-B597-310D15D686B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C17B8-0B71-424A-9DAE-5A09B33AA33E}"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C17B8-0B71-424A-9DAE-5A09B33AA33E}"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047092" y="2869896"/>
            <a:ext cx="865613" cy="1090789"/>
          </a:xfrm>
        </p:spPr>
        <p:txBody>
          <a:bodyPr/>
          <a:lstStyle/>
          <a:p>
            <a:fld id="{7E1A8180-FEE9-4A67-B597-310D15D686B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2C17B8-0B71-424A-9DAE-5A09B33AA33E}"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2C17B8-0B71-424A-9DAE-5A09B33AA33E}" type="datetimeFigureOut">
              <a:rPr lang="en-IN" smtClean="0"/>
              <a:t>13-01-2021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2C17B8-0B71-424A-9DAE-5A09B33AA33E}"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2C17B8-0B71-424A-9DAE-5A09B33AA33E}" type="datetimeFigureOut">
              <a:rPr lang="en-IN" smtClean="0"/>
              <a:t>13-01-2021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C17B8-0B71-424A-9DAE-5A09B33AA33E}"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C17B8-0B71-424A-9DAE-5A09B33AA33E}"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8180-FEE9-4A67-B597-310D15D686B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2C17B8-0B71-424A-9DAE-5A09B33AA33E}" type="datetimeFigureOut">
              <a:rPr lang="en-IN" smtClean="0"/>
              <a:t>13-01-2021</a:t>
            </a:fld>
            <a:endParaRPr lang="en-IN"/>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E1A8180-FEE9-4A67-B597-310D15D686B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852936"/>
            <a:ext cx="6408712" cy="1152128"/>
          </a:xfrm>
        </p:spPr>
        <p:txBody>
          <a:bodyPr/>
          <a:lstStyle/>
          <a:p>
            <a:pPr algn="l"/>
            <a:r>
              <a:rPr lang="en-US" sz="4000" b="1" dirty="0"/>
              <a:t>THE DARKSIDE OF SOCIAL </a:t>
            </a:r>
            <a:r>
              <a:rPr lang="en-US" sz="4000" b="1" dirty="0" smtClean="0"/>
              <a:t>MEDIA</a:t>
            </a:r>
            <a:endParaRPr lang="en-IN" sz="4000" b="1" dirty="0"/>
          </a:p>
        </p:txBody>
      </p:sp>
      <p:sp>
        <p:nvSpPr>
          <p:cNvPr id="3" name="Subtitle 2"/>
          <p:cNvSpPr>
            <a:spLocks noGrp="1"/>
          </p:cNvSpPr>
          <p:nvPr>
            <p:ph type="subTitle" idx="1"/>
          </p:nvPr>
        </p:nvSpPr>
        <p:spPr>
          <a:xfrm>
            <a:off x="179512" y="5373216"/>
            <a:ext cx="6084168" cy="1368152"/>
          </a:xfrm>
        </p:spPr>
        <p:txBody>
          <a:bodyPr>
            <a:noAutofit/>
          </a:bodyPr>
          <a:lstStyle/>
          <a:p>
            <a:pPr algn="l"/>
            <a:r>
              <a:rPr lang="en-US" sz="2400" dirty="0" smtClean="0">
                <a:latin typeface="Arial" pitchFamily="34" charset="0"/>
                <a:cs typeface="Arial" pitchFamily="34" charset="0"/>
              </a:rPr>
              <a:t>Presented By: Satyam </a:t>
            </a:r>
            <a:r>
              <a:rPr lang="en-US" sz="2400" dirty="0" smtClean="0">
                <a:latin typeface="Arial" pitchFamily="34" charset="0"/>
                <a:cs typeface="Arial" pitchFamily="34" charset="0"/>
              </a:rPr>
              <a:t>Prakash</a:t>
            </a:r>
          </a:p>
          <a:p>
            <a:pPr algn="l"/>
            <a:r>
              <a:rPr lang="en-US" sz="2400" dirty="0" smtClean="0">
                <a:latin typeface="Arial" pitchFamily="34" charset="0"/>
                <a:cs typeface="Arial" pitchFamily="34" charset="0"/>
              </a:rPr>
              <a:t>Roll No. 202CS027</a:t>
            </a:r>
          </a:p>
          <a:p>
            <a:pPr algn="l"/>
            <a:r>
              <a:rPr lang="en-US" sz="2400" dirty="0" smtClean="0">
                <a:latin typeface="Arial" pitchFamily="34" charset="0"/>
                <a:cs typeface="Arial" pitchFamily="34" charset="0"/>
              </a:rPr>
              <a:t>National Institute Of Technology</a:t>
            </a:r>
            <a:r>
              <a:rPr lang="en-US" sz="2400" smtClean="0">
                <a:latin typeface="Arial" pitchFamily="34" charset="0"/>
                <a:cs typeface="Arial" pitchFamily="34" charset="0"/>
              </a:rPr>
              <a:t>, Karnataka</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345467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4"/>
          <p:cNvSpPr txBox="1">
            <a:spLocks/>
          </p:cNvSpPr>
          <p:nvPr/>
        </p:nvSpPr>
        <p:spPr>
          <a:xfrm>
            <a:off x="517044" y="404664"/>
            <a:ext cx="8238224" cy="6048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itchFamily="2" charset="2"/>
              <a:buChar char="q"/>
            </a:pPr>
            <a:r>
              <a:rPr lang="en-US" dirty="0" smtClean="0">
                <a:solidFill>
                  <a:schemeClr val="bg1"/>
                </a:solidFill>
              </a:rPr>
              <a:t> </a:t>
            </a:r>
            <a:r>
              <a:rPr lang="en-IN" b="1" dirty="0" smtClean="0">
                <a:solidFill>
                  <a:schemeClr val="bg1"/>
                </a:solidFill>
              </a:rPr>
              <a:t>Reduced Productivity</a:t>
            </a:r>
            <a:endParaRPr lang="en-IN" b="1" dirty="0">
              <a:solidFill>
                <a:schemeClr val="bg1"/>
              </a:solidFill>
            </a:endParaRPr>
          </a:p>
          <a:p>
            <a:pPr>
              <a:buFont typeface="Wingdings" pitchFamily="2" charset="2"/>
              <a:buChar char="q"/>
            </a:pPr>
            <a:endParaRPr lang="en-IN" b="1" dirty="0" smtClean="0"/>
          </a:p>
          <a:p>
            <a:pPr>
              <a:buFont typeface="Wingdings" pitchFamily="2" charset="2"/>
              <a:buChar char="q"/>
            </a:pPr>
            <a:endParaRPr lang="en-IN" b="1" dirty="0"/>
          </a:p>
        </p:txBody>
      </p:sp>
      <p:pic>
        <p:nvPicPr>
          <p:cNvPr id="2050" name="Picture 2" descr="E:\Education\NITK\Seminar\wp-content%2Fuploads%2F2012%2F10%2FSOCIAL-MEDIA-AT-WORK-MASHABLE-copy.jpg%2Ffull-fit-in__1200x2000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160748"/>
            <a:ext cx="6342425" cy="47885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04" y="1477522"/>
            <a:ext cx="2450054" cy="4524315"/>
          </a:xfrm>
          <a:prstGeom prst="rect">
            <a:avLst/>
          </a:prstGeom>
          <a:noFill/>
        </p:spPr>
        <p:txBody>
          <a:bodyPr wrap="square" rtlCol="0">
            <a:spAutoFit/>
          </a:bodyPr>
          <a:lstStyle/>
          <a:p>
            <a:r>
              <a:rPr lang="en-US" sz="2400" dirty="0" err="1" smtClean="0"/>
              <a:t>Mashable</a:t>
            </a:r>
            <a:r>
              <a:rPr lang="en-US" sz="2400" dirty="0" smtClean="0"/>
              <a:t> reports  that a social media interruption occurs every 10.5 minutes on average, and it then takes 23 minutes for those users  to get back on task.</a:t>
            </a:r>
            <a:endParaRPr lang="en-IN" sz="2400" dirty="0"/>
          </a:p>
        </p:txBody>
      </p:sp>
    </p:spTree>
    <p:extLst>
      <p:ext uri="{BB962C8B-B14F-4D97-AF65-F5344CB8AC3E}">
        <p14:creationId xmlns:p14="http://schemas.microsoft.com/office/powerpoint/2010/main" val="34006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0240" y="476672"/>
            <a:ext cx="8238224" cy="1355378"/>
          </a:xfrm>
        </p:spPr>
        <p:txBody>
          <a:bodyPr/>
          <a:lstStyle/>
          <a:p>
            <a:pPr>
              <a:buFont typeface="Wingdings" pitchFamily="2" charset="2"/>
              <a:buChar char="q"/>
            </a:pPr>
            <a:r>
              <a:rPr lang="en-US" dirty="0" smtClean="0">
                <a:solidFill>
                  <a:schemeClr val="bg1"/>
                </a:solidFill>
              </a:rPr>
              <a:t> </a:t>
            </a:r>
            <a:r>
              <a:rPr lang="en-IN" b="1" dirty="0" smtClean="0">
                <a:solidFill>
                  <a:schemeClr val="bg1"/>
                </a:solidFill>
              </a:rPr>
              <a:t>Privacy Issues</a:t>
            </a:r>
            <a:endParaRPr lang="en-IN" b="1" dirty="0">
              <a:solidFill>
                <a:schemeClr val="bg1"/>
              </a:solidFill>
            </a:endParaRPr>
          </a:p>
          <a:p>
            <a:pPr>
              <a:buFont typeface="Wingdings" pitchFamily="2" charset="2"/>
              <a:buChar char="q"/>
            </a:pPr>
            <a:endParaRPr lang="en-IN" b="1" dirty="0"/>
          </a:p>
        </p:txBody>
      </p:sp>
      <p:sp>
        <p:nvSpPr>
          <p:cNvPr id="2" name="TextBox 1"/>
          <p:cNvSpPr txBox="1"/>
          <p:nvPr/>
        </p:nvSpPr>
        <p:spPr>
          <a:xfrm>
            <a:off x="603710" y="908720"/>
            <a:ext cx="8231188" cy="923330"/>
          </a:xfrm>
          <a:prstGeom prst="rect">
            <a:avLst/>
          </a:prstGeom>
          <a:noFill/>
        </p:spPr>
        <p:txBody>
          <a:bodyPr wrap="square" rtlCol="0">
            <a:spAutoFit/>
          </a:bodyPr>
          <a:lstStyle/>
          <a:p>
            <a:pPr algn="just"/>
            <a:r>
              <a:rPr lang="en-US" dirty="0"/>
              <a:t>Criminals are </a:t>
            </a:r>
            <a:r>
              <a:rPr lang="en-US" dirty="0" smtClean="0"/>
              <a:t>expert </a:t>
            </a:r>
            <a:r>
              <a:rPr lang="en-US" dirty="0"/>
              <a:t>at tricking </a:t>
            </a:r>
            <a:r>
              <a:rPr lang="en-US" b="1" dirty="0"/>
              <a:t>social media</a:t>
            </a:r>
            <a:r>
              <a:rPr lang="en-US" dirty="0"/>
              <a:t> users into handing over sensitive information, stealing personal data, and gaining access to accounts </a:t>
            </a:r>
            <a:r>
              <a:rPr lang="en-US" dirty="0" smtClean="0"/>
              <a:t>which users </a:t>
            </a:r>
            <a:r>
              <a:rPr lang="en-US" dirty="0"/>
              <a:t>consider private.</a:t>
            </a:r>
            <a:endParaRPr lang="en-IN" dirty="0"/>
          </a:p>
        </p:txBody>
      </p:sp>
      <p:sp>
        <p:nvSpPr>
          <p:cNvPr id="7" name="Content Placeholder 4"/>
          <p:cNvSpPr txBox="1">
            <a:spLocks/>
          </p:cNvSpPr>
          <p:nvPr/>
        </p:nvSpPr>
        <p:spPr>
          <a:xfrm>
            <a:off x="524896" y="1969697"/>
            <a:ext cx="8238224" cy="4163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itchFamily="2" charset="2"/>
              <a:buChar char="q"/>
            </a:pPr>
            <a:r>
              <a:rPr lang="en-US" dirty="0" smtClean="0">
                <a:solidFill>
                  <a:schemeClr val="bg1"/>
                </a:solidFill>
              </a:rPr>
              <a:t> </a:t>
            </a:r>
            <a:r>
              <a:rPr lang="en-IN" b="1" dirty="0" smtClean="0">
                <a:solidFill>
                  <a:schemeClr val="bg1"/>
                </a:solidFill>
              </a:rPr>
              <a:t>Anxiety &amp; Depression</a:t>
            </a:r>
            <a:endParaRPr lang="en-IN" b="1" dirty="0">
              <a:solidFill>
                <a:schemeClr val="bg1"/>
              </a:solidFill>
            </a:endParaRPr>
          </a:p>
          <a:p>
            <a:pPr>
              <a:buFont typeface="Wingdings" pitchFamily="2" charset="2"/>
              <a:buChar char="q"/>
            </a:pPr>
            <a:endParaRPr lang="en-IN" b="1" dirty="0" smtClean="0"/>
          </a:p>
          <a:p>
            <a:pPr>
              <a:buFont typeface="Wingdings" pitchFamily="2" charset="2"/>
              <a:buChar char="q"/>
            </a:pPr>
            <a:endParaRPr lang="en-IN" b="1" dirty="0"/>
          </a:p>
        </p:txBody>
      </p:sp>
      <p:sp>
        <p:nvSpPr>
          <p:cNvPr id="6" name="TextBox 5"/>
          <p:cNvSpPr txBox="1"/>
          <p:nvPr/>
        </p:nvSpPr>
        <p:spPr>
          <a:xfrm>
            <a:off x="524896" y="5465837"/>
            <a:ext cx="8310002" cy="923330"/>
          </a:xfrm>
          <a:prstGeom prst="rect">
            <a:avLst/>
          </a:prstGeom>
          <a:noFill/>
        </p:spPr>
        <p:txBody>
          <a:bodyPr wrap="square" rtlCol="0">
            <a:spAutoFit/>
          </a:bodyPr>
          <a:lstStyle/>
          <a:p>
            <a:pPr algn="just"/>
            <a:r>
              <a:rPr lang="en-US" dirty="0" smtClean="0"/>
              <a:t>One </a:t>
            </a:r>
            <a:r>
              <a:rPr lang="en-US" dirty="0"/>
              <a:t>of the adverse effects of social media is depression. The greater we use social media, the less happy we seem to be. One study discovered that Facebook use was linked to both less happiness and less life satisfaction.</a:t>
            </a:r>
            <a:endParaRPr lang="en-IN" dirty="0"/>
          </a:p>
        </p:txBody>
      </p:sp>
      <p:pic>
        <p:nvPicPr>
          <p:cNvPr id="3074" name="Picture 2" descr="E:\Education\NITK\Seminar\Screenshot (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10" y="2492896"/>
            <a:ext cx="8231188"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71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0240" y="476672"/>
            <a:ext cx="8238224" cy="5904656"/>
          </a:xfrm>
        </p:spPr>
        <p:txBody>
          <a:bodyPr/>
          <a:lstStyle/>
          <a:p>
            <a:pPr>
              <a:buFont typeface="Wingdings" pitchFamily="2" charset="2"/>
              <a:buChar char="q"/>
            </a:pPr>
            <a:r>
              <a:rPr lang="en-US" dirty="0" smtClean="0">
                <a:solidFill>
                  <a:schemeClr val="bg1"/>
                </a:solidFill>
              </a:rPr>
              <a:t> </a:t>
            </a:r>
            <a:r>
              <a:rPr lang="en-IN" b="1" dirty="0" smtClean="0">
                <a:solidFill>
                  <a:schemeClr val="bg1"/>
                </a:solidFill>
              </a:rPr>
              <a:t>Addiction</a:t>
            </a:r>
            <a:endParaRPr lang="en-IN" b="1" dirty="0">
              <a:solidFill>
                <a:schemeClr val="bg1"/>
              </a:solidFill>
            </a:endParaRPr>
          </a:p>
          <a:p>
            <a:pPr>
              <a:buFont typeface="Wingdings" pitchFamily="2" charset="2"/>
              <a:buChar char="q"/>
            </a:pPr>
            <a:endParaRPr lang="en-IN" b="1" dirty="0"/>
          </a:p>
        </p:txBody>
      </p:sp>
      <p:sp>
        <p:nvSpPr>
          <p:cNvPr id="2" name="TextBox 1"/>
          <p:cNvSpPr txBox="1"/>
          <p:nvPr/>
        </p:nvSpPr>
        <p:spPr>
          <a:xfrm>
            <a:off x="603710" y="944604"/>
            <a:ext cx="8231188" cy="923330"/>
          </a:xfrm>
          <a:prstGeom prst="rect">
            <a:avLst/>
          </a:prstGeom>
          <a:noFill/>
        </p:spPr>
        <p:txBody>
          <a:bodyPr wrap="square" rtlCol="0">
            <a:spAutoFit/>
          </a:bodyPr>
          <a:lstStyle/>
          <a:p>
            <a:pPr algn="just"/>
            <a:r>
              <a:rPr lang="en-US" dirty="0" smtClean="0"/>
              <a:t>It </a:t>
            </a:r>
            <a:r>
              <a:rPr lang="en-US" dirty="0"/>
              <a:t>is generally defined as the compulsive use of social media platforms that results in significant impairment in an individual's function in various life domains over a prolonged period.</a:t>
            </a:r>
            <a:endParaRPr lang="en-IN" dirty="0"/>
          </a:p>
        </p:txBody>
      </p:sp>
      <p:pic>
        <p:nvPicPr>
          <p:cNvPr id="4098" name="Picture 2" descr="E:\Education\NITK\Seminar\Screenshot (56).png"/>
          <p:cNvPicPr>
            <a:picLocks noChangeAspect="1" noChangeArrowheads="1"/>
          </p:cNvPicPr>
          <p:nvPr/>
        </p:nvPicPr>
        <p:blipFill rotWithShape="1">
          <a:blip r:embed="rId2">
            <a:extLst>
              <a:ext uri="{28A0092B-C50C-407E-A947-70E740481C1C}">
                <a14:useLocalDpi xmlns:a14="http://schemas.microsoft.com/office/drawing/2010/main" val="0"/>
              </a:ext>
            </a:extLst>
          </a:blip>
          <a:srcRect b="8552"/>
          <a:stretch/>
        </p:blipFill>
        <p:spPr bwMode="auto">
          <a:xfrm>
            <a:off x="603710" y="2094125"/>
            <a:ext cx="7871313" cy="434611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03710" y="2297334"/>
            <a:ext cx="2592287" cy="3939694"/>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900" b="1" dirty="0" err="1">
                <a:solidFill>
                  <a:schemeClr val="tx1"/>
                </a:solidFill>
              </a:rPr>
              <a:t>Aza</a:t>
            </a:r>
            <a:r>
              <a:rPr lang="en-IN" sz="1900" b="1" dirty="0">
                <a:solidFill>
                  <a:schemeClr val="tx1"/>
                </a:solidFill>
              </a:rPr>
              <a:t> </a:t>
            </a:r>
            <a:r>
              <a:rPr lang="en-IN" sz="1900" b="1" dirty="0" err="1">
                <a:solidFill>
                  <a:schemeClr val="tx1"/>
                </a:solidFill>
              </a:rPr>
              <a:t>Raskin</a:t>
            </a:r>
            <a:r>
              <a:rPr lang="en-IN" sz="1900" b="1" dirty="0">
                <a:solidFill>
                  <a:schemeClr val="tx1"/>
                </a:solidFill>
              </a:rPr>
              <a:t>, former Mozilla and Jawbone employee </a:t>
            </a:r>
            <a:r>
              <a:rPr lang="en-IN" sz="1900" b="1" dirty="0" smtClean="0">
                <a:solidFill>
                  <a:schemeClr val="tx1"/>
                </a:solidFill>
              </a:rPr>
              <a:t>said  </a:t>
            </a:r>
            <a:endParaRPr lang="en-IN" sz="1900" b="1" dirty="0">
              <a:solidFill>
                <a:schemeClr val="tx1"/>
              </a:solidFill>
            </a:endParaRPr>
          </a:p>
          <a:p>
            <a:r>
              <a:rPr lang="en-US" sz="1900" b="1" dirty="0">
                <a:solidFill>
                  <a:schemeClr val="tx1"/>
                </a:solidFill>
              </a:rPr>
              <a:t>"Behind every screen on your phone, there are generally like literally a thousand engineers that have worked on this thing to try to make it maximally addicting".</a:t>
            </a:r>
            <a:endParaRPr lang="en-IN" sz="1900" b="1" dirty="0">
              <a:solidFill>
                <a:schemeClr val="tx1"/>
              </a:solidFill>
            </a:endParaRPr>
          </a:p>
        </p:txBody>
      </p:sp>
      <p:sp>
        <p:nvSpPr>
          <p:cNvPr id="9" name="Rectangle 8"/>
          <p:cNvSpPr/>
          <p:nvPr/>
        </p:nvSpPr>
        <p:spPr>
          <a:xfrm>
            <a:off x="5804542" y="2297334"/>
            <a:ext cx="2672147" cy="3939694"/>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00" b="1" dirty="0">
                <a:solidFill>
                  <a:schemeClr val="tx1"/>
                </a:solidFill>
              </a:rPr>
              <a:t>He added that</a:t>
            </a:r>
          </a:p>
          <a:p>
            <a:r>
              <a:rPr lang="en-US" sz="1900" b="1" dirty="0">
                <a:solidFill>
                  <a:schemeClr val="tx1"/>
                </a:solidFill>
              </a:rPr>
              <a:t>“It's as if they're taking behavioral cocaine and just sprinkling it all over your interface and that's the thing that keeps you like coming back and back and back</a:t>
            </a:r>
            <a:r>
              <a:rPr lang="en-US" sz="1900" b="1" dirty="0" smtClean="0">
                <a:solidFill>
                  <a:schemeClr val="tx1"/>
                </a:solidFill>
              </a:rPr>
              <a:t>”.</a:t>
            </a:r>
            <a:endParaRPr lang="en-IN" sz="1900" b="1" dirty="0">
              <a:solidFill>
                <a:schemeClr val="tx1"/>
              </a:solidFill>
            </a:endParaRPr>
          </a:p>
        </p:txBody>
      </p:sp>
    </p:spTree>
    <p:extLst>
      <p:ext uri="{BB962C8B-B14F-4D97-AF65-F5344CB8AC3E}">
        <p14:creationId xmlns:p14="http://schemas.microsoft.com/office/powerpoint/2010/main" val="342765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problem</a:t>
            </a:r>
            <a:endParaRPr lang="en-IN" dirty="0"/>
          </a:p>
        </p:txBody>
      </p:sp>
      <p:sp>
        <p:nvSpPr>
          <p:cNvPr id="3" name="Content Placeholder 2"/>
          <p:cNvSpPr>
            <a:spLocks noGrp="1"/>
          </p:cNvSpPr>
          <p:nvPr>
            <p:ph idx="1"/>
          </p:nvPr>
        </p:nvSpPr>
        <p:spPr>
          <a:xfrm>
            <a:off x="467544" y="1988840"/>
            <a:ext cx="8280919" cy="4464495"/>
          </a:xfrm>
        </p:spPr>
        <p:txBody>
          <a:bodyPr/>
          <a:lstStyle/>
          <a:p>
            <a:pPr marL="0" indent="0">
              <a:buNone/>
            </a:pPr>
            <a:r>
              <a:rPr lang="en-US" b="1" dirty="0" smtClean="0">
                <a:solidFill>
                  <a:schemeClr val="bg1"/>
                </a:solidFill>
              </a:rPr>
              <a:t>Seven Building Block of Social Media</a:t>
            </a:r>
            <a:endParaRPr lang="en-IN" b="1"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779" y="2430372"/>
            <a:ext cx="4497755"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2076" y="2591761"/>
            <a:ext cx="3816424" cy="4247317"/>
          </a:xfrm>
          <a:prstGeom prst="rect">
            <a:avLst/>
          </a:prstGeom>
          <a:noFill/>
        </p:spPr>
        <p:txBody>
          <a:bodyPr wrap="square" rtlCol="0">
            <a:spAutoFit/>
          </a:bodyPr>
          <a:lstStyle/>
          <a:p>
            <a:pPr algn="just"/>
            <a:r>
              <a:rPr lang="en-US" dirty="0"/>
              <a:t>To understand how individuals, communities, and organizations can use different social media platforms to connect, monitor, and engage with each other, Kietzmann et al developed a honeycomb </a:t>
            </a:r>
            <a:r>
              <a:rPr lang="en-US" dirty="0" smtClean="0"/>
              <a:t>framework.</a:t>
            </a:r>
          </a:p>
          <a:p>
            <a:pPr algn="just"/>
            <a:r>
              <a:rPr lang="en-US" smtClean="0"/>
              <a:t>This framework </a:t>
            </a:r>
            <a:r>
              <a:rPr lang="en-US" dirty="0"/>
              <a:t>unpacks social media functionalities into seven building blocks to describe different features of the social media user experience and the extent to which different social media are driven by each functionality.</a:t>
            </a:r>
            <a:endParaRPr lang="en-IN" dirty="0"/>
          </a:p>
        </p:txBody>
      </p:sp>
    </p:spTree>
    <p:extLst>
      <p:ext uri="{BB962C8B-B14F-4D97-AF65-F5344CB8AC3E}">
        <p14:creationId xmlns:p14="http://schemas.microsoft.com/office/powerpoint/2010/main" val="14252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548680"/>
            <a:ext cx="8022199" cy="5760640"/>
          </a:xfrm>
        </p:spPr>
        <p:txBody>
          <a:bodyPr>
            <a:normAutofit/>
          </a:bodyPr>
          <a:lstStyle/>
          <a:p>
            <a:pPr algn="just"/>
            <a:r>
              <a:rPr lang="en-US" b="1" dirty="0" smtClean="0">
                <a:solidFill>
                  <a:schemeClr val="bg1"/>
                </a:solidFill>
              </a:rPr>
              <a:t>Conversations</a:t>
            </a:r>
            <a:r>
              <a:rPr lang="en-US" dirty="0" smtClean="0">
                <a:solidFill>
                  <a:schemeClr val="bg1"/>
                </a:solidFill>
              </a:rPr>
              <a:t>: </a:t>
            </a:r>
            <a:r>
              <a:rPr lang="en-US" dirty="0" smtClean="0"/>
              <a:t>It refers to which </a:t>
            </a:r>
            <a:r>
              <a:rPr lang="en-IN" dirty="0" smtClean="0"/>
              <a:t>users </a:t>
            </a:r>
            <a:r>
              <a:rPr lang="en-US" dirty="0" smtClean="0"/>
              <a:t>communicate </a:t>
            </a:r>
            <a:r>
              <a:rPr lang="en-US" dirty="0"/>
              <a:t>with others using a social media platform. </a:t>
            </a:r>
            <a:r>
              <a:rPr lang="en-US" dirty="0" smtClean="0"/>
              <a:t>Twitter, Facebook</a:t>
            </a:r>
            <a:r>
              <a:rPr lang="en-US" dirty="0"/>
              <a:t>, Instagram, LinkedIn, and many other platforms </a:t>
            </a:r>
            <a:r>
              <a:rPr lang="en-US" dirty="0" smtClean="0"/>
              <a:t>provide the </a:t>
            </a:r>
            <a:r>
              <a:rPr lang="en-US" dirty="0"/>
              <a:t>ability to converse with functions such as “Like,” “Reply</a:t>
            </a:r>
            <a:r>
              <a:rPr lang="en-US" dirty="0" smtClean="0"/>
              <a:t>,” </a:t>
            </a:r>
            <a:r>
              <a:rPr lang="en-IN" dirty="0" smtClean="0"/>
              <a:t>“</a:t>
            </a:r>
            <a:r>
              <a:rPr lang="en-IN" dirty="0"/>
              <a:t>Comment,” and “Direct Message</a:t>
            </a:r>
            <a:r>
              <a:rPr lang="en-IN" dirty="0" smtClean="0"/>
              <a:t>.” </a:t>
            </a:r>
          </a:p>
          <a:p>
            <a:pPr marL="0" indent="0" algn="just">
              <a:buNone/>
            </a:pPr>
            <a:endParaRPr lang="en-IN" dirty="0" smtClean="0"/>
          </a:p>
        </p:txBody>
      </p:sp>
      <p:sp>
        <p:nvSpPr>
          <p:cNvPr id="9" name="Freeform 8"/>
          <p:cNvSpPr/>
          <p:nvPr/>
        </p:nvSpPr>
        <p:spPr>
          <a:xfrm>
            <a:off x="5292080" y="2708920"/>
            <a:ext cx="3312368" cy="3528392"/>
          </a:xfrm>
          <a:custGeom>
            <a:avLst/>
            <a:gdLst>
              <a:gd name="connsiteX0" fmla="*/ 0 w 1693333"/>
              <a:gd name="connsiteY0" fmla="*/ 736600 h 1473200"/>
              <a:gd name="connsiteX1" fmla="*/ 368300 w 1693333"/>
              <a:gd name="connsiteY1" fmla="*/ 0 h 1473200"/>
              <a:gd name="connsiteX2" fmla="*/ 1325033 w 1693333"/>
              <a:gd name="connsiteY2" fmla="*/ 0 h 1473200"/>
              <a:gd name="connsiteX3" fmla="*/ 1693333 w 1693333"/>
              <a:gd name="connsiteY3" fmla="*/ 736600 h 1473200"/>
              <a:gd name="connsiteX4" fmla="*/ 1325033 w 1693333"/>
              <a:gd name="connsiteY4" fmla="*/ 1473200 h 1473200"/>
              <a:gd name="connsiteX5" fmla="*/ 368300 w 1693333"/>
              <a:gd name="connsiteY5" fmla="*/ 1473200 h 1473200"/>
              <a:gd name="connsiteX6" fmla="*/ 0 w 1693333"/>
              <a:gd name="connsiteY6" fmla="*/ 7366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333" h="1473200">
                <a:moveTo>
                  <a:pt x="846666" y="0"/>
                </a:moveTo>
                <a:lnTo>
                  <a:pt x="1693332" y="320421"/>
                </a:lnTo>
                <a:lnTo>
                  <a:pt x="1693332" y="1152779"/>
                </a:lnTo>
                <a:lnTo>
                  <a:pt x="846667" y="1473200"/>
                </a:lnTo>
                <a:lnTo>
                  <a:pt x="1" y="1152779"/>
                </a:lnTo>
                <a:lnTo>
                  <a:pt x="1" y="320421"/>
                </a:lnTo>
                <a:lnTo>
                  <a:pt x="846666" y="0"/>
                </a:lnTo>
                <a:close/>
              </a:path>
            </a:pathLst>
          </a:custGeom>
          <a:solidFill>
            <a:schemeClr val="bg1">
              <a:lumMod val="85000"/>
              <a:lumOff val="15000"/>
            </a:schemeClr>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014" tIns="355319" rIns="321015" bIns="355318" numCol="1" spcCol="1270" anchor="ctr" anchorCtr="0">
            <a:noAutofit/>
          </a:bodyPr>
          <a:lstStyle/>
          <a:p>
            <a:pPr lvl="0" algn="ctr" defTabSz="1066800">
              <a:lnSpc>
                <a:spcPct val="90000"/>
              </a:lnSpc>
              <a:spcBef>
                <a:spcPct val="0"/>
              </a:spcBef>
              <a:spcAft>
                <a:spcPct val="35000"/>
              </a:spcAft>
            </a:pPr>
            <a:r>
              <a:rPr lang="en-US" sz="2400" b="1" dirty="0" smtClean="0"/>
              <a:t>CONVERSATIONS</a:t>
            </a:r>
          </a:p>
          <a:p>
            <a:pPr lvl="0" algn="ctr" defTabSz="1066800">
              <a:lnSpc>
                <a:spcPct val="90000"/>
              </a:lnSpc>
              <a:spcBef>
                <a:spcPct val="0"/>
              </a:spcBef>
              <a:spcAft>
                <a:spcPct val="35000"/>
              </a:spcAft>
            </a:pPr>
            <a:r>
              <a:rPr lang="en-US" sz="2000" kern="1200" dirty="0" smtClean="0"/>
              <a:t>Misinformation,</a:t>
            </a:r>
          </a:p>
          <a:p>
            <a:pPr lvl="0" algn="ctr" defTabSz="1066800">
              <a:lnSpc>
                <a:spcPct val="90000"/>
              </a:lnSpc>
              <a:spcBef>
                <a:spcPct val="0"/>
              </a:spcBef>
              <a:spcAft>
                <a:spcPct val="35000"/>
              </a:spcAft>
            </a:pPr>
            <a:r>
              <a:rPr lang="en-US" sz="2000" dirty="0"/>
              <a:t>d</a:t>
            </a:r>
            <a:r>
              <a:rPr lang="en-US" sz="2000" kern="1200" dirty="0" smtClean="0"/>
              <a:t>isinformation and </a:t>
            </a:r>
          </a:p>
          <a:p>
            <a:pPr lvl="0" algn="ctr" defTabSz="1066800">
              <a:lnSpc>
                <a:spcPct val="90000"/>
              </a:lnSpc>
              <a:spcBef>
                <a:spcPct val="0"/>
              </a:spcBef>
              <a:spcAft>
                <a:spcPct val="35000"/>
              </a:spcAft>
            </a:pPr>
            <a:r>
              <a:rPr lang="en-US" sz="2000" dirty="0"/>
              <a:t>a</a:t>
            </a:r>
            <a:r>
              <a:rPr lang="en-US" sz="2000" dirty="0" smtClean="0"/>
              <a:t>ggressive engagement</a:t>
            </a:r>
            <a:endParaRPr lang="en-IN" sz="2000" kern="1200" dirty="0"/>
          </a:p>
        </p:txBody>
      </p:sp>
      <p:sp>
        <p:nvSpPr>
          <p:cNvPr id="10" name="TextBox 9"/>
          <p:cNvSpPr txBox="1"/>
          <p:nvPr/>
        </p:nvSpPr>
        <p:spPr>
          <a:xfrm>
            <a:off x="753910" y="3503620"/>
            <a:ext cx="4320480" cy="1938992"/>
          </a:xfrm>
          <a:prstGeom prst="rect">
            <a:avLst/>
          </a:prstGeom>
          <a:noFill/>
        </p:spPr>
        <p:txBody>
          <a:bodyPr wrap="square" rtlCol="0">
            <a:spAutoFit/>
          </a:bodyPr>
          <a:lstStyle/>
          <a:p>
            <a:pPr marL="285750" indent="-285750" algn="just">
              <a:buFont typeface="Arial" pitchFamily="34" charset="0"/>
              <a:buChar char="•"/>
            </a:pPr>
            <a:r>
              <a:rPr lang="en-US" sz="2400" dirty="0" smtClean="0"/>
              <a:t>Chatbots and social bots that mimic human behavior to pollute conversations in online space with spam and misleading advertisements.</a:t>
            </a:r>
            <a:endParaRPr lang="en-IN" sz="2400" dirty="0"/>
          </a:p>
        </p:txBody>
      </p:sp>
    </p:spTree>
    <p:extLst>
      <p:ext uri="{BB962C8B-B14F-4D97-AF65-F5344CB8AC3E}">
        <p14:creationId xmlns:p14="http://schemas.microsoft.com/office/powerpoint/2010/main" val="8473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548680"/>
            <a:ext cx="8022199" cy="5760640"/>
          </a:xfrm>
        </p:spPr>
        <p:txBody>
          <a:bodyPr>
            <a:normAutofit/>
          </a:bodyPr>
          <a:lstStyle/>
          <a:p>
            <a:pPr algn="just"/>
            <a:r>
              <a:rPr lang="en-US" b="1" dirty="0">
                <a:solidFill>
                  <a:schemeClr val="bg1"/>
                </a:solidFill>
              </a:rPr>
              <a:t>Sharing</a:t>
            </a:r>
            <a:r>
              <a:rPr lang="en-US" dirty="0" smtClean="0">
                <a:solidFill>
                  <a:schemeClr val="bg1"/>
                </a:solidFill>
              </a:rPr>
              <a:t>:</a:t>
            </a:r>
            <a:r>
              <a:rPr lang="en-US" dirty="0"/>
              <a:t> This aspect of a social media platform concerns the extent </a:t>
            </a:r>
            <a:r>
              <a:rPr lang="en-US" dirty="0" smtClean="0"/>
              <a:t>to which </a:t>
            </a:r>
            <a:r>
              <a:rPr lang="en-US" dirty="0"/>
              <a:t>consumers exchange, distribute, and receive </a:t>
            </a:r>
            <a:r>
              <a:rPr lang="en-US" dirty="0" smtClean="0"/>
              <a:t>content. Consider </a:t>
            </a:r>
            <a:r>
              <a:rPr lang="en-US" dirty="0"/>
              <a:t>for example how people use Flickr to share photos, </a:t>
            </a:r>
            <a:r>
              <a:rPr lang="en-US" dirty="0" smtClean="0"/>
              <a:t>YouTube </a:t>
            </a:r>
            <a:r>
              <a:rPr lang="en-US" dirty="0"/>
              <a:t>to share videos, and Instagram to share photos and videos.</a:t>
            </a:r>
            <a:endParaRPr lang="en-US" dirty="0" smtClean="0"/>
          </a:p>
        </p:txBody>
      </p:sp>
      <p:sp>
        <p:nvSpPr>
          <p:cNvPr id="4" name="Freeform 3"/>
          <p:cNvSpPr/>
          <p:nvPr/>
        </p:nvSpPr>
        <p:spPr>
          <a:xfrm>
            <a:off x="5309445" y="2821998"/>
            <a:ext cx="3312368" cy="3528392"/>
          </a:xfrm>
          <a:custGeom>
            <a:avLst/>
            <a:gdLst>
              <a:gd name="connsiteX0" fmla="*/ 0 w 1693333"/>
              <a:gd name="connsiteY0" fmla="*/ 736600 h 1473200"/>
              <a:gd name="connsiteX1" fmla="*/ 368300 w 1693333"/>
              <a:gd name="connsiteY1" fmla="*/ 0 h 1473200"/>
              <a:gd name="connsiteX2" fmla="*/ 1325033 w 1693333"/>
              <a:gd name="connsiteY2" fmla="*/ 0 h 1473200"/>
              <a:gd name="connsiteX3" fmla="*/ 1693333 w 1693333"/>
              <a:gd name="connsiteY3" fmla="*/ 736600 h 1473200"/>
              <a:gd name="connsiteX4" fmla="*/ 1325033 w 1693333"/>
              <a:gd name="connsiteY4" fmla="*/ 1473200 h 1473200"/>
              <a:gd name="connsiteX5" fmla="*/ 368300 w 1693333"/>
              <a:gd name="connsiteY5" fmla="*/ 1473200 h 1473200"/>
              <a:gd name="connsiteX6" fmla="*/ 0 w 1693333"/>
              <a:gd name="connsiteY6" fmla="*/ 7366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333" h="1473200">
                <a:moveTo>
                  <a:pt x="846666" y="0"/>
                </a:moveTo>
                <a:lnTo>
                  <a:pt x="1693332" y="320421"/>
                </a:lnTo>
                <a:lnTo>
                  <a:pt x="1693332" y="1152779"/>
                </a:lnTo>
                <a:lnTo>
                  <a:pt x="846667" y="1473200"/>
                </a:lnTo>
                <a:lnTo>
                  <a:pt x="1" y="1152779"/>
                </a:lnTo>
                <a:lnTo>
                  <a:pt x="1" y="320421"/>
                </a:lnTo>
                <a:lnTo>
                  <a:pt x="846666" y="0"/>
                </a:lnTo>
                <a:close/>
              </a:path>
            </a:pathLst>
          </a:custGeom>
          <a:solidFill>
            <a:schemeClr val="bg1">
              <a:lumMod val="85000"/>
              <a:lumOff val="15000"/>
            </a:schemeClr>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014" tIns="355319" rIns="321015" bIns="355318" numCol="1" spcCol="1270" anchor="ctr" anchorCtr="0">
            <a:noAutofit/>
          </a:bodyPr>
          <a:lstStyle/>
          <a:p>
            <a:pPr lvl="0" algn="ctr" defTabSz="1066800">
              <a:lnSpc>
                <a:spcPct val="90000"/>
              </a:lnSpc>
              <a:spcBef>
                <a:spcPct val="0"/>
              </a:spcBef>
              <a:spcAft>
                <a:spcPct val="35000"/>
              </a:spcAft>
            </a:pPr>
            <a:r>
              <a:rPr lang="en-US" sz="2400" b="1" dirty="0" smtClean="0"/>
              <a:t>SHARING</a:t>
            </a:r>
          </a:p>
          <a:p>
            <a:pPr lvl="0" algn="ctr" defTabSz="1066800">
              <a:lnSpc>
                <a:spcPct val="90000"/>
              </a:lnSpc>
              <a:spcBef>
                <a:spcPct val="0"/>
              </a:spcBef>
              <a:spcAft>
                <a:spcPct val="35000"/>
              </a:spcAft>
            </a:pPr>
            <a:r>
              <a:rPr lang="en-US" sz="2000" dirty="0" smtClean="0"/>
              <a:t>Inappropriate </a:t>
            </a:r>
          </a:p>
          <a:p>
            <a:pPr lvl="0" algn="ctr" defTabSz="1066800">
              <a:lnSpc>
                <a:spcPct val="90000"/>
              </a:lnSpc>
              <a:spcBef>
                <a:spcPct val="0"/>
              </a:spcBef>
              <a:spcAft>
                <a:spcPct val="35000"/>
              </a:spcAft>
            </a:pPr>
            <a:r>
              <a:rPr lang="en-US" sz="2000" dirty="0" smtClean="0"/>
              <a:t>distribution and</a:t>
            </a:r>
          </a:p>
          <a:p>
            <a:pPr lvl="0" algn="ctr" defTabSz="1066800">
              <a:lnSpc>
                <a:spcPct val="90000"/>
              </a:lnSpc>
              <a:spcBef>
                <a:spcPct val="0"/>
              </a:spcBef>
              <a:spcAft>
                <a:spcPct val="35000"/>
              </a:spcAft>
            </a:pPr>
            <a:r>
              <a:rPr lang="en-US" sz="2000" dirty="0" smtClean="0"/>
              <a:t> content</a:t>
            </a:r>
            <a:endParaRPr lang="en-IN" sz="2000" kern="1200" dirty="0"/>
          </a:p>
        </p:txBody>
      </p:sp>
      <p:sp>
        <p:nvSpPr>
          <p:cNvPr id="5" name="TextBox 4"/>
          <p:cNvSpPr txBox="1"/>
          <p:nvPr/>
        </p:nvSpPr>
        <p:spPr>
          <a:xfrm>
            <a:off x="768834" y="2794484"/>
            <a:ext cx="4320480" cy="3785652"/>
          </a:xfrm>
          <a:prstGeom prst="rect">
            <a:avLst/>
          </a:prstGeom>
          <a:noFill/>
        </p:spPr>
        <p:txBody>
          <a:bodyPr wrap="square" rtlCol="0">
            <a:spAutoFit/>
          </a:bodyPr>
          <a:lstStyle/>
          <a:p>
            <a:pPr algn="just"/>
            <a:r>
              <a:rPr lang="en-US" sz="2400" dirty="0"/>
              <a:t>Once users can easily share content, a fundamental problem is that the shared content can be inappropriate and undesirable or that it can be shared without permission from the holder of any intellectual property rights (IPR) associated with the content.</a:t>
            </a:r>
          </a:p>
        </p:txBody>
      </p:sp>
    </p:spTree>
    <p:extLst>
      <p:ext uri="{BB962C8B-B14F-4D97-AF65-F5344CB8AC3E}">
        <p14:creationId xmlns:p14="http://schemas.microsoft.com/office/powerpoint/2010/main" val="146117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548680"/>
            <a:ext cx="8022199" cy="5760640"/>
          </a:xfrm>
        </p:spPr>
        <p:txBody>
          <a:bodyPr>
            <a:noAutofit/>
          </a:bodyPr>
          <a:lstStyle/>
          <a:p>
            <a:pPr algn="just"/>
            <a:r>
              <a:rPr lang="en-US" sz="2300" b="1" dirty="0" smtClean="0">
                <a:solidFill>
                  <a:schemeClr val="bg1"/>
                </a:solidFill>
              </a:rPr>
              <a:t>Presence:</a:t>
            </a:r>
            <a:r>
              <a:rPr lang="en-US" sz="2300" dirty="0" smtClean="0">
                <a:solidFill>
                  <a:schemeClr val="bg1"/>
                </a:solidFill>
              </a:rPr>
              <a:t> </a:t>
            </a:r>
            <a:r>
              <a:rPr lang="en-US" sz="2300" dirty="0"/>
              <a:t>This functional block concerns the extent to </a:t>
            </a:r>
            <a:r>
              <a:rPr lang="en-US" sz="2300" dirty="0" smtClean="0"/>
              <a:t>which </a:t>
            </a:r>
            <a:r>
              <a:rPr lang="en-US" sz="2300" dirty="0"/>
              <a:t>organizations and individuals know whether, where and </a:t>
            </a:r>
            <a:r>
              <a:rPr lang="en-US" sz="2300" dirty="0" smtClean="0"/>
              <a:t>when, others </a:t>
            </a:r>
            <a:r>
              <a:rPr lang="en-US" sz="2300" dirty="0"/>
              <a:t>are accessible. This includes knowing the presence of </a:t>
            </a:r>
            <a:r>
              <a:rPr lang="en-US" sz="2300" dirty="0" smtClean="0"/>
              <a:t>others in </a:t>
            </a:r>
            <a:r>
              <a:rPr lang="en-US" sz="2300" dirty="0"/>
              <a:t>an online world and/or in the real world.</a:t>
            </a:r>
            <a:endParaRPr lang="en-US" sz="2300" dirty="0" smtClean="0"/>
          </a:p>
          <a:p>
            <a:pPr algn="just"/>
            <a:r>
              <a:rPr lang="en-US" sz="2300" dirty="0"/>
              <a:t>The dark side of this functionality is that the location </a:t>
            </a:r>
            <a:r>
              <a:rPr lang="en-US" sz="2300" dirty="0" smtClean="0"/>
              <a:t>and availability </a:t>
            </a:r>
            <a:r>
              <a:rPr lang="en-US" sz="2300" dirty="0"/>
              <a:t>of users are known and can be tracked without </a:t>
            </a:r>
            <a:r>
              <a:rPr lang="en-US" sz="2300" dirty="0" smtClean="0"/>
              <a:t>their </a:t>
            </a:r>
            <a:r>
              <a:rPr lang="en-IN" sz="2300" dirty="0" smtClean="0"/>
              <a:t>awareness </a:t>
            </a:r>
            <a:r>
              <a:rPr lang="en-IN" sz="2300" dirty="0"/>
              <a:t>or consent</a:t>
            </a:r>
            <a:r>
              <a:rPr lang="en-IN" sz="2300" dirty="0" smtClean="0"/>
              <a:t>.</a:t>
            </a:r>
          </a:p>
        </p:txBody>
      </p:sp>
      <p:sp>
        <p:nvSpPr>
          <p:cNvPr id="4" name="Freeform 3"/>
          <p:cNvSpPr/>
          <p:nvPr/>
        </p:nvSpPr>
        <p:spPr>
          <a:xfrm>
            <a:off x="5309445" y="2998052"/>
            <a:ext cx="3312368" cy="3528392"/>
          </a:xfrm>
          <a:custGeom>
            <a:avLst/>
            <a:gdLst>
              <a:gd name="connsiteX0" fmla="*/ 0 w 1693333"/>
              <a:gd name="connsiteY0" fmla="*/ 736600 h 1473200"/>
              <a:gd name="connsiteX1" fmla="*/ 368300 w 1693333"/>
              <a:gd name="connsiteY1" fmla="*/ 0 h 1473200"/>
              <a:gd name="connsiteX2" fmla="*/ 1325033 w 1693333"/>
              <a:gd name="connsiteY2" fmla="*/ 0 h 1473200"/>
              <a:gd name="connsiteX3" fmla="*/ 1693333 w 1693333"/>
              <a:gd name="connsiteY3" fmla="*/ 736600 h 1473200"/>
              <a:gd name="connsiteX4" fmla="*/ 1325033 w 1693333"/>
              <a:gd name="connsiteY4" fmla="*/ 1473200 h 1473200"/>
              <a:gd name="connsiteX5" fmla="*/ 368300 w 1693333"/>
              <a:gd name="connsiteY5" fmla="*/ 1473200 h 1473200"/>
              <a:gd name="connsiteX6" fmla="*/ 0 w 1693333"/>
              <a:gd name="connsiteY6" fmla="*/ 7366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333" h="1473200">
                <a:moveTo>
                  <a:pt x="846666" y="0"/>
                </a:moveTo>
                <a:lnTo>
                  <a:pt x="1693332" y="320421"/>
                </a:lnTo>
                <a:lnTo>
                  <a:pt x="1693332" y="1152779"/>
                </a:lnTo>
                <a:lnTo>
                  <a:pt x="846667" y="1473200"/>
                </a:lnTo>
                <a:lnTo>
                  <a:pt x="1" y="1152779"/>
                </a:lnTo>
                <a:lnTo>
                  <a:pt x="1" y="320421"/>
                </a:lnTo>
                <a:lnTo>
                  <a:pt x="846666" y="0"/>
                </a:lnTo>
                <a:close/>
              </a:path>
            </a:pathLst>
          </a:custGeom>
          <a:solidFill>
            <a:schemeClr val="bg1">
              <a:lumMod val="85000"/>
              <a:lumOff val="15000"/>
            </a:schemeClr>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014" tIns="355319" rIns="321015" bIns="355318" numCol="1" spcCol="1270" anchor="ctr" anchorCtr="0">
            <a:noAutofit/>
          </a:bodyPr>
          <a:lstStyle/>
          <a:p>
            <a:pPr lvl="0" algn="ctr" defTabSz="1066800">
              <a:lnSpc>
                <a:spcPct val="90000"/>
              </a:lnSpc>
              <a:spcBef>
                <a:spcPct val="0"/>
              </a:spcBef>
              <a:spcAft>
                <a:spcPct val="35000"/>
              </a:spcAft>
            </a:pPr>
            <a:r>
              <a:rPr lang="en-US" sz="2400" b="1" dirty="0" smtClean="0"/>
              <a:t>PRESENCE</a:t>
            </a:r>
          </a:p>
          <a:p>
            <a:pPr lvl="0" algn="ctr" defTabSz="1066800">
              <a:lnSpc>
                <a:spcPct val="90000"/>
              </a:lnSpc>
              <a:spcBef>
                <a:spcPct val="0"/>
              </a:spcBef>
              <a:spcAft>
                <a:spcPct val="35000"/>
              </a:spcAft>
            </a:pPr>
            <a:r>
              <a:rPr lang="en-US" sz="2000" dirty="0" smtClean="0"/>
              <a:t>Location tracking </a:t>
            </a:r>
          </a:p>
          <a:p>
            <a:pPr lvl="0" algn="ctr" defTabSz="1066800">
              <a:lnSpc>
                <a:spcPct val="90000"/>
              </a:lnSpc>
              <a:spcBef>
                <a:spcPct val="0"/>
              </a:spcBef>
              <a:spcAft>
                <a:spcPct val="35000"/>
              </a:spcAft>
            </a:pPr>
            <a:r>
              <a:rPr lang="en-US" sz="2000" dirty="0"/>
              <a:t>a</a:t>
            </a:r>
            <a:r>
              <a:rPr lang="en-US" sz="2000" dirty="0" smtClean="0"/>
              <a:t>nd </a:t>
            </a:r>
          </a:p>
          <a:p>
            <a:pPr lvl="0" algn="ctr" defTabSz="1066800">
              <a:lnSpc>
                <a:spcPct val="90000"/>
              </a:lnSpc>
              <a:spcBef>
                <a:spcPct val="0"/>
              </a:spcBef>
              <a:spcAft>
                <a:spcPct val="35000"/>
              </a:spcAft>
            </a:pPr>
            <a:r>
              <a:rPr lang="en-US" sz="2000" dirty="0"/>
              <a:t>m</a:t>
            </a:r>
            <a:r>
              <a:rPr lang="en-US" sz="2000" dirty="0" smtClean="0"/>
              <a:t>onitoring</a:t>
            </a:r>
          </a:p>
        </p:txBody>
      </p:sp>
      <p:sp>
        <p:nvSpPr>
          <p:cNvPr id="5" name="TextBox 4"/>
          <p:cNvSpPr txBox="1"/>
          <p:nvPr/>
        </p:nvSpPr>
        <p:spPr>
          <a:xfrm>
            <a:off x="768834" y="3608086"/>
            <a:ext cx="4320480" cy="2308324"/>
          </a:xfrm>
          <a:prstGeom prst="rect">
            <a:avLst/>
          </a:prstGeom>
          <a:noFill/>
        </p:spPr>
        <p:txBody>
          <a:bodyPr wrap="square" rtlCol="0">
            <a:spAutoFit/>
          </a:bodyPr>
          <a:lstStyle/>
          <a:p>
            <a:pPr algn="just"/>
            <a:r>
              <a:rPr lang="en-US" sz="2400" dirty="0"/>
              <a:t>From 2011 to 2015, the</a:t>
            </a:r>
          </a:p>
          <a:p>
            <a:pPr algn="just"/>
            <a:r>
              <a:rPr lang="en-US" sz="2400" dirty="0"/>
              <a:t>default settings for </a:t>
            </a:r>
            <a:r>
              <a:rPr lang="en-US" sz="2400" dirty="0" smtClean="0"/>
              <a:t>Facebook Messenger </a:t>
            </a:r>
            <a:r>
              <a:rPr lang="en-US" sz="2400" dirty="0"/>
              <a:t>were to collect and </a:t>
            </a:r>
            <a:r>
              <a:rPr lang="en-US" sz="2400" dirty="0" smtClean="0"/>
              <a:t>display </a:t>
            </a:r>
            <a:r>
              <a:rPr lang="en-IN" sz="2400" dirty="0" err="1" smtClean="0"/>
              <a:t>geolocation</a:t>
            </a:r>
            <a:r>
              <a:rPr lang="en-IN" sz="2400" dirty="0" smtClean="0"/>
              <a:t> </a:t>
            </a:r>
            <a:r>
              <a:rPr lang="en-IN" sz="2400" dirty="0"/>
              <a:t>information with message </a:t>
            </a:r>
            <a:r>
              <a:rPr lang="en-IN" sz="2400" dirty="0" smtClean="0"/>
              <a:t>content.</a:t>
            </a:r>
            <a:endParaRPr lang="en-US" sz="2400" dirty="0"/>
          </a:p>
        </p:txBody>
      </p:sp>
    </p:spTree>
    <p:extLst>
      <p:ext uri="{BB962C8B-B14F-4D97-AF65-F5344CB8AC3E}">
        <p14:creationId xmlns:p14="http://schemas.microsoft.com/office/powerpoint/2010/main" val="201012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548680"/>
            <a:ext cx="8022199" cy="5760640"/>
          </a:xfrm>
        </p:spPr>
        <p:txBody>
          <a:bodyPr>
            <a:noAutofit/>
          </a:bodyPr>
          <a:lstStyle/>
          <a:p>
            <a:pPr algn="just"/>
            <a:r>
              <a:rPr lang="en-IN" sz="2300" b="1" dirty="0" smtClean="0">
                <a:solidFill>
                  <a:schemeClr val="bg1"/>
                </a:solidFill>
              </a:rPr>
              <a:t>Relationships:</a:t>
            </a:r>
            <a:r>
              <a:rPr lang="en-IN" sz="2300" dirty="0" smtClean="0">
                <a:solidFill>
                  <a:schemeClr val="bg1"/>
                </a:solidFill>
              </a:rPr>
              <a:t> </a:t>
            </a:r>
            <a:r>
              <a:rPr lang="en-US" sz="2300" dirty="0"/>
              <a:t>This building block is concerned with the extent to which </a:t>
            </a:r>
            <a:r>
              <a:rPr lang="en-US" sz="2300" dirty="0" smtClean="0"/>
              <a:t>users can </a:t>
            </a:r>
            <a:r>
              <a:rPr lang="en-US" sz="2300" dirty="0"/>
              <a:t>relate to other users through social media platforms. In </a:t>
            </a:r>
            <a:r>
              <a:rPr lang="en-US" sz="2300" dirty="0" smtClean="0"/>
              <a:t>other words</a:t>
            </a:r>
            <a:r>
              <a:rPr lang="en-US" sz="2300" dirty="0"/>
              <a:t>, users have some form of an association that determines </a:t>
            </a:r>
            <a:r>
              <a:rPr lang="en-US" sz="2300" dirty="0" smtClean="0"/>
              <a:t>why they </a:t>
            </a:r>
            <a:r>
              <a:rPr lang="en-US" sz="2300" dirty="0"/>
              <a:t>engage with each other and the what-and-how of the </a:t>
            </a:r>
            <a:r>
              <a:rPr lang="en-US" sz="2300" dirty="0" smtClean="0"/>
              <a:t>content </a:t>
            </a:r>
            <a:r>
              <a:rPr lang="en-IN" sz="2300" dirty="0" smtClean="0"/>
              <a:t>they </a:t>
            </a:r>
            <a:r>
              <a:rPr lang="en-IN" sz="2300" dirty="0"/>
              <a:t>exchange</a:t>
            </a:r>
            <a:r>
              <a:rPr lang="en-IN" sz="2300" dirty="0" smtClean="0"/>
              <a:t>.</a:t>
            </a:r>
          </a:p>
        </p:txBody>
      </p:sp>
      <p:sp>
        <p:nvSpPr>
          <p:cNvPr id="4" name="Freeform 3"/>
          <p:cNvSpPr/>
          <p:nvPr/>
        </p:nvSpPr>
        <p:spPr>
          <a:xfrm>
            <a:off x="5309445" y="2762820"/>
            <a:ext cx="3312368" cy="3528392"/>
          </a:xfrm>
          <a:custGeom>
            <a:avLst/>
            <a:gdLst>
              <a:gd name="connsiteX0" fmla="*/ 0 w 1693333"/>
              <a:gd name="connsiteY0" fmla="*/ 736600 h 1473200"/>
              <a:gd name="connsiteX1" fmla="*/ 368300 w 1693333"/>
              <a:gd name="connsiteY1" fmla="*/ 0 h 1473200"/>
              <a:gd name="connsiteX2" fmla="*/ 1325033 w 1693333"/>
              <a:gd name="connsiteY2" fmla="*/ 0 h 1473200"/>
              <a:gd name="connsiteX3" fmla="*/ 1693333 w 1693333"/>
              <a:gd name="connsiteY3" fmla="*/ 736600 h 1473200"/>
              <a:gd name="connsiteX4" fmla="*/ 1325033 w 1693333"/>
              <a:gd name="connsiteY4" fmla="*/ 1473200 h 1473200"/>
              <a:gd name="connsiteX5" fmla="*/ 368300 w 1693333"/>
              <a:gd name="connsiteY5" fmla="*/ 1473200 h 1473200"/>
              <a:gd name="connsiteX6" fmla="*/ 0 w 1693333"/>
              <a:gd name="connsiteY6" fmla="*/ 7366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333" h="1473200">
                <a:moveTo>
                  <a:pt x="846666" y="0"/>
                </a:moveTo>
                <a:lnTo>
                  <a:pt x="1693332" y="320421"/>
                </a:lnTo>
                <a:lnTo>
                  <a:pt x="1693332" y="1152779"/>
                </a:lnTo>
                <a:lnTo>
                  <a:pt x="846667" y="1473200"/>
                </a:lnTo>
                <a:lnTo>
                  <a:pt x="1" y="1152779"/>
                </a:lnTo>
                <a:lnTo>
                  <a:pt x="1" y="320421"/>
                </a:lnTo>
                <a:lnTo>
                  <a:pt x="846666" y="0"/>
                </a:lnTo>
                <a:close/>
              </a:path>
            </a:pathLst>
          </a:custGeom>
          <a:solidFill>
            <a:schemeClr val="bg1">
              <a:lumMod val="85000"/>
              <a:lumOff val="15000"/>
            </a:schemeClr>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014" tIns="355319" rIns="321015" bIns="355318" numCol="1" spcCol="1270" anchor="ctr" anchorCtr="0">
            <a:noAutofit/>
          </a:bodyPr>
          <a:lstStyle/>
          <a:p>
            <a:pPr lvl="0" algn="ctr" defTabSz="1066800">
              <a:lnSpc>
                <a:spcPct val="90000"/>
              </a:lnSpc>
              <a:spcBef>
                <a:spcPct val="0"/>
              </a:spcBef>
              <a:spcAft>
                <a:spcPct val="35000"/>
              </a:spcAft>
            </a:pPr>
            <a:r>
              <a:rPr lang="en-US" sz="2400" b="1" dirty="0" smtClean="0"/>
              <a:t>RELATIONSHIPS</a:t>
            </a:r>
          </a:p>
          <a:p>
            <a:pPr lvl="0" algn="ctr" defTabSz="1066800">
              <a:lnSpc>
                <a:spcPct val="90000"/>
              </a:lnSpc>
              <a:spcBef>
                <a:spcPct val="0"/>
              </a:spcBef>
              <a:spcAft>
                <a:spcPct val="35000"/>
              </a:spcAft>
            </a:pPr>
            <a:r>
              <a:rPr lang="en-US" sz="2000" dirty="0" smtClean="0"/>
              <a:t>Threat, coercion,</a:t>
            </a:r>
          </a:p>
          <a:p>
            <a:pPr lvl="0" algn="ctr" defTabSz="1066800">
              <a:lnSpc>
                <a:spcPct val="90000"/>
              </a:lnSpc>
              <a:spcBef>
                <a:spcPct val="0"/>
              </a:spcBef>
              <a:spcAft>
                <a:spcPct val="35000"/>
              </a:spcAft>
            </a:pPr>
            <a:r>
              <a:rPr lang="en-US" sz="2000" dirty="0"/>
              <a:t>a</a:t>
            </a:r>
            <a:r>
              <a:rPr lang="en-US" sz="2000" dirty="0" smtClean="0"/>
              <a:t>buse,</a:t>
            </a:r>
          </a:p>
          <a:p>
            <a:pPr lvl="0" algn="ctr" defTabSz="1066800">
              <a:lnSpc>
                <a:spcPct val="90000"/>
              </a:lnSpc>
              <a:spcBef>
                <a:spcPct val="0"/>
              </a:spcBef>
              <a:spcAft>
                <a:spcPct val="35000"/>
              </a:spcAft>
            </a:pPr>
            <a:r>
              <a:rPr lang="en-US" sz="2000" dirty="0" smtClean="0"/>
              <a:t>intimidation </a:t>
            </a:r>
          </a:p>
          <a:p>
            <a:pPr lvl="0" algn="ctr" defTabSz="1066800">
              <a:lnSpc>
                <a:spcPct val="90000"/>
              </a:lnSpc>
              <a:spcBef>
                <a:spcPct val="0"/>
              </a:spcBef>
              <a:spcAft>
                <a:spcPct val="35000"/>
              </a:spcAft>
            </a:pPr>
            <a:endParaRPr lang="en-US" sz="2000" dirty="0" smtClean="0"/>
          </a:p>
        </p:txBody>
      </p:sp>
      <p:sp>
        <p:nvSpPr>
          <p:cNvPr id="5" name="TextBox 4"/>
          <p:cNvSpPr txBox="1"/>
          <p:nvPr/>
        </p:nvSpPr>
        <p:spPr>
          <a:xfrm>
            <a:off x="755514" y="3238754"/>
            <a:ext cx="4320480" cy="3046988"/>
          </a:xfrm>
          <a:prstGeom prst="rect">
            <a:avLst/>
          </a:prstGeom>
          <a:noFill/>
        </p:spPr>
        <p:txBody>
          <a:bodyPr wrap="square" rtlCol="0">
            <a:spAutoFit/>
          </a:bodyPr>
          <a:lstStyle/>
          <a:p>
            <a:pPr marL="342900" indent="-342900" algn="just">
              <a:buFont typeface="Arial" pitchFamily="34" charset="0"/>
              <a:buChar char="•"/>
            </a:pPr>
            <a:r>
              <a:rPr lang="en-US" sz="2400" dirty="0" smtClean="0"/>
              <a:t>Estimates are that 10-40</a:t>
            </a:r>
            <a:r>
              <a:rPr lang="en-US" sz="2400" dirty="0"/>
              <a:t>% of the youth are victims of cyber </a:t>
            </a:r>
            <a:r>
              <a:rPr lang="en-US" sz="2400" dirty="0" smtClean="0"/>
              <a:t>bullying</a:t>
            </a:r>
          </a:p>
          <a:p>
            <a:pPr marL="342900" indent="-342900" algn="just">
              <a:buFont typeface="Arial" pitchFamily="34" charset="0"/>
              <a:buChar char="•"/>
            </a:pPr>
            <a:r>
              <a:rPr lang="en-US" sz="2400" dirty="0" smtClean="0"/>
              <a:t>40% of those who cyber bully report they do so for fun, possibly connected with occurrence of jealousy.</a:t>
            </a:r>
            <a:endParaRPr lang="en-US" sz="2400" dirty="0"/>
          </a:p>
        </p:txBody>
      </p:sp>
    </p:spTree>
    <p:extLst>
      <p:ext uri="{BB962C8B-B14F-4D97-AF65-F5344CB8AC3E}">
        <p14:creationId xmlns:p14="http://schemas.microsoft.com/office/powerpoint/2010/main" val="192494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548680"/>
            <a:ext cx="8022199" cy="5760640"/>
          </a:xfrm>
        </p:spPr>
        <p:txBody>
          <a:bodyPr>
            <a:normAutofit/>
          </a:bodyPr>
          <a:lstStyle/>
          <a:p>
            <a:pPr algn="just"/>
            <a:r>
              <a:rPr lang="en-US" b="1" dirty="0">
                <a:solidFill>
                  <a:schemeClr val="bg1"/>
                </a:solidFill>
              </a:rPr>
              <a:t>Reputation</a:t>
            </a:r>
            <a:r>
              <a:rPr lang="en-US" dirty="0" smtClean="0">
                <a:solidFill>
                  <a:schemeClr val="bg1"/>
                </a:solidFill>
              </a:rPr>
              <a:t>:</a:t>
            </a:r>
            <a:r>
              <a:rPr lang="en-US" dirty="0" smtClean="0"/>
              <a:t> Degree </a:t>
            </a:r>
            <a:r>
              <a:rPr lang="en-US" dirty="0"/>
              <a:t>to which users can identify and </a:t>
            </a:r>
            <a:r>
              <a:rPr lang="en-US" dirty="0" smtClean="0"/>
              <a:t>influence the </a:t>
            </a:r>
            <a:r>
              <a:rPr lang="en-US" dirty="0"/>
              <a:t>standing of others, including themselves, in a social </a:t>
            </a:r>
            <a:r>
              <a:rPr lang="en-US" dirty="0" smtClean="0"/>
              <a:t>media </a:t>
            </a:r>
            <a:r>
              <a:rPr lang="en-IN" dirty="0" smtClean="0"/>
              <a:t>setting.</a:t>
            </a:r>
          </a:p>
          <a:p>
            <a:pPr algn="just"/>
            <a:r>
              <a:rPr lang="en-US" dirty="0"/>
              <a:t>The reputation of a social media user can be indicated by, </a:t>
            </a:r>
            <a:r>
              <a:rPr lang="en-US" dirty="0" smtClean="0"/>
              <a:t>for example</a:t>
            </a:r>
            <a:r>
              <a:rPr lang="en-US" dirty="0"/>
              <a:t>, the number of followers someone has on Twitter, </a:t>
            </a:r>
            <a:r>
              <a:rPr lang="en-US" dirty="0" smtClean="0"/>
              <a:t>the sentiments </a:t>
            </a:r>
            <a:r>
              <a:rPr lang="en-US" dirty="0"/>
              <a:t>of the comments expressed about a social media </a:t>
            </a:r>
            <a:r>
              <a:rPr lang="en-US" dirty="0" smtClean="0"/>
              <a:t>user, the </a:t>
            </a:r>
            <a:r>
              <a:rPr lang="en-US" dirty="0"/>
              <a:t>view and like counts for a user's YouTube </a:t>
            </a:r>
            <a:r>
              <a:rPr lang="en-US" dirty="0" smtClean="0"/>
              <a:t>video.</a:t>
            </a:r>
          </a:p>
        </p:txBody>
      </p:sp>
      <p:sp>
        <p:nvSpPr>
          <p:cNvPr id="4" name="TextBox 3"/>
          <p:cNvSpPr txBox="1"/>
          <p:nvPr/>
        </p:nvSpPr>
        <p:spPr>
          <a:xfrm>
            <a:off x="539552" y="3658669"/>
            <a:ext cx="4392488" cy="2492990"/>
          </a:xfrm>
          <a:prstGeom prst="rect">
            <a:avLst/>
          </a:prstGeom>
          <a:noFill/>
        </p:spPr>
        <p:txBody>
          <a:bodyPr wrap="square" rtlCol="0">
            <a:spAutoFit/>
          </a:bodyPr>
          <a:lstStyle/>
          <a:p>
            <a:pPr marL="342900" indent="-342900" algn="just">
              <a:buFont typeface="Arial" pitchFamily="34" charset="0"/>
              <a:buChar char="•"/>
            </a:pPr>
            <a:r>
              <a:rPr lang="en-US" sz="2200" dirty="0" smtClean="0"/>
              <a:t>Every </a:t>
            </a:r>
            <a:r>
              <a:rPr lang="en-US" sz="2200" dirty="0"/>
              <a:t>year, numerous business and political leaders, and others, are forced to resign after </a:t>
            </a:r>
            <a:r>
              <a:rPr lang="en-US" sz="2200" dirty="0" smtClean="0"/>
              <a:t>posting o</a:t>
            </a:r>
            <a:r>
              <a:rPr lang="en-IN" sz="2200" dirty="0" err="1"/>
              <a:t>ffensive</a:t>
            </a:r>
            <a:r>
              <a:rPr lang="en-IN" sz="2200" dirty="0"/>
              <a:t>, disingenuous, or ridiculous content on social media.</a:t>
            </a:r>
          </a:p>
          <a:p>
            <a:pPr algn="just"/>
            <a:endParaRPr lang="en-IN" sz="2400" dirty="0"/>
          </a:p>
        </p:txBody>
      </p:sp>
      <p:sp>
        <p:nvSpPr>
          <p:cNvPr id="5" name="Freeform 4"/>
          <p:cNvSpPr/>
          <p:nvPr/>
        </p:nvSpPr>
        <p:spPr>
          <a:xfrm>
            <a:off x="5309445" y="3140968"/>
            <a:ext cx="3312368" cy="3528392"/>
          </a:xfrm>
          <a:custGeom>
            <a:avLst/>
            <a:gdLst>
              <a:gd name="connsiteX0" fmla="*/ 0 w 1693333"/>
              <a:gd name="connsiteY0" fmla="*/ 736600 h 1473200"/>
              <a:gd name="connsiteX1" fmla="*/ 368300 w 1693333"/>
              <a:gd name="connsiteY1" fmla="*/ 0 h 1473200"/>
              <a:gd name="connsiteX2" fmla="*/ 1325033 w 1693333"/>
              <a:gd name="connsiteY2" fmla="*/ 0 h 1473200"/>
              <a:gd name="connsiteX3" fmla="*/ 1693333 w 1693333"/>
              <a:gd name="connsiteY3" fmla="*/ 736600 h 1473200"/>
              <a:gd name="connsiteX4" fmla="*/ 1325033 w 1693333"/>
              <a:gd name="connsiteY4" fmla="*/ 1473200 h 1473200"/>
              <a:gd name="connsiteX5" fmla="*/ 368300 w 1693333"/>
              <a:gd name="connsiteY5" fmla="*/ 1473200 h 1473200"/>
              <a:gd name="connsiteX6" fmla="*/ 0 w 1693333"/>
              <a:gd name="connsiteY6" fmla="*/ 7366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333" h="1473200">
                <a:moveTo>
                  <a:pt x="846666" y="0"/>
                </a:moveTo>
                <a:lnTo>
                  <a:pt x="1693332" y="320421"/>
                </a:lnTo>
                <a:lnTo>
                  <a:pt x="1693332" y="1152779"/>
                </a:lnTo>
                <a:lnTo>
                  <a:pt x="846667" y="1473200"/>
                </a:lnTo>
                <a:lnTo>
                  <a:pt x="1" y="1152779"/>
                </a:lnTo>
                <a:lnTo>
                  <a:pt x="1" y="320421"/>
                </a:lnTo>
                <a:lnTo>
                  <a:pt x="846666" y="0"/>
                </a:lnTo>
                <a:close/>
              </a:path>
            </a:pathLst>
          </a:custGeom>
          <a:solidFill>
            <a:schemeClr val="bg1">
              <a:lumMod val="85000"/>
              <a:lumOff val="15000"/>
            </a:schemeClr>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014" tIns="355319" rIns="321015" bIns="355318" numCol="1" spcCol="1270" anchor="ctr" anchorCtr="0">
            <a:noAutofit/>
          </a:bodyPr>
          <a:lstStyle/>
          <a:p>
            <a:pPr lvl="0" algn="ctr" defTabSz="1066800">
              <a:lnSpc>
                <a:spcPct val="90000"/>
              </a:lnSpc>
              <a:spcBef>
                <a:spcPct val="0"/>
              </a:spcBef>
              <a:spcAft>
                <a:spcPct val="35000"/>
              </a:spcAft>
            </a:pPr>
            <a:r>
              <a:rPr lang="en-US" sz="2400" b="1" dirty="0" smtClean="0"/>
              <a:t>REPUTATION</a:t>
            </a:r>
          </a:p>
          <a:p>
            <a:pPr lvl="0" algn="ctr" defTabSz="1066800">
              <a:lnSpc>
                <a:spcPct val="90000"/>
              </a:lnSpc>
              <a:spcBef>
                <a:spcPct val="0"/>
              </a:spcBef>
              <a:spcAft>
                <a:spcPct val="35000"/>
              </a:spcAft>
            </a:pPr>
            <a:r>
              <a:rPr lang="en-US" sz="2000" dirty="0" smtClean="0"/>
              <a:t>Shaming </a:t>
            </a:r>
          </a:p>
          <a:p>
            <a:pPr lvl="0" algn="ctr" defTabSz="1066800">
              <a:lnSpc>
                <a:spcPct val="90000"/>
              </a:lnSpc>
              <a:spcBef>
                <a:spcPct val="0"/>
              </a:spcBef>
              <a:spcAft>
                <a:spcPct val="35000"/>
              </a:spcAft>
            </a:pPr>
            <a:r>
              <a:rPr lang="en-US" sz="2000" dirty="0"/>
              <a:t>a</a:t>
            </a:r>
            <a:r>
              <a:rPr lang="en-US" sz="2000" dirty="0" smtClean="0"/>
              <a:t>nd </a:t>
            </a:r>
          </a:p>
          <a:p>
            <a:pPr lvl="0" algn="ctr" defTabSz="1066800">
              <a:lnSpc>
                <a:spcPct val="90000"/>
              </a:lnSpc>
              <a:spcBef>
                <a:spcPct val="0"/>
              </a:spcBef>
              <a:spcAft>
                <a:spcPct val="35000"/>
              </a:spcAft>
            </a:pPr>
            <a:r>
              <a:rPr lang="en-US" sz="2000" dirty="0" smtClean="0"/>
              <a:t>defamation</a:t>
            </a:r>
          </a:p>
        </p:txBody>
      </p:sp>
    </p:spTree>
    <p:extLst>
      <p:ext uri="{BB962C8B-B14F-4D97-AF65-F5344CB8AC3E}">
        <p14:creationId xmlns:p14="http://schemas.microsoft.com/office/powerpoint/2010/main" val="251339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548680"/>
            <a:ext cx="8022199" cy="5760640"/>
          </a:xfrm>
        </p:spPr>
        <p:txBody>
          <a:bodyPr>
            <a:normAutofit/>
          </a:bodyPr>
          <a:lstStyle/>
          <a:p>
            <a:pPr algn="just"/>
            <a:r>
              <a:rPr lang="en-US" b="1" dirty="0" smtClean="0">
                <a:solidFill>
                  <a:schemeClr val="bg1"/>
                </a:solidFill>
              </a:rPr>
              <a:t>Groups</a:t>
            </a:r>
            <a:r>
              <a:rPr lang="en-US" dirty="0" smtClean="0">
                <a:solidFill>
                  <a:schemeClr val="bg1"/>
                </a:solidFill>
              </a:rPr>
              <a:t>:</a:t>
            </a:r>
            <a:r>
              <a:rPr lang="en-US" dirty="0" smtClean="0"/>
              <a:t> </a:t>
            </a:r>
            <a:r>
              <a:rPr lang="en-US" dirty="0"/>
              <a:t>This building block </a:t>
            </a:r>
            <a:r>
              <a:rPr lang="en-US" dirty="0" smtClean="0"/>
              <a:t>describes </a:t>
            </a:r>
            <a:r>
              <a:rPr lang="en-US" dirty="0"/>
              <a:t>the function that social media </a:t>
            </a:r>
            <a:r>
              <a:rPr lang="en-US" dirty="0" smtClean="0"/>
              <a:t>users can </a:t>
            </a:r>
            <a:r>
              <a:rPr lang="en-US" dirty="0"/>
              <a:t>create or join circles of friends or communities centered </a:t>
            </a:r>
            <a:r>
              <a:rPr lang="en-US" dirty="0" smtClean="0"/>
              <a:t>around a </a:t>
            </a:r>
            <a:r>
              <a:rPr lang="en-US" dirty="0"/>
              <a:t>shared practice or interest</a:t>
            </a:r>
            <a:r>
              <a:rPr lang="en-US" dirty="0" smtClean="0"/>
              <a:t>.</a:t>
            </a:r>
          </a:p>
          <a:p>
            <a:pPr algn="just"/>
            <a:r>
              <a:rPr lang="en-US" dirty="0"/>
              <a:t>The negative side of the groups building block, for </a:t>
            </a:r>
            <a:r>
              <a:rPr lang="en-US" dirty="0" smtClean="0"/>
              <a:t>instance, often </a:t>
            </a:r>
            <a:r>
              <a:rPr lang="en-US" dirty="0"/>
              <a:t>shows its face through what social psychologists refer to </a:t>
            </a:r>
            <a:r>
              <a:rPr lang="en-US" dirty="0" smtClean="0"/>
              <a:t>as </a:t>
            </a:r>
            <a:r>
              <a:rPr lang="en-IN" dirty="0" smtClean="0"/>
              <a:t>“</a:t>
            </a:r>
            <a:r>
              <a:rPr lang="en-IN" dirty="0" err="1" smtClean="0"/>
              <a:t>ingroup-outgroup</a:t>
            </a:r>
            <a:r>
              <a:rPr lang="en-IN" dirty="0" smtClean="0"/>
              <a:t> </a:t>
            </a:r>
            <a:r>
              <a:rPr lang="en-IN" dirty="0"/>
              <a:t>bias</a:t>
            </a:r>
            <a:r>
              <a:rPr lang="en-IN" dirty="0" smtClean="0"/>
              <a:t>”.</a:t>
            </a:r>
          </a:p>
        </p:txBody>
      </p:sp>
      <p:sp>
        <p:nvSpPr>
          <p:cNvPr id="4" name="TextBox 3"/>
          <p:cNvSpPr txBox="1"/>
          <p:nvPr/>
        </p:nvSpPr>
        <p:spPr>
          <a:xfrm>
            <a:off x="539552" y="3284984"/>
            <a:ext cx="4392488" cy="3416320"/>
          </a:xfrm>
          <a:prstGeom prst="rect">
            <a:avLst/>
          </a:prstGeom>
          <a:noFill/>
        </p:spPr>
        <p:txBody>
          <a:bodyPr wrap="square" rtlCol="0">
            <a:spAutoFit/>
          </a:bodyPr>
          <a:lstStyle/>
          <a:p>
            <a:pPr algn="just"/>
            <a:r>
              <a:rPr lang="en-IN" sz="2400" dirty="0"/>
              <a:t>People define </a:t>
            </a:r>
            <a:r>
              <a:rPr lang="en-US" sz="2400" dirty="0"/>
              <a:t>themselves in terms of social groupings (</a:t>
            </a:r>
            <a:r>
              <a:rPr lang="en-US" sz="2400" dirty="0" err="1"/>
              <a:t>ingroup</a:t>
            </a:r>
            <a:r>
              <a:rPr lang="en-US" sz="2400" dirty="0"/>
              <a:t> identity). They find themselves in an “echo-chamber” in which their own beliefs are amplified and reinforced, and those who do not fit into those </a:t>
            </a:r>
            <a:r>
              <a:rPr lang="en-IN" sz="2400" dirty="0"/>
              <a:t>groups (</a:t>
            </a:r>
            <a:r>
              <a:rPr lang="en-IN" sz="2400" dirty="0" err="1"/>
              <a:t>outgroups</a:t>
            </a:r>
            <a:r>
              <a:rPr lang="en-IN" sz="2400" dirty="0"/>
              <a:t>) are belittled.</a:t>
            </a:r>
          </a:p>
        </p:txBody>
      </p:sp>
      <p:sp>
        <p:nvSpPr>
          <p:cNvPr id="5" name="Freeform 4"/>
          <p:cNvSpPr/>
          <p:nvPr/>
        </p:nvSpPr>
        <p:spPr>
          <a:xfrm>
            <a:off x="5309445" y="3140968"/>
            <a:ext cx="3312368" cy="3528392"/>
          </a:xfrm>
          <a:custGeom>
            <a:avLst/>
            <a:gdLst>
              <a:gd name="connsiteX0" fmla="*/ 0 w 1693333"/>
              <a:gd name="connsiteY0" fmla="*/ 736600 h 1473200"/>
              <a:gd name="connsiteX1" fmla="*/ 368300 w 1693333"/>
              <a:gd name="connsiteY1" fmla="*/ 0 h 1473200"/>
              <a:gd name="connsiteX2" fmla="*/ 1325033 w 1693333"/>
              <a:gd name="connsiteY2" fmla="*/ 0 h 1473200"/>
              <a:gd name="connsiteX3" fmla="*/ 1693333 w 1693333"/>
              <a:gd name="connsiteY3" fmla="*/ 736600 h 1473200"/>
              <a:gd name="connsiteX4" fmla="*/ 1325033 w 1693333"/>
              <a:gd name="connsiteY4" fmla="*/ 1473200 h 1473200"/>
              <a:gd name="connsiteX5" fmla="*/ 368300 w 1693333"/>
              <a:gd name="connsiteY5" fmla="*/ 1473200 h 1473200"/>
              <a:gd name="connsiteX6" fmla="*/ 0 w 1693333"/>
              <a:gd name="connsiteY6" fmla="*/ 7366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333" h="1473200">
                <a:moveTo>
                  <a:pt x="846666" y="0"/>
                </a:moveTo>
                <a:lnTo>
                  <a:pt x="1693332" y="320421"/>
                </a:lnTo>
                <a:lnTo>
                  <a:pt x="1693332" y="1152779"/>
                </a:lnTo>
                <a:lnTo>
                  <a:pt x="846667" y="1473200"/>
                </a:lnTo>
                <a:lnTo>
                  <a:pt x="1" y="1152779"/>
                </a:lnTo>
                <a:lnTo>
                  <a:pt x="1" y="320421"/>
                </a:lnTo>
                <a:lnTo>
                  <a:pt x="846666" y="0"/>
                </a:lnTo>
                <a:close/>
              </a:path>
            </a:pathLst>
          </a:custGeom>
          <a:solidFill>
            <a:schemeClr val="bg1">
              <a:lumMod val="85000"/>
              <a:lumOff val="15000"/>
            </a:schemeClr>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014" tIns="355319" rIns="321015" bIns="355318" numCol="1" spcCol="1270" anchor="ctr" anchorCtr="0">
            <a:noAutofit/>
          </a:bodyPr>
          <a:lstStyle/>
          <a:p>
            <a:pPr lvl="0" algn="ctr" defTabSz="1066800">
              <a:lnSpc>
                <a:spcPct val="90000"/>
              </a:lnSpc>
              <a:spcBef>
                <a:spcPct val="0"/>
              </a:spcBef>
              <a:spcAft>
                <a:spcPct val="35000"/>
              </a:spcAft>
            </a:pPr>
            <a:r>
              <a:rPr lang="en-US" sz="2400" b="1" dirty="0" smtClean="0"/>
              <a:t>GROUPS</a:t>
            </a:r>
          </a:p>
          <a:p>
            <a:pPr lvl="0" algn="ctr" defTabSz="1066800">
              <a:lnSpc>
                <a:spcPct val="90000"/>
              </a:lnSpc>
              <a:spcBef>
                <a:spcPct val="0"/>
              </a:spcBef>
              <a:spcAft>
                <a:spcPct val="35000"/>
              </a:spcAft>
            </a:pPr>
            <a:r>
              <a:rPr lang="en-US" sz="2000" dirty="0" smtClean="0"/>
              <a:t>In-group/out-group </a:t>
            </a:r>
          </a:p>
          <a:p>
            <a:pPr lvl="0" algn="ctr" defTabSz="1066800">
              <a:lnSpc>
                <a:spcPct val="90000"/>
              </a:lnSpc>
              <a:spcBef>
                <a:spcPct val="0"/>
              </a:spcBef>
              <a:spcAft>
                <a:spcPct val="35000"/>
              </a:spcAft>
            </a:pPr>
            <a:r>
              <a:rPr lang="en-US" sz="2000" dirty="0" smtClean="0"/>
              <a:t>bias</a:t>
            </a:r>
          </a:p>
          <a:p>
            <a:pPr lvl="0" algn="ctr" defTabSz="1066800">
              <a:lnSpc>
                <a:spcPct val="90000"/>
              </a:lnSpc>
              <a:spcBef>
                <a:spcPct val="0"/>
              </a:spcBef>
              <a:spcAft>
                <a:spcPct val="35000"/>
              </a:spcAft>
            </a:pPr>
            <a:endParaRPr lang="en-US" sz="2000" dirty="0" smtClean="0"/>
          </a:p>
        </p:txBody>
      </p:sp>
    </p:spTree>
    <p:extLst>
      <p:ext uri="{BB962C8B-B14F-4D97-AF65-F5344CB8AC3E}">
        <p14:creationId xmlns:p14="http://schemas.microsoft.com/office/powerpoint/2010/main" val="184632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Problem</a:t>
            </a:r>
          </a:p>
          <a:p>
            <a:r>
              <a:rPr lang="en-US" dirty="0" smtClean="0"/>
              <a:t>Significance </a:t>
            </a:r>
            <a:r>
              <a:rPr lang="en-US" dirty="0"/>
              <a:t>o</a:t>
            </a:r>
            <a:r>
              <a:rPr lang="en-US" dirty="0" smtClean="0"/>
              <a:t>f problem</a:t>
            </a:r>
          </a:p>
          <a:p>
            <a:r>
              <a:rPr lang="en-US" dirty="0" smtClean="0"/>
              <a:t>Existing Solution</a:t>
            </a:r>
          </a:p>
          <a:p>
            <a:r>
              <a:rPr lang="en-US" dirty="0" smtClean="0"/>
              <a:t>Research </a:t>
            </a:r>
            <a:r>
              <a:rPr lang="en-US" dirty="0" smtClean="0"/>
              <a:t>gaps</a:t>
            </a:r>
          </a:p>
          <a:p>
            <a:r>
              <a:rPr lang="en-US" dirty="0"/>
              <a:t>Future Research Directions</a:t>
            </a:r>
            <a:endParaRPr lang="en-US" dirty="0" smtClean="0"/>
          </a:p>
          <a:p>
            <a:r>
              <a:rPr lang="en-US" dirty="0" smtClean="0"/>
              <a:t>Conclusion</a:t>
            </a:r>
          </a:p>
          <a:p>
            <a:r>
              <a:rPr lang="en-US" dirty="0" smtClean="0"/>
              <a:t>References</a:t>
            </a:r>
          </a:p>
          <a:p>
            <a:endParaRPr lang="en-IN" dirty="0"/>
          </a:p>
        </p:txBody>
      </p:sp>
    </p:spTree>
    <p:extLst>
      <p:ext uri="{BB962C8B-B14F-4D97-AF65-F5344CB8AC3E}">
        <p14:creationId xmlns:p14="http://schemas.microsoft.com/office/powerpoint/2010/main" val="263325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548680"/>
            <a:ext cx="8022199" cy="5904656"/>
          </a:xfrm>
        </p:spPr>
        <p:txBody>
          <a:bodyPr>
            <a:normAutofit/>
          </a:bodyPr>
          <a:lstStyle/>
          <a:p>
            <a:pPr algn="just"/>
            <a:r>
              <a:rPr lang="en-US" b="1" dirty="0" smtClean="0">
                <a:solidFill>
                  <a:schemeClr val="bg1"/>
                </a:solidFill>
              </a:rPr>
              <a:t>Identity</a:t>
            </a:r>
            <a:r>
              <a:rPr lang="en-US" dirty="0" smtClean="0">
                <a:solidFill>
                  <a:schemeClr val="bg1"/>
                </a:solidFill>
              </a:rPr>
              <a:t>:</a:t>
            </a:r>
            <a:r>
              <a:rPr lang="en-US" dirty="0" smtClean="0"/>
              <a:t> </a:t>
            </a:r>
            <a:r>
              <a:rPr lang="en-US" dirty="0"/>
              <a:t>Presenting one's identity is a central aspect of social media. </a:t>
            </a:r>
            <a:r>
              <a:rPr lang="en-US" dirty="0" smtClean="0"/>
              <a:t>Next to </a:t>
            </a:r>
            <a:r>
              <a:rPr lang="en-US" dirty="0"/>
              <a:t>providing objective personal information, such as gender or age</a:t>
            </a:r>
            <a:r>
              <a:rPr lang="en-US" dirty="0" smtClean="0"/>
              <a:t>, </a:t>
            </a:r>
            <a:r>
              <a:rPr lang="en-US" dirty="0"/>
              <a:t>users can also provide more subjective details that express </a:t>
            </a:r>
            <a:r>
              <a:rPr lang="en-US" dirty="0" smtClean="0"/>
              <a:t>their identity </a:t>
            </a:r>
            <a:r>
              <a:rPr lang="en-US" dirty="0"/>
              <a:t>by, for example, joining groups with a specific topic or </a:t>
            </a:r>
            <a:r>
              <a:rPr lang="en-US" dirty="0" smtClean="0"/>
              <a:t>by liking</a:t>
            </a:r>
            <a:r>
              <a:rPr lang="en-US" dirty="0"/>
              <a:t>, </a:t>
            </a:r>
            <a:r>
              <a:rPr lang="en-US" dirty="0" smtClean="0"/>
              <a:t>disliking</a:t>
            </a:r>
            <a:r>
              <a:rPr lang="en-US" dirty="0"/>
              <a:t>, or commenting on content</a:t>
            </a:r>
            <a:r>
              <a:rPr lang="en-US" dirty="0" smtClean="0"/>
              <a:t>.</a:t>
            </a:r>
          </a:p>
        </p:txBody>
      </p:sp>
      <p:sp>
        <p:nvSpPr>
          <p:cNvPr id="4" name="TextBox 3"/>
          <p:cNvSpPr txBox="1"/>
          <p:nvPr/>
        </p:nvSpPr>
        <p:spPr>
          <a:xfrm>
            <a:off x="539552" y="3335503"/>
            <a:ext cx="4392488" cy="2677656"/>
          </a:xfrm>
          <a:prstGeom prst="rect">
            <a:avLst/>
          </a:prstGeom>
          <a:noFill/>
        </p:spPr>
        <p:txBody>
          <a:bodyPr wrap="square" rtlCol="0">
            <a:spAutoFit/>
          </a:bodyPr>
          <a:lstStyle/>
          <a:p>
            <a:pPr algn="just"/>
            <a:r>
              <a:rPr lang="en-US" sz="2400" dirty="0"/>
              <a:t>Displaying one's identity online, however, has many downsides.</a:t>
            </a:r>
            <a:r>
              <a:rPr lang="en-IN" sz="2400" dirty="0"/>
              <a:t> A recent </a:t>
            </a:r>
            <a:r>
              <a:rPr lang="en-US" sz="2400" dirty="0"/>
              <a:t>UK study found that the lack of privacy and protection on social media is one major concern of children and young people.</a:t>
            </a:r>
          </a:p>
        </p:txBody>
      </p:sp>
      <p:sp>
        <p:nvSpPr>
          <p:cNvPr id="5" name="Freeform 4"/>
          <p:cNvSpPr/>
          <p:nvPr/>
        </p:nvSpPr>
        <p:spPr>
          <a:xfrm>
            <a:off x="5309445" y="2910135"/>
            <a:ext cx="3312368" cy="3528392"/>
          </a:xfrm>
          <a:custGeom>
            <a:avLst/>
            <a:gdLst>
              <a:gd name="connsiteX0" fmla="*/ 0 w 1693333"/>
              <a:gd name="connsiteY0" fmla="*/ 736600 h 1473200"/>
              <a:gd name="connsiteX1" fmla="*/ 368300 w 1693333"/>
              <a:gd name="connsiteY1" fmla="*/ 0 h 1473200"/>
              <a:gd name="connsiteX2" fmla="*/ 1325033 w 1693333"/>
              <a:gd name="connsiteY2" fmla="*/ 0 h 1473200"/>
              <a:gd name="connsiteX3" fmla="*/ 1693333 w 1693333"/>
              <a:gd name="connsiteY3" fmla="*/ 736600 h 1473200"/>
              <a:gd name="connsiteX4" fmla="*/ 1325033 w 1693333"/>
              <a:gd name="connsiteY4" fmla="*/ 1473200 h 1473200"/>
              <a:gd name="connsiteX5" fmla="*/ 368300 w 1693333"/>
              <a:gd name="connsiteY5" fmla="*/ 1473200 h 1473200"/>
              <a:gd name="connsiteX6" fmla="*/ 0 w 1693333"/>
              <a:gd name="connsiteY6" fmla="*/ 7366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333" h="1473200">
                <a:moveTo>
                  <a:pt x="846666" y="0"/>
                </a:moveTo>
                <a:lnTo>
                  <a:pt x="1693332" y="320421"/>
                </a:lnTo>
                <a:lnTo>
                  <a:pt x="1693332" y="1152779"/>
                </a:lnTo>
                <a:lnTo>
                  <a:pt x="846667" y="1473200"/>
                </a:lnTo>
                <a:lnTo>
                  <a:pt x="1" y="1152779"/>
                </a:lnTo>
                <a:lnTo>
                  <a:pt x="1" y="320421"/>
                </a:lnTo>
                <a:lnTo>
                  <a:pt x="846666" y="0"/>
                </a:lnTo>
                <a:close/>
              </a:path>
            </a:pathLst>
          </a:custGeom>
          <a:solidFill>
            <a:schemeClr val="bg1">
              <a:lumMod val="85000"/>
              <a:lumOff val="15000"/>
            </a:schemeClr>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014" tIns="355319" rIns="321015" bIns="355318" numCol="1" spcCol="1270" anchor="ctr" anchorCtr="0">
            <a:noAutofit/>
          </a:bodyPr>
          <a:lstStyle/>
          <a:p>
            <a:pPr lvl="0" algn="ctr" defTabSz="1066800">
              <a:lnSpc>
                <a:spcPct val="90000"/>
              </a:lnSpc>
              <a:spcBef>
                <a:spcPct val="0"/>
              </a:spcBef>
              <a:spcAft>
                <a:spcPct val="35000"/>
              </a:spcAft>
            </a:pPr>
            <a:r>
              <a:rPr lang="en-US" sz="2400" b="1" dirty="0" smtClean="0"/>
              <a:t>IDENTITY</a:t>
            </a:r>
          </a:p>
          <a:p>
            <a:pPr lvl="0" algn="ctr" defTabSz="1066800">
              <a:lnSpc>
                <a:spcPct val="90000"/>
              </a:lnSpc>
              <a:spcBef>
                <a:spcPct val="0"/>
              </a:spcBef>
              <a:spcAft>
                <a:spcPct val="35000"/>
              </a:spcAft>
            </a:pPr>
            <a:r>
              <a:rPr lang="en-US" sz="2000" dirty="0" smtClean="0"/>
              <a:t>Exploitation of </a:t>
            </a:r>
          </a:p>
          <a:p>
            <a:pPr lvl="0" algn="ctr" defTabSz="1066800">
              <a:lnSpc>
                <a:spcPct val="90000"/>
              </a:lnSpc>
              <a:spcBef>
                <a:spcPct val="0"/>
              </a:spcBef>
              <a:spcAft>
                <a:spcPct val="35000"/>
              </a:spcAft>
            </a:pPr>
            <a:r>
              <a:rPr lang="en-US" sz="2000" dirty="0"/>
              <a:t> </a:t>
            </a:r>
            <a:r>
              <a:rPr lang="en-US" sz="2000" dirty="0" smtClean="0"/>
              <a:t>online self</a:t>
            </a:r>
          </a:p>
        </p:txBody>
      </p:sp>
    </p:spTree>
    <p:extLst>
      <p:ext uri="{BB962C8B-B14F-4D97-AF65-F5344CB8AC3E}">
        <p14:creationId xmlns:p14="http://schemas.microsoft.com/office/powerpoint/2010/main" val="185083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Solutions</a:t>
            </a:r>
            <a:endParaRPr lang="en-IN" dirty="0"/>
          </a:p>
        </p:txBody>
      </p:sp>
      <p:sp>
        <p:nvSpPr>
          <p:cNvPr id="3" name="Content Placeholder 2"/>
          <p:cNvSpPr>
            <a:spLocks noGrp="1"/>
          </p:cNvSpPr>
          <p:nvPr>
            <p:ph idx="1"/>
          </p:nvPr>
        </p:nvSpPr>
        <p:spPr>
          <a:xfrm>
            <a:off x="510240" y="2336872"/>
            <a:ext cx="8094207" cy="4116463"/>
          </a:xfrm>
        </p:spPr>
        <p:txBody>
          <a:bodyPr/>
          <a:lstStyle/>
          <a:p>
            <a:pPr algn="just"/>
            <a:r>
              <a:rPr lang="en-US" dirty="0" smtClean="0">
                <a:solidFill>
                  <a:schemeClr val="bg1">
                    <a:lumMod val="85000"/>
                    <a:lumOff val="15000"/>
                  </a:schemeClr>
                </a:solidFill>
              </a:rPr>
              <a:t>Regulations: </a:t>
            </a:r>
            <a:r>
              <a:rPr lang="en-US" dirty="0" smtClean="0"/>
              <a:t>Day by day new regulations are made for social media companies, such as handling of personal data and the </a:t>
            </a:r>
            <a:r>
              <a:rPr lang="en-IN" dirty="0"/>
              <a:t>accountability of social </a:t>
            </a:r>
            <a:r>
              <a:rPr lang="en-IN" dirty="0" smtClean="0"/>
              <a:t>media </a:t>
            </a:r>
            <a:r>
              <a:rPr lang="en-US" dirty="0" smtClean="0"/>
              <a:t>platforms </a:t>
            </a:r>
            <a:r>
              <a:rPr lang="en-US" dirty="0"/>
              <a:t>where </a:t>
            </a:r>
            <a:r>
              <a:rPr lang="en-US" dirty="0" smtClean="0"/>
              <a:t>user-generated </a:t>
            </a:r>
            <a:r>
              <a:rPr lang="en-US" dirty="0"/>
              <a:t>content is </a:t>
            </a:r>
            <a:r>
              <a:rPr lang="en-US" dirty="0" smtClean="0"/>
              <a:t>shared.</a:t>
            </a:r>
          </a:p>
          <a:p>
            <a:pPr algn="just"/>
            <a:r>
              <a:rPr lang="en-US" dirty="0" smtClean="0">
                <a:solidFill>
                  <a:schemeClr val="bg1">
                    <a:lumMod val="85000"/>
                    <a:lumOff val="15000"/>
                  </a:schemeClr>
                </a:solidFill>
              </a:rPr>
              <a:t>Awareness:</a:t>
            </a:r>
            <a:r>
              <a:rPr lang="en-US" dirty="0" smtClean="0"/>
              <a:t> </a:t>
            </a:r>
            <a:r>
              <a:rPr lang="en-US" dirty="0"/>
              <a:t>C</a:t>
            </a:r>
            <a:r>
              <a:rPr lang="en-US" dirty="0" smtClean="0"/>
              <a:t>reating </a:t>
            </a:r>
            <a:r>
              <a:rPr lang="en-US" dirty="0"/>
              <a:t>awareness among users about the </a:t>
            </a:r>
            <a:r>
              <a:rPr lang="en-US" dirty="0" smtClean="0"/>
              <a:t>potential consequences </a:t>
            </a:r>
            <a:r>
              <a:rPr lang="en-US" dirty="0"/>
              <a:t>of their actions on social media is essential</a:t>
            </a:r>
            <a:r>
              <a:rPr lang="en-US" dirty="0" smtClean="0"/>
              <a:t>. </a:t>
            </a:r>
            <a:r>
              <a:rPr lang="en-US" dirty="0"/>
              <a:t>Many dark side social media </a:t>
            </a:r>
            <a:r>
              <a:rPr lang="en-US" dirty="0" smtClean="0"/>
              <a:t>incidents could </a:t>
            </a:r>
            <a:r>
              <a:rPr lang="en-US" dirty="0"/>
              <a:t>be prevented if users were better informed </a:t>
            </a:r>
            <a:r>
              <a:rPr lang="en-US" dirty="0" smtClean="0"/>
              <a:t>about the </a:t>
            </a:r>
            <a:r>
              <a:rPr lang="en-US" dirty="0"/>
              <a:t>real-life consequences of their online actions </a:t>
            </a:r>
            <a:r>
              <a:rPr lang="en-US" dirty="0" smtClean="0"/>
              <a:t>and the </a:t>
            </a:r>
            <a:r>
              <a:rPr lang="en-US" dirty="0"/>
              <a:t>digital traces they leave behind </a:t>
            </a:r>
            <a:r>
              <a:rPr lang="en-US" dirty="0" smtClean="0"/>
              <a:t>on </a:t>
            </a:r>
            <a:r>
              <a:rPr lang="en-IN" dirty="0" smtClean="0"/>
              <a:t>social </a:t>
            </a:r>
            <a:r>
              <a:rPr lang="en-IN" dirty="0"/>
              <a:t>media applications.</a:t>
            </a:r>
          </a:p>
        </p:txBody>
      </p:sp>
    </p:spTree>
    <p:extLst>
      <p:ext uri="{BB962C8B-B14F-4D97-AF65-F5344CB8AC3E}">
        <p14:creationId xmlns:p14="http://schemas.microsoft.com/office/powerpoint/2010/main" val="9194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0" y="620688"/>
            <a:ext cx="8022199" cy="5832648"/>
          </a:xfrm>
        </p:spPr>
        <p:txBody>
          <a:bodyPr/>
          <a:lstStyle/>
          <a:p>
            <a:pPr algn="just"/>
            <a:r>
              <a:rPr lang="en-US" dirty="0">
                <a:solidFill>
                  <a:schemeClr val="bg1">
                    <a:lumMod val="85000"/>
                    <a:lumOff val="15000"/>
                  </a:schemeClr>
                </a:solidFill>
              </a:rPr>
              <a:t>Mitigate distractions:</a:t>
            </a:r>
            <a:r>
              <a:rPr lang="en-US" dirty="0"/>
              <a:t> Turn off pop-up notifications and other alerts that pull you into social when you have other things to focus </a:t>
            </a:r>
            <a:r>
              <a:rPr lang="en-US" dirty="0" smtClean="0"/>
              <a:t>on.</a:t>
            </a:r>
          </a:p>
          <a:p>
            <a:pPr algn="just"/>
            <a:r>
              <a:rPr lang="en-US" dirty="0">
                <a:solidFill>
                  <a:schemeClr val="bg1">
                    <a:lumMod val="85000"/>
                    <a:lumOff val="15000"/>
                  </a:schemeClr>
                </a:solidFill>
              </a:rPr>
              <a:t>Resolve first</a:t>
            </a:r>
            <a:r>
              <a:rPr lang="en-US" b="1" dirty="0">
                <a:solidFill>
                  <a:schemeClr val="bg1">
                    <a:lumMod val="85000"/>
                    <a:lumOff val="15000"/>
                  </a:schemeClr>
                </a:solidFill>
              </a:rPr>
              <a:t>:</a:t>
            </a:r>
            <a:r>
              <a:rPr lang="en-US" dirty="0"/>
              <a:t> Know your goals and your limits.  Be intentional about how much time you want to spend on </a:t>
            </a:r>
            <a:r>
              <a:rPr lang="en-US" dirty="0" smtClean="0"/>
              <a:t>social media.</a:t>
            </a:r>
            <a:r>
              <a:rPr lang="en-US" dirty="0"/>
              <a:t>  Define those limits up front</a:t>
            </a:r>
            <a:r>
              <a:rPr lang="en-US" dirty="0" smtClean="0"/>
              <a:t>.</a:t>
            </a:r>
          </a:p>
          <a:p>
            <a:pPr algn="just"/>
            <a:r>
              <a:rPr lang="en-US" dirty="0"/>
              <a:t>Parents need to ensure that their children have adequate social interactions face to face</a:t>
            </a:r>
            <a:r>
              <a:rPr lang="en-US" dirty="0" smtClean="0"/>
              <a:t>.</a:t>
            </a:r>
          </a:p>
          <a:p>
            <a:pPr algn="just"/>
            <a:r>
              <a:rPr lang="en-US" dirty="0"/>
              <a:t>Screen time should be limited as much as possible so that children and teenagers can spend more time with their family and real-life friends. </a:t>
            </a:r>
            <a:endParaRPr lang="en-US" dirty="0" smtClean="0"/>
          </a:p>
          <a:p>
            <a:pPr algn="just"/>
            <a:r>
              <a:rPr lang="en-US" dirty="0"/>
              <a:t>The important thing for parents is to </a:t>
            </a:r>
            <a:r>
              <a:rPr lang="en-US" b="1" dirty="0"/>
              <a:t>maintain communication</a:t>
            </a:r>
            <a:r>
              <a:rPr lang="en-US" dirty="0"/>
              <a:t> with their children to remind them how </a:t>
            </a:r>
            <a:r>
              <a:rPr lang="en-US" b="1" dirty="0"/>
              <a:t>precious</a:t>
            </a:r>
            <a:r>
              <a:rPr lang="en-US" dirty="0"/>
              <a:t> they are. </a:t>
            </a:r>
          </a:p>
          <a:p>
            <a:pPr marL="0" indent="0" algn="just">
              <a:buNone/>
            </a:pPr>
            <a:endParaRPr lang="en-US" dirty="0"/>
          </a:p>
          <a:p>
            <a:pPr algn="just"/>
            <a:endParaRPr lang="en-IN" dirty="0"/>
          </a:p>
        </p:txBody>
      </p:sp>
    </p:spTree>
    <p:extLst>
      <p:ext uri="{BB962C8B-B14F-4D97-AF65-F5344CB8AC3E}">
        <p14:creationId xmlns:p14="http://schemas.microsoft.com/office/powerpoint/2010/main" val="259672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Gaps</a:t>
            </a:r>
            <a:endParaRPr lang="en-IN" dirty="0"/>
          </a:p>
        </p:txBody>
      </p:sp>
      <p:sp>
        <p:nvSpPr>
          <p:cNvPr id="3" name="Content Placeholder 2"/>
          <p:cNvSpPr>
            <a:spLocks noGrp="1"/>
          </p:cNvSpPr>
          <p:nvPr>
            <p:ph idx="1"/>
          </p:nvPr>
        </p:nvSpPr>
        <p:spPr>
          <a:xfrm>
            <a:off x="323528" y="2336872"/>
            <a:ext cx="8496944" cy="4116463"/>
          </a:xfrm>
        </p:spPr>
        <p:txBody>
          <a:bodyPr>
            <a:normAutofit/>
          </a:bodyPr>
          <a:lstStyle/>
          <a:p>
            <a:pPr marL="0" indent="0" algn="just">
              <a:buNone/>
            </a:pPr>
            <a:r>
              <a:rPr lang="en-US" dirty="0" smtClean="0"/>
              <a:t>Much of the research related to Dark side of Social </a:t>
            </a:r>
            <a:r>
              <a:rPr lang="en-US" dirty="0"/>
              <a:t>M</a:t>
            </a:r>
            <a:r>
              <a:rPr lang="en-US" dirty="0" smtClean="0"/>
              <a:t>edia has focused on multidimensionality of </a:t>
            </a:r>
            <a:r>
              <a:rPr lang="en-US" dirty="0"/>
              <a:t>the dark side of social media and describe the related </a:t>
            </a:r>
            <a:r>
              <a:rPr lang="en-US" dirty="0" smtClean="0"/>
              <a:t>various undesirable outcomes based on social media honeycomb framework(functionality of a social media site) </a:t>
            </a:r>
            <a:r>
              <a:rPr lang="en-US" dirty="0"/>
              <a:t>to explain the dark </a:t>
            </a:r>
            <a:r>
              <a:rPr lang="en-US" dirty="0" smtClean="0"/>
              <a:t>side implications </a:t>
            </a:r>
            <a:r>
              <a:rPr lang="en-US" dirty="0"/>
              <a:t>of each of the seven functional building </a:t>
            </a:r>
            <a:r>
              <a:rPr lang="en-US" dirty="0" smtClean="0"/>
              <a:t>blocks: conversations</a:t>
            </a:r>
            <a:r>
              <a:rPr lang="en-US" dirty="0"/>
              <a:t>, sharing, presence, </a:t>
            </a:r>
            <a:r>
              <a:rPr lang="en-US" dirty="0" smtClean="0"/>
              <a:t>relationships, </a:t>
            </a:r>
            <a:r>
              <a:rPr lang="en-IN" dirty="0" smtClean="0"/>
              <a:t>reputation</a:t>
            </a:r>
            <a:r>
              <a:rPr lang="en-IN" dirty="0"/>
              <a:t>, groups, and identity</a:t>
            </a:r>
            <a:r>
              <a:rPr lang="en-IN" dirty="0" smtClean="0"/>
              <a:t>. </a:t>
            </a:r>
            <a:r>
              <a:rPr lang="en-IN" b="1" dirty="0" smtClean="0"/>
              <a:t>However,</a:t>
            </a:r>
            <a:r>
              <a:rPr lang="en-IN" dirty="0" smtClean="0"/>
              <a:t> </a:t>
            </a:r>
            <a:r>
              <a:rPr lang="en-IN" b="1" dirty="0" smtClean="0"/>
              <a:t>research is lacking on study on </a:t>
            </a:r>
            <a:r>
              <a:rPr lang="en-US" b="1" dirty="0" smtClean="0"/>
              <a:t>larger </a:t>
            </a:r>
            <a:r>
              <a:rPr lang="en-US" b="1" dirty="0"/>
              <a:t>samples </a:t>
            </a:r>
            <a:r>
              <a:rPr lang="en-US" b="1" dirty="0" smtClean="0"/>
              <a:t>of people which </a:t>
            </a:r>
            <a:r>
              <a:rPr lang="en-US" b="1" dirty="0"/>
              <a:t>are representative of a </a:t>
            </a:r>
            <a:r>
              <a:rPr lang="en-US" b="1" dirty="0" smtClean="0"/>
              <a:t>broader population in </a:t>
            </a:r>
            <a:r>
              <a:rPr lang="en-US" b="1" dirty="0"/>
              <a:t>order to increase the respective study’s external </a:t>
            </a:r>
            <a:r>
              <a:rPr lang="en-US" b="1" dirty="0" smtClean="0"/>
              <a:t>validity.</a:t>
            </a:r>
            <a:endParaRPr lang="en-IN" b="1" dirty="0"/>
          </a:p>
        </p:txBody>
      </p:sp>
    </p:spTree>
    <p:extLst>
      <p:ext uri="{BB962C8B-B14F-4D97-AF65-F5344CB8AC3E}">
        <p14:creationId xmlns:p14="http://schemas.microsoft.com/office/powerpoint/2010/main" val="9194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Future Research Directions</a:t>
            </a:r>
            <a:endParaRPr lang="en-IN" b="1" dirty="0"/>
          </a:p>
        </p:txBody>
      </p:sp>
      <p:sp>
        <p:nvSpPr>
          <p:cNvPr id="3" name="Content Placeholder 2"/>
          <p:cNvSpPr>
            <a:spLocks noGrp="1"/>
          </p:cNvSpPr>
          <p:nvPr>
            <p:ph idx="1"/>
          </p:nvPr>
        </p:nvSpPr>
        <p:spPr>
          <a:xfrm>
            <a:off x="323528" y="2336872"/>
            <a:ext cx="8496944" cy="4116463"/>
          </a:xfrm>
        </p:spPr>
        <p:txBody>
          <a:bodyPr>
            <a:normAutofit/>
          </a:bodyPr>
          <a:lstStyle/>
          <a:p>
            <a:pPr marL="0" indent="0" algn="just">
              <a:buNone/>
            </a:pPr>
            <a:r>
              <a:rPr lang="en-US" dirty="0" smtClean="0"/>
              <a:t>There </a:t>
            </a:r>
            <a:r>
              <a:rPr lang="en-US" dirty="0"/>
              <a:t>is a significant opportunity for future research studies using contemporary methodologies that suit the characteristics of social media. For instance, a recent and effective development for understanding online </a:t>
            </a:r>
            <a:r>
              <a:rPr lang="en-US" dirty="0" err="1" smtClean="0"/>
              <a:t>behaviour</a:t>
            </a:r>
            <a:r>
              <a:rPr lang="en-US" dirty="0" smtClean="0"/>
              <a:t> </a:t>
            </a:r>
            <a:r>
              <a:rPr lang="en-US" dirty="0"/>
              <a:t>might be </a:t>
            </a:r>
            <a:r>
              <a:rPr lang="en-US" b="1" dirty="0"/>
              <a:t>Netnography</a:t>
            </a:r>
            <a:r>
              <a:rPr lang="en-US" dirty="0"/>
              <a:t> (a branch ethnography that analyses the free </a:t>
            </a:r>
            <a:r>
              <a:rPr lang="en-US" dirty="0" err="1" smtClean="0"/>
              <a:t>behaviour</a:t>
            </a:r>
            <a:r>
              <a:rPr lang="en-US" dirty="0" smtClean="0"/>
              <a:t> </a:t>
            </a:r>
            <a:r>
              <a:rPr lang="en-US" dirty="0"/>
              <a:t>of individuals on the Internet that uses online marketing research techniques to provide useful insights.), which allows researchers to study social interaction in modern digital communication contexts.</a:t>
            </a:r>
            <a:endParaRPr lang="en-IN" b="1" dirty="0"/>
          </a:p>
        </p:txBody>
      </p:sp>
    </p:spTree>
    <p:extLst>
      <p:ext uri="{BB962C8B-B14F-4D97-AF65-F5344CB8AC3E}">
        <p14:creationId xmlns:p14="http://schemas.microsoft.com/office/powerpoint/2010/main" val="36354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323528" y="2060848"/>
            <a:ext cx="8568952" cy="4260479"/>
          </a:xfrm>
        </p:spPr>
        <p:txBody>
          <a:bodyPr>
            <a:noAutofit/>
          </a:bodyPr>
          <a:lstStyle/>
          <a:p>
            <a:pPr marL="0" indent="0" algn="just">
              <a:buNone/>
            </a:pPr>
            <a:r>
              <a:rPr lang="en-US" sz="2300" dirty="0"/>
              <a:t>Social networking communities are an intrinsic element of today’s web world. People use these sites as they want to be </a:t>
            </a:r>
            <a:r>
              <a:rPr lang="en-US" sz="2300" dirty="0" smtClean="0"/>
              <a:t>in touch </a:t>
            </a:r>
            <a:r>
              <a:rPr lang="en-US" sz="2300" dirty="0"/>
              <a:t>with friends, exchange pictures or just kill time when bored. Companies too, have started engaging social media as </a:t>
            </a:r>
            <a:r>
              <a:rPr lang="en-US" sz="2300" dirty="0" smtClean="0"/>
              <a:t>a marketing </a:t>
            </a:r>
            <a:r>
              <a:rPr lang="en-US" sz="2300" dirty="0"/>
              <a:t>tool for targeting their customers with relevant information and give more focus to them</a:t>
            </a:r>
            <a:r>
              <a:rPr lang="en-US" sz="2300" dirty="0" smtClean="0"/>
              <a:t>.</a:t>
            </a:r>
            <a:r>
              <a:rPr lang="en-US" sz="2300" dirty="0"/>
              <a:t> many users are still ignorant or rather indifferent towards the </a:t>
            </a:r>
            <a:r>
              <a:rPr lang="en-US" sz="2300" dirty="0" smtClean="0"/>
              <a:t>security settings </a:t>
            </a:r>
            <a:r>
              <a:rPr lang="en-US" sz="2300" dirty="0"/>
              <a:t>provided by the network and expose themselves to the risks that arise out of disclosing too much </a:t>
            </a:r>
            <a:r>
              <a:rPr lang="en-US" sz="2300" dirty="0" smtClean="0"/>
              <a:t>personal information</a:t>
            </a:r>
            <a:r>
              <a:rPr lang="en-US" sz="2300" dirty="0"/>
              <a:t>. Social networks definitely can be definitely be informative and entertaining, but users should exercise </a:t>
            </a:r>
            <a:r>
              <a:rPr lang="en-US" sz="2300" dirty="0" smtClean="0"/>
              <a:t>caution and </a:t>
            </a:r>
            <a:r>
              <a:rPr lang="en-US" sz="2300" dirty="0"/>
              <a:t>behave with the required level of uncertainty.</a:t>
            </a:r>
            <a:endParaRPr lang="en-IN" sz="2300" dirty="0"/>
          </a:p>
        </p:txBody>
      </p:sp>
    </p:spTree>
    <p:extLst>
      <p:ext uri="{BB962C8B-B14F-4D97-AF65-F5344CB8AC3E}">
        <p14:creationId xmlns:p14="http://schemas.microsoft.com/office/powerpoint/2010/main" val="15538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510240" y="2336872"/>
            <a:ext cx="8094207" cy="4116463"/>
          </a:xfrm>
        </p:spPr>
        <p:txBody>
          <a:bodyPr>
            <a:normAutofit fontScale="92500" lnSpcReduction="10000"/>
          </a:bodyPr>
          <a:lstStyle/>
          <a:p>
            <a:pPr marL="457200" indent="-457200" algn="just">
              <a:buFont typeface="+mj-lt"/>
              <a:buAutoNum type="arabicPeriod"/>
            </a:pPr>
            <a:r>
              <a:rPr lang="en-IN" dirty="0" err="1"/>
              <a:t>Baccarella</a:t>
            </a:r>
            <a:r>
              <a:rPr lang="en-IN" dirty="0"/>
              <a:t>, Christian &amp; Wagner, </a:t>
            </a:r>
            <a:r>
              <a:rPr lang="en-IN" dirty="0" err="1"/>
              <a:t>Timm</a:t>
            </a:r>
            <a:r>
              <a:rPr lang="en-IN" dirty="0"/>
              <a:t> &amp; </a:t>
            </a:r>
            <a:r>
              <a:rPr lang="en-IN" dirty="0" err="1"/>
              <a:t>Kietzmann</a:t>
            </a:r>
            <a:r>
              <a:rPr lang="en-IN" dirty="0"/>
              <a:t>, Jan &amp; McCarthy, Ian. (2018). Social media? It's serious! Understanding the dark side of social media. European Management Journal. 36. 431-438. 10.1016/j.emj.2018.07.002. </a:t>
            </a:r>
            <a:endParaRPr lang="en-IN" dirty="0" smtClean="0"/>
          </a:p>
          <a:p>
            <a:pPr marL="457200" indent="-457200" algn="just">
              <a:buFont typeface="+mj-lt"/>
              <a:buAutoNum type="arabicPeriod"/>
            </a:pPr>
            <a:r>
              <a:rPr lang="en-IN" dirty="0"/>
              <a:t>https://www.statista.com/chart/15720/frequency-of-teenagers-social-media-use</a:t>
            </a:r>
            <a:r>
              <a:rPr lang="en-IN" dirty="0" smtClean="0"/>
              <a:t>/</a:t>
            </a:r>
          </a:p>
          <a:p>
            <a:pPr marL="457200" indent="-457200" algn="just">
              <a:buFont typeface="+mj-lt"/>
              <a:buAutoNum type="arabicPeriod"/>
            </a:pPr>
            <a:r>
              <a:rPr lang="en-IN" dirty="0"/>
              <a:t>https://</a:t>
            </a:r>
            <a:r>
              <a:rPr lang="en-IN" dirty="0" smtClean="0"/>
              <a:t>www.economist.com/graphic-detail/2018/05/18/how-heavy-use-of-social-media-is-linked-to-mental-illness</a:t>
            </a:r>
          </a:p>
          <a:p>
            <a:pPr marL="457200" indent="-457200" algn="just">
              <a:buFont typeface="+mj-lt"/>
              <a:buAutoNum type="arabicPeriod"/>
            </a:pPr>
            <a:r>
              <a:rPr lang="en-US" dirty="0" err="1"/>
              <a:t>Kuss</a:t>
            </a:r>
            <a:r>
              <a:rPr lang="en-US" dirty="0"/>
              <a:t>, </a:t>
            </a:r>
            <a:r>
              <a:rPr lang="en-US" dirty="0" err="1"/>
              <a:t>Daria</a:t>
            </a:r>
            <a:r>
              <a:rPr lang="en-US" dirty="0"/>
              <a:t> &amp; Griffiths, Mark. (2012). Online social networking and addiction - A review of the psychological </a:t>
            </a:r>
            <a:r>
              <a:rPr lang="en-US"/>
              <a:t>literature</a:t>
            </a:r>
            <a:r>
              <a:rPr lang="en-US" smtClean="0"/>
              <a:t>.</a:t>
            </a:r>
            <a:endParaRPr lang="en-IN" dirty="0" smtClean="0"/>
          </a:p>
          <a:p>
            <a:pPr marL="457200" indent="-457200" algn="just">
              <a:buFont typeface="+mj-lt"/>
              <a:buAutoNum type="arabicPeriod"/>
            </a:pPr>
            <a:endParaRPr lang="en-IN" dirty="0"/>
          </a:p>
        </p:txBody>
      </p:sp>
    </p:spTree>
    <p:extLst>
      <p:ext uri="{BB962C8B-B14F-4D97-AF65-F5344CB8AC3E}">
        <p14:creationId xmlns:p14="http://schemas.microsoft.com/office/powerpoint/2010/main" val="9194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611560" y="2204864"/>
            <a:ext cx="7878183" cy="4320480"/>
          </a:xfrm>
        </p:spPr>
        <p:txBody>
          <a:bodyPr>
            <a:normAutofit lnSpcReduction="10000"/>
          </a:bodyPr>
          <a:lstStyle/>
          <a:p>
            <a:pPr marL="0" indent="0">
              <a:buNone/>
            </a:pPr>
            <a:r>
              <a:rPr lang="en-US" dirty="0" smtClean="0"/>
              <a:t>What is Social Media ?</a:t>
            </a:r>
          </a:p>
          <a:p>
            <a:pPr marL="0" indent="0" algn="just">
              <a:buNone/>
            </a:pPr>
            <a:r>
              <a:rPr lang="en-US" dirty="0" smtClean="0"/>
              <a:t>Social media are interactive technologies that facilitate the creation or sharing of information, ideas, career interests and other form of expression via virtual communities and network.</a:t>
            </a:r>
          </a:p>
          <a:p>
            <a:pPr marL="0" indent="0" algn="just">
              <a:buNone/>
            </a:pPr>
            <a:endParaRPr lang="en-US" dirty="0"/>
          </a:p>
          <a:p>
            <a:pPr marL="0" indent="0" algn="just">
              <a:buNone/>
            </a:pPr>
            <a:r>
              <a:rPr lang="en-US" dirty="0" smtClean="0"/>
              <a:t>Social media is of many types, some of them are :-</a:t>
            </a:r>
          </a:p>
          <a:p>
            <a:pPr algn="just"/>
            <a:r>
              <a:rPr lang="en-US" dirty="0" smtClean="0"/>
              <a:t>Social networking sites such as Facebook.</a:t>
            </a:r>
          </a:p>
          <a:p>
            <a:pPr algn="just"/>
            <a:r>
              <a:rPr lang="en-US" dirty="0" smtClean="0"/>
              <a:t>Image sharing and Messaging sites such as Instagram. </a:t>
            </a:r>
          </a:p>
          <a:p>
            <a:pPr algn="just"/>
            <a:r>
              <a:rPr lang="en-US" dirty="0" smtClean="0"/>
              <a:t>Video sharing sites such as YouTube.</a:t>
            </a:r>
          </a:p>
          <a:p>
            <a:pPr algn="just"/>
            <a:r>
              <a:rPr lang="en-US" dirty="0" smtClean="0"/>
              <a:t>Social community and discussion sites such as Reddit.</a:t>
            </a:r>
          </a:p>
          <a:p>
            <a:pPr algn="just"/>
            <a:endParaRPr lang="en-IN" dirty="0"/>
          </a:p>
        </p:txBody>
      </p:sp>
    </p:spTree>
    <p:extLst>
      <p:ext uri="{BB962C8B-B14F-4D97-AF65-F5344CB8AC3E}">
        <p14:creationId xmlns:p14="http://schemas.microsoft.com/office/powerpoint/2010/main" val="58834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022199" cy="5040560"/>
          </a:xfrm>
        </p:spPr>
        <p:txBody>
          <a:bodyPr/>
          <a:lstStyle/>
          <a:p>
            <a:pPr algn="just">
              <a:lnSpc>
                <a:spcPct val="100000"/>
              </a:lnSpc>
            </a:pPr>
            <a:r>
              <a:rPr lang="en-US" dirty="0" smtClean="0"/>
              <a:t>Although social media has many advantages like it helps in connectivity between the people, it is a source of latest information and updates, used for promotion and advertising, creating awareness, helps in building communities of people etc, there  is </a:t>
            </a:r>
            <a:r>
              <a:rPr lang="en-US" dirty="0"/>
              <a:t>an increasing number of incidents demonstrate that there is </a:t>
            </a:r>
            <a:r>
              <a:rPr lang="en-US" dirty="0" smtClean="0"/>
              <a:t>undoubtedly </a:t>
            </a:r>
            <a:r>
              <a:rPr lang="en-IN" dirty="0"/>
              <a:t>a “dark side” to social media</a:t>
            </a:r>
            <a:r>
              <a:rPr lang="en-IN" dirty="0" smtClean="0"/>
              <a:t>.</a:t>
            </a:r>
          </a:p>
          <a:p>
            <a:pPr marL="0" indent="0" algn="just">
              <a:lnSpc>
                <a:spcPct val="100000"/>
              </a:lnSpc>
              <a:buNone/>
            </a:pPr>
            <a:endParaRPr lang="en-IN" dirty="0" smtClean="0"/>
          </a:p>
          <a:p>
            <a:pPr algn="just"/>
            <a:r>
              <a:rPr lang="en-US" dirty="0"/>
              <a:t>For example, there have been an increasing number of reports </a:t>
            </a:r>
            <a:r>
              <a:rPr lang="en-US" dirty="0" smtClean="0"/>
              <a:t>and research </a:t>
            </a:r>
            <a:r>
              <a:rPr lang="en-US" dirty="0"/>
              <a:t>attention into concerns such as </a:t>
            </a:r>
            <a:r>
              <a:rPr lang="en-US" b="1" dirty="0" smtClean="0"/>
              <a:t>cyber bullying, trolling, privacy invasion, fake news </a:t>
            </a:r>
            <a:r>
              <a:rPr lang="en-US" dirty="0" smtClean="0"/>
              <a:t>and</a:t>
            </a:r>
            <a:r>
              <a:rPr lang="en-US" b="1" dirty="0" smtClean="0"/>
              <a:t> addictive use.</a:t>
            </a:r>
            <a:endParaRPr lang="en-US" b="1" dirty="0"/>
          </a:p>
        </p:txBody>
      </p:sp>
    </p:spTree>
    <p:extLst>
      <p:ext uri="{BB962C8B-B14F-4D97-AF65-F5344CB8AC3E}">
        <p14:creationId xmlns:p14="http://schemas.microsoft.com/office/powerpoint/2010/main" val="10078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0" y="260648"/>
            <a:ext cx="8661867" cy="6264696"/>
          </a:xfrm>
        </p:spPr>
      </p:pic>
      <p:sp>
        <p:nvSpPr>
          <p:cNvPr id="5" name="TextBox 4"/>
          <p:cNvSpPr txBox="1"/>
          <p:nvPr/>
        </p:nvSpPr>
        <p:spPr>
          <a:xfrm>
            <a:off x="323528" y="692696"/>
            <a:ext cx="3672408" cy="5493812"/>
          </a:xfrm>
          <a:prstGeom prst="rect">
            <a:avLst/>
          </a:prstGeom>
          <a:noFill/>
        </p:spPr>
        <p:txBody>
          <a:bodyPr wrap="square" rtlCol="0">
            <a:spAutoFit/>
          </a:bodyPr>
          <a:lstStyle/>
          <a:p>
            <a:pPr>
              <a:lnSpc>
                <a:spcPct val="150000"/>
              </a:lnSpc>
            </a:pPr>
            <a:r>
              <a:rPr lang="en-IN" sz="2600" dirty="0">
                <a:solidFill>
                  <a:schemeClr val="bg1">
                    <a:lumMod val="85000"/>
                    <a:lumOff val="15000"/>
                  </a:schemeClr>
                </a:solidFill>
              </a:rPr>
              <a:t>Chamath </a:t>
            </a:r>
            <a:r>
              <a:rPr lang="en-IN" sz="2600" dirty="0" smtClean="0">
                <a:solidFill>
                  <a:schemeClr val="bg1">
                    <a:lumMod val="85000"/>
                    <a:lumOff val="15000"/>
                  </a:schemeClr>
                </a:solidFill>
              </a:rPr>
              <a:t>Palihapitiya,</a:t>
            </a:r>
          </a:p>
          <a:p>
            <a:pPr>
              <a:lnSpc>
                <a:spcPct val="150000"/>
              </a:lnSpc>
            </a:pPr>
            <a:r>
              <a:rPr lang="en-US" sz="2600" dirty="0" smtClean="0">
                <a:solidFill>
                  <a:schemeClr val="bg1">
                    <a:lumMod val="85000"/>
                    <a:lumOff val="15000"/>
                  </a:schemeClr>
                </a:solidFill>
              </a:rPr>
              <a:t>a former Facebook executive</a:t>
            </a:r>
          </a:p>
          <a:p>
            <a:pPr>
              <a:lnSpc>
                <a:spcPct val="150000"/>
              </a:lnSpc>
            </a:pPr>
            <a:r>
              <a:rPr lang="en-US" sz="2600" dirty="0">
                <a:solidFill>
                  <a:schemeClr val="bg1">
                    <a:lumMod val="85000"/>
                    <a:lumOff val="15000"/>
                  </a:schemeClr>
                </a:solidFill>
              </a:rPr>
              <a:t>s</a:t>
            </a:r>
            <a:r>
              <a:rPr lang="en-US" sz="2600" dirty="0" smtClean="0">
                <a:solidFill>
                  <a:schemeClr val="bg1">
                    <a:lumMod val="85000"/>
                    <a:lumOff val="15000"/>
                  </a:schemeClr>
                </a:solidFill>
              </a:rPr>
              <a:t>tated that </a:t>
            </a:r>
          </a:p>
          <a:p>
            <a:pPr>
              <a:lnSpc>
                <a:spcPct val="150000"/>
              </a:lnSpc>
            </a:pPr>
            <a:r>
              <a:rPr lang="en-US" sz="2600" dirty="0">
                <a:solidFill>
                  <a:schemeClr val="bg1">
                    <a:lumMod val="85000"/>
                    <a:lumOff val="15000"/>
                  </a:schemeClr>
                </a:solidFill>
              </a:rPr>
              <a:t>“I think we have created tools that are ripping apart the social fabric of how society </a:t>
            </a:r>
            <a:r>
              <a:rPr lang="en-US" sz="2600" dirty="0" smtClean="0">
                <a:solidFill>
                  <a:schemeClr val="bg1">
                    <a:lumMod val="85000"/>
                    <a:lumOff val="15000"/>
                  </a:schemeClr>
                </a:solidFill>
              </a:rPr>
              <a:t>works”</a:t>
            </a:r>
            <a:endParaRPr lang="en-IN" sz="2600" dirty="0">
              <a:solidFill>
                <a:schemeClr val="bg1">
                  <a:lumMod val="85000"/>
                  <a:lumOff val="15000"/>
                </a:schemeClr>
              </a:solidFill>
            </a:endParaRPr>
          </a:p>
        </p:txBody>
      </p:sp>
    </p:spTree>
    <p:extLst>
      <p:ext uri="{BB962C8B-B14F-4D97-AF65-F5344CB8AC3E}">
        <p14:creationId xmlns:p14="http://schemas.microsoft.com/office/powerpoint/2010/main" val="151682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5" name="Content Placeholder 4"/>
          <p:cNvSpPr>
            <a:spLocks noGrp="1"/>
          </p:cNvSpPr>
          <p:nvPr>
            <p:ph idx="1"/>
          </p:nvPr>
        </p:nvSpPr>
        <p:spPr>
          <a:xfrm>
            <a:off x="510240" y="2336872"/>
            <a:ext cx="7878183" cy="4044455"/>
          </a:xfrm>
        </p:spPr>
        <p:txBody>
          <a:bodyPr/>
          <a:lstStyle/>
          <a:p>
            <a:pPr algn="just"/>
            <a:r>
              <a:rPr lang="en-US" dirty="0"/>
              <a:t>A</a:t>
            </a:r>
            <a:r>
              <a:rPr lang="en-US" dirty="0" smtClean="0"/>
              <a:t>round </a:t>
            </a:r>
            <a:r>
              <a:rPr lang="en-US" dirty="0"/>
              <a:t>40% of the world’s population, use online social </a:t>
            </a:r>
            <a:r>
              <a:rPr lang="en-US" dirty="0" smtClean="0"/>
              <a:t>media and </a:t>
            </a:r>
            <a:r>
              <a:rPr lang="en-US" dirty="0"/>
              <a:t>spending an average of </a:t>
            </a:r>
            <a:r>
              <a:rPr lang="en-US" b="1" dirty="0"/>
              <a:t>two hours every day</a:t>
            </a:r>
            <a:r>
              <a:rPr lang="en-US" dirty="0"/>
              <a:t> sharing, liking, tweeting and updating on these </a:t>
            </a:r>
            <a:r>
              <a:rPr lang="en-US" dirty="0" smtClean="0"/>
              <a:t>platforms</a:t>
            </a:r>
            <a:r>
              <a:rPr lang="en-US" dirty="0"/>
              <a:t> </a:t>
            </a:r>
            <a:r>
              <a:rPr lang="en-US" dirty="0" smtClean="0"/>
              <a:t>and likely face problems. </a:t>
            </a:r>
          </a:p>
          <a:p>
            <a:pPr algn="just"/>
            <a:r>
              <a:rPr lang="en-US" dirty="0" smtClean="0"/>
              <a:t>Multiple </a:t>
            </a:r>
            <a:r>
              <a:rPr lang="en-US" dirty="0"/>
              <a:t>studies have found a strong link between heavy social media and an increased risk for depression, anxiety, loneliness, self-harm, and even suicidal thoughts</a:t>
            </a:r>
            <a:r>
              <a:rPr lang="en-US" dirty="0" smtClean="0"/>
              <a:t>.</a:t>
            </a:r>
          </a:p>
          <a:p>
            <a:pPr algn="just"/>
            <a:r>
              <a:rPr lang="en-US" dirty="0" smtClean="0"/>
              <a:t>Let’s see some of the problems associated with usage of social media :- </a:t>
            </a:r>
          </a:p>
          <a:p>
            <a:pPr marL="0" indent="0" algn="just">
              <a:buNone/>
            </a:pPr>
            <a:endParaRPr lang="en-US" dirty="0"/>
          </a:p>
        </p:txBody>
      </p:sp>
    </p:spTree>
    <p:extLst>
      <p:ext uri="{BB962C8B-B14F-4D97-AF65-F5344CB8AC3E}">
        <p14:creationId xmlns:p14="http://schemas.microsoft.com/office/powerpoint/2010/main" val="44876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0240" y="476672"/>
            <a:ext cx="8094207" cy="4752528"/>
          </a:xfrm>
        </p:spPr>
        <p:txBody>
          <a:bodyPr/>
          <a:lstStyle/>
          <a:p>
            <a:pPr>
              <a:buFont typeface="Wingdings" pitchFamily="2" charset="2"/>
              <a:buChar char="q"/>
            </a:pPr>
            <a:r>
              <a:rPr lang="en-US" dirty="0" smtClean="0">
                <a:solidFill>
                  <a:schemeClr val="bg1"/>
                </a:solidFill>
              </a:rPr>
              <a:t> </a:t>
            </a:r>
            <a:r>
              <a:rPr lang="en-US" b="1" dirty="0" smtClean="0">
                <a:solidFill>
                  <a:schemeClr val="bg1"/>
                </a:solidFill>
              </a:rPr>
              <a:t>Spending Too Much </a:t>
            </a:r>
            <a:r>
              <a:rPr lang="en-US" b="1" dirty="0">
                <a:solidFill>
                  <a:schemeClr val="bg1"/>
                </a:solidFill>
              </a:rPr>
              <a:t>T</a:t>
            </a:r>
            <a:r>
              <a:rPr lang="en-US" b="1" dirty="0" smtClean="0">
                <a:solidFill>
                  <a:schemeClr val="bg1"/>
                </a:solidFill>
              </a:rPr>
              <a:t>ime </a:t>
            </a:r>
            <a:r>
              <a:rPr lang="en-US" b="1" dirty="0">
                <a:solidFill>
                  <a:schemeClr val="bg1"/>
                </a:solidFill>
              </a:rPr>
              <a:t>O</a:t>
            </a:r>
            <a:r>
              <a:rPr lang="en-US" b="1" dirty="0" smtClean="0">
                <a:solidFill>
                  <a:schemeClr val="bg1"/>
                </a:solidFill>
              </a:rPr>
              <a:t>n </a:t>
            </a:r>
            <a:r>
              <a:rPr lang="en-US" b="1" dirty="0">
                <a:solidFill>
                  <a:schemeClr val="bg1"/>
                </a:solidFill>
              </a:rPr>
              <a:t>S</a:t>
            </a:r>
            <a:r>
              <a:rPr lang="en-US" b="1" dirty="0" smtClean="0">
                <a:solidFill>
                  <a:schemeClr val="bg1"/>
                </a:solidFill>
              </a:rPr>
              <a:t>ocial </a:t>
            </a:r>
            <a:r>
              <a:rPr lang="en-US" b="1" dirty="0">
                <a:solidFill>
                  <a:schemeClr val="bg1"/>
                </a:solidFill>
              </a:rPr>
              <a:t>M</a:t>
            </a:r>
            <a:r>
              <a:rPr lang="en-US" b="1" dirty="0" smtClean="0">
                <a:solidFill>
                  <a:schemeClr val="bg1"/>
                </a:solidFill>
              </a:rPr>
              <a:t>edia</a:t>
            </a:r>
            <a:endParaRPr lang="en-IN" b="1"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36" y="1230290"/>
            <a:ext cx="5198252" cy="4070918"/>
          </a:xfrm>
          <a:prstGeom prst="rect">
            <a:avLst/>
          </a:prstGeom>
        </p:spPr>
      </p:pic>
      <p:sp>
        <p:nvSpPr>
          <p:cNvPr id="10" name="TextBox 9"/>
          <p:cNvSpPr txBox="1"/>
          <p:nvPr/>
        </p:nvSpPr>
        <p:spPr>
          <a:xfrm>
            <a:off x="6012160" y="1052736"/>
            <a:ext cx="2592288" cy="3910942"/>
          </a:xfrm>
          <a:prstGeom prst="rect">
            <a:avLst/>
          </a:prstGeom>
          <a:noFill/>
        </p:spPr>
        <p:txBody>
          <a:bodyPr wrap="square" rtlCol="0">
            <a:spAutoFit/>
          </a:bodyPr>
          <a:lstStyle/>
          <a:p>
            <a:pPr algn="just">
              <a:lnSpc>
                <a:spcPct val="150000"/>
              </a:lnSpc>
            </a:pPr>
            <a:r>
              <a:rPr lang="en-US" sz="2100" dirty="0" smtClean="0"/>
              <a:t>The majority of students in grades 7-12 visit social media daily. About 1 in 10 students spend five hours or more in these sites daily.</a:t>
            </a:r>
            <a:endParaRPr lang="en-IN" sz="2100" dirty="0"/>
          </a:p>
        </p:txBody>
      </p:sp>
      <p:sp>
        <p:nvSpPr>
          <p:cNvPr id="11" name="TextBox 10"/>
          <p:cNvSpPr txBox="1"/>
          <p:nvPr/>
        </p:nvSpPr>
        <p:spPr>
          <a:xfrm>
            <a:off x="669536" y="5530692"/>
            <a:ext cx="7790896" cy="646331"/>
          </a:xfrm>
          <a:prstGeom prst="rect">
            <a:avLst/>
          </a:prstGeom>
          <a:noFill/>
        </p:spPr>
        <p:txBody>
          <a:bodyPr wrap="square" rtlCol="0">
            <a:spAutoFit/>
          </a:bodyPr>
          <a:lstStyle/>
          <a:p>
            <a:r>
              <a:rPr lang="en-US" dirty="0" smtClean="0"/>
              <a:t>According to a study average time spent on social media daily in 2012 was 90 minutes and it jumped to 144 minutes in 2019 i.e. 60% increase.</a:t>
            </a:r>
            <a:endParaRPr lang="en-IN" dirty="0"/>
          </a:p>
        </p:txBody>
      </p:sp>
    </p:spTree>
    <p:extLst>
      <p:ext uri="{BB962C8B-B14F-4D97-AF65-F5344CB8AC3E}">
        <p14:creationId xmlns:p14="http://schemas.microsoft.com/office/powerpoint/2010/main" val="411849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0240" y="476672"/>
            <a:ext cx="8238224" cy="5760640"/>
          </a:xfrm>
        </p:spPr>
        <p:txBody>
          <a:bodyPr/>
          <a:lstStyle/>
          <a:p>
            <a:pPr>
              <a:buFont typeface="Wingdings" pitchFamily="2" charset="2"/>
              <a:buChar char="q"/>
            </a:pPr>
            <a:r>
              <a:rPr lang="en-US" dirty="0" smtClean="0">
                <a:solidFill>
                  <a:schemeClr val="bg1"/>
                </a:solidFill>
              </a:rPr>
              <a:t> </a:t>
            </a:r>
            <a:r>
              <a:rPr lang="en-US" b="1" dirty="0" smtClean="0">
                <a:solidFill>
                  <a:schemeClr val="bg1"/>
                </a:solidFill>
              </a:rPr>
              <a:t>The FOMO Syndrome</a:t>
            </a:r>
            <a:endParaRPr lang="en-IN" b="1" dirty="0">
              <a:solidFill>
                <a:schemeClr val="bg1"/>
              </a:solidFill>
            </a:endParaRPr>
          </a:p>
        </p:txBody>
      </p:sp>
      <p:sp>
        <p:nvSpPr>
          <p:cNvPr id="2" name="TextBox 1"/>
          <p:cNvSpPr txBox="1"/>
          <p:nvPr/>
        </p:nvSpPr>
        <p:spPr>
          <a:xfrm>
            <a:off x="603710" y="908720"/>
            <a:ext cx="8064896" cy="1200329"/>
          </a:xfrm>
          <a:prstGeom prst="rect">
            <a:avLst/>
          </a:prstGeom>
          <a:noFill/>
        </p:spPr>
        <p:txBody>
          <a:bodyPr wrap="square" rtlCol="0">
            <a:spAutoFit/>
          </a:bodyPr>
          <a:lstStyle/>
          <a:p>
            <a:pPr algn="just"/>
            <a:r>
              <a:rPr lang="en-US" dirty="0" smtClean="0"/>
              <a:t>FOMO stands  for Fear Of Missing Out. It is a social anxiety originating from </a:t>
            </a:r>
            <a:r>
              <a:rPr lang="en-US" dirty="0"/>
              <a:t>the belief that others might be having fun while the person experiencing the anxiety is not present</a:t>
            </a:r>
            <a:r>
              <a:rPr lang="en-US" dirty="0" smtClean="0"/>
              <a:t>. </a:t>
            </a:r>
            <a:r>
              <a:rPr lang="en-US" dirty="0"/>
              <a:t>It involves a deep sense of envy </a:t>
            </a:r>
            <a:r>
              <a:rPr lang="en-US" dirty="0" smtClean="0"/>
              <a:t>and affects</a:t>
            </a:r>
            <a:r>
              <a:rPr lang="en-US" dirty="0"/>
              <a:t> </a:t>
            </a:r>
            <a:r>
              <a:rPr lang="en-US" dirty="0" smtClean="0"/>
              <a:t>self-esteem.</a:t>
            </a:r>
            <a:endParaRPr lang="en-IN" dirty="0"/>
          </a:p>
        </p:txBody>
      </p:sp>
      <p:pic>
        <p:nvPicPr>
          <p:cNvPr id="1026" name="Picture 2" descr="E:\Education\NITK\Seminar\Screen-Shot-2017-11-06-at-5.57.48-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22" y="2348880"/>
            <a:ext cx="8072745" cy="17907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3162" y="4365104"/>
            <a:ext cx="8055443" cy="1754326"/>
          </a:xfrm>
          <a:prstGeom prst="rect">
            <a:avLst/>
          </a:prstGeom>
          <a:noFill/>
        </p:spPr>
        <p:txBody>
          <a:bodyPr wrap="square" rtlCol="0">
            <a:spAutoFit/>
          </a:bodyPr>
          <a:lstStyle/>
          <a:p>
            <a:pPr marL="285750" indent="-285750" algn="just">
              <a:buFont typeface="Arial" pitchFamily="34" charset="0"/>
              <a:buChar char="•"/>
            </a:pPr>
            <a:r>
              <a:rPr lang="en-US" dirty="0" smtClean="0"/>
              <a:t>Studies </a:t>
            </a:r>
            <a:r>
              <a:rPr lang="en-US" dirty="0"/>
              <a:t>show that FOMO leads to extreme dissatisfaction and has a detrimental effect on our physical and mental health – mood swings, loneliness, feelings of inferiority, reduced self-esteem, extreme social anxiety, and increased levels of negativity and depression. It is not surprising that the use of anti-depressants has risen sharply in </a:t>
            </a:r>
            <a:r>
              <a:rPr lang="en-US" dirty="0" smtClean="0"/>
              <a:t>recent</a:t>
            </a:r>
            <a:r>
              <a:rPr lang="en-US" dirty="0"/>
              <a:t/>
            </a:r>
            <a:br>
              <a:rPr lang="en-US" dirty="0"/>
            </a:br>
            <a:r>
              <a:rPr lang="en-US" dirty="0" smtClean="0"/>
              <a:t>years due to FOMO.</a:t>
            </a:r>
            <a:endParaRPr lang="en-IN" dirty="0"/>
          </a:p>
        </p:txBody>
      </p:sp>
    </p:spTree>
    <p:extLst>
      <p:ext uri="{BB962C8B-B14F-4D97-AF65-F5344CB8AC3E}">
        <p14:creationId xmlns:p14="http://schemas.microsoft.com/office/powerpoint/2010/main" val="335129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0240" y="476672"/>
            <a:ext cx="8238224" cy="1355378"/>
          </a:xfrm>
        </p:spPr>
        <p:txBody>
          <a:bodyPr/>
          <a:lstStyle/>
          <a:p>
            <a:pPr>
              <a:buFont typeface="Wingdings" pitchFamily="2" charset="2"/>
              <a:buChar char="q"/>
            </a:pPr>
            <a:r>
              <a:rPr lang="en-US" dirty="0" smtClean="0">
                <a:solidFill>
                  <a:schemeClr val="bg1"/>
                </a:solidFill>
              </a:rPr>
              <a:t> </a:t>
            </a:r>
            <a:r>
              <a:rPr lang="en-IN" b="1" dirty="0" smtClean="0">
                <a:solidFill>
                  <a:schemeClr val="bg1"/>
                </a:solidFill>
              </a:rPr>
              <a:t>Neglecting </a:t>
            </a:r>
            <a:r>
              <a:rPr lang="en-IN" b="1" dirty="0">
                <a:solidFill>
                  <a:schemeClr val="bg1"/>
                </a:solidFill>
              </a:rPr>
              <a:t>Family and Responsibilities</a:t>
            </a:r>
          </a:p>
          <a:p>
            <a:pPr>
              <a:buFont typeface="Wingdings" pitchFamily="2" charset="2"/>
              <a:buChar char="q"/>
            </a:pPr>
            <a:endParaRPr lang="en-IN" b="1" dirty="0"/>
          </a:p>
        </p:txBody>
      </p:sp>
      <p:sp>
        <p:nvSpPr>
          <p:cNvPr id="2" name="TextBox 1"/>
          <p:cNvSpPr txBox="1"/>
          <p:nvPr/>
        </p:nvSpPr>
        <p:spPr>
          <a:xfrm>
            <a:off x="603710" y="908720"/>
            <a:ext cx="8064896" cy="923330"/>
          </a:xfrm>
          <a:prstGeom prst="rect">
            <a:avLst/>
          </a:prstGeom>
          <a:noFill/>
        </p:spPr>
        <p:txBody>
          <a:bodyPr wrap="square" rtlCol="0">
            <a:spAutoFit/>
          </a:bodyPr>
          <a:lstStyle/>
          <a:p>
            <a:pPr algn="just"/>
            <a:r>
              <a:rPr lang="en-US" b="1" dirty="0" smtClean="0"/>
              <a:t>Social </a:t>
            </a:r>
            <a:r>
              <a:rPr lang="en-US" b="1" dirty="0"/>
              <a:t>networking platforms drove man closer to those in neighboring continents, while driving him further apart from those in his neighborhood</a:t>
            </a:r>
            <a:r>
              <a:rPr lang="en-US" b="1" dirty="0" smtClean="0"/>
              <a:t>.</a:t>
            </a:r>
            <a:endParaRPr lang="en-IN" dirty="0"/>
          </a:p>
        </p:txBody>
      </p:sp>
      <p:sp>
        <p:nvSpPr>
          <p:cNvPr id="7" name="Content Placeholder 4"/>
          <p:cNvSpPr txBox="1">
            <a:spLocks/>
          </p:cNvSpPr>
          <p:nvPr/>
        </p:nvSpPr>
        <p:spPr>
          <a:xfrm>
            <a:off x="524896" y="2145967"/>
            <a:ext cx="8238224" cy="1355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itchFamily="2" charset="2"/>
              <a:buChar char="q"/>
            </a:pPr>
            <a:r>
              <a:rPr lang="en-US" dirty="0" smtClean="0">
                <a:solidFill>
                  <a:schemeClr val="bg1"/>
                </a:solidFill>
              </a:rPr>
              <a:t> </a:t>
            </a:r>
            <a:r>
              <a:rPr lang="en-IN" b="1" dirty="0" smtClean="0">
                <a:solidFill>
                  <a:schemeClr val="bg1"/>
                </a:solidFill>
              </a:rPr>
              <a:t>Reducing </a:t>
            </a:r>
            <a:r>
              <a:rPr lang="en-IN" b="1" dirty="0">
                <a:solidFill>
                  <a:schemeClr val="bg1"/>
                </a:solidFill>
              </a:rPr>
              <a:t>Attention Span</a:t>
            </a:r>
          </a:p>
          <a:p>
            <a:pPr>
              <a:buFont typeface="Wingdings" pitchFamily="2" charset="2"/>
              <a:buChar char="q"/>
            </a:pPr>
            <a:endParaRPr lang="en-IN" b="1" dirty="0" smtClean="0"/>
          </a:p>
          <a:p>
            <a:pPr>
              <a:buFont typeface="Wingdings" pitchFamily="2" charset="2"/>
              <a:buChar char="q"/>
            </a:pPr>
            <a:endParaRPr lang="en-IN"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9535"/>
          <a:stretch/>
        </p:blipFill>
        <p:spPr>
          <a:xfrm>
            <a:off x="1043608" y="2636912"/>
            <a:ext cx="6800378" cy="2475415"/>
          </a:xfrm>
          <a:prstGeom prst="rect">
            <a:avLst/>
          </a:prstGeom>
        </p:spPr>
      </p:pic>
      <p:sp>
        <p:nvSpPr>
          <p:cNvPr id="4" name="TextBox 3"/>
          <p:cNvSpPr txBox="1"/>
          <p:nvPr/>
        </p:nvSpPr>
        <p:spPr>
          <a:xfrm>
            <a:off x="755576" y="5301208"/>
            <a:ext cx="7776864" cy="923330"/>
          </a:xfrm>
          <a:prstGeom prst="rect">
            <a:avLst/>
          </a:prstGeom>
          <a:noFill/>
        </p:spPr>
        <p:txBody>
          <a:bodyPr wrap="square" rtlCol="0">
            <a:spAutoFit/>
          </a:bodyPr>
          <a:lstStyle/>
          <a:p>
            <a:r>
              <a:rPr lang="en-US" dirty="0"/>
              <a:t>National Centre for Biotechnology Information claimed that the average human attention span has dropped from 12 seconds in 2000 to 8 seconds in </a:t>
            </a:r>
            <a:r>
              <a:rPr lang="en-US" dirty="0" smtClean="0"/>
              <a:t>2013, this effect is called Goldfish effect.</a:t>
            </a:r>
            <a:endParaRPr lang="en-IN" dirty="0"/>
          </a:p>
        </p:txBody>
      </p:sp>
    </p:spTree>
    <p:extLst>
      <p:ext uri="{BB962C8B-B14F-4D97-AF65-F5344CB8AC3E}">
        <p14:creationId xmlns:p14="http://schemas.microsoft.com/office/powerpoint/2010/main" val="209873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2">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Theme2</Template>
  <TotalTime>1241</TotalTime>
  <Words>1861</Words>
  <Application>Microsoft Office PowerPoint</Application>
  <PresentationFormat>On-screen Show (4:3)</PresentationFormat>
  <Paragraphs>123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Theme2</vt:lpstr>
      <vt:lpstr>THE DARKSIDE OF SOCIAL MEDIA</vt:lpstr>
      <vt:lpstr>Contents</vt:lpstr>
      <vt:lpstr>Introduction</vt:lpstr>
      <vt:lpstr>PowerPoint Presentation</vt:lpstr>
      <vt:lpstr>PowerPoint Presentation</vt:lpstr>
      <vt:lpstr>Problem</vt:lpstr>
      <vt:lpstr>PowerPoint Presentation</vt:lpstr>
      <vt:lpstr>PowerPoint Presentation</vt:lpstr>
      <vt:lpstr>PowerPoint Presentation</vt:lpstr>
      <vt:lpstr>PowerPoint Presentation</vt:lpstr>
      <vt:lpstr>PowerPoint Presentation</vt:lpstr>
      <vt:lpstr>PowerPoint Presentation</vt:lpstr>
      <vt:lpstr>Significance of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Solutions</vt:lpstr>
      <vt:lpstr>PowerPoint Presentation</vt:lpstr>
      <vt:lpstr>Research Gaps</vt:lpstr>
      <vt:lpstr>Future Research Directions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DARKSIDE OF SOCIAL NETWORKING</dc:title>
  <dc:creator>karan srivastava</dc:creator>
  <cp:lastModifiedBy>karan srivastava</cp:lastModifiedBy>
  <cp:revision>254</cp:revision>
  <dcterms:created xsi:type="dcterms:W3CDTF">2021-01-04T19:03:07Z</dcterms:created>
  <dcterms:modified xsi:type="dcterms:W3CDTF">2021-01-12T19:58:06Z</dcterms:modified>
</cp:coreProperties>
</file>