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4" r:id="rId4"/>
    <p:sldId id="265" r:id="rId5"/>
    <p:sldId id="258" r:id="rId6"/>
    <p:sldId id="259" r:id="rId7"/>
    <p:sldId id="262" r:id="rId8"/>
    <p:sldId id="266" r:id="rId9"/>
    <p:sldId id="261" r:id="rId10"/>
    <p:sldId id="267" r:id="rId11"/>
    <p:sldId id="268" r:id="rId12"/>
    <p:sldId id="269"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yam Prakash" initials="SP" lastIdx="1" clrIdx="0">
    <p:extLst>
      <p:ext uri="{19B8F6BF-5375-455C-9EA6-DF929625EA0E}">
        <p15:presenceInfo xmlns:p15="http://schemas.microsoft.com/office/powerpoint/2012/main" userId="dd927c9da8a73f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40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572" y="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C70A33-5DF5-4129-A8B7-43EF8F774B50}"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AEF04-C206-4814-83D6-390FFD369ABF}" type="slidenum">
              <a:rPr lang="en-IN" smtClean="0"/>
              <a:t>‹#›</a:t>
            </a:fld>
            <a:endParaRPr lang="en-IN"/>
          </a:p>
        </p:txBody>
      </p:sp>
    </p:spTree>
    <p:extLst>
      <p:ext uri="{BB962C8B-B14F-4D97-AF65-F5344CB8AC3E}">
        <p14:creationId xmlns:p14="http://schemas.microsoft.com/office/powerpoint/2010/main" val="532208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C70A33-5DF5-4129-A8B7-43EF8F774B50}" type="datetimeFigureOut">
              <a:rPr lang="en-IN" smtClean="0"/>
              <a:t>11-06-2021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FAEF04-C206-4814-83D6-390FFD369ABF}" type="slidenum">
              <a:rPr lang="en-IN" smtClean="0"/>
              <a:t>‹#›</a:t>
            </a:fld>
            <a:endParaRPr lang="en-IN"/>
          </a:p>
        </p:txBody>
      </p:sp>
    </p:spTree>
    <p:extLst>
      <p:ext uri="{BB962C8B-B14F-4D97-AF65-F5344CB8AC3E}">
        <p14:creationId xmlns:p14="http://schemas.microsoft.com/office/powerpoint/2010/main" val="366288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7C70A33-5DF5-4129-A8B7-43EF8F774B50}"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AEF04-C206-4814-83D6-390FFD369ABF}" type="slidenum">
              <a:rPr lang="en-IN" smtClean="0"/>
              <a:t>‹#›</a:t>
            </a:fld>
            <a:endParaRPr lang="en-IN"/>
          </a:p>
        </p:txBody>
      </p:sp>
    </p:spTree>
    <p:extLst>
      <p:ext uri="{BB962C8B-B14F-4D97-AF65-F5344CB8AC3E}">
        <p14:creationId xmlns:p14="http://schemas.microsoft.com/office/powerpoint/2010/main" val="831630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E7C70A33-5DF5-4129-A8B7-43EF8F774B50}" type="datetimeFigureOut">
              <a:rPr lang="en-IN" smtClean="0"/>
              <a:t>11-06-2021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FAEF04-C206-4814-83D6-390FFD369ABF}" type="slidenum">
              <a:rPr lang="en-IN" smtClean="0"/>
              <a:t>‹#›</a:t>
            </a:fld>
            <a:endParaRPr lang="en-IN"/>
          </a:p>
        </p:txBody>
      </p:sp>
    </p:spTree>
    <p:extLst>
      <p:ext uri="{BB962C8B-B14F-4D97-AF65-F5344CB8AC3E}">
        <p14:creationId xmlns:p14="http://schemas.microsoft.com/office/powerpoint/2010/main" val="1144379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C70A33-5DF5-4129-A8B7-43EF8F774B50}"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AEF04-C206-4814-83D6-390FFD369ABF}" type="slidenum">
              <a:rPr lang="en-IN" smtClean="0"/>
              <a:t>‹#›</a:t>
            </a:fld>
            <a:endParaRPr lang="en-IN"/>
          </a:p>
        </p:txBody>
      </p:sp>
    </p:spTree>
    <p:extLst>
      <p:ext uri="{BB962C8B-B14F-4D97-AF65-F5344CB8AC3E}">
        <p14:creationId xmlns:p14="http://schemas.microsoft.com/office/powerpoint/2010/main" val="1298096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C70A33-5DF5-4129-A8B7-43EF8F774B50}"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AEF04-C206-4814-83D6-390FFD369ABF}" type="slidenum">
              <a:rPr lang="en-IN" smtClean="0"/>
              <a:t>‹#›</a:t>
            </a:fld>
            <a:endParaRPr lang="en-IN"/>
          </a:p>
        </p:txBody>
      </p:sp>
    </p:spTree>
    <p:extLst>
      <p:ext uri="{BB962C8B-B14F-4D97-AF65-F5344CB8AC3E}">
        <p14:creationId xmlns:p14="http://schemas.microsoft.com/office/powerpoint/2010/main" val="136417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C70A33-5DF5-4129-A8B7-43EF8F774B50}"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AEF04-C206-4814-83D6-390FFD369ABF}" type="slidenum">
              <a:rPr lang="en-IN" smtClean="0"/>
              <a:t>‹#›</a:t>
            </a:fld>
            <a:endParaRPr lang="en-IN"/>
          </a:p>
        </p:txBody>
      </p:sp>
    </p:spTree>
    <p:extLst>
      <p:ext uri="{BB962C8B-B14F-4D97-AF65-F5344CB8AC3E}">
        <p14:creationId xmlns:p14="http://schemas.microsoft.com/office/powerpoint/2010/main" val="395698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C70A33-5DF5-4129-A8B7-43EF8F774B50}"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AEF04-C206-4814-83D6-390FFD369ABF}" type="slidenum">
              <a:rPr lang="en-IN" smtClean="0"/>
              <a:t>‹#›</a:t>
            </a:fld>
            <a:endParaRPr lang="en-IN"/>
          </a:p>
        </p:txBody>
      </p:sp>
    </p:spTree>
    <p:extLst>
      <p:ext uri="{BB962C8B-B14F-4D97-AF65-F5344CB8AC3E}">
        <p14:creationId xmlns:p14="http://schemas.microsoft.com/office/powerpoint/2010/main" val="772234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C70A33-5DF5-4129-A8B7-43EF8F774B50}" type="datetimeFigureOut">
              <a:rPr lang="en-IN" smtClean="0"/>
              <a:t>11-06-2021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FAEF04-C206-4814-83D6-390FFD369ABF}" type="slidenum">
              <a:rPr lang="en-IN" smtClean="0"/>
              <a:t>‹#›</a:t>
            </a:fld>
            <a:endParaRPr lang="en-IN"/>
          </a:p>
        </p:txBody>
      </p:sp>
    </p:spTree>
    <p:extLst>
      <p:ext uri="{BB962C8B-B14F-4D97-AF65-F5344CB8AC3E}">
        <p14:creationId xmlns:p14="http://schemas.microsoft.com/office/powerpoint/2010/main" val="213407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C70A33-5DF5-4129-A8B7-43EF8F774B50}" type="datetimeFigureOut">
              <a:rPr lang="en-IN" smtClean="0"/>
              <a:t>11-06-2021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FAEF04-C206-4814-83D6-390FFD369ABF}" type="slidenum">
              <a:rPr lang="en-IN" smtClean="0"/>
              <a:t>‹#›</a:t>
            </a:fld>
            <a:endParaRPr lang="en-IN"/>
          </a:p>
        </p:txBody>
      </p:sp>
    </p:spTree>
    <p:extLst>
      <p:ext uri="{BB962C8B-B14F-4D97-AF65-F5344CB8AC3E}">
        <p14:creationId xmlns:p14="http://schemas.microsoft.com/office/powerpoint/2010/main" val="3202583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C70A33-5DF5-4129-A8B7-43EF8F774B50}" type="datetimeFigureOut">
              <a:rPr lang="en-IN" smtClean="0"/>
              <a:t>11-06-2021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FAEF04-C206-4814-83D6-390FFD369ABF}" type="slidenum">
              <a:rPr lang="en-IN" smtClean="0"/>
              <a:t>‹#›</a:t>
            </a:fld>
            <a:endParaRPr lang="en-IN"/>
          </a:p>
        </p:txBody>
      </p:sp>
    </p:spTree>
    <p:extLst>
      <p:ext uri="{BB962C8B-B14F-4D97-AF65-F5344CB8AC3E}">
        <p14:creationId xmlns:p14="http://schemas.microsoft.com/office/powerpoint/2010/main" val="618488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70A33-5DF5-4129-A8B7-43EF8F774B50}" type="datetimeFigureOut">
              <a:rPr lang="en-IN" smtClean="0"/>
              <a:t>11-06-2021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FAEF04-C206-4814-83D6-390FFD369ABF}" type="slidenum">
              <a:rPr lang="en-IN" smtClean="0"/>
              <a:t>‹#›</a:t>
            </a:fld>
            <a:endParaRPr lang="en-IN"/>
          </a:p>
        </p:txBody>
      </p:sp>
    </p:spTree>
    <p:extLst>
      <p:ext uri="{BB962C8B-B14F-4D97-AF65-F5344CB8AC3E}">
        <p14:creationId xmlns:p14="http://schemas.microsoft.com/office/powerpoint/2010/main" val="700293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C70A33-5DF5-4129-A8B7-43EF8F774B50}" type="datetimeFigureOut">
              <a:rPr lang="en-IN" smtClean="0"/>
              <a:t>11-06-2021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FAEF04-C206-4814-83D6-390FFD369ABF}" type="slidenum">
              <a:rPr lang="en-IN" smtClean="0"/>
              <a:t>‹#›</a:t>
            </a:fld>
            <a:endParaRPr lang="en-IN"/>
          </a:p>
        </p:txBody>
      </p:sp>
    </p:spTree>
    <p:extLst>
      <p:ext uri="{BB962C8B-B14F-4D97-AF65-F5344CB8AC3E}">
        <p14:creationId xmlns:p14="http://schemas.microsoft.com/office/powerpoint/2010/main" val="2753623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7C70A33-5DF5-4129-A8B7-43EF8F774B50}" type="datetimeFigureOut">
              <a:rPr lang="en-IN" smtClean="0"/>
              <a:t>11-06-2021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3FAEF04-C206-4814-83D6-390FFD369ABF}" type="slidenum">
              <a:rPr lang="en-IN" smtClean="0"/>
              <a:t>‹#›</a:t>
            </a:fld>
            <a:endParaRPr lang="en-IN"/>
          </a:p>
        </p:txBody>
      </p:sp>
    </p:spTree>
    <p:extLst>
      <p:ext uri="{BB962C8B-B14F-4D97-AF65-F5344CB8AC3E}">
        <p14:creationId xmlns:p14="http://schemas.microsoft.com/office/powerpoint/2010/main" val="37964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7C70A33-5DF5-4129-A8B7-43EF8F774B50}" type="datetimeFigureOut">
              <a:rPr lang="en-IN" smtClean="0"/>
              <a:t>11-06-2021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3FAEF04-C206-4814-83D6-390FFD369ABF}" type="slidenum">
              <a:rPr lang="en-IN" smtClean="0"/>
              <a:t>‹#›</a:t>
            </a:fld>
            <a:endParaRPr lang="en-IN"/>
          </a:p>
        </p:txBody>
      </p:sp>
    </p:spTree>
    <p:extLst>
      <p:ext uri="{BB962C8B-B14F-4D97-AF65-F5344CB8AC3E}">
        <p14:creationId xmlns:p14="http://schemas.microsoft.com/office/powerpoint/2010/main" val="329854975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AD7C4-D38E-415B-BBE0-D9999D933D86}"/>
              </a:ext>
            </a:extLst>
          </p:cNvPr>
          <p:cNvSpPr>
            <a:spLocks noGrp="1"/>
          </p:cNvSpPr>
          <p:nvPr>
            <p:ph type="ctrTitle"/>
          </p:nvPr>
        </p:nvSpPr>
        <p:spPr>
          <a:xfrm>
            <a:off x="527222" y="1530036"/>
            <a:ext cx="11137556" cy="1803746"/>
          </a:xfrm>
        </p:spPr>
        <p:txBody>
          <a:bodyPr/>
          <a:lstStyle/>
          <a:p>
            <a:pPr algn="ctr"/>
            <a:r>
              <a:rPr lang="en-US" dirty="0"/>
              <a:t>Face Detection and Recognition using OpenCV</a:t>
            </a:r>
            <a:endParaRPr lang="en-IN" dirty="0"/>
          </a:p>
        </p:txBody>
      </p:sp>
    </p:spTree>
    <p:extLst>
      <p:ext uri="{BB962C8B-B14F-4D97-AF65-F5344CB8AC3E}">
        <p14:creationId xmlns:p14="http://schemas.microsoft.com/office/powerpoint/2010/main" val="2751765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5DE2E92-1199-4FC6-8E8F-79823CF90A49}"/>
              </a:ext>
            </a:extLst>
          </p:cNvPr>
          <p:cNvSpPr txBox="1"/>
          <p:nvPr/>
        </p:nvSpPr>
        <p:spPr>
          <a:xfrm>
            <a:off x="912891" y="6500754"/>
            <a:ext cx="10366217" cy="338554"/>
          </a:xfrm>
          <a:prstGeom prst="rect">
            <a:avLst/>
          </a:prstGeom>
          <a:noFill/>
        </p:spPr>
        <p:txBody>
          <a:bodyPr wrap="square" rtlCol="0">
            <a:spAutoFit/>
          </a:bodyPr>
          <a:lstStyle/>
          <a:p>
            <a:r>
              <a:rPr lang="en-IN" sz="1600" dirty="0"/>
              <a:t>Image Credit - https://towardsdatascience.com/face-recognition-how-lbph-works-90ec258c3d6b</a:t>
            </a:r>
          </a:p>
        </p:txBody>
      </p:sp>
      <p:sp>
        <p:nvSpPr>
          <p:cNvPr id="9" name="TextBox 8">
            <a:extLst>
              <a:ext uri="{FF2B5EF4-FFF2-40B4-BE49-F238E27FC236}">
                <a16:creationId xmlns:a16="http://schemas.microsoft.com/office/drawing/2014/main" id="{AB0615F3-2C72-4807-B271-29CF7F252AD5}"/>
              </a:ext>
            </a:extLst>
          </p:cNvPr>
          <p:cNvSpPr txBox="1"/>
          <p:nvPr/>
        </p:nvSpPr>
        <p:spPr>
          <a:xfrm>
            <a:off x="912891" y="468554"/>
            <a:ext cx="10555494" cy="5539978"/>
          </a:xfrm>
          <a:prstGeom prst="rect">
            <a:avLst/>
          </a:prstGeom>
          <a:noFill/>
        </p:spPr>
        <p:txBody>
          <a:bodyPr wrap="square" rtlCol="0">
            <a:spAutoFit/>
          </a:bodyPr>
          <a:lstStyle/>
          <a:p>
            <a:pPr marL="514350" indent="-514350" algn="just">
              <a:buFont typeface="+mj-lt"/>
              <a:buAutoNum type="arabicParenR"/>
            </a:pPr>
            <a:r>
              <a:rPr lang="en-US" sz="2400" b="1" dirty="0">
                <a:latin typeface="+mj-lt"/>
                <a:cs typeface="Segoe UI" panose="020B0502040204020203" pitchFamily="34" charset="0"/>
              </a:rPr>
              <a:t>LBP Operation</a:t>
            </a:r>
          </a:p>
          <a:p>
            <a:pPr algn="just"/>
            <a:endParaRPr lang="en-US" sz="2400" b="1" dirty="0">
              <a:latin typeface="+mj-lt"/>
              <a:cs typeface="Segoe UI" panose="020B0502040204020203" pitchFamily="34" charset="0"/>
            </a:endParaRPr>
          </a:p>
          <a:p>
            <a:pPr marL="971550" lvl="1" indent="-514350" algn="just">
              <a:buFont typeface="Courier New" panose="02070309020205020404" pitchFamily="49" charset="0"/>
              <a:buChar char="o"/>
            </a:pPr>
            <a:r>
              <a:rPr lang="en-US" sz="2200" dirty="0">
                <a:latin typeface="Segoe UI" panose="020B0502040204020203" pitchFamily="34" charset="0"/>
                <a:cs typeface="Segoe UI" panose="020B0502040204020203" pitchFamily="34" charset="0"/>
              </a:rPr>
              <a:t>The first computational step of LBPH is to create an intermediate image that describes the original image in a better way, by highlighting the facial characteristics.</a:t>
            </a: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p:txBody>
      </p:sp>
      <p:pic>
        <p:nvPicPr>
          <p:cNvPr id="11" name="Picture 10">
            <a:extLst>
              <a:ext uri="{FF2B5EF4-FFF2-40B4-BE49-F238E27FC236}">
                <a16:creationId xmlns:a16="http://schemas.microsoft.com/office/drawing/2014/main" id="{7D23E658-DC6C-4AAC-994E-1E7BC46F4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308" y="2899213"/>
            <a:ext cx="9375108" cy="2614348"/>
          </a:xfrm>
          <a:prstGeom prst="rect">
            <a:avLst/>
          </a:prstGeom>
        </p:spPr>
      </p:pic>
    </p:spTree>
    <p:extLst>
      <p:ext uri="{BB962C8B-B14F-4D97-AF65-F5344CB8AC3E}">
        <p14:creationId xmlns:p14="http://schemas.microsoft.com/office/powerpoint/2010/main" val="274615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9641D2-F5B6-41AB-9564-C73A958A68C3}"/>
              </a:ext>
            </a:extLst>
          </p:cNvPr>
          <p:cNvSpPr txBox="1"/>
          <p:nvPr/>
        </p:nvSpPr>
        <p:spPr>
          <a:xfrm>
            <a:off x="912891" y="468554"/>
            <a:ext cx="10555494" cy="5539978"/>
          </a:xfrm>
          <a:prstGeom prst="rect">
            <a:avLst/>
          </a:prstGeom>
          <a:noFill/>
        </p:spPr>
        <p:txBody>
          <a:bodyPr wrap="square" rtlCol="0">
            <a:spAutoFit/>
          </a:bodyPr>
          <a:lstStyle/>
          <a:p>
            <a:pPr algn="just"/>
            <a:r>
              <a:rPr lang="en-US" sz="2400" b="1" dirty="0">
                <a:latin typeface="+mj-lt"/>
                <a:cs typeface="Segoe UI" panose="020B0502040204020203" pitchFamily="34" charset="0"/>
              </a:rPr>
              <a:t>2)	 Extract the Histograms </a:t>
            </a:r>
          </a:p>
          <a:p>
            <a:pPr algn="just"/>
            <a:endParaRPr lang="en-US" sz="2400" b="1" dirty="0">
              <a:latin typeface="+mj-lt"/>
              <a:cs typeface="Segoe UI" panose="020B0502040204020203" pitchFamily="34" charset="0"/>
            </a:endParaRPr>
          </a:p>
          <a:p>
            <a:pPr marL="971550" lvl="1" indent="-514350" algn="just">
              <a:buFont typeface="Courier New" panose="02070309020205020404" pitchFamily="49" charset="0"/>
              <a:buChar char="o"/>
            </a:pPr>
            <a:r>
              <a:rPr lang="en-US" sz="2200" dirty="0">
                <a:latin typeface="Segoe UI" panose="020B0502040204020203" pitchFamily="34" charset="0"/>
                <a:cs typeface="Segoe UI" panose="020B0502040204020203" pitchFamily="34" charset="0"/>
              </a:rPr>
              <a:t>Using image generated in the last step, it is divided into multiple regions, then histogram for each region is created and all histograms are concatenated to form new and bigger histogram.</a:t>
            </a:r>
            <a:endParaRPr lang="en-IN" sz="2400"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a:p>
            <a:pPr algn="just"/>
            <a:endParaRPr lang="en-IN" sz="2400" b="1" dirty="0">
              <a:latin typeface="+mj-lt"/>
              <a:cs typeface="Segoe UI" panose="020B0502040204020203" pitchFamily="34" charset="0"/>
            </a:endParaRPr>
          </a:p>
        </p:txBody>
      </p:sp>
      <p:pic>
        <p:nvPicPr>
          <p:cNvPr id="4" name="Picture 3">
            <a:extLst>
              <a:ext uri="{FF2B5EF4-FFF2-40B4-BE49-F238E27FC236}">
                <a16:creationId xmlns:a16="http://schemas.microsoft.com/office/drawing/2014/main" id="{5E0336EF-FF47-434F-93F8-EC63E770E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324" y="2757364"/>
            <a:ext cx="10033062" cy="2520806"/>
          </a:xfrm>
          <a:prstGeom prst="rect">
            <a:avLst/>
          </a:prstGeom>
        </p:spPr>
      </p:pic>
      <p:sp>
        <p:nvSpPr>
          <p:cNvPr id="5" name="TextBox 4">
            <a:extLst>
              <a:ext uri="{FF2B5EF4-FFF2-40B4-BE49-F238E27FC236}">
                <a16:creationId xmlns:a16="http://schemas.microsoft.com/office/drawing/2014/main" id="{1D155BF9-4114-46BB-A844-EFC8B5F676C3}"/>
              </a:ext>
            </a:extLst>
          </p:cNvPr>
          <p:cNvSpPr txBox="1"/>
          <p:nvPr/>
        </p:nvSpPr>
        <p:spPr>
          <a:xfrm>
            <a:off x="912891" y="6500754"/>
            <a:ext cx="10366217" cy="338554"/>
          </a:xfrm>
          <a:prstGeom prst="rect">
            <a:avLst/>
          </a:prstGeom>
          <a:noFill/>
        </p:spPr>
        <p:txBody>
          <a:bodyPr wrap="square" rtlCol="0">
            <a:spAutoFit/>
          </a:bodyPr>
          <a:lstStyle/>
          <a:p>
            <a:r>
              <a:rPr lang="en-IN" sz="1600" dirty="0"/>
              <a:t>Image Credit - https://towardsdatascience.com/face-recognition-how-lbph-works-90ec258c3d6b</a:t>
            </a:r>
          </a:p>
        </p:txBody>
      </p:sp>
    </p:spTree>
    <p:extLst>
      <p:ext uri="{BB962C8B-B14F-4D97-AF65-F5344CB8AC3E}">
        <p14:creationId xmlns:p14="http://schemas.microsoft.com/office/powerpoint/2010/main" val="166799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1529308-44AC-4FEC-944F-E49E424BF396}"/>
                  </a:ext>
                </a:extLst>
              </p:cNvPr>
              <p:cNvSpPr txBox="1"/>
              <p:nvPr/>
            </p:nvSpPr>
            <p:spPr>
              <a:xfrm>
                <a:off x="912891" y="468554"/>
                <a:ext cx="10555494" cy="5533694"/>
              </a:xfrm>
              <a:prstGeom prst="rect">
                <a:avLst/>
              </a:prstGeom>
              <a:noFill/>
            </p:spPr>
            <p:txBody>
              <a:bodyPr wrap="square" rtlCol="0">
                <a:spAutoFit/>
              </a:bodyPr>
              <a:lstStyle/>
              <a:p>
                <a:pPr algn="just"/>
                <a:r>
                  <a:rPr lang="en-US" sz="2400" b="1" dirty="0">
                    <a:latin typeface="+mj-lt"/>
                    <a:cs typeface="Segoe UI" panose="020B0502040204020203" pitchFamily="34" charset="0"/>
                  </a:rPr>
                  <a:t>3)	 Performing Face Recognition </a:t>
                </a:r>
              </a:p>
              <a:p>
                <a:pPr algn="just"/>
                <a:endParaRPr lang="en-US" sz="2400" b="1" dirty="0">
                  <a:latin typeface="+mj-lt"/>
                  <a:cs typeface="Segoe UI" panose="020B0502040204020203" pitchFamily="34" charset="0"/>
                </a:endParaRPr>
              </a:p>
              <a:p>
                <a:pPr marL="971550" lvl="1" indent="-514350" algn="just">
                  <a:buFont typeface="Courier New" panose="02070309020205020404" pitchFamily="49" charset="0"/>
                  <a:buChar char="o"/>
                </a:pPr>
                <a:r>
                  <a:rPr lang="en-US" sz="2200" dirty="0">
                    <a:latin typeface="Segoe UI" panose="020B0502040204020203" pitchFamily="34" charset="0"/>
                    <a:cs typeface="Segoe UI" panose="020B0502040204020203" pitchFamily="34" charset="0"/>
                  </a:rPr>
                  <a:t>Now model is already trained after performing 2</a:t>
                </a:r>
                <a:r>
                  <a:rPr lang="en-US" sz="2200" baseline="30000" dirty="0">
                    <a:latin typeface="Segoe UI" panose="020B0502040204020203" pitchFamily="34" charset="0"/>
                    <a:cs typeface="Segoe UI" panose="020B0502040204020203" pitchFamily="34" charset="0"/>
                  </a:rPr>
                  <a:t>nd</a:t>
                </a:r>
                <a:r>
                  <a:rPr lang="en-US" sz="2200" dirty="0">
                    <a:latin typeface="Segoe UI" panose="020B0502040204020203" pitchFamily="34" charset="0"/>
                    <a:cs typeface="Segoe UI" panose="020B0502040204020203" pitchFamily="34" charset="0"/>
                  </a:rPr>
                  <a:t> step on training dataset. </a:t>
                </a:r>
              </a:p>
              <a:p>
                <a:pPr lvl="1" algn="just"/>
                <a:endParaRPr lang="en-US" sz="2200" dirty="0">
                  <a:latin typeface="Segoe UI" panose="020B0502040204020203" pitchFamily="34" charset="0"/>
                  <a:cs typeface="Segoe UI" panose="020B0502040204020203" pitchFamily="34" charset="0"/>
                </a:endParaRPr>
              </a:p>
              <a:p>
                <a:pPr marL="971550" lvl="1" indent="-514350" algn="just">
                  <a:buFont typeface="Courier New" panose="02070309020205020404" pitchFamily="49" charset="0"/>
                  <a:buChar char="o"/>
                </a:pPr>
                <a:r>
                  <a:rPr lang="en-US" sz="2200" dirty="0">
                    <a:latin typeface="Segoe UI" panose="020B0502040204020203" pitchFamily="34" charset="0"/>
                    <a:cs typeface="Segoe UI" panose="020B0502040204020203" pitchFamily="34" charset="0"/>
                  </a:rPr>
                  <a:t>Now new input image is given and again above two steps are performed on it, and histogram is created.</a:t>
                </a:r>
              </a:p>
              <a:p>
                <a:pPr lvl="1" algn="just"/>
                <a:endParaRPr lang="en-US" sz="2200" dirty="0">
                  <a:latin typeface="Segoe UI" panose="020B0502040204020203" pitchFamily="34" charset="0"/>
                  <a:cs typeface="Segoe UI" panose="020B0502040204020203" pitchFamily="34" charset="0"/>
                </a:endParaRPr>
              </a:p>
              <a:p>
                <a:pPr marL="971550" lvl="1" indent="-514350" algn="just">
                  <a:buFont typeface="Courier New" panose="02070309020205020404" pitchFamily="49" charset="0"/>
                  <a:buChar char="o"/>
                </a:pPr>
                <a:r>
                  <a:rPr lang="en-US" sz="2200" dirty="0">
                    <a:latin typeface="Segoe UI" panose="020B0502040204020203" pitchFamily="34" charset="0"/>
                    <a:cs typeface="Segoe UI" panose="020B0502040204020203" pitchFamily="34" charset="0"/>
                  </a:rPr>
                  <a:t>So to find the image that matches the input image it is just needed to compare two histograms and return the image with the closest histogram.</a:t>
                </a:r>
              </a:p>
              <a:p>
                <a:pPr lvl="1" algn="just"/>
                <a:endParaRPr lang="en-US" sz="2200" dirty="0">
                  <a:latin typeface="Segoe UI" panose="020B0502040204020203" pitchFamily="34" charset="0"/>
                  <a:cs typeface="Segoe UI" panose="020B0502040204020203" pitchFamily="34" charset="0"/>
                </a:endParaRPr>
              </a:p>
              <a:p>
                <a:pPr marL="971550" lvl="1" indent="-514350" algn="just">
                  <a:buFont typeface="Courier New" panose="02070309020205020404" pitchFamily="49" charset="0"/>
                  <a:buChar char="o"/>
                </a:pPr>
                <a:r>
                  <a:rPr lang="en-US" sz="2200" dirty="0">
                    <a:latin typeface="Segoe UI" panose="020B0502040204020203" pitchFamily="34" charset="0"/>
                    <a:cs typeface="Segoe UI" panose="020B0502040204020203" pitchFamily="34" charset="0"/>
                  </a:rPr>
                  <a:t>To do above operation Euclidian distance formula is used : </a:t>
                </a:r>
              </a:p>
              <a:p>
                <a:pPr lvl="1" algn="just"/>
                <a:endParaRPr lang="en-US" sz="2200" dirty="0">
                  <a:latin typeface="Segoe UI" panose="020B0502040204020203" pitchFamily="34" charset="0"/>
                  <a:cs typeface="Segoe UI" panose="020B0502040204020203" pitchFamily="34" charset="0"/>
                </a:endParaRPr>
              </a:p>
              <a:p>
                <a:pPr lvl="2" algn="just"/>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Segoe UI" panose="020B0502040204020203" pitchFamily="34" charset="0"/>
                        </a:rPr>
                        <m:t>𝐷</m:t>
                      </m:r>
                      <m:r>
                        <a:rPr lang="en-US" sz="2200" b="0" i="1" smtClean="0">
                          <a:latin typeface="Cambria Math" panose="02040503050406030204" pitchFamily="18" charset="0"/>
                          <a:cs typeface="Segoe UI" panose="020B0502040204020203" pitchFamily="34" charset="0"/>
                        </a:rPr>
                        <m:t>= </m:t>
                      </m:r>
                      <m:rad>
                        <m:radPr>
                          <m:degHide m:val="on"/>
                          <m:ctrlPr>
                            <a:rPr lang="en-US" sz="2200" b="0" i="1" smtClean="0">
                              <a:latin typeface="Cambria Math" panose="02040503050406030204" pitchFamily="18" charset="0"/>
                              <a:cs typeface="Segoe UI" panose="020B0502040204020203" pitchFamily="34" charset="0"/>
                            </a:rPr>
                          </m:ctrlPr>
                        </m:radPr>
                        <m:deg/>
                        <m:e>
                          <m:nary>
                            <m:naryPr>
                              <m:chr m:val="∑"/>
                              <m:ctrlPr>
                                <a:rPr lang="en-US" sz="2200" b="0" i="1" smtClean="0">
                                  <a:latin typeface="Cambria Math" panose="02040503050406030204" pitchFamily="18" charset="0"/>
                                  <a:cs typeface="Segoe UI" panose="020B0502040204020203" pitchFamily="34" charset="0"/>
                                </a:rPr>
                              </m:ctrlPr>
                            </m:naryPr>
                            <m:sub>
                              <m:r>
                                <m:rPr>
                                  <m:brk m:alnAt="23"/>
                                </m:rPr>
                                <a:rPr lang="en-US" sz="2200" b="0" i="1" smtClean="0">
                                  <a:latin typeface="Cambria Math" panose="02040503050406030204" pitchFamily="18" charset="0"/>
                                  <a:cs typeface="Segoe UI" panose="020B0502040204020203" pitchFamily="34" charset="0"/>
                                </a:rPr>
                                <m:t>𝑖</m:t>
                              </m:r>
                            </m:sub>
                            <m:sup>
                              <m:r>
                                <a:rPr lang="en-US" sz="2200" b="0" i="1" smtClean="0">
                                  <a:latin typeface="Cambria Math" panose="02040503050406030204" pitchFamily="18" charset="0"/>
                                  <a:cs typeface="Segoe UI" panose="020B0502040204020203" pitchFamily="34" charset="0"/>
                                </a:rPr>
                                <m:t>𝑛</m:t>
                              </m:r>
                            </m:sup>
                            <m:e>
                              <m:sSup>
                                <m:sSupPr>
                                  <m:ctrlPr>
                                    <a:rPr lang="en-US" sz="2200" b="0" i="1" smtClean="0">
                                      <a:latin typeface="Cambria Math" panose="02040503050406030204" pitchFamily="18" charset="0"/>
                                      <a:cs typeface="Segoe UI" panose="020B0502040204020203" pitchFamily="34" charset="0"/>
                                    </a:rPr>
                                  </m:ctrlPr>
                                </m:sSupPr>
                                <m:e>
                                  <m:r>
                                    <a:rPr lang="en-US" sz="2200" b="0" i="1" smtClean="0">
                                      <a:latin typeface="Cambria Math" panose="02040503050406030204" pitchFamily="18" charset="0"/>
                                      <a:cs typeface="Segoe UI" panose="020B0502040204020203" pitchFamily="34" charset="0"/>
                                    </a:rPr>
                                    <m:t>(</m:t>
                                  </m:r>
                                  <m:sSub>
                                    <m:sSubPr>
                                      <m:ctrlPr>
                                        <a:rPr lang="en-US" sz="2200" b="0" i="1" smtClean="0">
                                          <a:latin typeface="Cambria Math" panose="02040503050406030204" pitchFamily="18" charset="0"/>
                                          <a:cs typeface="Segoe UI" panose="020B0502040204020203" pitchFamily="34" charset="0"/>
                                        </a:rPr>
                                      </m:ctrlPr>
                                    </m:sSubPr>
                                    <m:e>
                                      <m:r>
                                        <a:rPr lang="en-US" sz="2200" b="0" i="1" smtClean="0">
                                          <a:latin typeface="Cambria Math" panose="02040503050406030204" pitchFamily="18" charset="0"/>
                                          <a:cs typeface="Segoe UI" panose="020B0502040204020203" pitchFamily="34" charset="0"/>
                                        </a:rPr>
                                        <m:t>h𝑖𝑠𝑡</m:t>
                                      </m:r>
                                      <m:r>
                                        <a:rPr lang="en-US" sz="2200" b="0" i="1" smtClean="0">
                                          <a:latin typeface="Cambria Math" panose="02040503050406030204" pitchFamily="18" charset="0"/>
                                          <a:cs typeface="Segoe UI" panose="020B0502040204020203" pitchFamily="34" charset="0"/>
                                        </a:rPr>
                                        <m:t>1</m:t>
                                      </m:r>
                                    </m:e>
                                    <m:sub>
                                      <m:r>
                                        <a:rPr lang="en-US" sz="2200" b="0" i="1" smtClean="0">
                                          <a:latin typeface="Cambria Math" panose="02040503050406030204" pitchFamily="18" charset="0"/>
                                          <a:cs typeface="Segoe UI" panose="020B0502040204020203" pitchFamily="34" charset="0"/>
                                        </a:rPr>
                                        <m:t>𝑖</m:t>
                                      </m:r>
                                    </m:sub>
                                  </m:sSub>
                                  <m:r>
                                    <a:rPr lang="en-US" sz="2200" b="0" i="1" smtClean="0">
                                      <a:latin typeface="Cambria Math" panose="02040503050406030204" pitchFamily="18" charset="0"/>
                                      <a:cs typeface="Segoe UI" panose="020B0502040204020203" pitchFamily="34" charset="0"/>
                                    </a:rPr>
                                    <m:t>−</m:t>
                                  </m:r>
                                  <m:sSub>
                                    <m:sSubPr>
                                      <m:ctrlPr>
                                        <a:rPr lang="en-US" sz="2200" b="0" i="1" smtClean="0">
                                          <a:latin typeface="Cambria Math" panose="02040503050406030204" pitchFamily="18" charset="0"/>
                                          <a:cs typeface="Segoe UI" panose="020B0502040204020203" pitchFamily="34" charset="0"/>
                                        </a:rPr>
                                      </m:ctrlPr>
                                    </m:sSubPr>
                                    <m:e>
                                      <m:r>
                                        <a:rPr lang="en-US" sz="2200" b="0" i="1" smtClean="0">
                                          <a:latin typeface="Cambria Math" panose="02040503050406030204" pitchFamily="18" charset="0"/>
                                          <a:cs typeface="Segoe UI" panose="020B0502040204020203" pitchFamily="34" charset="0"/>
                                        </a:rPr>
                                        <m:t>h𝑖𝑠𝑡</m:t>
                                      </m:r>
                                      <m:r>
                                        <a:rPr lang="en-US" sz="2200" b="0" i="1" smtClean="0">
                                          <a:latin typeface="Cambria Math" panose="02040503050406030204" pitchFamily="18" charset="0"/>
                                          <a:cs typeface="Segoe UI" panose="020B0502040204020203" pitchFamily="34" charset="0"/>
                                        </a:rPr>
                                        <m:t>2</m:t>
                                      </m:r>
                                    </m:e>
                                    <m:sub>
                                      <m:r>
                                        <a:rPr lang="en-US" sz="2200" b="0" i="1" smtClean="0">
                                          <a:latin typeface="Cambria Math" panose="02040503050406030204" pitchFamily="18" charset="0"/>
                                          <a:cs typeface="Segoe UI" panose="020B0502040204020203" pitchFamily="34" charset="0"/>
                                        </a:rPr>
                                        <m:t>𝑖</m:t>
                                      </m:r>
                                    </m:sub>
                                  </m:sSub>
                                  <m:r>
                                    <a:rPr lang="en-US" sz="2200" b="0" i="1" smtClean="0">
                                      <a:latin typeface="Cambria Math" panose="02040503050406030204" pitchFamily="18" charset="0"/>
                                      <a:cs typeface="Segoe UI" panose="020B0502040204020203" pitchFamily="34" charset="0"/>
                                    </a:rPr>
                                    <m:t>)</m:t>
                                  </m:r>
                                </m:e>
                                <m:sup>
                                  <m:r>
                                    <a:rPr lang="en-US" sz="2200" b="0" i="1" smtClean="0">
                                      <a:latin typeface="Cambria Math" panose="02040503050406030204" pitchFamily="18" charset="0"/>
                                      <a:cs typeface="Segoe UI" panose="020B0502040204020203" pitchFamily="34" charset="0"/>
                                    </a:rPr>
                                    <m:t>2</m:t>
                                  </m:r>
                                </m:sup>
                              </m:sSup>
                            </m:e>
                          </m:nary>
                        </m:e>
                      </m:rad>
                    </m:oMath>
                  </m:oMathPara>
                </a14:m>
                <a:endParaRPr lang="en-IN" sz="2200" dirty="0">
                  <a:latin typeface="Segoe UI" panose="020B0502040204020203" pitchFamily="34" charset="0"/>
                  <a:cs typeface="Segoe UI" panose="020B0502040204020203" pitchFamily="34" charset="0"/>
                </a:endParaRPr>
              </a:p>
            </p:txBody>
          </p:sp>
        </mc:Choice>
        <mc:Fallback xmlns="">
          <p:sp>
            <p:nvSpPr>
              <p:cNvPr id="2" name="TextBox 1">
                <a:extLst>
                  <a:ext uri="{FF2B5EF4-FFF2-40B4-BE49-F238E27FC236}">
                    <a16:creationId xmlns:a16="http://schemas.microsoft.com/office/drawing/2014/main" id="{D1529308-44AC-4FEC-944F-E49E424BF396}"/>
                  </a:ext>
                </a:extLst>
              </p:cNvPr>
              <p:cNvSpPr txBox="1">
                <a:spLocks noRot="1" noChangeAspect="1" noMove="1" noResize="1" noEditPoints="1" noAdjustHandles="1" noChangeArrowheads="1" noChangeShapeType="1" noTextEdit="1"/>
              </p:cNvSpPr>
              <p:nvPr/>
            </p:nvSpPr>
            <p:spPr>
              <a:xfrm>
                <a:off x="912891" y="468554"/>
                <a:ext cx="10555494" cy="5533694"/>
              </a:xfrm>
              <a:prstGeom prst="rect">
                <a:avLst/>
              </a:prstGeom>
              <a:blipFill>
                <a:blip r:embed="rId2"/>
                <a:stretch>
                  <a:fillRect l="-924" t="-881" r="-751"/>
                </a:stretch>
              </a:blipFill>
            </p:spPr>
            <p:txBody>
              <a:bodyPr/>
              <a:lstStyle/>
              <a:p>
                <a:r>
                  <a:rPr lang="en-IN">
                    <a:noFill/>
                  </a:rPr>
                  <a:t> </a:t>
                </a:r>
              </a:p>
            </p:txBody>
          </p:sp>
        </mc:Fallback>
      </mc:AlternateContent>
    </p:spTree>
    <p:extLst>
      <p:ext uri="{BB962C8B-B14F-4D97-AF65-F5344CB8AC3E}">
        <p14:creationId xmlns:p14="http://schemas.microsoft.com/office/powerpoint/2010/main" val="1139712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24FA-A1A2-4958-92AE-4B3B43DBCF42}"/>
              </a:ext>
            </a:extLst>
          </p:cNvPr>
          <p:cNvSpPr>
            <a:spLocks noGrp="1"/>
          </p:cNvSpPr>
          <p:nvPr>
            <p:ph type="title"/>
          </p:nvPr>
        </p:nvSpPr>
        <p:spPr/>
        <p:txBody>
          <a:bodyPr/>
          <a:lstStyle/>
          <a:p>
            <a:r>
              <a:rPr lang="en-US"/>
              <a:t>Chapter 5 : Conclusion</a:t>
            </a:r>
            <a:endParaRPr lang="en-IN" dirty="0"/>
          </a:p>
        </p:txBody>
      </p:sp>
      <p:sp>
        <p:nvSpPr>
          <p:cNvPr id="3" name="Content Placeholder 2">
            <a:extLst>
              <a:ext uri="{FF2B5EF4-FFF2-40B4-BE49-F238E27FC236}">
                <a16:creationId xmlns:a16="http://schemas.microsoft.com/office/drawing/2014/main" id="{E4CD6735-DBE4-47BE-A69A-ED98BB9C7BCD}"/>
              </a:ext>
            </a:extLst>
          </p:cNvPr>
          <p:cNvSpPr>
            <a:spLocks noGrp="1"/>
          </p:cNvSpPr>
          <p:nvPr>
            <p:ph idx="1"/>
          </p:nvPr>
        </p:nvSpPr>
        <p:spPr>
          <a:xfrm>
            <a:off x="818712" y="2394303"/>
            <a:ext cx="10554574" cy="3636511"/>
          </a:xfrm>
        </p:spPr>
        <p:txBody>
          <a:bodyPr>
            <a:normAutofit/>
          </a:bodyPr>
          <a:lstStyle/>
          <a:p>
            <a:pPr algn="just"/>
            <a:r>
              <a:rPr lang="en-US" sz="2200" dirty="0">
                <a:latin typeface="Segoe UI" panose="020B0502040204020203" pitchFamily="34" charset="0"/>
                <a:cs typeface="Segoe UI" panose="020B0502040204020203" pitchFamily="34" charset="0"/>
              </a:rPr>
              <a:t>Implemented a face recognition system which uses Haar cascade classifier for face detection and LBPH algorithm for face recognition in Python.</a:t>
            </a:r>
          </a:p>
          <a:p>
            <a:pPr marL="0" indent="0" algn="just">
              <a:buNone/>
            </a:pPr>
            <a:endParaRPr lang="en-US" sz="2200" dirty="0">
              <a:latin typeface="Segoe UI" panose="020B0502040204020203" pitchFamily="34" charset="0"/>
              <a:cs typeface="Segoe UI" panose="020B0502040204020203" pitchFamily="34" charset="0"/>
            </a:endParaRPr>
          </a:p>
          <a:p>
            <a:pPr algn="just"/>
            <a:r>
              <a:rPr lang="en-US" sz="2200" dirty="0">
                <a:latin typeface="Segoe UI" panose="020B0502040204020203" pitchFamily="34" charset="0"/>
                <a:cs typeface="Segoe UI" panose="020B0502040204020203" pitchFamily="34" charset="0"/>
              </a:rPr>
              <a:t> It detects and identifies faces in an image with good accuracy.</a:t>
            </a:r>
          </a:p>
          <a:p>
            <a:pPr marL="0" indent="0" algn="just">
              <a:buNone/>
            </a:pPr>
            <a:endParaRPr lang="en-US" sz="2200" dirty="0">
              <a:latin typeface="Segoe UI" panose="020B0502040204020203" pitchFamily="34" charset="0"/>
              <a:cs typeface="Segoe UI" panose="020B0502040204020203" pitchFamily="34" charset="0"/>
            </a:endParaRPr>
          </a:p>
          <a:p>
            <a:pPr algn="just"/>
            <a:r>
              <a:rPr lang="en-US" sz="2200" dirty="0">
                <a:latin typeface="Segoe UI" panose="020B0502040204020203" pitchFamily="34" charset="0"/>
                <a:cs typeface="Segoe UI" panose="020B0502040204020203" pitchFamily="34" charset="0"/>
              </a:rPr>
              <a:t>Further accuracy can be improved by checking for different values of parameters or by improving quality of training dataset.</a:t>
            </a:r>
          </a:p>
        </p:txBody>
      </p:sp>
    </p:spTree>
    <p:extLst>
      <p:ext uri="{BB962C8B-B14F-4D97-AF65-F5344CB8AC3E}">
        <p14:creationId xmlns:p14="http://schemas.microsoft.com/office/powerpoint/2010/main" val="491384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42B1-01B2-438E-B293-32B9A581BDC8}"/>
              </a:ext>
            </a:extLst>
          </p:cNvPr>
          <p:cNvSpPr>
            <a:spLocks noGrp="1"/>
          </p:cNvSpPr>
          <p:nvPr>
            <p:ph type="title"/>
          </p:nvPr>
        </p:nvSpPr>
        <p:spPr/>
        <p:txBody>
          <a:bodyPr/>
          <a:lstStyle/>
          <a:p>
            <a:r>
              <a:rPr lang="en-US" dirty="0">
                <a:latin typeface="+mn-lt"/>
                <a:cs typeface="Segoe UI" panose="020B0502040204020203" pitchFamily="34" charset="0"/>
              </a:rPr>
              <a:t>Chapter 1 : Introduction</a:t>
            </a:r>
            <a:endParaRPr lang="en-IN" dirty="0">
              <a:latin typeface="+mn-lt"/>
              <a:cs typeface="Segoe UI" panose="020B0502040204020203" pitchFamily="34" charset="0"/>
            </a:endParaRPr>
          </a:p>
        </p:txBody>
      </p:sp>
      <p:sp>
        <p:nvSpPr>
          <p:cNvPr id="3" name="Content Placeholder 2">
            <a:extLst>
              <a:ext uri="{FF2B5EF4-FFF2-40B4-BE49-F238E27FC236}">
                <a16:creationId xmlns:a16="http://schemas.microsoft.com/office/drawing/2014/main" id="{782DDAAC-50F2-4022-962B-1A9D0F403DC4}"/>
              </a:ext>
            </a:extLst>
          </p:cNvPr>
          <p:cNvSpPr>
            <a:spLocks noGrp="1"/>
          </p:cNvSpPr>
          <p:nvPr>
            <p:ph idx="1"/>
          </p:nvPr>
        </p:nvSpPr>
        <p:spPr/>
        <p:txBody>
          <a:bodyPr>
            <a:normAutofit fontScale="92500" lnSpcReduction="20000"/>
          </a:bodyPr>
          <a:lstStyle/>
          <a:p>
            <a:pPr algn="just"/>
            <a:endParaRPr lang="en-US" sz="2400" dirty="0">
              <a:latin typeface="Segoe UI" panose="020B0502040204020203" pitchFamily="34" charset="0"/>
              <a:cs typeface="Segoe UI" panose="020B0502040204020203" pitchFamily="34" charset="0"/>
            </a:endParaRPr>
          </a:p>
          <a:p>
            <a:pPr algn="just">
              <a:lnSpc>
                <a:spcPct val="120000"/>
              </a:lnSpc>
            </a:pPr>
            <a:r>
              <a:rPr lang="en-US" sz="2400" dirty="0">
                <a:latin typeface="Segoe UI" panose="020B0502040204020203" pitchFamily="34" charset="0"/>
                <a:cs typeface="Segoe UI" panose="020B0502040204020203" pitchFamily="34" charset="0"/>
              </a:rPr>
              <a:t>Face detection and recognition is technology which is used to identify a person from a image or video.</a:t>
            </a:r>
          </a:p>
          <a:p>
            <a:pPr algn="just">
              <a:lnSpc>
                <a:spcPct val="120000"/>
              </a:lnSpc>
            </a:pPr>
            <a:r>
              <a:rPr lang="en-IN" sz="2400" dirty="0">
                <a:latin typeface="Segoe UI" panose="020B0502040204020203" pitchFamily="34" charset="0"/>
                <a:cs typeface="Segoe UI" panose="020B0502040204020203" pitchFamily="34" charset="0"/>
              </a:rPr>
              <a:t>It was first introduced in 1960s by Woody Bledsoe and his team. Since then it is being improved and optimized constantly. </a:t>
            </a:r>
          </a:p>
          <a:p>
            <a:pPr algn="just">
              <a:lnSpc>
                <a:spcPct val="120000"/>
              </a:lnSpc>
            </a:pPr>
            <a:r>
              <a:rPr lang="en-IN" sz="2400" dirty="0">
                <a:latin typeface="Segoe UI" panose="020B0502040204020203" pitchFamily="34" charset="0"/>
                <a:cs typeface="Segoe UI" panose="020B0502040204020203" pitchFamily="34" charset="0"/>
              </a:rPr>
              <a:t>Everyday action performed by human are increasingly being handled electronically.  For that reason there is great demand for fast and accurate identification method. Face recognition technology can be used to solve these problems.</a:t>
            </a:r>
          </a:p>
        </p:txBody>
      </p:sp>
    </p:spTree>
    <p:extLst>
      <p:ext uri="{BB962C8B-B14F-4D97-AF65-F5344CB8AC3E}">
        <p14:creationId xmlns:p14="http://schemas.microsoft.com/office/powerpoint/2010/main" val="15290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8852-D1FA-45AE-A783-54BCAA73BD4B}"/>
              </a:ext>
            </a:extLst>
          </p:cNvPr>
          <p:cNvSpPr>
            <a:spLocks noGrp="1"/>
          </p:cNvSpPr>
          <p:nvPr>
            <p:ph type="title"/>
          </p:nvPr>
        </p:nvSpPr>
        <p:spPr/>
        <p:txBody>
          <a:bodyPr/>
          <a:lstStyle/>
          <a:p>
            <a:r>
              <a:rPr lang="en-US" dirty="0">
                <a:latin typeface="+mn-lt"/>
                <a:cs typeface="Segoe UI" panose="020B0502040204020203" pitchFamily="34" charset="0"/>
              </a:rPr>
              <a:t>Chapter 2 : Applications</a:t>
            </a:r>
            <a:endParaRPr lang="en-IN" dirty="0"/>
          </a:p>
        </p:txBody>
      </p:sp>
      <p:sp>
        <p:nvSpPr>
          <p:cNvPr id="3" name="Content Placeholder 2">
            <a:extLst>
              <a:ext uri="{FF2B5EF4-FFF2-40B4-BE49-F238E27FC236}">
                <a16:creationId xmlns:a16="http://schemas.microsoft.com/office/drawing/2014/main" id="{B56F1DE3-07C5-4683-BB0C-7A7E8D04DCB8}"/>
              </a:ext>
            </a:extLst>
          </p:cNvPr>
          <p:cNvSpPr>
            <a:spLocks noGrp="1"/>
          </p:cNvSpPr>
          <p:nvPr>
            <p:ph idx="1"/>
          </p:nvPr>
        </p:nvSpPr>
        <p:spPr/>
        <p:txBody>
          <a:bodyPr>
            <a:normAutofit/>
          </a:bodyPr>
          <a:lstStyle/>
          <a:p>
            <a:pPr algn="just"/>
            <a:r>
              <a:rPr lang="en-US" sz="2200" b="1" dirty="0">
                <a:latin typeface="Segoe UI" panose="020B0502040204020203" pitchFamily="34" charset="0"/>
                <a:cs typeface="Segoe UI" panose="020B0502040204020203" pitchFamily="34" charset="0"/>
              </a:rPr>
              <a:t>ID Verification : </a:t>
            </a:r>
            <a:r>
              <a:rPr lang="en-US" sz="2200" dirty="0">
                <a:latin typeface="Segoe UI" panose="020B0502040204020203" pitchFamily="34" charset="0"/>
                <a:cs typeface="Segoe UI" panose="020B0502040204020203" pitchFamily="34" charset="0"/>
              </a:rPr>
              <a:t>This technology has been leveraged as a form of biometric authentication for various computing platforms and devices.</a:t>
            </a:r>
            <a:r>
              <a:rPr lang="en-IN" sz="22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marL="0" indent="0" algn="just">
              <a:buNone/>
            </a:pPr>
            <a:r>
              <a:rPr lang="en-US" sz="2000" dirty="0">
                <a:latin typeface="Segoe UI" panose="020B0502040204020203" pitchFamily="34" charset="0"/>
                <a:cs typeface="Segoe UI" panose="020B0502040204020203" pitchFamily="34" charset="0"/>
              </a:rPr>
              <a:t>     E.g. Face ID used in iPhoneX smartphone is a facial recognition system.</a:t>
            </a:r>
          </a:p>
          <a:p>
            <a:pPr marL="0" indent="0" algn="just">
              <a:buNone/>
            </a:pPr>
            <a:endParaRPr lang="en-US" sz="2000" dirty="0">
              <a:latin typeface="Segoe UI" panose="020B0502040204020203" pitchFamily="34" charset="0"/>
              <a:cs typeface="Segoe UI" panose="020B0502040204020203" pitchFamily="34" charset="0"/>
            </a:endParaRPr>
          </a:p>
          <a:p>
            <a:pPr algn="just"/>
            <a:r>
              <a:rPr lang="en-US" sz="2200" b="1" dirty="0">
                <a:latin typeface="Segoe UI" panose="020B0502040204020203" pitchFamily="34" charset="0"/>
                <a:cs typeface="Segoe UI" panose="020B0502040204020203" pitchFamily="34" charset="0"/>
              </a:rPr>
              <a:t>Social Media :</a:t>
            </a:r>
            <a:r>
              <a:rPr lang="en-US" sz="2200" dirty="0">
                <a:latin typeface="Segoe UI" panose="020B0502040204020203" pitchFamily="34" charset="0"/>
                <a:cs typeface="Segoe UI" panose="020B0502040204020203" pitchFamily="34" charset="0"/>
              </a:rPr>
              <a:t> Social media platforms use this technology to identify age, gender etc. of people present in photos or videos uploaded on their platform. </a:t>
            </a:r>
          </a:p>
          <a:p>
            <a:pPr marL="0" indent="0" algn="just">
              <a:buNone/>
            </a:pPr>
            <a:r>
              <a:rPr lang="en-US" sz="2000" dirty="0">
                <a:latin typeface="Segoe UI" panose="020B0502040204020203" pitchFamily="34" charset="0"/>
                <a:cs typeface="Segoe UI" panose="020B0502040204020203" pitchFamily="34" charset="0"/>
              </a:rPr>
              <a:t>     E.g. DeepFace which is Facebook’s deep learning facial recognition system </a:t>
            </a:r>
          </a:p>
        </p:txBody>
      </p:sp>
    </p:spTree>
    <p:extLst>
      <p:ext uri="{BB962C8B-B14F-4D97-AF65-F5344CB8AC3E}">
        <p14:creationId xmlns:p14="http://schemas.microsoft.com/office/powerpoint/2010/main" val="232981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19FCE5F-126D-433D-828E-7EFCF92C9BE5}"/>
              </a:ext>
            </a:extLst>
          </p:cNvPr>
          <p:cNvSpPr txBox="1">
            <a:spLocks/>
          </p:cNvSpPr>
          <p:nvPr/>
        </p:nvSpPr>
        <p:spPr>
          <a:xfrm>
            <a:off x="818713" y="1319543"/>
            <a:ext cx="10554574" cy="4218914"/>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just"/>
            <a:r>
              <a:rPr lang="en-US" sz="2200" b="1" dirty="0">
                <a:latin typeface="Segoe UI" panose="020B0502040204020203" pitchFamily="34" charset="0"/>
                <a:cs typeface="Segoe UI" panose="020B0502040204020203" pitchFamily="34" charset="0"/>
              </a:rPr>
              <a:t>Security Services :</a:t>
            </a:r>
            <a:r>
              <a:rPr lang="en-US" sz="2200" dirty="0">
                <a:latin typeface="Segoe UI" panose="020B0502040204020203" pitchFamily="34" charset="0"/>
                <a:cs typeface="Segoe UI" panose="020B0502040204020203" pitchFamily="34" charset="0"/>
              </a:rPr>
              <a:t> Today security is main concern at airports. Face recognition technology is used in airport protection system as it can identify suspicious individuals in less time and cost-effective manner.</a:t>
            </a:r>
          </a:p>
          <a:p>
            <a:pPr marL="0" indent="0" algn="just">
              <a:buFont typeface="Wingdings 2" charset="2"/>
              <a:buNone/>
            </a:pPr>
            <a:r>
              <a:rPr lang="en-US" sz="2200"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E.g. All Canadian international airport use facial recognition as a part of primary </a:t>
            </a:r>
            <a:r>
              <a:rPr lang="en-US" sz="2000" dirty="0">
                <a:solidFill>
                  <a:srgbClr val="17406D"/>
                </a:solidFill>
                <a:latin typeface="Segoe UI" panose="020B0502040204020203" pitchFamily="34" charset="0"/>
                <a:cs typeface="Segoe UI" panose="020B0502040204020203" pitchFamily="34" charset="0"/>
              </a:rPr>
              <a:t>…..</a:t>
            </a:r>
            <a:r>
              <a:rPr lang="en-US" sz="2000" dirty="0">
                <a:latin typeface="Segoe UI" panose="020B0502040204020203" pitchFamily="34" charset="0"/>
                <a:cs typeface="Segoe UI" panose="020B0502040204020203" pitchFamily="34" charset="0"/>
              </a:rPr>
              <a:t>inspection program that compare traveler face to their photo stored in ePassport.</a:t>
            </a:r>
          </a:p>
          <a:p>
            <a:pPr marL="0" indent="0" algn="just">
              <a:buFont typeface="Wingdings 2" charset="2"/>
              <a:buNone/>
            </a:pPr>
            <a:endParaRPr lang="en-US" sz="2200" dirty="0">
              <a:latin typeface="Segoe UI" panose="020B0502040204020203" pitchFamily="34" charset="0"/>
              <a:cs typeface="Segoe UI" panose="020B0502040204020203" pitchFamily="34" charset="0"/>
            </a:endParaRPr>
          </a:p>
          <a:p>
            <a:pPr algn="just"/>
            <a:r>
              <a:rPr lang="en-US" sz="2200" b="1" dirty="0">
                <a:latin typeface="Segoe UI" panose="020B0502040204020203" pitchFamily="34" charset="0"/>
                <a:cs typeface="Segoe UI" panose="020B0502040204020203" pitchFamily="34" charset="0"/>
              </a:rPr>
              <a:t>Additional Uses :</a:t>
            </a:r>
            <a:r>
              <a:rPr lang="en-US" sz="2200" dirty="0">
                <a:latin typeface="Segoe UI" panose="020B0502040204020203" pitchFamily="34" charset="0"/>
                <a:cs typeface="Segoe UI" panose="020B0502040204020203" pitchFamily="34" charset="0"/>
              </a:rPr>
              <a:t> In August 2020, amid the COVID-19 pandemic in U.S, American football stadiums of New York and Los Angeles announced the installation of facial recognition for upcoming matches. The purpose was to make the entry process as touchless as possible.</a:t>
            </a:r>
            <a:endParaRPr lang="en-IN" sz="2200" dirty="0">
              <a:latin typeface="Segoe UI" panose="020B0502040204020203" pitchFamily="34" charset="0"/>
              <a:cs typeface="Segoe UI" panose="020B0502040204020203" pitchFamily="34" charset="0"/>
            </a:endParaRPr>
          </a:p>
          <a:p>
            <a:pPr algn="just"/>
            <a:endParaRPr lang="en-IN" sz="2200" dirty="0"/>
          </a:p>
        </p:txBody>
      </p:sp>
    </p:spTree>
    <p:extLst>
      <p:ext uri="{BB962C8B-B14F-4D97-AF65-F5344CB8AC3E}">
        <p14:creationId xmlns:p14="http://schemas.microsoft.com/office/powerpoint/2010/main" val="184281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9146-2E0A-410E-8423-AE4508897FAD}"/>
              </a:ext>
            </a:extLst>
          </p:cNvPr>
          <p:cNvSpPr>
            <a:spLocks noGrp="1"/>
          </p:cNvSpPr>
          <p:nvPr>
            <p:ph type="title"/>
          </p:nvPr>
        </p:nvSpPr>
        <p:spPr/>
        <p:txBody>
          <a:bodyPr/>
          <a:lstStyle/>
          <a:p>
            <a:r>
              <a:rPr lang="en-US"/>
              <a:t>Chapter 3 </a:t>
            </a:r>
            <a:r>
              <a:rPr lang="en-US" dirty="0"/>
              <a:t>: OpenCV</a:t>
            </a:r>
            <a:endParaRPr lang="en-IN" dirty="0"/>
          </a:p>
        </p:txBody>
      </p:sp>
      <p:sp>
        <p:nvSpPr>
          <p:cNvPr id="3" name="Content Placeholder 2">
            <a:extLst>
              <a:ext uri="{FF2B5EF4-FFF2-40B4-BE49-F238E27FC236}">
                <a16:creationId xmlns:a16="http://schemas.microsoft.com/office/drawing/2014/main" id="{28375094-6CFA-441F-BF56-516974000438}"/>
              </a:ext>
            </a:extLst>
          </p:cNvPr>
          <p:cNvSpPr>
            <a:spLocks noGrp="1"/>
          </p:cNvSpPr>
          <p:nvPr>
            <p:ph idx="1"/>
          </p:nvPr>
        </p:nvSpPr>
        <p:spPr>
          <a:xfrm>
            <a:off x="810000" y="2602533"/>
            <a:ext cx="10554574" cy="3636511"/>
          </a:xfrm>
        </p:spPr>
        <p:txBody>
          <a:bodyPr>
            <a:normAutofit/>
          </a:bodyPr>
          <a:lstStyle/>
          <a:p>
            <a:pPr algn="just"/>
            <a:r>
              <a:rPr lang="en-US" sz="2200" dirty="0">
                <a:latin typeface="Segoe UI" panose="020B0502040204020203" pitchFamily="34" charset="0"/>
                <a:cs typeface="Segoe UI" panose="020B0502040204020203" pitchFamily="34" charset="0"/>
              </a:rPr>
              <a:t>OpenCV is an open source computer vision and machine learning software library.</a:t>
            </a:r>
          </a:p>
          <a:p>
            <a:pPr algn="just"/>
            <a:r>
              <a:rPr lang="en-US" sz="2200" dirty="0">
                <a:latin typeface="Segoe UI" panose="020B0502040204020203" pitchFamily="34" charset="0"/>
                <a:cs typeface="Segoe UI" panose="020B0502040204020203" pitchFamily="34" charset="0"/>
              </a:rPr>
              <a:t>It was started by Intel in 1999. It contains more than 2500 optimized algorithms of computer vision and machine learning.</a:t>
            </a:r>
          </a:p>
          <a:p>
            <a:pPr algn="just"/>
            <a:r>
              <a:rPr lang="en-IN" sz="2200" dirty="0">
                <a:latin typeface="Segoe UI" panose="020B0502040204020203" pitchFamily="34" charset="0"/>
                <a:cs typeface="Segoe UI" panose="020B0502040204020203" pitchFamily="34" charset="0"/>
              </a:rPr>
              <a:t>It has Python, C++, Java and MATLAB programming interfaces and supports Windows, Linux, Android and Mac OS.</a:t>
            </a:r>
          </a:p>
          <a:p>
            <a:pPr algn="just"/>
            <a:r>
              <a:rPr lang="en-IN" sz="2200" dirty="0">
                <a:latin typeface="Segoe UI" panose="020B0502040204020203" pitchFamily="34" charset="0"/>
                <a:cs typeface="Segoe UI" panose="020B0502040204020203" pitchFamily="34" charset="0"/>
              </a:rPr>
              <a:t>This library comes with FaceRecognizer class which can be used for face recognition.</a:t>
            </a:r>
          </a:p>
          <a:p>
            <a:pPr algn="just"/>
            <a:endParaRPr lang="en-IN"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1246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5FAE-08B0-472E-AB3B-6B431F871E7E}"/>
              </a:ext>
            </a:extLst>
          </p:cNvPr>
          <p:cNvSpPr>
            <a:spLocks noGrp="1"/>
          </p:cNvSpPr>
          <p:nvPr>
            <p:ph type="title"/>
          </p:nvPr>
        </p:nvSpPr>
        <p:spPr/>
        <p:txBody>
          <a:bodyPr/>
          <a:lstStyle/>
          <a:p>
            <a:r>
              <a:rPr lang="en-US" dirty="0"/>
              <a:t>Chapter 4 : Face Recognition System</a:t>
            </a:r>
            <a:endParaRPr lang="en-IN" dirty="0"/>
          </a:p>
        </p:txBody>
      </p:sp>
      <p:sp>
        <p:nvSpPr>
          <p:cNvPr id="3" name="Content Placeholder 2">
            <a:extLst>
              <a:ext uri="{FF2B5EF4-FFF2-40B4-BE49-F238E27FC236}">
                <a16:creationId xmlns:a16="http://schemas.microsoft.com/office/drawing/2014/main" id="{59370ABF-F3C7-4938-8486-BA6785CD6E39}"/>
              </a:ext>
            </a:extLst>
          </p:cNvPr>
          <p:cNvSpPr>
            <a:spLocks noGrp="1"/>
          </p:cNvSpPr>
          <p:nvPr>
            <p:ph idx="1"/>
          </p:nvPr>
        </p:nvSpPr>
        <p:spPr>
          <a:xfrm>
            <a:off x="810000" y="1667449"/>
            <a:ext cx="10554574" cy="4097032"/>
          </a:xfrm>
        </p:spPr>
        <p:txBody>
          <a:bodyPr>
            <a:normAutofit/>
          </a:bodyPr>
          <a:lstStyle/>
          <a:p>
            <a:pPr algn="just"/>
            <a:r>
              <a:rPr lang="en-US" sz="2200" dirty="0">
                <a:latin typeface="Segoe UI" panose="020B0502040204020203" pitchFamily="34" charset="0"/>
                <a:cs typeface="Segoe UI" panose="020B0502040204020203" pitchFamily="34" charset="0"/>
              </a:rPr>
              <a:t>A general statement of the face recognition problem is often formulated as follows: </a:t>
            </a:r>
            <a:r>
              <a:rPr lang="en-US" sz="2200" i="1" dirty="0">
                <a:latin typeface="Segoe UI" panose="020B0502040204020203" pitchFamily="34" charset="0"/>
                <a:cs typeface="Segoe UI" panose="020B0502040204020203" pitchFamily="34" charset="0"/>
              </a:rPr>
              <a:t>“given still or video images of a scene, identify or verify one or more persons within the background using a stored database of faces.”</a:t>
            </a:r>
          </a:p>
          <a:p>
            <a:pPr marL="0" indent="0" algn="just">
              <a:buNone/>
            </a:pPr>
            <a:endParaRPr lang="en-US" sz="2200" i="1" dirty="0">
              <a:latin typeface="Segoe UI" panose="020B0502040204020203" pitchFamily="34" charset="0"/>
              <a:cs typeface="Segoe UI" panose="020B0502040204020203" pitchFamily="34" charset="0"/>
            </a:endParaRPr>
          </a:p>
          <a:p>
            <a:pPr algn="just"/>
            <a:r>
              <a:rPr lang="en-US" sz="2200" dirty="0">
                <a:latin typeface="Segoe UI" panose="020B0502040204020203" pitchFamily="34" charset="0"/>
                <a:cs typeface="Segoe UI" panose="020B0502040204020203" pitchFamily="34" charset="0"/>
              </a:rPr>
              <a:t>It involves two processes : Face Detection and Face Recognition</a:t>
            </a:r>
            <a:endParaRPr lang="en-IN" sz="2200" dirty="0">
              <a:latin typeface="Segoe UI" panose="020B0502040204020203" pitchFamily="34" charset="0"/>
              <a:cs typeface="Segoe UI" panose="020B0502040204020203" pitchFamily="34" charset="0"/>
            </a:endParaRPr>
          </a:p>
        </p:txBody>
      </p:sp>
      <p:cxnSp>
        <p:nvCxnSpPr>
          <p:cNvPr id="7" name="Straight Arrow Connector 6">
            <a:extLst>
              <a:ext uri="{FF2B5EF4-FFF2-40B4-BE49-F238E27FC236}">
                <a16:creationId xmlns:a16="http://schemas.microsoft.com/office/drawing/2014/main" id="{2AABD7C5-5310-43EC-AE7C-172116492CE5}"/>
              </a:ext>
            </a:extLst>
          </p:cNvPr>
          <p:cNvCxnSpPr>
            <a:cxnSpLocks/>
          </p:cNvCxnSpPr>
          <p:nvPr/>
        </p:nvCxnSpPr>
        <p:spPr>
          <a:xfrm>
            <a:off x="5213288" y="4796825"/>
            <a:ext cx="526609" cy="59904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4FB900D3-9122-43AA-AFBF-491A899EEAE4}"/>
              </a:ext>
            </a:extLst>
          </p:cNvPr>
          <p:cNvSpPr txBox="1"/>
          <p:nvPr/>
        </p:nvSpPr>
        <p:spPr>
          <a:xfrm>
            <a:off x="4769668" y="5395865"/>
            <a:ext cx="2163778" cy="646331"/>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Detects human faces in an image</a:t>
            </a:r>
            <a:endParaRPr lang="en-IN"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7C76B7AC-AAD8-4475-AFD1-5D4B32723FF8}"/>
              </a:ext>
            </a:extLst>
          </p:cNvPr>
          <p:cNvSpPr txBox="1"/>
          <p:nvPr/>
        </p:nvSpPr>
        <p:spPr>
          <a:xfrm>
            <a:off x="7132622" y="5395865"/>
            <a:ext cx="2382570" cy="646331"/>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Identifies faces present in an image</a:t>
            </a:r>
            <a:endParaRPr lang="en-IN" dirty="0">
              <a:latin typeface="Segoe UI" panose="020B0502040204020203" pitchFamily="34" charset="0"/>
              <a:cs typeface="Segoe UI" panose="020B0502040204020203" pitchFamily="34" charset="0"/>
            </a:endParaRPr>
          </a:p>
        </p:txBody>
      </p:sp>
      <p:cxnSp>
        <p:nvCxnSpPr>
          <p:cNvPr id="15" name="Straight Arrow Connector 14">
            <a:extLst>
              <a:ext uri="{FF2B5EF4-FFF2-40B4-BE49-F238E27FC236}">
                <a16:creationId xmlns:a16="http://schemas.microsoft.com/office/drawing/2014/main" id="{158C0B97-9485-4438-825C-1BE6CC3C3AFA}"/>
              </a:ext>
            </a:extLst>
          </p:cNvPr>
          <p:cNvCxnSpPr>
            <a:cxnSpLocks/>
          </p:cNvCxnSpPr>
          <p:nvPr/>
        </p:nvCxnSpPr>
        <p:spPr>
          <a:xfrm>
            <a:off x="7549084" y="4754040"/>
            <a:ext cx="526609" cy="59904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74000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E6BE-6E05-4BA7-8338-6590B073384E}"/>
              </a:ext>
            </a:extLst>
          </p:cNvPr>
          <p:cNvSpPr>
            <a:spLocks noGrp="1"/>
          </p:cNvSpPr>
          <p:nvPr>
            <p:ph type="title"/>
          </p:nvPr>
        </p:nvSpPr>
        <p:spPr/>
        <p:txBody>
          <a:bodyPr/>
          <a:lstStyle/>
          <a:p>
            <a:r>
              <a:rPr lang="en-US" dirty="0"/>
              <a:t>Chapter 4.1 : Haar Cascade Classifier</a:t>
            </a:r>
            <a:endParaRPr lang="en-IN" dirty="0"/>
          </a:p>
        </p:txBody>
      </p:sp>
      <p:sp>
        <p:nvSpPr>
          <p:cNvPr id="3" name="Content Placeholder 2">
            <a:extLst>
              <a:ext uri="{FF2B5EF4-FFF2-40B4-BE49-F238E27FC236}">
                <a16:creationId xmlns:a16="http://schemas.microsoft.com/office/drawing/2014/main" id="{6C774DDD-DAD8-4125-868D-3C15BDF39605}"/>
              </a:ext>
            </a:extLst>
          </p:cNvPr>
          <p:cNvSpPr>
            <a:spLocks noGrp="1"/>
          </p:cNvSpPr>
          <p:nvPr>
            <p:ph idx="1"/>
          </p:nvPr>
        </p:nvSpPr>
        <p:spPr>
          <a:xfrm>
            <a:off x="818712" y="2222287"/>
            <a:ext cx="10554574" cy="4124192"/>
          </a:xfrm>
        </p:spPr>
        <p:txBody>
          <a:bodyPr>
            <a:normAutofit lnSpcReduction="10000"/>
          </a:bodyPr>
          <a:lstStyle/>
          <a:p>
            <a:pPr algn="just"/>
            <a:r>
              <a:rPr lang="en-US" sz="2200" dirty="0">
                <a:latin typeface="Segoe UI" panose="020B0502040204020203" pitchFamily="34" charset="0"/>
                <a:cs typeface="Segoe UI" panose="020B0502040204020203" pitchFamily="34" charset="0"/>
              </a:rPr>
              <a:t>For Face Detection, Haar cascade classifier is used.</a:t>
            </a:r>
          </a:p>
          <a:p>
            <a:pPr marL="0" indent="0" algn="just">
              <a:buNone/>
            </a:pPr>
            <a:endParaRPr lang="en-US" sz="2200" dirty="0">
              <a:latin typeface="Segoe UI" panose="020B0502040204020203" pitchFamily="34" charset="0"/>
              <a:cs typeface="Segoe UI" panose="020B0502040204020203" pitchFamily="34" charset="0"/>
            </a:endParaRPr>
          </a:p>
          <a:p>
            <a:pPr algn="just"/>
            <a:r>
              <a:rPr lang="en-US" sz="2200" dirty="0">
                <a:latin typeface="Segoe UI" panose="020B0502040204020203" pitchFamily="34" charset="0"/>
                <a:cs typeface="Segoe UI" panose="020B0502040204020203" pitchFamily="34" charset="0"/>
              </a:rPr>
              <a:t>A classifier is an algorithm that decides whether a given image is positive (face) or negative (not a face).</a:t>
            </a:r>
          </a:p>
          <a:p>
            <a:pPr algn="just"/>
            <a:endParaRPr lang="en-US" sz="2200" dirty="0">
              <a:latin typeface="Segoe UI" panose="020B0502040204020203" pitchFamily="34" charset="0"/>
              <a:cs typeface="Segoe UI" panose="020B0502040204020203" pitchFamily="34" charset="0"/>
            </a:endParaRPr>
          </a:p>
          <a:p>
            <a:pPr algn="just"/>
            <a:r>
              <a:rPr lang="en-US" sz="2200" dirty="0">
                <a:latin typeface="Segoe UI" panose="020B0502040204020203" pitchFamily="34" charset="0"/>
                <a:cs typeface="Segoe UI" panose="020B0502040204020203" pitchFamily="34" charset="0"/>
              </a:rPr>
              <a:t>Haar cascade classifier provided by OpenCV is pre-trained classifier, trained on thousands of images with or without faces.</a:t>
            </a:r>
          </a:p>
          <a:p>
            <a:pPr algn="just"/>
            <a:endParaRPr lang="en-US" sz="2200" dirty="0">
              <a:latin typeface="Segoe UI" panose="020B0502040204020203" pitchFamily="34" charset="0"/>
              <a:cs typeface="Segoe UI" panose="020B0502040204020203" pitchFamily="34" charset="0"/>
            </a:endParaRPr>
          </a:p>
          <a:p>
            <a:pPr algn="just"/>
            <a:r>
              <a:rPr lang="en-US" sz="2200" dirty="0">
                <a:latin typeface="Segoe UI" panose="020B0502040204020203" pitchFamily="34" charset="0"/>
                <a:cs typeface="Segoe UI" panose="020B0502040204020203" pitchFamily="34" charset="0"/>
              </a:rPr>
              <a:t>This classifier has high detection accuracy and features used by detector are computer very quickly.</a:t>
            </a:r>
          </a:p>
        </p:txBody>
      </p:sp>
    </p:spTree>
    <p:extLst>
      <p:ext uri="{BB962C8B-B14F-4D97-AF65-F5344CB8AC3E}">
        <p14:creationId xmlns:p14="http://schemas.microsoft.com/office/powerpoint/2010/main" val="2412646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9473D4A-FD7C-43D4-8EA4-0A49A4AE745F}"/>
              </a:ext>
            </a:extLst>
          </p:cNvPr>
          <p:cNvGrpSpPr/>
          <p:nvPr/>
        </p:nvGrpSpPr>
        <p:grpSpPr>
          <a:xfrm>
            <a:off x="1221731" y="2255720"/>
            <a:ext cx="3432777" cy="4169594"/>
            <a:chOff x="798567" y="1359592"/>
            <a:chExt cx="3432777" cy="4169594"/>
          </a:xfrm>
        </p:grpSpPr>
        <p:pic>
          <p:nvPicPr>
            <p:cNvPr id="9" name="Picture 8">
              <a:extLst>
                <a:ext uri="{FF2B5EF4-FFF2-40B4-BE49-F238E27FC236}">
                  <a16:creationId xmlns:a16="http://schemas.microsoft.com/office/drawing/2014/main" id="{422EE80A-F89F-4F88-B278-1E69B17E4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567" y="1359592"/>
              <a:ext cx="3432777" cy="3726000"/>
            </a:xfrm>
            <a:prstGeom prst="rect">
              <a:avLst/>
            </a:prstGeom>
          </p:spPr>
        </p:pic>
        <p:sp>
          <p:nvSpPr>
            <p:cNvPr id="11" name="TextBox 10">
              <a:extLst>
                <a:ext uri="{FF2B5EF4-FFF2-40B4-BE49-F238E27FC236}">
                  <a16:creationId xmlns:a16="http://schemas.microsoft.com/office/drawing/2014/main" id="{3E3B2DF2-424D-467B-8452-3F0E0A26CF0E}"/>
                </a:ext>
              </a:extLst>
            </p:cNvPr>
            <p:cNvSpPr txBox="1"/>
            <p:nvPr/>
          </p:nvSpPr>
          <p:spPr>
            <a:xfrm>
              <a:off x="1639590" y="5129076"/>
              <a:ext cx="1558440" cy="400110"/>
            </a:xfrm>
            <a:prstGeom prst="rect">
              <a:avLst/>
            </a:prstGeom>
            <a:noFill/>
          </p:spPr>
          <p:txBody>
            <a:bodyPr wrap="none" rtlCol="0">
              <a:spAutoFit/>
            </a:bodyPr>
            <a:lstStyle/>
            <a:p>
              <a:r>
                <a:rPr lang="en-US" sz="2000" dirty="0">
                  <a:latin typeface="Segoe UI" panose="020B0502040204020203" pitchFamily="34" charset="0"/>
                  <a:cs typeface="Segoe UI" panose="020B0502040204020203" pitchFamily="34" charset="0"/>
                </a:rPr>
                <a:t>Input Image</a:t>
              </a:r>
              <a:endParaRPr lang="en-IN" sz="2000" dirty="0">
                <a:latin typeface="Segoe UI" panose="020B0502040204020203" pitchFamily="34" charset="0"/>
                <a:cs typeface="Segoe UI" panose="020B0502040204020203" pitchFamily="34" charset="0"/>
              </a:endParaRPr>
            </a:p>
          </p:txBody>
        </p:sp>
      </p:grpSp>
      <p:grpSp>
        <p:nvGrpSpPr>
          <p:cNvPr id="16" name="Group 15">
            <a:extLst>
              <a:ext uri="{FF2B5EF4-FFF2-40B4-BE49-F238E27FC236}">
                <a16:creationId xmlns:a16="http://schemas.microsoft.com/office/drawing/2014/main" id="{66F268D9-2F71-4102-AC5F-8F985C506FC1}"/>
              </a:ext>
            </a:extLst>
          </p:cNvPr>
          <p:cNvGrpSpPr/>
          <p:nvPr/>
        </p:nvGrpSpPr>
        <p:grpSpPr>
          <a:xfrm>
            <a:off x="7428850" y="2255720"/>
            <a:ext cx="3432777" cy="4126110"/>
            <a:chOff x="7283995" y="1359592"/>
            <a:chExt cx="3432777" cy="4126110"/>
          </a:xfrm>
        </p:grpSpPr>
        <p:sp>
          <p:nvSpPr>
            <p:cNvPr id="12" name="TextBox 11">
              <a:extLst>
                <a:ext uri="{FF2B5EF4-FFF2-40B4-BE49-F238E27FC236}">
                  <a16:creationId xmlns:a16="http://schemas.microsoft.com/office/drawing/2014/main" id="{86A3B4A2-4FE9-4EA2-A6A7-DBED201DD9A6}"/>
                </a:ext>
              </a:extLst>
            </p:cNvPr>
            <p:cNvSpPr txBox="1"/>
            <p:nvPr/>
          </p:nvSpPr>
          <p:spPr>
            <a:xfrm>
              <a:off x="8224369" y="5085592"/>
              <a:ext cx="1888352" cy="400110"/>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Output Image</a:t>
              </a:r>
              <a:endParaRPr lang="en-IN" sz="2000" dirty="0">
                <a:latin typeface="Segoe UI" panose="020B0502040204020203" pitchFamily="34" charset="0"/>
                <a:cs typeface="Segoe UI" panose="020B0502040204020203" pitchFamily="34" charset="0"/>
              </a:endParaRPr>
            </a:p>
          </p:txBody>
        </p:sp>
        <p:pic>
          <p:nvPicPr>
            <p:cNvPr id="14" name="Picture 13">
              <a:extLst>
                <a:ext uri="{FF2B5EF4-FFF2-40B4-BE49-F238E27FC236}">
                  <a16:creationId xmlns:a16="http://schemas.microsoft.com/office/drawing/2014/main" id="{5FCB902E-9A45-4095-8684-F78FA292E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3995" y="1359592"/>
              <a:ext cx="3432777" cy="3726000"/>
            </a:xfrm>
            <a:prstGeom prst="rect">
              <a:avLst/>
            </a:prstGeom>
          </p:spPr>
        </p:pic>
      </p:grpSp>
      <p:sp>
        <p:nvSpPr>
          <p:cNvPr id="17" name="TextBox 16">
            <a:extLst>
              <a:ext uri="{FF2B5EF4-FFF2-40B4-BE49-F238E27FC236}">
                <a16:creationId xmlns:a16="http://schemas.microsoft.com/office/drawing/2014/main" id="{75316701-0493-4862-97AE-2BA90017AA1B}"/>
              </a:ext>
            </a:extLst>
          </p:cNvPr>
          <p:cNvSpPr txBox="1"/>
          <p:nvPr/>
        </p:nvSpPr>
        <p:spPr>
          <a:xfrm>
            <a:off x="843834" y="637154"/>
            <a:ext cx="10126435" cy="1446550"/>
          </a:xfrm>
          <a:prstGeom prst="rect">
            <a:avLst/>
          </a:prstGeom>
          <a:noFill/>
        </p:spPr>
        <p:txBody>
          <a:bodyPr wrap="square" rtlCol="0">
            <a:spAutoFit/>
          </a:bodyPr>
          <a:lstStyle/>
          <a:p>
            <a:pPr marL="285750" indent="-285750" algn="just">
              <a:buFont typeface="Courier New" panose="02070309020205020404" pitchFamily="49" charset="0"/>
              <a:buChar char="o"/>
            </a:pPr>
            <a:r>
              <a:rPr lang="en-US" sz="2200" dirty="0">
                <a:latin typeface="Segoe UI" panose="020B0502040204020203" pitchFamily="34" charset="0"/>
                <a:cs typeface="Segoe UI" panose="020B0502040204020203" pitchFamily="34" charset="0"/>
              </a:rPr>
              <a:t>Haar cascade’s detectMultiscale() function returns coordinate (</a:t>
            </a:r>
            <a:r>
              <a:rPr lang="en-US" sz="2200" dirty="0" err="1">
                <a:latin typeface="Segoe UI" panose="020B0502040204020203" pitchFamily="34" charset="0"/>
                <a:cs typeface="Segoe UI" panose="020B0502040204020203" pitchFamily="34" charset="0"/>
              </a:rPr>
              <a:t>x,y,w,h</a:t>
            </a:r>
            <a:r>
              <a:rPr lang="en-US" sz="2200" dirty="0">
                <a:latin typeface="Segoe UI" panose="020B0502040204020203" pitchFamily="34" charset="0"/>
                <a:cs typeface="Segoe UI" panose="020B0502040204020203" pitchFamily="34" charset="0"/>
              </a:rPr>
              <a:t>) of detected face.</a:t>
            </a:r>
          </a:p>
          <a:p>
            <a:pPr marL="285750" indent="-285750" algn="just">
              <a:buFont typeface="Courier New" panose="02070309020205020404" pitchFamily="49" charset="0"/>
              <a:buChar char="o"/>
            </a:pPr>
            <a:r>
              <a:rPr lang="en-IN" sz="2200" dirty="0">
                <a:latin typeface="Segoe UI" panose="020B0502040204020203" pitchFamily="34" charset="0"/>
                <a:cs typeface="Segoe UI" panose="020B0502040204020203" pitchFamily="34" charset="0"/>
              </a:rPr>
              <a:t>Using these coordinate, rectangle is drawn with the help of </a:t>
            </a:r>
            <a:r>
              <a:rPr lang="en-IN" sz="2200" dirty="0" err="1">
                <a:latin typeface="Segoe UI" panose="020B0502040204020203" pitchFamily="34" charset="0"/>
                <a:cs typeface="Segoe UI" panose="020B0502040204020203" pitchFamily="34" charset="0"/>
              </a:rPr>
              <a:t>cv.rectangle</a:t>
            </a:r>
            <a:r>
              <a:rPr lang="en-IN" sz="2200" dirty="0">
                <a:latin typeface="Segoe UI" panose="020B0502040204020203" pitchFamily="34" charset="0"/>
                <a:cs typeface="Segoe UI" panose="020B0502040204020203" pitchFamily="34" charset="0"/>
              </a:rPr>
              <a:t>() function of OpenCV.</a:t>
            </a:r>
          </a:p>
        </p:txBody>
      </p:sp>
      <p:cxnSp>
        <p:nvCxnSpPr>
          <p:cNvPr id="19" name="Straight Arrow Connector 18">
            <a:extLst>
              <a:ext uri="{FF2B5EF4-FFF2-40B4-BE49-F238E27FC236}">
                <a16:creationId xmlns:a16="http://schemas.microsoft.com/office/drawing/2014/main" id="{10F99107-0BA5-4C9A-B26F-9F604EB34306}"/>
              </a:ext>
            </a:extLst>
          </p:cNvPr>
          <p:cNvCxnSpPr>
            <a:cxnSpLocks/>
          </p:cNvCxnSpPr>
          <p:nvPr/>
        </p:nvCxnSpPr>
        <p:spPr>
          <a:xfrm>
            <a:off x="4852657" y="4118720"/>
            <a:ext cx="2362955"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25" name="TextBox 24">
            <a:extLst>
              <a:ext uri="{FF2B5EF4-FFF2-40B4-BE49-F238E27FC236}">
                <a16:creationId xmlns:a16="http://schemas.microsoft.com/office/drawing/2014/main" id="{22009598-4124-4703-ACAD-48DB35A9AB9B}"/>
              </a:ext>
            </a:extLst>
          </p:cNvPr>
          <p:cNvSpPr txBox="1"/>
          <p:nvPr/>
        </p:nvSpPr>
        <p:spPr>
          <a:xfrm>
            <a:off x="5066561" y="3749388"/>
            <a:ext cx="1851533" cy="400110"/>
          </a:xfrm>
          <a:prstGeom prst="rect">
            <a:avLst/>
          </a:prstGeom>
          <a:noFill/>
        </p:spPr>
        <p:txBody>
          <a:bodyPr wrap="none" rtlCol="0">
            <a:spAutoFit/>
          </a:bodyPr>
          <a:lstStyle/>
          <a:p>
            <a:r>
              <a:rPr lang="en-US" sz="2000" dirty="0">
                <a:latin typeface="Segoe UI" panose="020B0502040204020203" pitchFamily="34" charset="0"/>
                <a:cs typeface="Segoe UI" panose="020B0502040204020203" pitchFamily="34" charset="0"/>
              </a:rPr>
              <a:t>Face Detection</a:t>
            </a: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180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D9FF1-5699-4865-8ACF-55843110C01A}"/>
              </a:ext>
            </a:extLst>
          </p:cNvPr>
          <p:cNvSpPr>
            <a:spLocks noGrp="1"/>
          </p:cNvSpPr>
          <p:nvPr>
            <p:ph type="title"/>
          </p:nvPr>
        </p:nvSpPr>
        <p:spPr/>
        <p:txBody>
          <a:bodyPr/>
          <a:lstStyle/>
          <a:p>
            <a:r>
              <a:rPr lang="en-US" dirty="0"/>
              <a:t>Chapter 4.2 : LBPH Recognizer</a:t>
            </a:r>
            <a:endParaRPr lang="en-IN" dirty="0"/>
          </a:p>
        </p:txBody>
      </p:sp>
      <p:sp>
        <p:nvSpPr>
          <p:cNvPr id="3" name="Content Placeholder 2">
            <a:extLst>
              <a:ext uri="{FF2B5EF4-FFF2-40B4-BE49-F238E27FC236}">
                <a16:creationId xmlns:a16="http://schemas.microsoft.com/office/drawing/2014/main" id="{EB3DD90B-38B8-4D2D-B8C4-9D6128510D04}"/>
              </a:ext>
            </a:extLst>
          </p:cNvPr>
          <p:cNvSpPr>
            <a:spLocks noGrp="1"/>
          </p:cNvSpPr>
          <p:nvPr>
            <p:ph idx="1"/>
          </p:nvPr>
        </p:nvSpPr>
        <p:spPr>
          <a:xfrm>
            <a:off x="818712" y="2222287"/>
            <a:ext cx="10554574" cy="4287155"/>
          </a:xfrm>
        </p:spPr>
        <p:txBody>
          <a:bodyPr>
            <a:noAutofit/>
          </a:bodyPr>
          <a:lstStyle/>
          <a:p>
            <a:pPr algn="just"/>
            <a:r>
              <a:rPr lang="en-US" sz="2200" dirty="0">
                <a:latin typeface="Segoe UI" panose="020B0502040204020203" pitchFamily="34" charset="0"/>
                <a:cs typeface="Segoe UI" panose="020B0502040204020203" pitchFamily="34" charset="0"/>
              </a:rPr>
              <a:t>LBPH(Local Binary Pattern Histogram) is one of the popular face recognition algorithms.</a:t>
            </a:r>
          </a:p>
          <a:p>
            <a:pPr algn="just"/>
            <a:r>
              <a:rPr lang="en-US" sz="2200" dirty="0">
                <a:latin typeface="Segoe UI" panose="020B0502040204020203" pitchFamily="34" charset="0"/>
                <a:cs typeface="Segoe UI" panose="020B0502040204020203" pitchFamily="34" charset="0"/>
              </a:rPr>
              <a:t>It is a feature based approach meaning it processes input image to identify and extract distinctive features.</a:t>
            </a:r>
          </a:p>
          <a:p>
            <a:pPr algn="just"/>
            <a:r>
              <a:rPr lang="en-US" sz="2200" dirty="0">
                <a:latin typeface="Segoe UI" panose="020B0502040204020203" pitchFamily="34" charset="0"/>
                <a:cs typeface="Segoe UI" panose="020B0502040204020203" pitchFamily="34" charset="0"/>
              </a:rPr>
              <a:t>It is possible to get good results with this recognizer but in a controlled environment. </a:t>
            </a:r>
          </a:p>
          <a:p>
            <a:pPr algn="just"/>
            <a:r>
              <a:rPr lang="en-US" sz="2200" dirty="0">
                <a:latin typeface="Segoe UI" panose="020B0502040204020203" pitchFamily="34" charset="0"/>
                <a:cs typeface="Segoe UI" panose="020B0502040204020203" pitchFamily="34" charset="0"/>
              </a:rPr>
              <a:t>This algorithm take use of LBP(Local Binary Pattern) and HOG(Histograms of Oriented Gradients) for improving the detection performance on some datasets.</a:t>
            </a:r>
          </a:p>
        </p:txBody>
      </p:sp>
    </p:spTree>
    <p:extLst>
      <p:ext uri="{BB962C8B-B14F-4D97-AF65-F5344CB8AC3E}">
        <p14:creationId xmlns:p14="http://schemas.microsoft.com/office/powerpoint/2010/main" val="2813045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Quotable</Template>
  <TotalTime>405</TotalTime>
  <Words>862</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Cambria Math</vt:lpstr>
      <vt:lpstr>Century Gothic</vt:lpstr>
      <vt:lpstr>Courier New</vt:lpstr>
      <vt:lpstr>Segoe UI</vt:lpstr>
      <vt:lpstr>Wingdings 2</vt:lpstr>
      <vt:lpstr>Quotable</vt:lpstr>
      <vt:lpstr>Face Detection and Recognition using OpenCV</vt:lpstr>
      <vt:lpstr>Chapter 1 : Introduction</vt:lpstr>
      <vt:lpstr>Chapter 2 : Applications</vt:lpstr>
      <vt:lpstr>PowerPoint Presentation</vt:lpstr>
      <vt:lpstr>Chapter 3 : OpenCV</vt:lpstr>
      <vt:lpstr>Chapter 4 : Face Recognition System</vt:lpstr>
      <vt:lpstr>Chapter 4.1 : Haar Cascade Classifier</vt:lpstr>
      <vt:lpstr>PowerPoint Presentation</vt:lpstr>
      <vt:lpstr>Chapter 4.2 : LBPH Recognizer</vt:lpstr>
      <vt:lpstr>PowerPoint Presentation</vt:lpstr>
      <vt:lpstr>PowerPoint Presentation</vt:lpstr>
      <vt:lpstr>PowerPoint Presentation</vt:lpstr>
      <vt:lpstr>Chapter 5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and Recognition using OpenCV</dc:title>
  <dc:creator>Satyam Prakash</dc:creator>
  <cp:lastModifiedBy>Satyam Prakash</cp:lastModifiedBy>
  <cp:revision>138</cp:revision>
  <dcterms:created xsi:type="dcterms:W3CDTF">2021-05-16T07:20:55Z</dcterms:created>
  <dcterms:modified xsi:type="dcterms:W3CDTF">2021-06-11T07:41:44Z</dcterms:modified>
</cp:coreProperties>
</file>