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3"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444" y="7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173355" y="243841"/>
            <a:ext cx="879348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51DE821-7C4A-4F14-84B2-F8225998AEA4}" type="datetimeFigureOut">
              <a:rPr lang="en-IN" smtClean="0"/>
              <a:t>13-06-2021</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2EAFA0D5-07C3-4185-A14F-CECB7F51B29A}" type="slidenum">
              <a:rPr lang="en-IN" smtClean="0"/>
              <a:t>‹#›</a:t>
            </a:fld>
            <a:endParaRPr lang="en-IN"/>
          </a:p>
        </p:txBody>
      </p:sp>
      <p:cxnSp>
        <p:nvCxnSpPr>
          <p:cNvPr id="8" name="Straight Connector 7"/>
          <p:cNvCxnSpPr/>
          <p:nvPr/>
        </p:nvCxnSpPr>
        <p:spPr>
          <a:xfrm>
            <a:off x="1483995" y="373380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1DE821-7C4A-4F14-84B2-F8225998AEA4}" type="datetimeFigureOut">
              <a:rPr lang="en-IN" smtClean="0"/>
              <a:t>13-06-2021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AFA0D5-07C3-4185-A14F-CECB7F51B29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1DE821-7C4A-4F14-84B2-F8225998AEA4}" type="datetimeFigureOut">
              <a:rPr lang="en-IN" smtClean="0"/>
              <a:t>13-06-2021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AFA0D5-07C3-4185-A14F-CECB7F51B29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1DE821-7C4A-4F14-84B2-F8225998AEA4}" type="datetimeFigureOut">
              <a:rPr lang="en-IN" smtClean="0"/>
              <a:t>13-06-2021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AFA0D5-07C3-4185-A14F-CECB7F51B29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1DE821-7C4A-4F14-84B2-F8225998AEA4}" type="datetimeFigureOut">
              <a:rPr lang="en-IN" smtClean="0"/>
              <a:t>13-06-2021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AFA0D5-07C3-4185-A14F-CECB7F51B29A}" type="slidenum">
              <a:rPr lang="en-IN" smtClean="0"/>
              <a:t>‹#›</a:t>
            </a:fld>
            <a:endParaRPr lang="en-IN"/>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1DE821-7C4A-4F14-84B2-F8225998AEA4}" type="datetimeFigureOut">
              <a:rPr lang="en-IN" smtClean="0"/>
              <a:t>13-06-2021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AFA0D5-07C3-4185-A14F-CECB7F51B29A}"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57250" y="2721483"/>
            <a:ext cx="356616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1DE821-7C4A-4F14-84B2-F8225998AEA4}" type="datetimeFigureOut">
              <a:rPr lang="en-IN" smtClean="0"/>
              <a:t>13-06-2021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AFA0D5-07C3-4185-A14F-CECB7F51B29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1DE821-7C4A-4F14-84B2-F8225998AEA4}" type="datetimeFigureOut">
              <a:rPr lang="en-IN" smtClean="0"/>
              <a:t>13-06-2021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AFA0D5-07C3-4185-A14F-CECB7F51B29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1DE821-7C4A-4F14-84B2-F8225998AEA4}" type="datetimeFigureOut">
              <a:rPr lang="en-IN" smtClean="0"/>
              <a:t>13-06-2021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EAFA0D5-07C3-4185-A14F-CECB7F51B29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94894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4389119" y="1097280"/>
            <a:ext cx="390906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7250" y="2834640"/>
            <a:ext cx="294894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1DE821-7C4A-4F14-84B2-F8225998AEA4}" type="datetimeFigureOut">
              <a:rPr lang="en-IN" smtClean="0"/>
              <a:t>13-06-2021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AFA0D5-07C3-4185-A14F-CECB7F51B29A}"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94894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59936" y="1069847"/>
            <a:ext cx="4574286"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7250" y="2834640"/>
            <a:ext cx="294894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1DE821-7C4A-4F14-84B2-F8225998AEA4}" type="datetimeFigureOut">
              <a:rPr lang="en-IN" smtClean="0"/>
              <a:t>13-06-2021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AFA0D5-07C3-4185-A14F-CECB7F51B29A}"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173355" y="243841"/>
            <a:ext cx="879348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200">
                <a:solidFill>
                  <a:schemeClr val="accent1"/>
                </a:solidFill>
              </a:defRPr>
            </a:lvl1pPr>
          </a:lstStyle>
          <a:p>
            <a:fld id="{451DE821-7C4A-4F14-84B2-F8225998AEA4}" type="datetimeFigureOut">
              <a:rPr lang="en-IN" smtClean="0"/>
              <a:t>13-06-2021</a:t>
            </a:fld>
            <a:endParaRPr lang="en-IN"/>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200">
                <a:solidFill>
                  <a:schemeClr val="accent1"/>
                </a:solidFill>
              </a:defRPr>
            </a:lvl1pPr>
          </a:lstStyle>
          <a:p>
            <a:fld id="{2EAFA0D5-07C3-4185-A14F-CECB7F51B29A}"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a:t>YEt</a:t>
            </a:r>
            <a:r>
              <a:rPr lang="en-IN" dirty="0"/>
              <a:t> Another </a:t>
            </a:r>
            <a:r>
              <a:rPr lang="en-IN" dirty="0" err="1"/>
              <a:t>Highspeed</a:t>
            </a:r>
            <a:r>
              <a:rPr lang="en-IN" dirty="0"/>
              <a:t> TCP</a:t>
            </a:r>
          </a:p>
        </p:txBody>
      </p:sp>
      <p:sp>
        <p:nvSpPr>
          <p:cNvPr id="3" name="Subtitle 2"/>
          <p:cNvSpPr>
            <a:spLocks noGrp="1"/>
          </p:cNvSpPr>
          <p:nvPr>
            <p:ph type="subTitle" idx="1"/>
          </p:nvPr>
        </p:nvSpPr>
        <p:spPr>
          <a:xfrm>
            <a:off x="1282147" y="4077072"/>
            <a:ext cx="6575895" cy="1388165"/>
          </a:xfrm>
        </p:spPr>
        <p:txBody>
          <a:bodyPr/>
          <a:lstStyle/>
          <a:p>
            <a:r>
              <a:rPr lang="en-US" dirty="0"/>
              <a:t>Satyam Prakash</a:t>
            </a:r>
          </a:p>
          <a:p>
            <a:r>
              <a:rPr lang="en-US" dirty="0" err="1"/>
              <a:t>M.Tech</a:t>
            </a:r>
            <a:r>
              <a:rPr lang="en-US" dirty="0"/>
              <a:t> CSE</a:t>
            </a:r>
          </a:p>
        </p:txBody>
      </p:sp>
    </p:spTree>
    <p:extLst>
      <p:ext uri="{BB962C8B-B14F-4D97-AF65-F5344CB8AC3E}">
        <p14:creationId xmlns:p14="http://schemas.microsoft.com/office/powerpoint/2010/main" val="713435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YeAH(contd..)</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solidFill>
                      <a:schemeClr val="tx1"/>
                    </a:solidFill>
                  </a:rPr>
                  <a:t>So decongestion is employed only when the YeAH is not competing with Reno flows.</a:t>
                </a:r>
              </a:p>
              <a:p>
                <a:pPr algn="just"/>
                <a:r>
                  <a:rPr lang="en-US" dirty="0">
                    <a:solidFill>
                      <a:schemeClr val="tx1"/>
                    </a:solidFill>
                  </a:rPr>
                  <a:t>To ensure TCP friendliness, YeAH also implements an mechanism to detect the presence of  legacy Reno flows.</a:t>
                </a:r>
              </a:p>
              <a:p>
                <a:pPr algn="just"/>
                <a:r>
                  <a:rPr lang="en-US" dirty="0">
                    <a:solidFill>
                      <a:schemeClr val="tx1"/>
                    </a:solidFill>
                  </a:rPr>
                  <a:t>In this mechanism two variables are defined : </a:t>
                </a:r>
              </a:p>
              <a:p>
                <a:pPr marL="45720" indent="0">
                  <a:buNone/>
                </a:pPr>
                <a:r>
                  <a:rPr lang="en-US" dirty="0">
                    <a:solidFill>
                      <a:schemeClr val="tx1"/>
                    </a:solidFill>
                  </a:rPr>
                  <a:t>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a:rPr>
                          <m:t>𝑐𝑜𝑢𝑛𝑡</m:t>
                        </m:r>
                      </m:e>
                      <m:sub>
                        <m:r>
                          <a:rPr lang="en-US" b="0" i="1" smtClean="0">
                            <a:solidFill>
                              <a:schemeClr val="tx1"/>
                            </a:solidFill>
                            <a:latin typeface="Cambria Math"/>
                          </a:rPr>
                          <m:t>𝑓𝑎𝑠𝑡</m:t>
                        </m:r>
                      </m:sub>
                    </m:sSub>
                  </m:oMath>
                </a14:m>
                <a:r>
                  <a:rPr lang="en-US" dirty="0">
                    <a:solidFill>
                      <a:schemeClr val="tx1"/>
                    </a:solidFill>
                  </a:rPr>
                  <a:t>  : Number of RTTs in “Fast” mode.</a:t>
                </a:r>
              </a:p>
              <a:p>
                <a:pPr marL="45720" indent="0">
                  <a:buNone/>
                </a:pPr>
                <a:r>
                  <a:rPr lang="en-US" dirty="0">
                    <a:solidFill>
                      <a:schemeClr val="tx1"/>
                    </a:solidFill>
                  </a:rPr>
                  <a:t>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𝑐𝑜𝑢𝑛𝑡</m:t>
                        </m:r>
                      </m:e>
                      <m:sub>
                        <m:r>
                          <a:rPr lang="en-US" b="0" i="1" smtClean="0">
                            <a:solidFill>
                              <a:schemeClr val="tx1"/>
                            </a:solidFill>
                            <a:latin typeface="Cambria Math"/>
                          </a:rPr>
                          <m:t>𝑟𝑒𝑛𝑜</m:t>
                        </m:r>
                      </m:sub>
                    </m:sSub>
                  </m:oMath>
                </a14:m>
                <a:r>
                  <a:rPr lang="en-US" dirty="0">
                    <a:solidFill>
                      <a:schemeClr val="tx1"/>
                    </a:solidFill>
                  </a:rPr>
                  <a:t> : Estimate of value of the congestion 		         windows of competing Reno flows.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412" t="-1813" r="-1812"/>
                </a:stretch>
              </a:blipFill>
            </p:spPr>
            <p:txBody>
              <a:bodyPr/>
              <a:lstStyle/>
              <a:p>
                <a:r>
                  <a:rPr lang="en-IN">
                    <a:noFill/>
                  </a:rPr>
                  <a:t> </a:t>
                </a:r>
              </a:p>
            </p:txBody>
          </p:sp>
        </mc:Fallback>
      </mc:AlternateContent>
    </p:spTree>
    <p:extLst>
      <p:ext uri="{BB962C8B-B14F-4D97-AF65-F5344CB8AC3E}">
        <p14:creationId xmlns:p14="http://schemas.microsoft.com/office/powerpoint/2010/main" val="2525070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YeAH(contd..)</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57251" y="2057400"/>
                <a:ext cx="7404653" cy="4323928"/>
              </a:xfrm>
            </p:spPr>
            <p:txBody>
              <a:bodyPr>
                <a:normAutofit/>
              </a:bodyPr>
              <a:lstStyle/>
              <a:p>
                <a:r>
                  <a:rPr lang="en-US" dirty="0">
                    <a:solidFill>
                      <a:schemeClr val="tx1"/>
                    </a:solidFill>
                  </a:rPr>
                  <a:t>Initially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𝑐𝑜𝑢𝑛𝑡</m:t>
                        </m:r>
                      </m:e>
                      <m:sub>
                        <m:r>
                          <a:rPr lang="en-US" i="1">
                            <a:solidFill>
                              <a:schemeClr val="tx1"/>
                            </a:solidFill>
                            <a:latin typeface="Cambria Math"/>
                          </a:rPr>
                          <m:t>𝑟𝑒𝑛𝑜</m:t>
                        </m:r>
                      </m:sub>
                    </m:sSub>
                  </m:oMath>
                </a14:m>
                <a:r>
                  <a:rPr lang="en-US" dirty="0">
                    <a:solidFill>
                      <a:schemeClr val="tx1"/>
                    </a:solidFill>
                  </a:rPr>
                  <a:t> is initialized to </a:t>
                </a:r>
                <a14:m>
                  <m:oMath xmlns:m="http://schemas.openxmlformats.org/officeDocument/2006/math">
                    <m:r>
                      <a:rPr lang="en-US" i="1">
                        <a:solidFill>
                          <a:schemeClr val="tx1"/>
                        </a:solidFill>
                        <a:latin typeface="Cambria Math"/>
                      </a:rPr>
                      <m:t>𝑐𝑤𝑛𝑑</m:t>
                    </m:r>
                    <m:r>
                      <a:rPr lang="en-US" i="1">
                        <a:solidFill>
                          <a:schemeClr val="tx1"/>
                        </a:solidFill>
                        <a:latin typeface="Cambria Math"/>
                      </a:rPr>
                      <m:t>/2</m:t>
                    </m:r>
                  </m:oMath>
                </a14:m>
                <a:r>
                  <a:rPr lang="en-US" dirty="0">
                    <a:solidFill>
                      <a:schemeClr val="tx1"/>
                    </a:solidFill>
                  </a:rPr>
                  <a:t>, it is incremented by one per RTT in “Slow” mode.</a:t>
                </a:r>
              </a:p>
              <a:p>
                <a:r>
                  <a:rPr lang="en-US" dirty="0">
                    <a:solidFill>
                      <a:schemeClr val="tx1"/>
                    </a:solidFill>
                  </a:rPr>
                  <a:t>When a packet loss is detected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𝑐𝑜𝑢𝑛𝑡</m:t>
                        </m:r>
                      </m:e>
                      <m:sub>
                        <m:r>
                          <a:rPr lang="en-US" i="1">
                            <a:solidFill>
                              <a:schemeClr val="tx1"/>
                            </a:solidFill>
                            <a:latin typeface="Cambria Math"/>
                          </a:rPr>
                          <m:t>𝑟𝑒𝑛𝑜</m:t>
                        </m:r>
                      </m:sub>
                    </m:sSub>
                  </m:oMath>
                </a14:m>
                <a:r>
                  <a:rPr lang="en-US" dirty="0">
                    <a:solidFill>
                      <a:schemeClr val="tx1"/>
                    </a:solidFill>
                  </a:rPr>
                  <a:t> is halved. It is reset to </a:t>
                </a:r>
                <a14:m>
                  <m:oMath xmlns:m="http://schemas.openxmlformats.org/officeDocument/2006/math">
                    <m:r>
                      <a:rPr lang="en-US" i="1">
                        <a:solidFill>
                          <a:schemeClr val="tx1"/>
                        </a:solidFill>
                        <a:latin typeface="Cambria Math"/>
                      </a:rPr>
                      <m:t>𝑐𝑤𝑛𝑑</m:t>
                    </m:r>
                    <m:r>
                      <a:rPr lang="en-US" i="1">
                        <a:solidFill>
                          <a:schemeClr val="tx1"/>
                        </a:solidFill>
                        <a:latin typeface="Cambria Math"/>
                      </a:rPr>
                      <m:t>/2</m:t>
                    </m:r>
                  </m:oMath>
                </a14:m>
                <a:r>
                  <a:rPr lang="en-US" dirty="0">
                    <a:solidFill>
                      <a:schemeClr val="tx1"/>
                    </a:solidFill>
                  </a:rPr>
                  <a:t> whenever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a:rPr>
                          <m:t>𝑐𝑜𝑢𝑛𝑡</m:t>
                        </m:r>
                      </m:e>
                      <m:sub>
                        <m:r>
                          <a:rPr lang="en-US" b="0" i="1" smtClean="0">
                            <a:solidFill>
                              <a:schemeClr val="tx1"/>
                            </a:solidFill>
                            <a:latin typeface="Cambria Math"/>
                          </a:rPr>
                          <m:t>𝑓𝑎𝑠𝑡</m:t>
                        </m:r>
                      </m:sub>
                    </m:sSub>
                  </m:oMath>
                </a14:m>
                <a:r>
                  <a:rPr lang="en-US" dirty="0">
                    <a:solidFill>
                      <a:schemeClr val="tx1"/>
                    </a:solidFill>
                  </a:rPr>
                  <a:t> is greater than a threshold, indicating that the current flow is competing with other non-greedy flows and at same time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𝑐𝑜𝑢𝑛𝑡</m:t>
                        </m:r>
                      </m:e>
                      <m:sub>
                        <m:r>
                          <a:rPr lang="en-US" b="0" i="1" smtClean="0">
                            <a:solidFill>
                              <a:schemeClr val="tx1"/>
                            </a:solidFill>
                            <a:latin typeface="Cambria Math"/>
                          </a:rPr>
                          <m:t>𝑓𝑎𝑠𝑡</m:t>
                        </m:r>
                      </m:sub>
                    </m:sSub>
                  </m:oMath>
                </a14:m>
                <a:r>
                  <a:rPr lang="en-US" dirty="0">
                    <a:solidFill>
                      <a:schemeClr val="tx1"/>
                    </a:solidFill>
                  </a:rPr>
                  <a:t> is reset to zero.</a:t>
                </a:r>
              </a:p>
              <a:p>
                <a:r>
                  <a:rPr lang="en-US" dirty="0">
                    <a:solidFill>
                      <a:schemeClr val="tx1"/>
                    </a:solidFill>
                  </a:rPr>
                  <a:t>Upon receiving three duplicate ACKs,  YeAH decreases its slow start threshold according  to : </a:t>
                </a:r>
              </a:p>
              <a:p>
                <a:pPr marL="45720" indent="0">
                  <a:buNone/>
                </a:pPr>
                <a14:m>
                  <m:oMathPara xmlns:m="http://schemas.openxmlformats.org/officeDocument/2006/math">
                    <m:oMathParaPr>
                      <m:jc m:val="centerGroup"/>
                    </m:oMathParaPr>
                    <m:oMath xmlns:m="http://schemas.openxmlformats.org/officeDocument/2006/math">
                      <m:r>
                        <a:rPr lang="en-US" i="1">
                          <a:solidFill>
                            <a:schemeClr val="tx1"/>
                          </a:solidFill>
                          <a:latin typeface="Cambria Math"/>
                        </a:rPr>
                        <m:t>𝑠𝑠𝑡h𝑟𝑒𝑠h</m:t>
                      </m:r>
                      <m:r>
                        <a:rPr lang="en-US" i="1">
                          <a:solidFill>
                            <a:schemeClr val="tx1"/>
                          </a:solidFill>
                          <a:latin typeface="Cambria Math"/>
                        </a:rPr>
                        <m:t>=</m:t>
                      </m:r>
                      <m:r>
                        <a:rPr lang="en-US" i="1">
                          <a:solidFill>
                            <a:schemeClr val="tx1"/>
                          </a:solidFill>
                          <a:latin typeface="Cambria Math"/>
                        </a:rPr>
                        <m:t>𝑚𝑖𝑛</m:t>
                      </m:r>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a:rPr>
                            <m:t>𝑚𝑎𝑥</m:t>
                          </m:r>
                          <m:d>
                            <m:dPr>
                              <m:ctrlPr>
                                <a:rPr lang="en-US" i="1">
                                  <a:solidFill>
                                    <a:schemeClr val="tx1"/>
                                  </a:solidFill>
                                  <a:latin typeface="Cambria Math" panose="02040503050406030204" pitchFamily="18" charset="0"/>
                                </a:rPr>
                              </m:ctrlPr>
                            </m:dPr>
                            <m:e>
                              <m:f>
                                <m:fPr>
                                  <m:ctrlPr>
                                    <a:rPr lang="en-US" i="1">
                                      <a:solidFill>
                                        <a:schemeClr val="tx1"/>
                                      </a:solidFill>
                                      <a:latin typeface="Cambria Math" panose="02040503050406030204" pitchFamily="18" charset="0"/>
                                    </a:rPr>
                                  </m:ctrlPr>
                                </m:fPr>
                                <m:num>
                                  <m:r>
                                    <a:rPr lang="en-US" i="1">
                                      <a:solidFill>
                                        <a:schemeClr val="tx1"/>
                                      </a:solidFill>
                                      <a:latin typeface="Cambria Math"/>
                                    </a:rPr>
                                    <m:t>𝑐𝑤𝑛𝑑</m:t>
                                  </m:r>
                                </m:num>
                                <m:den>
                                  <m:r>
                                    <a:rPr lang="en-US" i="1">
                                      <a:solidFill>
                                        <a:schemeClr val="tx1"/>
                                      </a:solidFill>
                                      <a:latin typeface="Cambria Math"/>
                                    </a:rPr>
                                    <m:t>8</m:t>
                                  </m:r>
                                </m:den>
                              </m:f>
                              <m:r>
                                <a:rPr lang="en-US" i="1">
                                  <a:solidFill>
                                    <a:schemeClr val="tx1"/>
                                  </a:solidFill>
                                  <a:latin typeface="Cambria Math"/>
                                </a:rPr>
                                <m:t>,</m:t>
                              </m:r>
                              <m:r>
                                <a:rPr lang="en-US" i="1">
                                  <a:solidFill>
                                    <a:schemeClr val="tx1"/>
                                  </a:solidFill>
                                  <a:latin typeface="Cambria Math"/>
                                </a:rPr>
                                <m:t>𝑄</m:t>
                              </m:r>
                            </m:e>
                          </m:d>
                          <m:r>
                            <a:rPr lang="en-US" i="1">
                              <a:solidFill>
                                <a:schemeClr val="tx1"/>
                              </a:solidFill>
                              <a:latin typeface="Cambria Math"/>
                            </a:rPr>
                            <m:t>, </m:t>
                          </m:r>
                          <m:f>
                            <m:fPr>
                              <m:ctrlPr>
                                <a:rPr lang="en-US" i="1">
                                  <a:solidFill>
                                    <a:schemeClr val="tx1"/>
                                  </a:solidFill>
                                  <a:latin typeface="Cambria Math" panose="02040503050406030204" pitchFamily="18" charset="0"/>
                                </a:rPr>
                              </m:ctrlPr>
                            </m:fPr>
                            <m:num>
                              <m:r>
                                <a:rPr lang="en-US" i="1">
                                  <a:solidFill>
                                    <a:schemeClr val="tx1"/>
                                  </a:solidFill>
                                  <a:latin typeface="Cambria Math"/>
                                </a:rPr>
                                <m:t>𝑐𝑤𝑛𝑑</m:t>
                              </m:r>
                            </m:num>
                            <m:den>
                              <m:r>
                                <a:rPr lang="en-US" i="1">
                                  <a:solidFill>
                                    <a:schemeClr val="tx1"/>
                                  </a:solidFill>
                                  <a:latin typeface="Cambria Math"/>
                                </a:rPr>
                                <m:t>2</m:t>
                              </m:r>
                            </m:den>
                          </m:f>
                        </m:e>
                      </m:d>
                    </m:oMath>
                  </m:oMathPara>
                </a14:m>
                <a:endParaRPr lang="en-US" dirty="0">
                  <a:solidFill>
                    <a:schemeClr val="tx1"/>
                  </a:solidFill>
                </a:endParaRPr>
              </a:p>
              <a:p>
                <a:pPr marL="45720" indent="0">
                  <a:buNone/>
                </a:pPr>
                <a:r>
                  <a:rPr lang="en-US" dirty="0">
                    <a:solidFill>
                      <a:schemeClr val="tx1"/>
                    </a:solidFill>
                  </a:rPr>
                  <a:t>if not competing with Reno flows, otherwise it is halved.</a:t>
                </a: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57251" y="2057400"/>
                <a:ext cx="7404653" cy="4323928"/>
              </a:xfrm>
              <a:blipFill rotWithShape="1">
                <a:blip r:embed="rId2"/>
                <a:stretch>
                  <a:fillRect l="-412" t="-1551" r="-1895" b="-7898"/>
                </a:stretch>
              </a:blipFill>
            </p:spPr>
            <p:txBody>
              <a:bodyPr/>
              <a:lstStyle/>
              <a:p>
                <a:r>
                  <a:rPr lang="en-IN">
                    <a:noFill/>
                  </a:rPr>
                  <a:t> </a:t>
                </a:r>
              </a:p>
            </p:txBody>
          </p:sp>
        </mc:Fallback>
      </mc:AlternateContent>
    </p:spTree>
    <p:extLst>
      <p:ext uri="{BB962C8B-B14F-4D97-AF65-F5344CB8AC3E}">
        <p14:creationId xmlns:p14="http://schemas.microsoft.com/office/powerpoint/2010/main" val="376896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827584" y="620688"/>
            <a:ext cx="3566160" cy="777240"/>
          </a:xfrm>
        </p:spPr>
        <p:txBody>
          <a:bodyPr/>
          <a:lstStyle/>
          <a:p>
            <a:pPr algn="ctr"/>
            <a:r>
              <a:rPr lang="en-US" dirty="0"/>
              <a:t>YeAH </a:t>
            </a:r>
            <a:r>
              <a:rPr lang="en-US" dirty="0" err="1"/>
              <a:t>vs</a:t>
            </a:r>
            <a:r>
              <a:rPr lang="en-US" dirty="0"/>
              <a:t> YeAH flow</a:t>
            </a:r>
            <a:endParaRPr lang="en-IN" dirty="0"/>
          </a:p>
        </p:txBody>
      </p:sp>
      <p:sp>
        <p:nvSpPr>
          <p:cNvPr id="6" name="Content Placeholder 5"/>
          <p:cNvSpPr>
            <a:spLocks noGrp="1"/>
          </p:cNvSpPr>
          <p:nvPr>
            <p:ph sz="half" idx="2"/>
          </p:nvPr>
        </p:nvSpPr>
        <p:spPr>
          <a:xfrm>
            <a:off x="899681" y="3492064"/>
            <a:ext cx="3566160" cy="2720932"/>
          </a:xfrm>
        </p:spPr>
        <p:txBody>
          <a:bodyPr/>
          <a:lstStyle/>
          <a:p>
            <a:pPr algn="just"/>
            <a:r>
              <a:rPr lang="en-US" dirty="0">
                <a:solidFill>
                  <a:schemeClr val="tx1"/>
                </a:solidFill>
              </a:rPr>
              <a:t>When second YeAH-TCP flow starts, the two flows converge steeply towards the same congestion window. </a:t>
            </a:r>
            <a:endParaRPr lang="en-IN" dirty="0">
              <a:solidFill>
                <a:schemeClr val="tx1"/>
              </a:solidFill>
            </a:endParaRPr>
          </a:p>
        </p:txBody>
      </p:sp>
      <p:sp>
        <p:nvSpPr>
          <p:cNvPr id="7" name="Text Placeholder 6"/>
          <p:cNvSpPr>
            <a:spLocks noGrp="1"/>
          </p:cNvSpPr>
          <p:nvPr>
            <p:ph type="body" sz="quarter" idx="3"/>
          </p:nvPr>
        </p:nvSpPr>
        <p:spPr>
          <a:xfrm>
            <a:off x="4716016" y="620688"/>
            <a:ext cx="3566160" cy="777240"/>
          </a:xfrm>
        </p:spPr>
        <p:txBody>
          <a:bodyPr/>
          <a:lstStyle/>
          <a:p>
            <a:pPr algn="ctr"/>
            <a:r>
              <a:rPr lang="en-US" dirty="0"/>
              <a:t>YeAH </a:t>
            </a:r>
            <a:r>
              <a:rPr lang="en-US" dirty="0" err="1"/>
              <a:t>vs</a:t>
            </a:r>
            <a:r>
              <a:rPr lang="en-US" dirty="0"/>
              <a:t> Reno flow</a:t>
            </a:r>
            <a:endParaRPr lang="en-IN" dirty="0"/>
          </a:p>
        </p:txBody>
      </p:sp>
      <p:sp>
        <p:nvSpPr>
          <p:cNvPr id="8" name="Content Placeholder 7"/>
          <p:cNvSpPr>
            <a:spLocks noGrp="1"/>
          </p:cNvSpPr>
          <p:nvPr>
            <p:ph sz="quarter" idx="4"/>
          </p:nvPr>
        </p:nvSpPr>
        <p:spPr>
          <a:xfrm>
            <a:off x="4721291" y="3494225"/>
            <a:ext cx="3566160" cy="2718771"/>
          </a:xfrm>
        </p:spPr>
        <p:txBody>
          <a:bodyPr>
            <a:normAutofit lnSpcReduction="10000"/>
          </a:bodyPr>
          <a:lstStyle/>
          <a:p>
            <a:pPr algn="just"/>
            <a:r>
              <a:rPr lang="en-US" dirty="0">
                <a:solidFill>
                  <a:schemeClr val="tx1"/>
                </a:solidFill>
              </a:rPr>
              <a:t>When the legacy TCP flow starts, the YeAH-TCP decrements the congestion window until it gets aware to compete with a “greedy” flow and from this moment on, the two flows share the bandwidth in the Reno way.</a:t>
            </a:r>
            <a:endParaRPr lang="en-IN" dirty="0">
              <a:solidFill>
                <a:schemeClr val="tx1"/>
              </a:solidFill>
            </a:endParaRPr>
          </a:p>
        </p:txBody>
      </p:sp>
      <p:pic>
        <p:nvPicPr>
          <p:cNvPr id="1026" name="Picture 2" descr="C:\Users\satya\Pictures\Screenshots\Screenshot (10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1268760"/>
            <a:ext cx="4046481" cy="214056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satya\Pictures\Screenshots\Screenshot (107).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5841" y="1268759"/>
            <a:ext cx="4077060" cy="214056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769609" y="6212996"/>
            <a:ext cx="7488832" cy="369332"/>
          </a:xfrm>
          <a:prstGeom prst="rect">
            <a:avLst/>
          </a:prstGeom>
        </p:spPr>
        <p:txBody>
          <a:bodyPr wrap="square">
            <a:spAutoFit/>
          </a:bodyPr>
          <a:lstStyle/>
          <a:p>
            <a:r>
              <a:rPr lang="en-IN" dirty="0">
                <a:solidFill>
                  <a:schemeClr val="tx1">
                    <a:lumMod val="50000"/>
                    <a:lumOff val="50000"/>
                  </a:schemeClr>
                </a:solidFill>
              </a:rPr>
              <a:t>Image Credit  - http://www.csc.lsu.edu/~sjpark/cs7601/4-YeAH_TCP.pdf</a:t>
            </a:r>
          </a:p>
        </p:txBody>
      </p:sp>
    </p:spTree>
    <p:extLst>
      <p:ext uri="{BB962C8B-B14F-4D97-AF65-F5344CB8AC3E}">
        <p14:creationId xmlns:p14="http://schemas.microsoft.com/office/powerpoint/2010/main" val="1942935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Characteristics of YeAH</a:t>
            </a:r>
            <a:endParaRPr lang="en-IN" dirty="0"/>
          </a:p>
        </p:txBody>
      </p:sp>
      <p:sp>
        <p:nvSpPr>
          <p:cNvPr id="8" name="Content Placeholder 7"/>
          <p:cNvSpPr>
            <a:spLocks noGrp="1"/>
          </p:cNvSpPr>
          <p:nvPr>
            <p:ph idx="1"/>
          </p:nvPr>
        </p:nvSpPr>
        <p:spPr/>
        <p:txBody>
          <a:bodyPr/>
          <a:lstStyle/>
          <a:p>
            <a:pPr algn="just"/>
            <a:r>
              <a:rPr lang="en-US" dirty="0">
                <a:solidFill>
                  <a:schemeClr val="tx1"/>
                </a:solidFill>
              </a:rPr>
              <a:t>YeAH always offer low load while fully utilizing the link. This characteristic is achieved due to precautionary queue decongestion algorithm.</a:t>
            </a:r>
          </a:p>
          <a:p>
            <a:pPr algn="just"/>
            <a:r>
              <a:rPr lang="en-US" dirty="0">
                <a:solidFill>
                  <a:schemeClr val="tx1"/>
                </a:solidFill>
              </a:rPr>
              <a:t>YeAH performance is not affected by lower buffer sizes due to its fixed buffer requirement.</a:t>
            </a:r>
          </a:p>
          <a:p>
            <a:pPr algn="just"/>
            <a:r>
              <a:rPr lang="en-US" dirty="0">
                <a:solidFill>
                  <a:schemeClr val="tx1"/>
                </a:solidFill>
              </a:rPr>
              <a:t>If link loss probability is high then other algorithms throughput is highly impacted whereas is able to sustain higher throughput than others because it does not reduces cwnd according to a constant factor, but depends on estimated BDP.</a:t>
            </a:r>
            <a:endParaRPr lang="en-IN" dirty="0">
              <a:solidFill>
                <a:schemeClr val="tx1"/>
              </a:solidFill>
            </a:endParaRPr>
          </a:p>
        </p:txBody>
      </p:sp>
    </p:spTree>
    <p:extLst>
      <p:ext uri="{BB962C8B-B14F-4D97-AF65-F5344CB8AC3E}">
        <p14:creationId xmlns:p14="http://schemas.microsoft.com/office/powerpoint/2010/main" val="985900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YeAH (contd..)</a:t>
            </a:r>
            <a:endParaRPr lang="en-IN" dirty="0"/>
          </a:p>
        </p:txBody>
      </p:sp>
      <p:sp>
        <p:nvSpPr>
          <p:cNvPr id="3" name="Content Placeholder 2"/>
          <p:cNvSpPr>
            <a:spLocks noGrp="1"/>
          </p:cNvSpPr>
          <p:nvPr>
            <p:ph idx="1"/>
          </p:nvPr>
        </p:nvSpPr>
        <p:spPr>
          <a:xfrm>
            <a:off x="857250" y="2209800"/>
            <a:ext cx="7404653" cy="4038600"/>
          </a:xfrm>
        </p:spPr>
        <p:txBody>
          <a:bodyPr/>
          <a:lstStyle/>
          <a:p>
            <a:pPr algn="just"/>
            <a:r>
              <a:rPr lang="en-US" dirty="0">
                <a:solidFill>
                  <a:schemeClr val="tx1"/>
                </a:solidFill>
              </a:rPr>
              <a:t>YeAH TCP is Reno friendly since its “fast component” is disabled when competing with Reno flows and its behavior is similar to Reno one.</a:t>
            </a:r>
          </a:p>
          <a:p>
            <a:pPr algn="just"/>
            <a:r>
              <a:rPr lang="en-US" dirty="0">
                <a:solidFill>
                  <a:schemeClr val="tx1"/>
                </a:solidFill>
              </a:rPr>
              <a:t>YeAH is proved to be RTT fair, it is because every flow tries to keep in the bottleneck buffer a fixed number of packets, whatever be the RTT, thus every flow gets  a fair share of the bottleneck.</a:t>
            </a:r>
            <a:endParaRPr lang="en-IN" dirty="0">
              <a:solidFill>
                <a:schemeClr val="tx1"/>
              </a:solidFill>
            </a:endParaRPr>
          </a:p>
        </p:txBody>
      </p:sp>
    </p:spTree>
    <p:extLst>
      <p:ext uri="{BB962C8B-B14F-4D97-AF65-F5344CB8AC3E}">
        <p14:creationId xmlns:p14="http://schemas.microsoft.com/office/powerpoint/2010/main" val="4221394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YeAH (contd..)</a:t>
            </a:r>
            <a:endParaRPr lang="en-IN" dirty="0"/>
          </a:p>
        </p:txBody>
      </p:sp>
      <p:sp>
        <p:nvSpPr>
          <p:cNvPr id="3" name="Content Placeholder 2"/>
          <p:cNvSpPr>
            <a:spLocks noGrp="1"/>
          </p:cNvSpPr>
          <p:nvPr>
            <p:ph idx="1"/>
          </p:nvPr>
        </p:nvSpPr>
        <p:spPr>
          <a:xfrm>
            <a:off x="5508104" y="2636912"/>
            <a:ext cx="3066677" cy="2880320"/>
          </a:xfrm>
        </p:spPr>
        <p:txBody>
          <a:bodyPr/>
          <a:lstStyle/>
          <a:p>
            <a:pPr algn="just"/>
            <a:r>
              <a:rPr lang="en-US" dirty="0">
                <a:solidFill>
                  <a:schemeClr val="tx1"/>
                </a:solidFill>
              </a:rPr>
              <a:t>When the buffer size is very large then throughput of YeAH is better than all other algorithms. This is due to gentle reduction  in cwnd whenever loss is detected.</a:t>
            </a:r>
            <a:endParaRPr lang="en-IN" dirty="0">
              <a:solidFill>
                <a:schemeClr val="tx1"/>
              </a:solidFill>
            </a:endParaRPr>
          </a:p>
        </p:txBody>
      </p:sp>
      <p:pic>
        <p:nvPicPr>
          <p:cNvPr id="1026" name="Picture 2" descr="C:\Users\satya\Pictures\Screenshots\Screenshot (1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910" y="2060848"/>
            <a:ext cx="4754194" cy="348908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331640" y="6102588"/>
            <a:ext cx="7056784" cy="369332"/>
          </a:xfrm>
          <a:prstGeom prst="rect">
            <a:avLst/>
          </a:prstGeom>
          <a:noFill/>
        </p:spPr>
        <p:txBody>
          <a:bodyPr wrap="square" rtlCol="0">
            <a:spAutoFit/>
          </a:bodyPr>
          <a:lstStyle/>
          <a:p>
            <a:r>
              <a:rPr lang="en-IN" dirty="0">
                <a:solidFill>
                  <a:schemeClr val="tx1">
                    <a:lumMod val="50000"/>
                    <a:lumOff val="50000"/>
                  </a:schemeClr>
                </a:solidFill>
              </a:rPr>
              <a:t>Image Credit : https://arxiv.org/pdf/1610.03534.pdf</a:t>
            </a:r>
          </a:p>
        </p:txBody>
      </p:sp>
    </p:spTree>
    <p:extLst>
      <p:ext uri="{BB962C8B-B14F-4D97-AF65-F5344CB8AC3E}">
        <p14:creationId xmlns:p14="http://schemas.microsoft.com/office/powerpoint/2010/main" val="3076962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 of YeAH</a:t>
            </a:r>
            <a:endParaRPr lang="en-IN" dirty="0"/>
          </a:p>
        </p:txBody>
      </p:sp>
      <p:sp>
        <p:nvSpPr>
          <p:cNvPr id="3" name="Content Placeholder 2"/>
          <p:cNvSpPr>
            <a:spLocks noGrp="1"/>
          </p:cNvSpPr>
          <p:nvPr>
            <p:ph idx="1"/>
          </p:nvPr>
        </p:nvSpPr>
        <p:spPr/>
        <p:txBody>
          <a:bodyPr/>
          <a:lstStyle/>
          <a:p>
            <a:pPr algn="just"/>
            <a:r>
              <a:rPr lang="en-US" dirty="0">
                <a:solidFill>
                  <a:schemeClr val="tx1"/>
                </a:solidFill>
              </a:rPr>
              <a:t>It has some preset variables make it more static and needs a different setting for each network scenario. The existence of these preset variables makes the implementation more harder and reduces its adaptation capabilities to fit different scenarios without any manual changes.</a:t>
            </a:r>
          </a:p>
          <a:p>
            <a:pPr algn="just"/>
            <a:r>
              <a:rPr lang="en-US" dirty="0">
                <a:solidFill>
                  <a:schemeClr val="tx1"/>
                </a:solidFill>
              </a:rPr>
              <a:t>YeAH show huge burst loss. Burst loss is a problem in slow start which happens at the end of the initial stage of slow start. Cause of this burst loss is exponential increase of the congestion window in order to quickly utilize the bandwidth. The burst loss can dangerously congest the bottleneck and may lead to slow down the performance of TCP.</a:t>
            </a:r>
            <a:endParaRPr lang="en-IN" dirty="0">
              <a:solidFill>
                <a:schemeClr val="tx1"/>
              </a:solidFill>
            </a:endParaRPr>
          </a:p>
        </p:txBody>
      </p:sp>
      <p:sp>
        <p:nvSpPr>
          <p:cNvPr id="4" name="TextBox 3"/>
          <p:cNvSpPr txBox="1"/>
          <p:nvPr/>
        </p:nvSpPr>
        <p:spPr>
          <a:xfrm>
            <a:off x="1259632" y="5949280"/>
            <a:ext cx="6984776" cy="369332"/>
          </a:xfrm>
          <a:prstGeom prst="rect">
            <a:avLst/>
          </a:prstGeom>
          <a:noFill/>
        </p:spPr>
        <p:txBody>
          <a:bodyPr wrap="square" rtlCol="0">
            <a:spAutoFit/>
          </a:bodyPr>
          <a:lstStyle/>
          <a:p>
            <a:r>
              <a:rPr lang="en-IN" dirty="0">
                <a:solidFill>
                  <a:schemeClr val="tx1">
                    <a:lumMod val="65000"/>
                    <a:lumOff val="35000"/>
                  </a:schemeClr>
                </a:solidFill>
              </a:rPr>
              <a:t>Definition Credit : https://arxiv.org/pdf/1610.03534.pdf</a:t>
            </a:r>
          </a:p>
        </p:txBody>
      </p:sp>
    </p:spTree>
    <p:extLst>
      <p:ext uri="{BB962C8B-B14F-4D97-AF65-F5344CB8AC3E}">
        <p14:creationId xmlns:p14="http://schemas.microsoft.com/office/powerpoint/2010/main" val="1166292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p:txBody>
          <a:bodyPr/>
          <a:lstStyle/>
          <a:p>
            <a:pPr marL="45720" indent="0" algn="just">
              <a:buNone/>
            </a:pPr>
            <a:r>
              <a:rPr lang="en-US" dirty="0">
                <a:solidFill>
                  <a:schemeClr val="tx1"/>
                </a:solidFill>
              </a:rPr>
              <a:t>YeAH TCP is efficient in exploiting the available bandwidth, without inducing stress to network elements. This is internally and RTT fair, TCP Reno friendly and reacts correctly to packet losses independent of congestion.</a:t>
            </a:r>
            <a:endParaRPr lang="en-IN" dirty="0">
              <a:solidFill>
                <a:schemeClr val="tx1"/>
              </a:solidFill>
            </a:endParaRPr>
          </a:p>
        </p:txBody>
      </p:sp>
    </p:spTree>
    <p:extLst>
      <p:ext uri="{BB962C8B-B14F-4D97-AF65-F5344CB8AC3E}">
        <p14:creationId xmlns:p14="http://schemas.microsoft.com/office/powerpoint/2010/main" val="2216779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YeAH?</a:t>
            </a:r>
            <a:endParaRPr lang="en-IN" dirty="0"/>
          </a:p>
        </p:txBody>
      </p:sp>
      <p:sp>
        <p:nvSpPr>
          <p:cNvPr id="3" name="Content Placeholder 2"/>
          <p:cNvSpPr>
            <a:spLocks noGrp="1"/>
          </p:cNvSpPr>
          <p:nvPr>
            <p:ph idx="1"/>
          </p:nvPr>
        </p:nvSpPr>
        <p:spPr/>
        <p:txBody>
          <a:bodyPr>
            <a:normAutofit fontScale="92500" lnSpcReduction="10000"/>
          </a:bodyPr>
          <a:lstStyle/>
          <a:p>
            <a:pPr algn="just"/>
            <a:r>
              <a:rPr lang="it-IT" dirty="0">
                <a:solidFill>
                  <a:schemeClr val="tx1"/>
                </a:solidFill>
              </a:rPr>
              <a:t>YeAH </a:t>
            </a:r>
            <a:r>
              <a:rPr lang="en-US" dirty="0">
                <a:solidFill>
                  <a:schemeClr val="tx1"/>
                </a:solidFill>
              </a:rPr>
              <a:t>(Yet Another High-speed)</a:t>
            </a:r>
            <a:r>
              <a:rPr lang="it-IT" dirty="0">
                <a:solidFill>
                  <a:schemeClr val="tx1"/>
                </a:solidFill>
              </a:rPr>
              <a:t> is a high speed  TCP congestion  control algorithm. </a:t>
            </a:r>
          </a:p>
          <a:p>
            <a:pPr algn="just"/>
            <a:r>
              <a:rPr lang="it-IT" dirty="0">
                <a:solidFill>
                  <a:schemeClr val="tx1"/>
                </a:solidFill>
              </a:rPr>
              <a:t>Standard TCP is successful at low speeds but it is unfit for high speed communication due to slow ramp-up of congestion window size. For high bandwidth connectivity high speed congestion control algorithms are used.</a:t>
            </a:r>
          </a:p>
          <a:p>
            <a:pPr algn="just"/>
            <a:r>
              <a:rPr lang="en-US" dirty="0">
                <a:solidFill>
                  <a:schemeClr val="tx1"/>
                </a:solidFill>
              </a:rPr>
              <a:t>YeAH was presented by </a:t>
            </a:r>
            <a:r>
              <a:rPr lang="en-US" dirty="0" err="1">
                <a:solidFill>
                  <a:schemeClr val="tx1"/>
                </a:solidFill>
              </a:rPr>
              <a:t>Baiocchi</a:t>
            </a:r>
            <a:r>
              <a:rPr lang="en-US" dirty="0">
                <a:solidFill>
                  <a:schemeClr val="tx1"/>
                </a:solidFill>
              </a:rPr>
              <a:t> et al in 2007</a:t>
            </a:r>
            <a:r>
              <a:rPr lang="it-IT" dirty="0">
                <a:solidFill>
                  <a:schemeClr val="tx1"/>
                </a:solidFill>
              </a:rPr>
              <a:t>.</a:t>
            </a:r>
          </a:p>
          <a:p>
            <a:pPr algn="just"/>
            <a:r>
              <a:rPr lang="it-IT" dirty="0">
                <a:solidFill>
                  <a:schemeClr val="tx1"/>
                </a:solidFill>
              </a:rPr>
              <a:t>For indication of network congestion,  it  uses a mixed loss-delay-based strategy.</a:t>
            </a:r>
          </a:p>
          <a:p>
            <a:pPr algn="just"/>
            <a:r>
              <a:rPr lang="it-IT" dirty="0">
                <a:solidFill>
                  <a:schemeClr val="tx1"/>
                </a:solidFill>
              </a:rPr>
              <a:t>It is similar in spirit of  TCP Africa and Compound TCP.</a:t>
            </a:r>
          </a:p>
          <a:p>
            <a:pPr algn="just"/>
            <a:r>
              <a:rPr lang="it-IT" dirty="0">
                <a:solidFill>
                  <a:schemeClr val="tx1"/>
                </a:solidFill>
              </a:rPr>
              <a:t>Purpose is to get high efficiency, fairness and  reducing link loss without inducing stress to network elements .</a:t>
            </a:r>
          </a:p>
        </p:txBody>
      </p:sp>
      <p:sp>
        <p:nvSpPr>
          <p:cNvPr id="4" name="TextBox 3"/>
          <p:cNvSpPr txBox="1"/>
          <p:nvPr/>
        </p:nvSpPr>
        <p:spPr>
          <a:xfrm>
            <a:off x="1043608" y="6200515"/>
            <a:ext cx="7272808" cy="369332"/>
          </a:xfrm>
          <a:prstGeom prst="rect">
            <a:avLst/>
          </a:prstGeom>
          <a:noFill/>
        </p:spPr>
        <p:txBody>
          <a:bodyPr wrap="square" rtlCol="0">
            <a:spAutoFit/>
          </a:bodyPr>
          <a:lstStyle/>
          <a:p>
            <a:r>
              <a:rPr lang="en-IN" dirty="0">
                <a:solidFill>
                  <a:schemeClr val="tx1">
                    <a:lumMod val="65000"/>
                    <a:lumOff val="35000"/>
                  </a:schemeClr>
                </a:solidFill>
              </a:rPr>
              <a:t>Definition Credit : https://ieeexplore.ieee.org/document/1378080</a:t>
            </a:r>
          </a:p>
        </p:txBody>
      </p:sp>
    </p:spTree>
    <p:extLst>
      <p:ext uri="{BB962C8B-B14F-4D97-AF65-F5344CB8AC3E}">
        <p14:creationId xmlns:p14="http://schemas.microsoft.com/office/powerpoint/2010/main" val="995925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congestion control algorithms?</a:t>
            </a:r>
            <a:endParaRPr lang="en-IN" dirty="0"/>
          </a:p>
        </p:txBody>
      </p:sp>
      <p:sp>
        <p:nvSpPr>
          <p:cNvPr id="3" name="Content Placeholder 2"/>
          <p:cNvSpPr>
            <a:spLocks noGrp="1"/>
          </p:cNvSpPr>
          <p:nvPr>
            <p:ph idx="1"/>
          </p:nvPr>
        </p:nvSpPr>
        <p:spPr/>
        <p:txBody>
          <a:bodyPr>
            <a:normAutofit/>
          </a:bodyPr>
          <a:lstStyle/>
          <a:p>
            <a:pPr algn="just">
              <a:buFont typeface="Arial" pitchFamily="34" charset="0"/>
              <a:buChar char="•"/>
            </a:pPr>
            <a:r>
              <a:rPr lang="en-US" dirty="0">
                <a:solidFill>
                  <a:schemeClr val="tx1"/>
                </a:solidFill>
              </a:rPr>
              <a:t> What is congestion?</a:t>
            </a:r>
          </a:p>
          <a:p>
            <a:pPr lvl="1" algn="just">
              <a:buFont typeface="Courier New" pitchFamily="49" charset="0"/>
              <a:buChar char="o"/>
            </a:pPr>
            <a:r>
              <a:rPr lang="en-US" dirty="0">
                <a:solidFill>
                  <a:schemeClr val="tx1"/>
                </a:solidFill>
              </a:rPr>
              <a:t>Congestion is a network state in which intermediate devices such as routers drop the packet due to overflow in buffers.</a:t>
            </a:r>
          </a:p>
          <a:p>
            <a:pPr algn="just">
              <a:buFont typeface="Arial" pitchFamily="34" charset="0"/>
              <a:buChar char="•"/>
            </a:pPr>
            <a:r>
              <a:rPr lang="en-US" dirty="0">
                <a:solidFill>
                  <a:schemeClr val="tx1"/>
                </a:solidFill>
              </a:rPr>
              <a:t>Congestion control refers to the mechanisms and techniques to control congestion and keep the load below the capacity. </a:t>
            </a:r>
          </a:p>
          <a:p>
            <a:pPr algn="just">
              <a:buFont typeface="Arial" pitchFamily="34" charset="0"/>
              <a:buChar char="•"/>
            </a:pPr>
            <a:r>
              <a:rPr lang="en-US" dirty="0">
                <a:solidFill>
                  <a:schemeClr val="tx1"/>
                </a:solidFill>
              </a:rPr>
              <a:t>Congestion control was not part of original TCP design. It was added in 1980s.</a:t>
            </a:r>
          </a:p>
          <a:p>
            <a:pPr algn="just">
              <a:buFont typeface="Arial" pitchFamily="34" charset="0"/>
              <a:buChar char="•"/>
            </a:pPr>
            <a:r>
              <a:rPr lang="en-US" dirty="0">
                <a:solidFill>
                  <a:schemeClr val="tx1"/>
                </a:solidFill>
              </a:rPr>
              <a:t>Congestion control algorithm are strategies used by TCP to avoid sending data more than capability of  network. They avoid causing network congestion.							</a:t>
            </a:r>
            <a:endParaRPr lang="en-IN" dirty="0">
              <a:solidFill>
                <a:schemeClr val="tx1"/>
              </a:solidFill>
            </a:endParaRPr>
          </a:p>
        </p:txBody>
      </p:sp>
      <p:sp>
        <p:nvSpPr>
          <p:cNvPr id="4" name="TextBox 3"/>
          <p:cNvSpPr txBox="1"/>
          <p:nvPr/>
        </p:nvSpPr>
        <p:spPr>
          <a:xfrm>
            <a:off x="816287" y="6165304"/>
            <a:ext cx="7488832" cy="369332"/>
          </a:xfrm>
          <a:prstGeom prst="rect">
            <a:avLst/>
          </a:prstGeom>
          <a:noFill/>
        </p:spPr>
        <p:txBody>
          <a:bodyPr wrap="square" rtlCol="0">
            <a:spAutoFit/>
          </a:bodyPr>
          <a:lstStyle/>
          <a:p>
            <a:r>
              <a:rPr lang="en-IN" dirty="0">
                <a:solidFill>
                  <a:schemeClr val="tx1">
                    <a:lumMod val="50000"/>
                    <a:lumOff val="50000"/>
                  </a:schemeClr>
                </a:solidFill>
              </a:rPr>
              <a:t>Definition Credit  - http://www.idc-online.com › data_communications.pdf</a:t>
            </a:r>
          </a:p>
        </p:txBody>
      </p:sp>
    </p:spTree>
    <p:extLst>
      <p:ext uri="{BB962C8B-B14F-4D97-AF65-F5344CB8AC3E}">
        <p14:creationId xmlns:p14="http://schemas.microsoft.com/office/powerpoint/2010/main" val="3121521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of YeAH	</a:t>
            </a:r>
            <a:endParaRPr lang="en-IN" dirty="0"/>
          </a:p>
        </p:txBody>
      </p:sp>
      <p:sp>
        <p:nvSpPr>
          <p:cNvPr id="3" name="Content Placeholder 2"/>
          <p:cNvSpPr>
            <a:spLocks noGrp="1"/>
          </p:cNvSpPr>
          <p:nvPr>
            <p:ph idx="1"/>
          </p:nvPr>
        </p:nvSpPr>
        <p:spPr/>
        <p:txBody>
          <a:bodyPr>
            <a:normAutofit/>
          </a:bodyPr>
          <a:lstStyle/>
          <a:p>
            <a:pPr algn="just"/>
            <a:r>
              <a:rPr lang="en-US" dirty="0">
                <a:solidFill>
                  <a:schemeClr val="tx1"/>
                </a:solidFill>
              </a:rPr>
              <a:t>Network capacity should be exploited efficiently.  It can be achieved by modifying the congestion window update rules by exploiting anyone of the increment rules of  other algorithm like Scalable TCP or Highspeed TCP.</a:t>
            </a:r>
          </a:p>
          <a:p>
            <a:pPr algn="just"/>
            <a:r>
              <a:rPr lang="en-US" dirty="0">
                <a:solidFill>
                  <a:schemeClr val="tx1"/>
                </a:solidFill>
              </a:rPr>
              <a:t>The stress induced to the network should be less or equal than that induced by Reno TCP.</a:t>
            </a:r>
          </a:p>
          <a:p>
            <a:pPr algn="just"/>
            <a:r>
              <a:rPr lang="en-US" dirty="0">
                <a:solidFill>
                  <a:schemeClr val="tx1"/>
                </a:solidFill>
              </a:rPr>
              <a:t>It should compete fairly with Reno traffic flows.</a:t>
            </a:r>
          </a:p>
          <a:p>
            <a:r>
              <a:rPr lang="en-US" dirty="0">
                <a:solidFill>
                  <a:schemeClr val="tx1"/>
                </a:solidFill>
              </a:rPr>
              <a:t>The algorithm should be internally and RTT fair.</a:t>
            </a:r>
          </a:p>
          <a:p>
            <a:r>
              <a:rPr lang="en-US" dirty="0">
                <a:solidFill>
                  <a:schemeClr val="tx1"/>
                </a:solidFill>
              </a:rPr>
              <a:t>Performance should not significantly reduce by lossy links.</a:t>
            </a:r>
          </a:p>
          <a:p>
            <a:r>
              <a:rPr lang="en-US" dirty="0">
                <a:solidFill>
                  <a:schemeClr val="tx1"/>
                </a:solidFill>
              </a:rPr>
              <a:t>Small link buffers should not prevent high performance.</a:t>
            </a:r>
            <a:endParaRPr lang="en-IN" dirty="0">
              <a:solidFill>
                <a:schemeClr val="tx1"/>
              </a:solidFill>
            </a:endParaRPr>
          </a:p>
        </p:txBody>
      </p:sp>
    </p:spTree>
    <p:extLst>
      <p:ext uri="{BB962C8B-B14F-4D97-AF65-F5344CB8AC3E}">
        <p14:creationId xmlns:p14="http://schemas.microsoft.com/office/powerpoint/2010/main" val="1420480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Modes of Operation in YeAH</a:t>
            </a:r>
            <a:endParaRPr lang="en-IN" dirty="0"/>
          </a:p>
        </p:txBody>
      </p:sp>
      <p:sp>
        <p:nvSpPr>
          <p:cNvPr id="3" name="Content Placeholder 2"/>
          <p:cNvSpPr>
            <a:spLocks noGrp="1"/>
          </p:cNvSpPr>
          <p:nvPr>
            <p:ph idx="1"/>
          </p:nvPr>
        </p:nvSpPr>
        <p:spPr/>
        <p:txBody>
          <a:bodyPr/>
          <a:lstStyle/>
          <a:p>
            <a:pPr marL="45720" indent="0">
              <a:buNone/>
            </a:pPr>
            <a:r>
              <a:rPr lang="en-US" dirty="0">
                <a:solidFill>
                  <a:schemeClr val="tx1"/>
                </a:solidFill>
              </a:rPr>
              <a:t>To address all goals  YeAH is operated in two different modes:</a:t>
            </a:r>
          </a:p>
          <a:p>
            <a:pPr marL="45720" indent="0">
              <a:buNone/>
            </a:pPr>
            <a:r>
              <a:rPr lang="en-US" dirty="0">
                <a:solidFill>
                  <a:schemeClr val="tx1"/>
                </a:solidFill>
              </a:rPr>
              <a:t> </a:t>
            </a:r>
          </a:p>
          <a:p>
            <a:pPr marL="502920" indent="-457200" algn="just">
              <a:buFont typeface="+mj-lt"/>
              <a:buAutoNum type="arabicParenR"/>
            </a:pPr>
            <a:r>
              <a:rPr lang="en-US" b="1" dirty="0">
                <a:solidFill>
                  <a:schemeClr val="tx1"/>
                </a:solidFill>
              </a:rPr>
              <a:t>Fast Mode</a:t>
            </a:r>
            <a:r>
              <a:rPr lang="en-US" dirty="0">
                <a:solidFill>
                  <a:schemeClr val="tx1"/>
                </a:solidFill>
              </a:rPr>
              <a:t> : During fast mode it increments the congestion window according to aggressive Scalable TCP rule. In Scalable TCP congestion window is incremented by 0.01 per acknowledgement received.  It takes only 70 RTTs to double the sending rate irrespective of any rate.</a:t>
            </a:r>
          </a:p>
          <a:p>
            <a:pPr marL="502920" indent="-457200" algn="just">
              <a:buFont typeface="+mj-lt"/>
              <a:buAutoNum type="arabicParenR"/>
            </a:pPr>
            <a:r>
              <a:rPr lang="en-US" b="1" dirty="0">
                <a:solidFill>
                  <a:schemeClr val="tx1"/>
                </a:solidFill>
              </a:rPr>
              <a:t>Slow Mode </a:t>
            </a:r>
            <a:r>
              <a:rPr lang="en-US" dirty="0">
                <a:solidFill>
                  <a:schemeClr val="tx1"/>
                </a:solidFill>
              </a:rPr>
              <a:t>: During slow mode it acts similarly to Reno TCP.</a:t>
            </a:r>
          </a:p>
        </p:txBody>
      </p:sp>
    </p:spTree>
    <p:extLst>
      <p:ext uri="{BB962C8B-B14F-4D97-AF65-F5344CB8AC3E}">
        <p14:creationId xmlns:p14="http://schemas.microsoft.com/office/powerpoint/2010/main" val="6508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Modes of Operation (contd..)</a:t>
            </a:r>
            <a:endParaRPr lang="en-IN"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a:bodyPr>
              <a:lstStyle/>
              <a:p>
                <a:r>
                  <a:rPr lang="en-US" dirty="0">
                    <a:solidFill>
                      <a:schemeClr val="tx1"/>
                    </a:solidFill>
                  </a:rPr>
                  <a:t> The mode of operation is chosen based on estimated number of packets in the bottleneck queue.</a:t>
                </a:r>
              </a:p>
              <a:p>
                <a:pPr marL="4572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a:rPr>
                          <m:t>𝑅𝑇𝑇</m:t>
                        </m:r>
                      </m:e>
                      <m:sub>
                        <m:r>
                          <a:rPr lang="en-US" b="0" i="1" smtClean="0">
                            <a:solidFill>
                              <a:schemeClr val="tx1"/>
                            </a:solidFill>
                            <a:latin typeface="Cambria Math"/>
                          </a:rPr>
                          <m:t>𝑏𝑎𝑠𝑒</m:t>
                        </m:r>
                        <m:r>
                          <a:rPr lang="en-US" b="0" i="1" smtClean="0">
                            <a:solidFill>
                              <a:schemeClr val="tx1"/>
                            </a:solidFill>
                            <a:latin typeface="Cambria Math"/>
                          </a:rPr>
                          <m:t> </m:t>
                        </m:r>
                      </m:sub>
                    </m:sSub>
                  </m:oMath>
                </a14:m>
                <a:r>
                  <a:rPr lang="en-US" dirty="0">
                    <a:solidFill>
                      <a:schemeClr val="tx1"/>
                    </a:solidFill>
                  </a:rPr>
                  <a:t> : Minimum RTT measured by the sender (an 	             	     estimate of propagation delay)</a:t>
                </a:r>
              </a:p>
              <a:p>
                <a:pPr marL="45720" indent="0">
                  <a:buNone/>
                </a:pPr>
                <a:r>
                  <a:rPr lang="en-US" dirty="0">
                    <a:solidFill>
                      <a:schemeClr val="tx1"/>
                    </a:solidFill>
                  </a:rPr>
                  <a:t>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a:rPr>
                          <m:t>𝑅𝑇𝑇</m:t>
                        </m:r>
                      </m:e>
                      <m:sub>
                        <m:r>
                          <a:rPr lang="en-US" b="0" i="1" smtClean="0">
                            <a:solidFill>
                              <a:schemeClr val="tx1"/>
                            </a:solidFill>
                            <a:latin typeface="Cambria Math"/>
                          </a:rPr>
                          <m:t>𝑚𝑖𝑛</m:t>
                        </m:r>
                      </m:sub>
                    </m:sSub>
                  </m:oMath>
                </a14:m>
                <a:r>
                  <a:rPr lang="en-US" dirty="0">
                    <a:solidFill>
                      <a:schemeClr val="tx1"/>
                    </a:solidFill>
                  </a:rPr>
                  <a:t>   : Minimum RTT estimated in current data window 	     (estimated packet RTT in current cwnd)</a:t>
                </a:r>
              </a:p>
              <a:p>
                <a:pPr marL="45720" indent="0">
                  <a:buNone/>
                </a:pPr>
                <a:r>
                  <a:rPr lang="en-US" dirty="0">
                    <a:solidFill>
                      <a:schemeClr val="tx1"/>
                    </a:solidFill>
                  </a:rPr>
                  <a:t>   Then estimated queuing delay is  : </a:t>
                </a:r>
                <a:endParaRPr lang="en-US" sz="2800" b="0" i="1" baseline="-25000" dirty="0">
                  <a:solidFill>
                    <a:schemeClr val="tx1"/>
                  </a:solidFill>
                  <a:latin typeface="Cambria Math"/>
                </a:endParaRPr>
              </a:p>
              <a:p>
                <a:pPr marL="45720" indent="0">
                  <a:buNone/>
                </a:pPr>
                <a14:m>
                  <m:oMathPara xmlns:m="http://schemas.openxmlformats.org/officeDocument/2006/math">
                    <m:oMathParaPr>
                      <m:jc m:val="centerGroup"/>
                    </m:oMathParaPr>
                    <m:oMath xmlns:m="http://schemas.openxmlformats.org/officeDocument/2006/math">
                      <m:sSub>
                        <m:sSubPr>
                          <m:ctrlPr>
                            <a:rPr lang="en-US" sz="3600" b="0" i="1" baseline="-25000" smtClean="0">
                              <a:solidFill>
                                <a:schemeClr val="tx1"/>
                              </a:solidFill>
                              <a:latin typeface="Cambria Math" panose="02040503050406030204" pitchFamily="18" charset="0"/>
                            </a:rPr>
                          </m:ctrlPr>
                        </m:sSubPr>
                        <m:e>
                          <m:r>
                            <a:rPr lang="en-US" sz="3600" b="0" i="1" baseline="-25000" smtClean="0">
                              <a:solidFill>
                                <a:schemeClr val="tx1"/>
                              </a:solidFill>
                              <a:latin typeface="Cambria Math"/>
                            </a:rPr>
                            <m:t>𝑅𝑇𝑇</m:t>
                          </m:r>
                        </m:e>
                        <m:sub>
                          <m:r>
                            <a:rPr lang="en-US" sz="3600" b="0" i="1" baseline="-25000" smtClean="0">
                              <a:solidFill>
                                <a:schemeClr val="tx1"/>
                              </a:solidFill>
                              <a:latin typeface="Cambria Math"/>
                            </a:rPr>
                            <m:t>𝑞𝑢𝑒𝑢𝑒</m:t>
                          </m:r>
                        </m:sub>
                      </m:sSub>
                      <m:r>
                        <a:rPr lang="en-US" sz="3600" b="0" i="1" baseline="-25000" smtClean="0">
                          <a:solidFill>
                            <a:schemeClr val="tx1"/>
                          </a:solidFill>
                          <a:latin typeface="Cambria Math"/>
                        </a:rPr>
                        <m:t>= </m:t>
                      </m:r>
                      <m:sSub>
                        <m:sSubPr>
                          <m:ctrlPr>
                            <a:rPr lang="en-US" sz="3600" i="1" baseline="-25000">
                              <a:solidFill>
                                <a:schemeClr val="tx1"/>
                              </a:solidFill>
                              <a:latin typeface="Cambria Math" panose="02040503050406030204" pitchFamily="18" charset="0"/>
                            </a:rPr>
                          </m:ctrlPr>
                        </m:sSubPr>
                        <m:e>
                          <m:r>
                            <a:rPr lang="en-US" sz="3600" i="1" baseline="-25000">
                              <a:solidFill>
                                <a:schemeClr val="tx1"/>
                              </a:solidFill>
                              <a:latin typeface="Cambria Math"/>
                            </a:rPr>
                            <m:t>𝑅𝑇𝑇</m:t>
                          </m:r>
                        </m:e>
                        <m:sub>
                          <m:r>
                            <a:rPr lang="en-US" sz="3600" b="0" i="1" baseline="-25000" smtClean="0">
                              <a:solidFill>
                                <a:schemeClr val="tx1"/>
                              </a:solidFill>
                              <a:latin typeface="Cambria Math"/>
                            </a:rPr>
                            <m:t>𝑚𝑖𝑛</m:t>
                          </m:r>
                        </m:sub>
                      </m:sSub>
                      <m:r>
                        <a:rPr lang="en-US" sz="3600" b="0" i="1" baseline="-25000" smtClean="0">
                          <a:solidFill>
                            <a:schemeClr val="tx1"/>
                          </a:solidFill>
                          <a:latin typeface="Cambria Math"/>
                        </a:rPr>
                        <m:t>−</m:t>
                      </m:r>
                      <m:sSub>
                        <m:sSubPr>
                          <m:ctrlPr>
                            <a:rPr lang="en-US" sz="3600" i="1" baseline="-25000">
                              <a:solidFill>
                                <a:schemeClr val="tx1"/>
                              </a:solidFill>
                              <a:latin typeface="Cambria Math" panose="02040503050406030204" pitchFamily="18" charset="0"/>
                            </a:rPr>
                          </m:ctrlPr>
                        </m:sSubPr>
                        <m:e>
                          <m:r>
                            <a:rPr lang="en-US" sz="3600" i="1" baseline="-25000">
                              <a:solidFill>
                                <a:schemeClr val="tx1"/>
                              </a:solidFill>
                              <a:latin typeface="Cambria Math"/>
                            </a:rPr>
                            <m:t>𝑅𝑇𝑇</m:t>
                          </m:r>
                        </m:e>
                        <m:sub>
                          <m:r>
                            <a:rPr lang="en-US" sz="3600" b="0" i="1" baseline="-25000" smtClean="0">
                              <a:solidFill>
                                <a:schemeClr val="tx1"/>
                              </a:solidFill>
                              <a:latin typeface="Cambria Math"/>
                            </a:rPr>
                            <m:t>𝑏𝑎𝑠𝑒</m:t>
                          </m:r>
                        </m:sub>
                      </m:sSub>
                    </m:oMath>
                  </m:oMathPara>
                </a14:m>
                <a:endParaRPr lang="en-US" sz="3600" baseline="-25000" dirty="0">
                  <a:solidFill>
                    <a:schemeClr val="tx1"/>
                  </a:solidFill>
                </a:endParaRPr>
              </a:p>
              <a:p>
                <a:pPr marL="45720" indent="0">
                  <a:buNone/>
                </a:pPr>
                <a:endParaRPr lang="en-US" sz="2800" b="0" baseline="-25000" dirty="0">
                  <a:solidFill>
                    <a:schemeClr val="tx1"/>
                  </a:solidFill>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2"/>
                <a:stretch>
                  <a:fillRect l="-412" t="-1813"/>
                </a:stretch>
              </a:blipFill>
            </p:spPr>
            <p:txBody>
              <a:bodyPr/>
              <a:lstStyle/>
              <a:p>
                <a:r>
                  <a:rPr lang="en-IN">
                    <a:noFill/>
                  </a:rPr>
                  <a:t> </a:t>
                </a:r>
              </a:p>
            </p:txBody>
          </p:sp>
        </mc:Fallback>
      </mc:AlternateContent>
      <p:sp>
        <p:nvSpPr>
          <p:cNvPr id="6" name="TextBox 5"/>
          <p:cNvSpPr txBox="1"/>
          <p:nvPr/>
        </p:nvSpPr>
        <p:spPr>
          <a:xfrm>
            <a:off x="816287" y="6165304"/>
            <a:ext cx="7488832" cy="369332"/>
          </a:xfrm>
          <a:prstGeom prst="rect">
            <a:avLst/>
          </a:prstGeom>
          <a:noFill/>
        </p:spPr>
        <p:txBody>
          <a:bodyPr wrap="square" rtlCol="0">
            <a:spAutoFit/>
          </a:bodyPr>
          <a:lstStyle/>
          <a:p>
            <a:r>
              <a:rPr lang="en-IN" dirty="0">
                <a:solidFill>
                  <a:schemeClr val="tx1">
                    <a:lumMod val="50000"/>
                    <a:lumOff val="50000"/>
                  </a:schemeClr>
                </a:solidFill>
              </a:rPr>
              <a:t>Equation Credit  - http://www.csc.lsu.edu/~sjpark/cs7601/4-YeAH_TCP.pdf</a:t>
            </a:r>
          </a:p>
        </p:txBody>
      </p:sp>
    </p:spTree>
    <p:extLst>
      <p:ext uri="{BB962C8B-B14F-4D97-AF65-F5344CB8AC3E}">
        <p14:creationId xmlns:p14="http://schemas.microsoft.com/office/powerpoint/2010/main" val="1358693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Modes of Operation (contd..)</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solidFill>
                      <a:srgbClr val="000000"/>
                    </a:solidFill>
                  </a:rPr>
                  <a:t>Using </a:t>
                </a:r>
                <a14:m>
                  <m:oMath xmlns:m="http://schemas.openxmlformats.org/officeDocument/2006/math">
                    <m:sSub>
                      <m:sSubPr>
                        <m:ctrlPr>
                          <a:rPr lang="en-US" i="1" dirty="0" smtClean="0">
                            <a:solidFill>
                              <a:srgbClr val="000000"/>
                            </a:solidFill>
                            <a:latin typeface="Cambria Math" panose="02040503050406030204" pitchFamily="18" charset="0"/>
                          </a:rPr>
                        </m:ctrlPr>
                      </m:sSubPr>
                      <m:e>
                        <m:r>
                          <a:rPr lang="en-US" b="0" i="1" dirty="0" smtClean="0">
                            <a:solidFill>
                              <a:srgbClr val="000000"/>
                            </a:solidFill>
                            <a:latin typeface="Cambria Math"/>
                          </a:rPr>
                          <m:t>𝑅𝑇𝑇</m:t>
                        </m:r>
                      </m:e>
                      <m:sub>
                        <m:r>
                          <a:rPr lang="en-US" b="0" i="1" dirty="0" smtClean="0">
                            <a:solidFill>
                              <a:srgbClr val="000000"/>
                            </a:solidFill>
                            <a:latin typeface="Cambria Math"/>
                          </a:rPr>
                          <m:t>𝑞𝑢𝑒𝑢𝑒</m:t>
                        </m:r>
                      </m:sub>
                    </m:sSub>
                    <m:r>
                      <a:rPr lang="en-US" i="1" dirty="0" smtClean="0">
                        <a:solidFill>
                          <a:srgbClr val="000000"/>
                        </a:solidFill>
                        <a:latin typeface="Cambria Math"/>
                      </a:rPr>
                      <m:t> </m:t>
                    </m:r>
                  </m:oMath>
                </a14:m>
                <a:r>
                  <a:rPr lang="en-US" dirty="0">
                    <a:solidFill>
                      <a:srgbClr val="000000"/>
                    </a:solidFill>
                  </a:rPr>
                  <a:t>it is possible to infer the number of packets on hold in queue</a:t>
                </a:r>
                <a:endParaRPr lang="en-US" sz="2400" baseline="-25000" dirty="0">
                  <a:solidFill>
                    <a:schemeClr val="tx1"/>
                  </a:solidFill>
                </a:endParaRPr>
              </a:p>
              <a:p>
                <a:pPr marL="45720" indent="0" algn="ctr">
                  <a:buNone/>
                </a:pPr>
                <a14:m>
                  <m:oMathPara xmlns:m="http://schemas.openxmlformats.org/officeDocument/2006/math">
                    <m:oMathParaPr>
                      <m:jc m:val="centerGroup"/>
                    </m:oMathParaPr>
                    <m:oMath xmlns:m="http://schemas.openxmlformats.org/officeDocument/2006/math">
                      <m:r>
                        <a:rPr lang="en-US" sz="3200" i="1" baseline="-25000">
                          <a:solidFill>
                            <a:schemeClr val="tx1"/>
                          </a:solidFill>
                          <a:latin typeface="Cambria Math"/>
                        </a:rPr>
                        <m:t>𝑄</m:t>
                      </m:r>
                      <m:r>
                        <a:rPr lang="en-US" sz="3200" baseline="-25000">
                          <a:solidFill>
                            <a:schemeClr val="tx1"/>
                          </a:solidFill>
                          <a:latin typeface="Cambria Math"/>
                          <a:ea typeface="Cambria Math"/>
                        </a:rPr>
                        <m:t>=</m:t>
                      </m:r>
                      <m:sSub>
                        <m:sSubPr>
                          <m:ctrlPr>
                            <a:rPr lang="en-US" sz="3200" i="1" baseline="-25000">
                              <a:solidFill>
                                <a:schemeClr val="tx1"/>
                              </a:solidFill>
                              <a:latin typeface="Cambria Math" panose="02040503050406030204" pitchFamily="18" charset="0"/>
                            </a:rPr>
                          </m:ctrlPr>
                        </m:sSubPr>
                        <m:e>
                          <m:r>
                            <a:rPr lang="en-US" sz="3200" i="1" baseline="-25000">
                              <a:solidFill>
                                <a:schemeClr val="tx1"/>
                              </a:solidFill>
                              <a:latin typeface="Cambria Math"/>
                            </a:rPr>
                            <m:t>𝑅𝑇𝑇</m:t>
                          </m:r>
                        </m:e>
                        <m:sub>
                          <m:r>
                            <a:rPr lang="en-US" sz="3200" i="1" baseline="-25000">
                              <a:solidFill>
                                <a:schemeClr val="tx1"/>
                              </a:solidFill>
                              <a:latin typeface="Cambria Math"/>
                            </a:rPr>
                            <m:t>𝑞𝑢𝑒𝑢𝑒</m:t>
                          </m:r>
                        </m:sub>
                      </m:sSub>
                      <m:r>
                        <a:rPr lang="en-US" sz="3200" i="1" baseline="-25000">
                          <a:solidFill>
                            <a:schemeClr val="tx1"/>
                          </a:solidFill>
                          <a:latin typeface="Cambria Math"/>
                          <a:ea typeface="Cambria Math"/>
                        </a:rPr>
                        <m:t>×</m:t>
                      </m:r>
                      <m:f>
                        <m:fPr>
                          <m:ctrlPr>
                            <a:rPr lang="en-US" sz="3200" i="1" baseline="-25000">
                              <a:solidFill>
                                <a:schemeClr val="tx1"/>
                              </a:solidFill>
                              <a:latin typeface="Cambria Math" panose="02040503050406030204" pitchFamily="18" charset="0"/>
                              <a:ea typeface="Cambria Math"/>
                            </a:rPr>
                          </m:ctrlPr>
                        </m:fPr>
                        <m:num>
                          <m:r>
                            <a:rPr lang="en-US" sz="3200" i="1" baseline="-25000">
                              <a:solidFill>
                                <a:schemeClr val="tx1"/>
                              </a:solidFill>
                              <a:latin typeface="Cambria Math"/>
                              <a:ea typeface="Cambria Math"/>
                            </a:rPr>
                            <m:t>𝑐𝑤𝑛𝑑</m:t>
                          </m:r>
                        </m:num>
                        <m:den>
                          <m:sSub>
                            <m:sSubPr>
                              <m:ctrlPr>
                                <a:rPr lang="en-US" sz="3200" i="1" baseline="-25000">
                                  <a:solidFill>
                                    <a:schemeClr val="tx1"/>
                                  </a:solidFill>
                                  <a:latin typeface="Cambria Math" panose="02040503050406030204" pitchFamily="18" charset="0"/>
                                  <a:ea typeface="Cambria Math"/>
                                </a:rPr>
                              </m:ctrlPr>
                            </m:sSubPr>
                            <m:e>
                              <m:r>
                                <a:rPr lang="en-US" sz="3200" i="1" baseline="-25000">
                                  <a:solidFill>
                                    <a:schemeClr val="tx1"/>
                                  </a:solidFill>
                                  <a:latin typeface="Cambria Math"/>
                                  <a:ea typeface="Cambria Math"/>
                                </a:rPr>
                                <m:t>𝑅𝑇𝑇</m:t>
                              </m:r>
                            </m:e>
                            <m:sub>
                              <m:r>
                                <a:rPr lang="en-US" sz="3200" i="1" baseline="-25000">
                                  <a:solidFill>
                                    <a:schemeClr val="tx1"/>
                                  </a:solidFill>
                                  <a:latin typeface="Cambria Math"/>
                                  <a:ea typeface="Cambria Math"/>
                                </a:rPr>
                                <m:t>𝑚𝑖𝑛</m:t>
                              </m:r>
                            </m:sub>
                          </m:sSub>
                        </m:den>
                      </m:f>
                    </m:oMath>
                  </m:oMathPara>
                </a14:m>
                <a:endParaRPr lang="en-US" sz="3200" dirty="0">
                  <a:solidFill>
                    <a:schemeClr val="tx1"/>
                  </a:solidFill>
                </a:endParaRPr>
              </a:p>
              <a:p>
                <a:pPr marL="45720" indent="0">
                  <a:buNone/>
                </a:pPr>
                <a:endParaRPr lang="en-US" dirty="0">
                  <a:solidFill>
                    <a:schemeClr val="tx1"/>
                  </a:solidFill>
                </a:endParaRPr>
              </a:p>
              <a:p>
                <a:r>
                  <a:rPr lang="en-US" dirty="0">
                    <a:solidFill>
                      <a:schemeClr val="tx1"/>
                    </a:solidFill>
                  </a:rPr>
                  <a:t>The ratio between the queuing RTT and the propagation delay can be estimated, this parameter is noted as L.</a:t>
                </a:r>
              </a:p>
              <a:p>
                <a:pPr marL="45720" indent="0">
                  <a:buNone/>
                </a:pPr>
                <a:endParaRPr lang="en-US" dirty="0">
                  <a:solidFill>
                    <a:schemeClr val="tx1"/>
                  </a:solidFill>
                </a:endParaRPr>
              </a:p>
              <a:p>
                <a:pPr marL="45720" indent="0">
                  <a:buNone/>
                </a:pPr>
                <a14:m>
                  <m:oMathPara xmlns:m="http://schemas.openxmlformats.org/officeDocument/2006/math">
                    <m:oMathParaPr>
                      <m:jc m:val="centerGroup"/>
                    </m:oMathParaPr>
                    <m:oMath xmlns:m="http://schemas.openxmlformats.org/officeDocument/2006/math">
                      <m:r>
                        <a:rPr lang="en-US" sz="2000" i="1">
                          <a:solidFill>
                            <a:schemeClr val="tx1"/>
                          </a:solidFill>
                          <a:latin typeface="Cambria Math"/>
                        </a:rPr>
                        <m:t>𝐿</m:t>
                      </m:r>
                      <m:r>
                        <a:rPr lang="en-US" sz="2000" i="1">
                          <a:solidFill>
                            <a:schemeClr val="tx1"/>
                          </a:solidFill>
                          <a:latin typeface="Cambria Math"/>
                        </a:rPr>
                        <m:t>=</m:t>
                      </m:r>
                      <m:f>
                        <m:fPr>
                          <m:ctrlPr>
                            <a:rPr lang="en-US" sz="2000" i="1">
                              <a:solidFill>
                                <a:schemeClr val="tx1"/>
                              </a:solidFill>
                              <a:latin typeface="Cambria Math" panose="02040503050406030204" pitchFamily="18" charset="0"/>
                            </a:rPr>
                          </m:ctrlPr>
                        </m:fPr>
                        <m:num>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𝑅𝑇𝑇</m:t>
                              </m:r>
                            </m:e>
                            <m:sub>
                              <m:r>
                                <a:rPr lang="en-US" sz="2000" i="1">
                                  <a:solidFill>
                                    <a:schemeClr val="tx1"/>
                                  </a:solidFill>
                                  <a:latin typeface="Cambria Math"/>
                                </a:rPr>
                                <m:t>𝑞𝑢𝑒𝑢𝑒</m:t>
                              </m:r>
                            </m:sub>
                          </m:sSub>
                        </m:num>
                        <m:den>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𝑅𝑇𝑇</m:t>
                              </m:r>
                            </m:e>
                            <m:sub>
                              <m:r>
                                <a:rPr lang="en-US" sz="2000" i="1">
                                  <a:solidFill>
                                    <a:schemeClr val="tx1"/>
                                  </a:solidFill>
                                  <a:latin typeface="Cambria Math"/>
                                </a:rPr>
                                <m:t>𝑏𝑎𝑠𝑒</m:t>
                              </m:r>
                            </m:sub>
                          </m:sSub>
                        </m:den>
                      </m:f>
                    </m:oMath>
                  </m:oMathPara>
                </a14:m>
                <a:endParaRPr lang="en-IN" sz="2000" dirty="0">
                  <a:solidFill>
                    <a:schemeClr val="tx1"/>
                  </a:solidFill>
                </a:endParaRPr>
              </a:p>
              <a:p>
                <a:pPr marL="45720" indent="0">
                  <a:buNone/>
                </a:pPr>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412" t="-1511" b="-10121"/>
                </a:stretch>
              </a:blipFill>
            </p:spPr>
            <p:txBody>
              <a:bodyPr/>
              <a:lstStyle/>
              <a:p>
                <a:r>
                  <a:rPr lang="en-IN">
                    <a:noFill/>
                  </a:rPr>
                  <a:t> </a:t>
                </a:r>
              </a:p>
            </p:txBody>
          </p:sp>
        </mc:Fallback>
      </mc:AlternateContent>
    </p:spTree>
    <p:extLst>
      <p:ext uri="{BB962C8B-B14F-4D97-AF65-F5344CB8AC3E}">
        <p14:creationId xmlns:p14="http://schemas.microsoft.com/office/powerpoint/2010/main" val="1198321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Modes of Operation (contd..)</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14:m>
                  <m:oMath xmlns:m="http://schemas.openxmlformats.org/officeDocument/2006/math">
                    <m:r>
                      <a:rPr lang="en-US" sz="2400" i="1">
                        <a:solidFill>
                          <a:schemeClr val="tx1"/>
                        </a:solidFill>
                        <a:latin typeface="Cambria Math"/>
                      </a:rPr>
                      <m:t>𝐿</m:t>
                    </m:r>
                  </m:oMath>
                </a14:m>
                <a:r>
                  <a:rPr lang="en-US" dirty="0">
                    <a:solidFill>
                      <a:schemeClr val="tx1"/>
                    </a:solidFill>
                  </a:rPr>
                  <a:t> indicates network congestion level</a:t>
                </a:r>
              </a:p>
              <a:p>
                <a:r>
                  <a:rPr lang="en-US" dirty="0">
                    <a:solidFill>
                      <a:schemeClr val="tx1"/>
                    </a:solidFill>
                  </a:rPr>
                  <a:t>If </a:t>
                </a:r>
                <a14:m>
                  <m:oMath xmlns:m="http://schemas.openxmlformats.org/officeDocument/2006/math">
                    <m:r>
                      <a:rPr lang="en-US" b="0" i="1" smtClean="0">
                        <a:solidFill>
                          <a:schemeClr val="tx1"/>
                        </a:solidFill>
                        <a:latin typeface="Cambria Math"/>
                      </a:rPr>
                      <m:t>𝑄</m:t>
                    </m:r>
                    <m:r>
                      <a:rPr lang="en-US" b="0" i="1" smtClean="0">
                        <a:solidFill>
                          <a:schemeClr val="tx1"/>
                        </a:solidFill>
                        <a:latin typeface="Cambria Math"/>
                      </a:rPr>
                      <m:t>&lt;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a:rPr>
                          <m:t>𝑄</m:t>
                        </m:r>
                      </m:e>
                      <m:sub>
                        <m:r>
                          <a:rPr lang="en-US" b="0" i="1" smtClean="0">
                            <a:solidFill>
                              <a:schemeClr val="tx1"/>
                            </a:solidFill>
                            <a:latin typeface="Cambria Math"/>
                          </a:rPr>
                          <m:t>𝑚𝑎𝑥</m:t>
                        </m:r>
                      </m:sub>
                    </m:sSub>
                    <m:r>
                      <a:rPr lang="en-US" b="0" i="1" smtClean="0">
                        <a:solidFill>
                          <a:schemeClr val="tx1"/>
                        </a:solidFill>
                        <a:latin typeface="Cambria Math"/>
                      </a:rPr>
                      <m:t> </m:t>
                    </m:r>
                    <m:r>
                      <a:rPr lang="en-US" b="0" i="1" smtClean="0">
                        <a:solidFill>
                          <a:schemeClr val="tx1"/>
                        </a:solidFill>
                        <a:latin typeface="Cambria Math"/>
                      </a:rPr>
                      <m:t>𝑎𝑛𝑑</m:t>
                    </m:r>
                    <m:r>
                      <a:rPr lang="en-US" b="0" i="1" smtClean="0">
                        <a:solidFill>
                          <a:schemeClr val="tx1"/>
                        </a:solidFill>
                        <a:latin typeface="Cambria Math"/>
                      </a:rPr>
                      <m:t> </m:t>
                    </m:r>
                    <m:r>
                      <a:rPr lang="en-US" b="0" i="1" smtClean="0">
                        <a:solidFill>
                          <a:schemeClr val="tx1"/>
                        </a:solidFill>
                        <a:latin typeface="Cambria Math"/>
                      </a:rPr>
                      <m:t>𝐿</m:t>
                    </m:r>
                    <m:r>
                      <a:rPr lang="en-US" b="0" i="1" smtClean="0">
                        <a:solidFill>
                          <a:schemeClr val="tx1"/>
                        </a:solidFill>
                        <a:latin typeface="Cambria Math"/>
                      </a:rPr>
                      <m:t>&lt;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a:rPr>
                          <m:t>1</m:t>
                        </m:r>
                      </m:num>
                      <m:den>
                        <m:r>
                          <a:rPr lang="en-US" b="0" i="1" smtClean="0">
                            <a:solidFill>
                              <a:schemeClr val="tx1"/>
                            </a:solidFill>
                            <a:latin typeface="Cambria Math"/>
                            <a:ea typeface="Cambria Math"/>
                          </a:rPr>
                          <m:t>𝜑</m:t>
                        </m:r>
                      </m:den>
                    </m:f>
                    <m:r>
                      <a:rPr lang="en-US" b="0" i="1" smtClean="0">
                        <a:solidFill>
                          <a:schemeClr val="tx1"/>
                        </a:solidFill>
                        <a:latin typeface="Cambria Math"/>
                      </a:rPr>
                      <m:t> :</m:t>
                    </m:r>
                    <m:r>
                      <a:rPr lang="en-US" b="0" i="1" smtClean="0">
                        <a:solidFill>
                          <a:schemeClr val="tx1"/>
                        </a:solidFill>
                        <a:latin typeface="Cambria Math"/>
                      </a:rPr>
                      <m:t>𝐴𝑙𝑔𝑜𝑟𝑖𝑡h𝑚</m:t>
                    </m:r>
                    <m:r>
                      <a:rPr lang="en-US" b="0" i="1" smtClean="0">
                        <a:solidFill>
                          <a:schemeClr val="tx1"/>
                        </a:solidFill>
                        <a:latin typeface="Cambria Math"/>
                      </a:rPr>
                      <m:t> </m:t>
                    </m:r>
                    <m:r>
                      <a:rPr lang="en-US" b="0" i="1" smtClean="0">
                        <a:solidFill>
                          <a:schemeClr val="tx1"/>
                        </a:solidFill>
                        <a:latin typeface="Cambria Math"/>
                      </a:rPr>
                      <m:t>𝑖𝑠</m:t>
                    </m:r>
                    <m:r>
                      <a:rPr lang="en-US" b="0" i="1" smtClean="0">
                        <a:solidFill>
                          <a:schemeClr val="tx1"/>
                        </a:solidFill>
                        <a:latin typeface="Cambria Math"/>
                      </a:rPr>
                      <m:t> </m:t>
                    </m:r>
                    <m:r>
                      <a:rPr lang="en-US" b="0" i="1" smtClean="0">
                        <a:solidFill>
                          <a:schemeClr val="tx1"/>
                        </a:solidFill>
                        <a:latin typeface="Cambria Math"/>
                      </a:rPr>
                      <m:t>𝑖𝑛</m:t>
                    </m:r>
                    <m:r>
                      <a:rPr lang="en-US" b="0" i="1" smtClean="0">
                        <a:solidFill>
                          <a:schemeClr val="tx1"/>
                        </a:solidFill>
                        <a:latin typeface="Cambria Math"/>
                      </a:rPr>
                      <m:t> </m:t>
                    </m:r>
                    <m:r>
                      <a:rPr lang="en-US" b="0" i="1" smtClean="0">
                        <a:solidFill>
                          <a:schemeClr val="tx1"/>
                        </a:solidFill>
                        <a:latin typeface="Cambria Math"/>
                      </a:rPr>
                      <m:t>𝐹𝑎𝑠𝑡</m:t>
                    </m:r>
                    <m:r>
                      <a:rPr lang="en-US" b="0" i="1" smtClean="0">
                        <a:solidFill>
                          <a:schemeClr val="tx1"/>
                        </a:solidFill>
                        <a:latin typeface="Cambria Math"/>
                      </a:rPr>
                      <m:t> </m:t>
                    </m:r>
                    <m:r>
                      <a:rPr lang="en-US" b="0" i="1" smtClean="0">
                        <a:solidFill>
                          <a:schemeClr val="tx1"/>
                        </a:solidFill>
                        <a:latin typeface="Cambria Math"/>
                      </a:rPr>
                      <m:t>𝑚𝑜𝑑𝑒</m:t>
                    </m:r>
                  </m:oMath>
                </a14:m>
                <a:endParaRPr lang="en-US" b="0" dirty="0">
                  <a:solidFill>
                    <a:schemeClr val="tx1"/>
                  </a:solidFill>
                </a:endParaRPr>
              </a:p>
              <a:p>
                <a:pPr marL="45720" indent="0">
                  <a:buNone/>
                </a:pPr>
                <a:r>
                  <a:rPr lang="en-US" b="0" dirty="0">
                    <a:solidFill>
                      <a:schemeClr val="tx1"/>
                    </a:solidFill>
                  </a:rPr>
                  <a:t>	          </a:t>
                </a:r>
                <a14:m>
                  <m:oMath xmlns:m="http://schemas.openxmlformats.org/officeDocument/2006/math">
                    <m:r>
                      <a:rPr lang="en-US" b="0" i="1" smtClean="0">
                        <a:solidFill>
                          <a:schemeClr val="tx1"/>
                        </a:solidFill>
                        <a:latin typeface="Cambria Math"/>
                      </a:rPr>
                      <m:t>𝑂𝑡h𝑒𝑟𝑤𝑖𝑠𝑒</m:t>
                    </m:r>
                    <m:r>
                      <a:rPr lang="en-US" b="0" i="1" smtClean="0">
                        <a:solidFill>
                          <a:schemeClr val="tx1"/>
                        </a:solidFill>
                        <a:latin typeface="Cambria Math"/>
                      </a:rPr>
                      <m:t> :</m:t>
                    </m:r>
                    <m:r>
                      <a:rPr lang="en-US" b="0" i="1" smtClean="0">
                        <a:solidFill>
                          <a:schemeClr val="tx1"/>
                        </a:solidFill>
                        <a:latin typeface="Cambria Math"/>
                      </a:rPr>
                      <m:t>𝐴𝑙𝑔𝑜𝑟𝑖𝑡h𝑚</m:t>
                    </m:r>
                    <m:r>
                      <a:rPr lang="en-US" b="0" i="1" smtClean="0">
                        <a:solidFill>
                          <a:schemeClr val="tx1"/>
                        </a:solidFill>
                        <a:latin typeface="Cambria Math"/>
                      </a:rPr>
                      <m:t> </m:t>
                    </m:r>
                    <m:r>
                      <a:rPr lang="en-US" b="0" i="1" smtClean="0">
                        <a:solidFill>
                          <a:schemeClr val="tx1"/>
                        </a:solidFill>
                        <a:latin typeface="Cambria Math"/>
                      </a:rPr>
                      <m:t>𝑖𝑠</m:t>
                    </m:r>
                    <m:r>
                      <a:rPr lang="en-US" b="0" i="1" smtClean="0">
                        <a:solidFill>
                          <a:schemeClr val="tx1"/>
                        </a:solidFill>
                        <a:latin typeface="Cambria Math"/>
                      </a:rPr>
                      <m:t> </m:t>
                    </m:r>
                    <m:r>
                      <a:rPr lang="en-US" b="0" i="1" smtClean="0">
                        <a:solidFill>
                          <a:schemeClr val="tx1"/>
                        </a:solidFill>
                        <a:latin typeface="Cambria Math"/>
                      </a:rPr>
                      <m:t>𝑖𝑛</m:t>
                    </m:r>
                    <m:r>
                      <a:rPr lang="en-US" b="0" i="1" smtClean="0">
                        <a:solidFill>
                          <a:schemeClr val="tx1"/>
                        </a:solidFill>
                        <a:latin typeface="Cambria Math"/>
                      </a:rPr>
                      <m:t> </m:t>
                    </m:r>
                    <m:r>
                      <a:rPr lang="en-US" b="0" i="1" smtClean="0">
                        <a:solidFill>
                          <a:schemeClr val="tx1"/>
                        </a:solidFill>
                        <a:latin typeface="Cambria Math"/>
                      </a:rPr>
                      <m:t>𝑆𝑙𝑜𝑤</m:t>
                    </m:r>
                    <m:r>
                      <a:rPr lang="en-US" b="0" i="1" smtClean="0">
                        <a:solidFill>
                          <a:schemeClr val="tx1"/>
                        </a:solidFill>
                        <a:latin typeface="Cambria Math"/>
                      </a:rPr>
                      <m:t> </m:t>
                    </m:r>
                    <m:r>
                      <a:rPr lang="en-US" b="0" i="1" smtClean="0">
                        <a:solidFill>
                          <a:schemeClr val="tx1"/>
                        </a:solidFill>
                        <a:latin typeface="Cambria Math"/>
                      </a:rPr>
                      <m:t>𝑚𝑜𝑑𝑒</m:t>
                    </m:r>
                  </m:oMath>
                </a14:m>
                <a:r>
                  <a:rPr lang="en-IN" dirty="0">
                    <a:solidFill>
                      <a:schemeClr val="tx1"/>
                    </a:solidFill>
                  </a:rPr>
                  <a:t>  </a:t>
                </a:r>
              </a:p>
              <a:p>
                <a:pPr marL="45720" indent="0">
                  <a:buNone/>
                </a:pPr>
                <a:r>
                  <a:rPr lang="en-US" dirty="0">
                    <a:solidFill>
                      <a:schemeClr val="tx1"/>
                    </a:solidFill>
                  </a:rPr>
                  <a:t>     where, </a:t>
                </a:r>
              </a:p>
              <a:p>
                <a:pPr marL="45720" indent="0">
                  <a:buNone/>
                </a:pPr>
                <a:r>
                  <a:rPr lang="en-US" dirty="0">
                    <a:solidFill>
                      <a:schemeClr val="tx1"/>
                    </a:solidFill>
                  </a:rPr>
                  <a:t>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a:rPr>
                          <m:t>𝑄</m:t>
                        </m:r>
                      </m:e>
                      <m:sub>
                        <m:r>
                          <a:rPr lang="en-US" b="0" i="1" smtClean="0">
                            <a:solidFill>
                              <a:schemeClr val="tx1"/>
                            </a:solidFill>
                            <a:latin typeface="Cambria Math"/>
                          </a:rPr>
                          <m:t>𝑚𝑎𝑥</m:t>
                        </m:r>
                      </m:sub>
                    </m:sSub>
                  </m:oMath>
                </a14:m>
                <a:r>
                  <a:rPr lang="en-IN" dirty="0">
                    <a:solidFill>
                      <a:schemeClr val="tx1"/>
                    </a:solidFill>
                  </a:rPr>
                  <a:t> : It is maximum number of packets in single flow 	               allowed to be kept in the buffers. </a:t>
                </a:r>
              </a:p>
              <a:p>
                <a:pPr marL="45720" indent="0">
                  <a:buNone/>
                </a:pPr>
                <a:r>
                  <a:rPr lang="en-US" dirty="0">
                    <a:solidFill>
                      <a:schemeClr val="tx1"/>
                    </a:solidFill>
                  </a:rPr>
                  <a:t>	         </a:t>
                </a:r>
                <a14:m>
                  <m:oMath xmlns:m="http://schemas.openxmlformats.org/officeDocument/2006/math">
                    <m:f>
                      <m:fPr>
                        <m:ctrlPr>
                          <a:rPr lang="en-US" i="1">
                            <a:solidFill>
                              <a:schemeClr val="tx1"/>
                            </a:solidFill>
                            <a:latin typeface="Cambria Math" panose="02040503050406030204" pitchFamily="18" charset="0"/>
                          </a:rPr>
                        </m:ctrlPr>
                      </m:fPr>
                      <m:num>
                        <m:r>
                          <a:rPr lang="en-US" i="1">
                            <a:solidFill>
                              <a:schemeClr val="tx1"/>
                            </a:solidFill>
                            <a:latin typeface="Cambria Math"/>
                          </a:rPr>
                          <m:t>1</m:t>
                        </m:r>
                      </m:num>
                      <m:den>
                        <m:r>
                          <a:rPr lang="en-US" i="1">
                            <a:solidFill>
                              <a:schemeClr val="tx1"/>
                            </a:solidFill>
                            <a:latin typeface="Cambria Math"/>
                            <a:ea typeface="Cambria Math"/>
                          </a:rPr>
                          <m:t>𝜑</m:t>
                        </m:r>
                      </m:den>
                    </m:f>
                  </m:oMath>
                </a14:m>
                <a:r>
                  <a:rPr lang="en-IN" dirty="0">
                    <a:solidFill>
                      <a:schemeClr val="tx1"/>
                    </a:solidFill>
                  </a:rPr>
                  <a:t> : It is maximum level of buffer congestion with 		respect to BDP (Bandwidth Delay Product)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412" t="-1208" r="-1153"/>
                </a:stretch>
              </a:blipFill>
            </p:spPr>
            <p:txBody>
              <a:bodyPr/>
              <a:lstStyle/>
              <a:p>
                <a:r>
                  <a:rPr lang="en-IN">
                    <a:noFill/>
                  </a:rPr>
                  <a:t> </a:t>
                </a:r>
              </a:p>
            </p:txBody>
          </p:sp>
        </mc:Fallback>
      </mc:AlternateContent>
    </p:spTree>
    <p:extLst>
      <p:ext uri="{BB962C8B-B14F-4D97-AF65-F5344CB8AC3E}">
        <p14:creationId xmlns:p14="http://schemas.microsoft.com/office/powerpoint/2010/main" val="938848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YeAH(contd..)</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just"/>
                <a:r>
                  <a:rPr lang="en-US" dirty="0">
                    <a:solidFill>
                      <a:schemeClr val="tx1"/>
                    </a:solidFill>
                  </a:rPr>
                  <a:t>Precautionary decongestion algorithm is implemented during slow mode operation.</a:t>
                </a:r>
              </a:p>
              <a:p>
                <a:pPr marL="45720" indent="0" algn="just">
                  <a:buNone/>
                </a:pPr>
                <a:r>
                  <a:rPr lang="en-US" dirty="0">
                    <a:solidFill>
                      <a:schemeClr val="tx1"/>
                    </a:solidFill>
                  </a:rPr>
                  <a:t>     Whenever </a:t>
                </a:r>
                <a14:m>
                  <m:oMath xmlns:m="http://schemas.openxmlformats.org/officeDocument/2006/math">
                    <m:r>
                      <a:rPr lang="en-US" i="1">
                        <a:solidFill>
                          <a:schemeClr val="tx1"/>
                        </a:solidFill>
                        <a:latin typeface="Cambria Math"/>
                      </a:rPr>
                      <m:t>𝑄</m:t>
                    </m:r>
                    <m:r>
                      <a:rPr lang="en-US" b="0" i="1" smtClean="0">
                        <a:solidFill>
                          <a:schemeClr val="tx1"/>
                        </a:solidFill>
                        <a:latin typeface="Cambria Math"/>
                      </a:rPr>
                      <m:t>&gt;</m:t>
                    </m:r>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𝑄</m:t>
                        </m:r>
                      </m:e>
                      <m:sub>
                        <m:r>
                          <a:rPr lang="en-US" i="1">
                            <a:solidFill>
                              <a:schemeClr val="tx1"/>
                            </a:solidFill>
                            <a:latin typeface="Cambria Math"/>
                          </a:rPr>
                          <m:t>𝑚𝑎𝑥</m:t>
                        </m:r>
                      </m:sub>
                    </m:sSub>
                  </m:oMath>
                </a14:m>
                <a:r>
                  <a:rPr lang="en-US" dirty="0">
                    <a:solidFill>
                      <a:schemeClr val="tx1"/>
                    </a:solidFill>
                  </a:rPr>
                  <a:t> , congestion window is diminished by </a:t>
                </a:r>
                <a14:m>
                  <m:oMath xmlns:m="http://schemas.openxmlformats.org/officeDocument/2006/math">
                    <m:r>
                      <a:rPr lang="en-US" b="0" i="0" smtClean="0">
                        <a:solidFill>
                          <a:schemeClr val="tx1"/>
                        </a:solidFill>
                        <a:latin typeface="Cambria Math"/>
                      </a:rPr>
                      <m:t>    </m:t>
                    </m:r>
                    <m:r>
                      <a:rPr lang="en-US" i="1">
                        <a:solidFill>
                          <a:schemeClr val="tx1"/>
                        </a:solidFill>
                        <a:latin typeface="Cambria Math"/>
                      </a:rPr>
                      <m:t>𝑄</m:t>
                    </m:r>
                  </m:oMath>
                </a14:m>
                <a:r>
                  <a:rPr lang="en-IN" dirty="0">
                    <a:solidFill>
                      <a:schemeClr val="tx1"/>
                    </a:solidFill>
                  </a:rPr>
                  <a:t> and </a:t>
                </a:r>
                <a14:m>
                  <m:oMath xmlns:m="http://schemas.openxmlformats.org/officeDocument/2006/math">
                    <m:r>
                      <a:rPr lang="en-US" b="0" i="1" smtClean="0">
                        <a:solidFill>
                          <a:schemeClr val="tx1"/>
                        </a:solidFill>
                        <a:latin typeface="Cambria Math"/>
                      </a:rPr>
                      <m:t>𝑠𝑠𝑡h𝑟𝑒𝑠h</m:t>
                    </m:r>
                  </m:oMath>
                </a14:m>
                <a:r>
                  <a:rPr lang="en-IN" dirty="0">
                    <a:solidFill>
                      <a:schemeClr val="tx1"/>
                    </a:solidFill>
                  </a:rPr>
                  <a:t> is set to </a:t>
                </a:r>
                <a14:m>
                  <m:oMath xmlns:m="http://schemas.openxmlformats.org/officeDocument/2006/math">
                    <m:r>
                      <a:rPr lang="en-US" b="0" i="1" smtClean="0">
                        <a:solidFill>
                          <a:schemeClr val="tx1"/>
                        </a:solidFill>
                        <a:latin typeface="Cambria Math"/>
                      </a:rPr>
                      <m:t>𝑐𝑤𝑛𝑑</m:t>
                    </m:r>
                    <m:r>
                      <a:rPr lang="en-US" b="0" i="1" smtClean="0">
                        <a:solidFill>
                          <a:schemeClr val="tx1"/>
                        </a:solidFill>
                        <a:latin typeface="Cambria Math"/>
                      </a:rPr>
                      <m:t>/2</m:t>
                    </m:r>
                  </m:oMath>
                </a14:m>
                <a:r>
                  <a:rPr lang="en-IN" dirty="0">
                    <a:solidFill>
                      <a:schemeClr val="tx1"/>
                    </a:solidFill>
                  </a:rPr>
                  <a:t>.</a:t>
                </a:r>
              </a:p>
              <a:p>
                <a:pPr algn="just"/>
                <a:r>
                  <a:rPr lang="en-US" dirty="0">
                    <a:solidFill>
                      <a:schemeClr val="tx1"/>
                    </a:solidFill>
                  </a:rPr>
                  <a:t>Since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a:rPr>
                          <m:t>𝑅𝑇𝑇</m:t>
                        </m:r>
                      </m:e>
                      <m:sub>
                        <m:r>
                          <a:rPr lang="en-US" b="0" i="1" smtClean="0">
                            <a:solidFill>
                              <a:schemeClr val="tx1"/>
                            </a:solidFill>
                            <a:latin typeface="Cambria Math"/>
                          </a:rPr>
                          <m:t>𝑚𝑖𝑛</m:t>
                        </m:r>
                      </m:sub>
                    </m:sSub>
                  </m:oMath>
                </a14:m>
                <a:r>
                  <a:rPr lang="en-US" dirty="0">
                    <a:solidFill>
                      <a:schemeClr val="tx1"/>
                    </a:solidFill>
                  </a:rPr>
                  <a:t> is computed once per RTT, the decongestion granularity is one RTT.</a:t>
                </a:r>
              </a:p>
              <a:p>
                <a:pPr algn="just"/>
                <a:r>
                  <a:rPr lang="en-US" dirty="0">
                    <a:solidFill>
                      <a:schemeClr val="tx1"/>
                    </a:solidFill>
                  </a:rPr>
                  <a:t>Precautionary decongestion is optimal only when the flows that implement it do not compete with “greedy” sources, such as legacy TCP; since it tends to release bandwidth to the greedy sources and starves.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412" t="-1813" r="-1895"/>
                </a:stretch>
              </a:blipFill>
            </p:spPr>
            <p:txBody>
              <a:bodyPr/>
              <a:lstStyle/>
              <a:p>
                <a:r>
                  <a:rPr lang="en-IN">
                    <a:noFill/>
                  </a:rPr>
                  <a:t> </a:t>
                </a:r>
              </a:p>
            </p:txBody>
          </p:sp>
        </mc:Fallback>
      </mc:AlternateContent>
    </p:spTree>
    <p:extLst>
      <p:ext uri="{BB962C8B-B14F-4D97-AF65-F5344CB8AC3E}">
        <p14:creationId xmlns:p14="http://schemas.microsoft.com/office/powerpoint/2010/main" val="3025950467"/>
      </p:ext>
    </p:extLst>
  </p:cSld>
  <p:clrMapOvr>
    <a:masterClrMapping/>
  </p:clrMapOvr>
</p:sld>
</file>

<file path=ppt/theme/theme1.xml><?xml version="1.0" encoding="utf-8"?>
<a:theme xmlns:a="http://schemas.openxmlformats.org/drawingml/2006/main" name="Theme1">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Theme1</Template>
  <TotalTime>788</TotalTime>
  <Words>1383</Words>
  <Application>Microsoft Office PowerPoint</Application>
  <PresentationFormat>On-screen Show (4:3)</PresentationFormat>
  <Paragraphs>89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Cambria Math</vt:lpstr>
      <vt:lpstr>Corbel</vt:lpstr>
      <vt:lpstr>Courier New</vt:lpstr>
      <vt:lpstr>Theme1</vt:lpstr>
      <vt:lpstr>YEt Another Highspeed TCP</vt:lpstr>
      <vt:lpstr>What is YeAH?</vt:lpstr>
      <vt:lpstr>What are congestion control algorithms?</vt:lpstr>
      <vt:lpstr>Goals of YeAH </vt:lpstr>
      <vt:lpstr>Modes of Operation in YeAH</vt:lpstr>
      <vt:lpstr>Modes of Operation (contd..)</vt:lpstr>
      <vt:lpstr>Modes of Operation (contd..)</vt:lpstr>
      <vt:lpstr>Modes of Operation (contd..)</vt:lpstr>
      <vt:lpstr>YeAH(contd..)</vt:lpstr>
      <vt:lpstr>YeAH(contd..)</vt:lpstr>
      <vt:lpstr>YeAH(contd..)</vt:lpstr>
      <vt:lpstr>PowerPoint Presentation</vt:lpstr>
      <vt:lpstr>Characteristics of YeAH</vt:lpstr>
      <vt:lpstr>Characteristics of YeAH (contd..)</vt:lpstr>
      <vt:lpstr>Characteristics of YeAH (contd..)</vt:lpstr>
      <vt:lpstr>Disadvantage of YeAH</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Yet Another Highspeed TCP</dc:title>
  <dc:creator>karan srivastava</dc:creator>
  <cp:lastModifiedBy>Satyam Prakash</cp:lastModifiedBy>
  <cp:revision>212</cp:revision>
  <dcterms:created xsi:type="dcterms:W3CDTF">2021-04-02T17:52:14Z</dcterms:created>
  <dcterms:modified xsi:type="dcterms:W3CDTF">2021-06-13T08:39:36Z</dcterms:modified>
</cp:coreProperties>
</file>