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Gill Sans" panose="020B0604020202020204" charset="0"/>
      <p:regular r:id="rId16"/>
      <p:bold r:id="rId17"/>
    </p:embeddedFont>
    <p:embeddedFont>
      <p:font typeface="Libre Franklin Medium" pitchFamily="2" charset="0"/>
      <p:regular r:id="rId18"/>
      <p:bold r:id="rId19"/>
      <p:italic r:id="rId20"/>
      <p:boldItalic r:id="rId21"/>
    </p:embeddedFont>
    <p:embeddedFont>
      <p:font typeface="Quattrocento Sans" panose="020B05020500000200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f7CFAMcZQRNmnJJmO1bBLg6hI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54"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These can be changed to reflect your school’s specific rules. </a:t>
            </a:r>
            <a:endParaRPr/>
          </a:p>
        </p:txBody>
      </p:sp>
      <p:sp>
        <p:nvSpPr>
          <p:cNvPr id="123" name="Google Shape;12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*Change this verbiage to the language your school uses. </a:t>
            </a:r>
            <a:endParaRPr/>
          </a:p>
        </p:txBody>
      </p:sp>
      <p:sp>
        <p:nvSpPr>
          <p:cNvPr id="199" name="Google Shape;19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2ddc2ad0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2ddc2ad05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42ddc2ad05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4"/>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1" name="Google Shape;21;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14"/>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74" name="Google Shape;74;p23"/>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5" name="Google Shape;75;p23"/>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76" name="Google Shape;76;p23"/>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7" name="Google Shape;77;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0" name="Google Shape;80;p2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6" name="Google Shape;86;p2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25"/>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5"/>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0" name="Google Shape;90;p25"/>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1" name="Google Shape;91;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4" name="Google Shape;94;p25"/>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grpSp>
        <p:nvGrpSpPr>
          <p:cNvPr id="96" name="Google Shape;96;p26"/>
          <p:cNvGrpSpPr/>
          <p:nvPr/>
        </p:nvGrpSpPr>
        <p:grpSpPr>
          <a:xfrm>
            <a:off x="7477387" y="482170"/>
            <a:ext cx="4074533" cy="5149101"/>
            <a:chOff x="7477387" y="482170"/>
            <a:chExt cx="4074533" cy="5149101"/>
          </a:xfrm>
        </p:grpSpPr>
        <p:sp>
          <p:nvSpPr>
            <p:cNvPr id="97" name="Google Shape;97;p26"/>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6"/>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6"/>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6"/>
          <p:cNvSpPr>
            <a:spLocks noGrp="1"/>
          </p:cNvSpPr>
          <p:nvPr>
            <p:ph type="pic" idx="2"/>
          </p:nvPr>
        </p:nvSpPr>
        <p:spPr>
          <a:xfrm>
            <a:off x="8124389" y="1122542"/>
            <a:ext cx="2791171" cy="3866327"/>
          </a:xfrm>
          <a:prstGeom prst="rect">
            <a:avLst/>
          </a:prstGeom>
          <a:solidFill>
            <a:srgbClr val="D8D8D8"/>
          </a:solidFill>
          <a:ln>
            <a:noFill/>
          </a:ln>
        </p:spPr>
      </p:sp>
      <p:sp>
        <p:nvSpPr>
          <p:cNvPr id="101" name="Google Shape;101;p26"/>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2" name="Google Shape;102;p26"/>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6"/>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5" name="Google Shape;105;p26"/>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7"/>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09" name="Google Shape;109;p2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12" name="Google Shape;112;p2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16" name="Google Shape;116;p2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19" name="Google Shape;119;p28"/>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28" name="Google Shape;28;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1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36"/>
        <p:cNvGrpSpPr/>
        <p:nvPr/>
      </p:nvGrpSpPr>
      <p:grpSpPr>
        <a:xfrm>
          <a:off x="0" y="0"/>
          <a:ext cx="0" cy="0"/>
          <a:chOff x="0" y="0"/>
          <a:chExt cx="0" cy="0"/>
        </a:xfrm>
      </p:grpSpPr>
      <p:sp>
        <p:nvSpPr>
          <p:cNvPr id="37" name="Google Shape;37;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3_Blank">
  <p:cSld name="3_Blank">
    <p:spTree>
      <p:nvGrpSpPr>
        <p:cNvPr id="1" name="Shape 41"/>
        <p:cNvGrpSpPr/>
        <p:nvPr/>
      </p:nvGrpSpPr>
      <p:grpSpPr>
        <a:xfrm>
          <a:off x="0" y="0"/>
          <a:ext cx="0" cy="0"/>
          <a:chOff x="0" y="0"/>
          <a:chExt cx="0" cy="0"/>
        </a:xfrm>
      </p:grpSpPr>
      <p:sp>
        <p:nvSpPr>
          <p:cNvPr id="42" name="Google Shape;42;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Blank">
  <p:cSld name="4_Blank">
    <p:spTree>
      <p:nvGrpSpPr>
        <p:cNvPr id="1" name="Shape 46"/>
        <p:cNvGrpSpPr/>
        <p:nvPr/>
      </p:nvGrpSpPr>
      <p:grpSpPr>
        <a:xfrm>
          <a:off x="0" y="0"/>
          <a:ext cx="0" cy="0"/>
          <a:chOff x="0" y="0"/>
          <a:chExt cx="0" cy="0"/>
        </a:xfrm>
      </p:grpSpPr>
      <p:sp>
        <p:nvSpPr>
          <p:cNvPr id="47" name="Google Shape;47;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5_Blank">
  <p:cSld name="5_Blank">
    <p:spTree>
      <p:nvGrpSpPr>
        <p:cNvPr id="1" name="Shape 51"/>
        <p:cNvGrpSpPr/>
        <p:nvPr/>
      </p:nvGrpSpPr>
      <p:grpSpPr>
        <a:xfrm>
          <a:off x="0" y="0"/>
          <a:ext cx="0" cy="0"/>
          <a:chOff x="0" y="0"/>
          <a:chExt cx="0" cy="0"/>
        </a:xfrm>
      </p:grpSpPr>
      <p:sp>
        <p:nvSpPr>
          <p:cNvPr id="52" name="Google Shape;52;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2"/>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2"/>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22"/>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7" name="Google Shape;67;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2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3"/>
          <p:cNvPicPr preferRelativeResize="0"/>
          <p:nvPr/>
        </p:nvPicPr>
        <p:blipFill rotWithShape="1">
          <a:blip r:embed="rId17">
            <a:alphaModFix/>
          </a:blip>
          <a:srcRect t="1538" b="-1538"/>
          <a:stretch/>
        </p:blipFill>
        <p:spPr>
          <a:xfrm>
            <a:off x="0" y="6126480"/>
            <a:ext cx="12192000" cy="742950"/>
          </a:xfrm>
          <a:prstGeom prst="rect">
            <a:avLst/>
          </a:prstGeom>
          <a:noFill/>
          <a:ln>
            <a:noFill/>
          </a:ln>
        </p:spPr>
      </p:pic>
      <p:sp>
        <p:nvSpPr>
          <p:cNvPr id="12" name="Google Shape;12;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1960"/>
          </a:schemeClr>
        </a:solidFill>
        <a:effectLst/>
      </p:bgPr>
    </p:bg>
    <p:spTree>
      <p:nvGrpSpPr>
        <p:cNvPr id="1" name="Shape 124"/>
        <p:cNvGrpSpPr/>
        <p:nvPr/>
      </p:nvGrpSpPr>
      <p:grpSpPr>
        <a:xfrm>
          <a:off x="0" y="0"/>
          <a:ext cx="0" cy="0"/>
          <a:chOff x="0" y="0"/>
          <a:chExt cx="0" cy="0"/>
        </a:xfrm>
      </p:grpSpPr>
      <p:sp>
        <p:nvSpPr>
          <p:cNvPr id="125" name="Google Shape;125;p1"/>
          <p:cNvSpPr txBox="1"/>
          <p:nvPr/>
        </p:nvSpPr>
        <p:spPr>
          <a:xfrm>
            <a:off x="1759286" y="1209299"/>
            <a:ext cx="8673427" cy="1322587"/>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000"/>
              <a:buFont typeface="Noto Sans Symbols"/>
              <a:buNone/>
            </a:pPr>
            <a:endParaRPr sz="4000" b="0" i="0" u="none" strike="noStrike" cap="none">
              <a:solidFill>
                <a:schemeClr val="dk1"/>
              </a:solidFill>
              <a:latin typeface="Quattrocento Sans"/>
              <a:ea typeface="Quattrocento Sans"/>
              <a:cs typeface="Quattrocento Sans"/>
              <a:sym typeface="Quattrocento Sans"/>
            </a:endParaRPr>
          </a:p>
        </p:txBody>
      </p:sp>
      <p:sp>
        <p:nvSpPr>
          <p:cNvPr id="126" name="Google Shape;126;p1"/>
          <p:cNvSpPr/>
          <p:nvPr/>
        </p:nvSpPr>
        <p:spPr>
          <a:xfrm>
            <a:off x="1490771" y="1196382"/>
            <a:ext cx="9871882"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rgbClr val="262626"/>
                </a:solidFill>
                <a:latin typeface="Libre Franklin Medium"/>
                <a:ea typeface="Libre Franklin Medium"/>
                <a:cs typeface="Libre Franklin Medium"/>
                <a:sym typeface="Libre Franklin Medium"/>
              </a:rPr>
              <a:t>Smart Resume Analyzer(ATS)</a:t>
            </a:r>
            <a:endParaRPr sz="1200" dirty="0"/>
          </a:p>
        </p:txBody>
      </p:sp>
      <p:sp>
        <p:nvSpPr>
          <p:cNvPr id="128" name="Google Shape;128;p1"/>
          <p:cNvSpPr/>
          <p:nvPr/>
        </p:nvSpPr>
        <p:spPr>
          <a:xfrm>
            <a:off x="-147479" y="4418442"/>
            <a:ext cx="3896655"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dirty="0">
                <a:solidFill>
                  <a:srgbClr val="004EEA"/>
                </a:solidFill>
                <a:latin typeface="Gill Sans"/>
                <a:ea typeface="Gill Sans"/>
                <a:cs typeface="Gill Sans"/>
                <a:sym typeface="Gill Sans"/>
              </a:rPr>
              <a:t>SATYAM   GUPTA</a:t>
            </a:r>
            <a:endParaRPr dirty="0"/>
          </a:p>
        </p:txBody>
      </p:sp>
      <p:sp>
        <p:nvSpPr>
          <p:cNvPr id="129" name="Google Shape;129;p1"/>
          <p:cNvSpPr txBox="1"/>
          <p:nvPr/>
        </p:nvSpPr>
        <p:spPr>
          <a:xfrm>
            <a:off x="96362" y="3577952"/>
            <a:ext cx="332584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Gill Sans"/>
                <a:ea typeface="Gill Sans"/>
                <a:cs typeface="Gill Sans"/>
                <a:sym typeface="Gill Sans"/>
              </a:rPr>
              <a:t>Presented By</a:t>
            </a:r>
            <a:endParaRPr/>
          </a:p>
        </p:txBody>
      </p:sp>
      <p:sp>
        <p:nvSpPr>
          <p:cNvPr id="130" name="Google Shape;130;p1"/>
          <p:cNvSpPr txBox="1"/>
          <p:nvPr/>
        </p:nvSpPr>
        <p:spPr>
          <a:xfrm>
            <a:off x="9389659" y="3577952"/>
            <a:ext cx="21836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Gill Sans"/>
                <a:ea typeface="Gill Sans"/>
                <a:cs typeface="Gill Sans"/>
                <a:sym typeface="Gill Sans"/>
              </a:rPr>
              <a:t>Guided By</a:t>
            </a:r>
            <a:endParaRPr/>
          </a:p>
        </p:txBody>
      </p:sp>
      <p:sp>
        <p:nvSpPr>
          <p:cNvPr id="131" name="Google Shape;131;p1"/>
          <p:cNvSpPr txBox="1"/>
          <p:nvPr/>
        </p:nvSpPr>
        <p:spPr>
          <a:xfrm>
            <a:off x="9023580" y="4808685"/>
            <a:ext cx="281826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Gill Sans"/>
                <a:ea typeface="Gill Sans"/>
                <a:cs typeface="Gill Sans"/>
                <a:sym typeface="Gill Sans"/>
              </a:rPr>
              <a:t>Kapil Kumar Pandey</a:t>
            </a:r>
            <a:endParaRPr dirty="0"/>
          </a:p>
        </p:txBody>
      </p:sp>
      <p:sp>
        <p:nvSpPr>
          <p:cNvPr id="132" name="Google Shape;132;p1"/>
          <p:cNvSpPr txBox="1"/>
          <p:nvPr/>
        </p:nvSpPr>
        <p:spPr>
          <a:xfrm>
            <a:off x="9037091" y="4109246"/>
            <a:ext cx="298658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dirty="0">
                <a:solidFill>
                  <a:schemeClr val="dk1"/>
                </a:solidFill>
                <a:latin typeface="Gill Sans"/>
                <a:ea typeface="Gill Sans"/>
                <a:cs typeface="Gill Sans"/>
                <a:sym typeface="Gill Sans"/>
              </a:rPr>
              <a:t>Dr.  Abhishek Prabhakar</a:t>
            </a:r>
            <a:endParaRPr dirty="0"/>
          </a:p>
        </p:txBody>
      </p:sp>
      <p:sp>
        <p:nvSpPr>
          <p:cNvPr id="133" name="Google Shape;133;p1"/>
          <p:cNvSpPr/>
          <p:nvPr/>
        </p:nvSpPr>
        <p:spPr>
          <a:xfrm>
            <a:off x="-595078" y="4820749"/>
            <a:ext cx="47087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004EEA"/>
                </a:solidFill>
                <a:latin typeface="Gill Sans"/>
                <a:ea typeface="Gill Sans"/>
                <a:cs typeface="Gill Sans"/>
                <a:sym typeface="Gill Sans"/>
              </a:rPr>
              <a:t>    </a:t>
            </a:r>
            <a:r>
              <a:rPr lang="en-US" sz="2900" b="1" cap="none" dirty="0">
                <a:solidFill>
                  <a:srgbClr val="004EEA"/>
                </a:solidFill>
                <a:latin typeface="Gill Sans"/>
                <a:ea typeface="Gill Sans"/>
                <a:cs typeface="Gill Sans"/>
                <a:sym typeface="Gill Sans"/>
              </a:rPr>
              <a:t>T</a:t>
            </a:r>
            <a:r>
              <a:rPr lang="en-US" sz="2900" b="1" dirty="0">
                <a:solidFill>
                  <a:srgbClr val="004EEA"/>
                </a:solidFill>
                <a:latin typeface="Gill Sans"/>
                <a:ea typeface="Gill Sans"/>
                <a:cs typeface="Gill Sans"/>
                <a:sym typeface="Gill Sans"/>
              </a:rPr>
              <a:t>EJ PRATAP SINGH</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E84F">
            <a:alpha val="33333"/>
          </a:srgbClr>
        </a:solidFill>
        <a:effectLst/>
      </p:bgPr>
    </p:bg>
    <p:spTree>
      <p:nvGrpSpPr>
        <p:cNvPr id="1" name="Shape 187"/>
        <p:cNvGrpSpPr/>
        <p:nvPr/>
      </p:nvGrpSpPr>
      <p:grpSpPr>
        <a:xfrm>
          <a:off x="0" y="0"/>
          <a:ext cx="0" cy="0"/>
          <a:chOff x="0" y="0"/>
          <a:chExt cx="0" cy="0"/>
        </a:xfrm>
      </p:grpSpPr>
      <p:sp>
        <p:nvSpPr>
          <p:cNvPr id="188" name="Google Shape;188;p11"/>
          <p:cNvSpPr txBox="1"/>
          <p:nvPr/>
        </p:nvSpPr>
        <p:spPr>
          <a:xfrm>
            <a:off x="2481674" y="180525"/>
            <a:ext cx="7930200" cy="827400"/>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chemeClr val="dk1"/>
              </a:buClr>
              <a:buSzPts val="4400"/>
              <a:buFont typeface="Gill Sans"/>
              <a:buNone/>
            </a:pPr>
            <a:r>
              <a:rPr lang="en-US" sz="4400" cap="none">
                <a:solidFill>
                  <a:schemeClr val="dk1"/>
                </a:solidFill>
                <a:latin typeface="Gill Sans"/>
                <a:ea typeface="Gill Sans"/>
                <a:cs typeface="Gill Sans"/>
                <a:sym typeface="Gill Sans"/>
              </a:rPr>
              <a:t>SYSTEM ARCHITECTURE</a:t>
            </a:r>
            <a:endParaRPr sz="4400" cap="none">
              <a:solidFill>
                <a:schemeClr val="dk1"/>
              </a:solidFill>
              <a:latin typeface="Quattrocento Sans"/>
              <a:ea typeface="Quattrocento Sans"/>
              <a:cs typeface="Quattrocento Sans"/>
              <a:sym typeface="Quattrocento Sans"/>
            </a:endParaRPr>
          </a:p>
        </p:txBody>
      </p:sp>
      <p:pic>
        <p:nvPicPr>
          <p:cNvPr id="189" name="Google Shape;189;p11"/>
          <p:cNvPicPr preferRelativeResize="0"/>
          <p:nvPr/>
        </p:nvPicPr>
        <p:blipFill>
          <a:blip r:embed="rId3">
            <a:alphaModFix/>
          </a:blip>
          <a:stretch>
            <a:fillRect/>
          </a:stretch>
        </p:blipFill>
        <p:spPr>
          <a:xfrm>
            <a:off x="919100" y="1064700"/>
            <a:ext cx="9958351" cy="5545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p:nvPr/>
        </p:nvSpPr>
        <p:spPr>
          <a:xfrm>
            <a:off x="403329" y="159062"/>
            <a:ext cx="2825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Gill Sans"/>
                <a:ea typeface="Gill Sans"/>
                <a:cs typeface="Gill Sans"/>
                <a:sym typeface="Gill Sans"/>
              </a:rPr>
              <a:t>Pie Chart</a:t>
            </a:r>
            <a:endParaRPr/>
          </a:p>
        </p:txBody>
      </p:sp>
      <p:pic>
        <p:nvPicPr>
          <p:cNvPr id="195" name="Google Shape;195;p9"/>
          <p:cNvPicPr preferRelativeResize="0"/>
          <p:nvPr/>
        </p:nvPicPr>
        <p:blipFill>
          <a:blip r:embed="rId3">
            <a:alphaModFix/>
          </a:blip>
          <a:stretch>
            <a:fillRect/>
          </a:stretch>
        </p:blipFill>
        <p:spPr>
          <a:xfrm>
            <a:off x="1721675" y="713488"/>
            <a:ext cx="8557949" cy="543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alpha val="80000"/>
          </a:schemeClr>
        </a:solidFill>
        <a:effectLst/>
      </p:bgPr>
    </p:bg>
    <p:spTree>
      <p:nvGrpSpPr>
        <p:cNvPr id="1" name="Shape 200"/>
        <p:cNvGrpSpPr/>
        <p:nvPr/>
      </p:nvGrpSpPr>
      <p:grpSpPr>
        <a:xfrm>
          <a:off x="0" y="0"/>
          <a:ext cx="0" cy="0"/>
          <a:chOff x="0" y="0"/>
          <a:chExt cx="0" cy="0"/>
        </a:xfrm>
      </p:grpSpPr>
      <p:sp>
        <p:nvSpPr>
          <p:cNvPr id="201" name="Google Shape;201;p10"/>
          <p:cNvSpPr txBox="1"/>
          <p:nvPr/>
        </p:nvSpPr>
        <p:spPr>
          <a:xfrm>
            <a:off x="522514" y="1126529"/>
            <a:ext cx="10842300" cy="526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Vinaya R. Kudatarkar, ManjulaRamannavar, Dr.Nandini S. Sidnal “An Unstructured Text Analytics Approach for Qualitative</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Evaluation of Resumes”, 2015, IJIRAE.</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Satyaki Sanyal, Neelanjan Ghosh, SouvikHazra, Soumyashree Adhikary, “Resume Parser with Natural language Processing”,</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2007,IJESC.</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Papiya Das, Manjusha Pandey, Siddharth Swarup Rautaray, “A CV parser Model using Entity Extraction Process and Big Data</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Tools ”, 2018,IJITCS.</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Ayishathahira and Sreejith,, “Combination of Neural Networks and Conditional Random Fields for Efficient Resume</a:t>
            </a:r>
            <a:endParaRPr sz="240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1100"/>
              <a:buFont typeface="Arial"/>
              <a:buNone/>
            </a:pPr>
            <a:r>
              <a:rPr lang="en-US" sz="2400">
                <a:solidFill>
                  <a:schemeClr val="dk1"/>
                </a:solidFill>
                <a:latin typeface="Gill Sans"/>
                <a:ea typeface="Gill Sans"/>
                <a:cs typeface="Gill Sans"/>
                <a:sym typeface="Gill Sans"/>
              </a:rPr>
              <a:t>Parsing”,International CET Conference on Control, Communication and Computing(IC4),2018..</a:t>
            </a:r>
            <a:endParaRPr sz="2400">
              <a:solidFill>
                <a:schemeClr val="dk1"/>
              </a:solidFill>
              <a:latin typeface="Gill Sans"/>
              <a:ea typeface="Gill Sans"/>
              <a:cs typeface="Gill Sans"/>
              <a:sym typeface="Gill Sans"/>
            </a:endParaRPr>
          </a:p>
          <a:p>
            <a:pPr marL="0" marR="0" lvl="0" indent="0" algn="l" rtl="0">
              <a:spcBef>
                <a:spcPts val="0"/>
              </a:spcBef>
              <a:spcAft>
                <a:spcPts val="0"/>
              </a:spcAft>
              <a:buNone/>
            </a:pPr>
            <a:endParaRPr sz="2400">
              <a:solidFill>
                <a:schemeClr val="dk1"/>
              </a:solidFill>
              <a:latin typeface="Gill Sans"/>
              <a:ea typeface="Gill Sans"/>
              <a:cs typeface="Gill Sans"/>
              <a:sym typeface="Gill Sans"/>
            </a:endParaRPr>
          </a:p>
        </p:txBody>
      </p:sp>
      <p:sp>
        <p:nvSpPr>
          <p:cNvPr id="202" name="Google Shape;202;p10"/>
          <p:cNvSpPr txBox="1"/>
          <p:nvPr/>
        </p:nvSpPr>
        <p:spPr>
          <a:xfrm>
            <a:off x="1175657" y="275771"/>
            <a:ext cx="34545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Gill Sans"/>
                <a:ea typeface="Gill Sans"/>
                <a:cs typeface="Gill Sans"/>
                <a:sym typeface="Gill Sans"/>
              </a:rPr>
              <a:t>Reference</a:t>
            </a:r>
            <a:r>
              <a:rPr lang="en-US" sz="2800" b="1">
                <a:solidFill>
                  <a:schemeClr val="dk1"/>
                </a:solidFill>
                <a:latin typeface="Gill Sans"/>
                <a:ea typeface="Gill Sans"/>
                <a:cs typeface="Gill Sans"/>
                <a:sym typeface="Gill San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alpha val="27843"/>
          </a:srgbClr>
        </a:solidFill>
        <a:effectLst/>
      </p:bgPr>
    </p:bg>
    <p:spTree>
      <p:nvGrpSpPr>
        <p:cNvPr id="1" name="Shape 206"/>
        <p:cNvGrpSpPr/>
        <p:nvPr/>
      </p:nvGrpSpPr>
      <p:grpSpPr>
        <a:xfrm>
          <a:off x="0" y="0"/>
          <a:ext cx="0" cy="0"/>
          <a:chOff x="0" y="0"/>
          <a:chExt cx="0" cy="0"/>
        </a:xfrm>
      </p:grpSpPr>
      <p:sp>
        <p:nvSpPr>
          <p:cNvPr id="207" name="Google Shape;207;p12"/>
          <p:cNvSpPr txBox="1"/>
          <p:nvPr/>
        </p:nvSpPr>
        <p:spPr>
          <a:xfrm>
            <a:off x="292100" y="719831"/>
            <a:ext cx="11607800" cy="702570"/>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4000"/>
              <a:buFont typeface="Quattrocento Sans"/>
              <a:buNone/>
            </a:pPr>
            <a:r>
              <a:rPr lang="en-US" sz="4000" b="1" cap="none">
                <a:solidFill>
                  <a:schemeClr val="dk1"/>
                </a:solidFill>
                <a:latin typeface="Quattrocento Sans"/>
                <a:ea typeface="Quattrocento Sans"/>
                <a:cs typeface="Quattrocento Sans"/>
                <a:sym typeface="Quattrocento Sans"/>
              </a:rPr>
              <a:t>CONCLUSION AND FUTURE ENHANCEMENT</a:t>
            </a:r>
            <a:endParaRPr/>
          </a:p>
        </p:txBody>
      </p:sp>
      <p:sp>
        <p:nvSpPr>
          <p:cNvPr id="208" name="Google Shape;208;p12"/>
          <p:cNvSpPr/>
          <p:nvPr/>
        </p:nvSpPr>
        <p:spPr>
          <a:xfrm>
            <a:off x="292100" y="1857830"/>
            <a:ext cx="11491686" cy="35394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US" sz="3200">
                <a:solidFill>
                  <a:schemeClr val="dk1"/>
                </a:solidFill>
                <a:latin typeface="Gill Sans"/>
                <a:ea typeface="Gill Sans"/>
                <a:cs typeface="Gill Sans"/>
                <a:sym typeface="Gill Sans"/>
              </a:rPr>
              <a:t>Our approach is to make the work of companies and candidates easier and effective. Basically our aim</a:t>
            </a:r>
            <a:endParaRPr sz="3200">
              <a:solidFill>
                <a:schemeClr val="dk1"/>
              </a:solidFill>
              <a:latin typeface="Gill Sans"/>
              <a:ea typeface="Gill Sans"/>
              <a:cs typeface="Gill Sans"/>
              <a:sym typeface="Gill Sans"/>
            </a:endParaRPr>
          </a:p>
          <a:p>
            <a:pPr marL="0" marR="0" lvl="0" indent="0" algn="ctr" rtl="0">
              <a:spcBef>
                <a:spcPts val="0"/>
              </a:spcBef>
              <a:spcAft>
                <a:spcPts val="0"/>
              </a:spcAft>
              <a:buClr>
                <a:schemeClr val="dk1"/>
              </a:buClr>
              <a:buSzPts val="1100"/>
              <a:buFont typeface="Arial"/>
              <a:buNone/>
            </a:pPr>
            <a:r>
              <a:rPr lang="en-US" sz="3200">
                <a:solidFill>
                  <a:schemeClr val="dk1"/>
                </a:solidFill>
                <a:latin typeface="Gill Sans"/>
                <a:ea typeface="Gill Sans"/>
                <a:cs typeface="Gill Sans"/>
                <a:sym typeface="Gill Sans"/>
              </a:rPr>
              <a:t>is to ease the recruitment process. The process will provide the quality of applicants for the companies. The</a:t>
            </a:r>
            <a:endParaRPr sz="3200">
              <a:solidFill>
                <a:schemeClr val="dk1"/>
              </a:solidFill>
              <a:latin typeface="Gill Sans"/>
              <a:ea typeface="Gill Sans"/>
              <a:cs typeface="Gill Sans"/>
              <a:sym typeface="Gill Sans"/>
            </a:endParaRPr>
          </a:p>
          <a:p>
            <a:pPr marL="0" marR="0" lvl="0" indent="0" algn="ctr" rtl="0">
              <a:spcBef>
                <a:spcPts val="0"/>
              </a:spcBef>
              <a:spcAft>
                <a:spcPts val="0"/>
              </a:spcAft>
              <a:buClr>
                <a:schemeClr val="dk1"/>
              </a:buClr>
              <a:buSzPts val="1100"/>
              <a:buFont typeface="Arial"/>
              <a:buNone/>
            </a:pPr>
            <a:r>
              <a:rPr lang="en-US" sz="3200">
                <a:solidFill>
                  <a:schemeClr val="dk1"/>
                </a:solidFill>
                <a:latin typeface="Gill Sans"/>
                <a:ea typeface="Gill Sans"/>
                <a:cs typeface="Gill Sans"/>
                <a:sym typeface="Gill Sans"/>
              </a:rPr>
              <a:t>unfair and discriminatory practice in the process will be dampened. Based on the information in the form of</a:t>
            </a:r>
            <a:endParaRPr sz="3200">
              <a:solidFill>
                <a:schemeClr val="dk1"/>
              </a:solidFill>
              <a:latin typeface="Gill Sans"/>
              <a:ea typeface="Gill Sans"/>
              <a:cs typeface="Gill Sans"/>
              <a:sym typeface="Gill Sans"/>
            </a:endParaRPr>
          </a:p>
          <a:p>
            <a:pPr marL="0" marR="0" lvl="0" indent="0" algn="ctr" rtl="0">
              <a:spcBef>
                <a:spcPts val="0"/>
              </a:spcBef>
              <a:spcAft>
                <a:spcPts val="0"/>
              </a:spcAft>
              <a:buClr>
                <a:schemeClr val="dk1"/>
              </a:buClr>
              <a:buSzPts val="1100"/>
              <a:buFont typeface="Arial"/>
              <a:buNone/>
            </a:pPr>
            <a:r>
              <a:rPr lang="en-US" sz="3200">
                <a:solidFill>
                  <a:schemeClr val="dk1"/>
                </a:solidFill>
                <a:latin typeface="Gill Sans"/>
                <a:ea typeface="Gill Sans"/>
                <a:cs typeface="Gill Sans"/>
                <a:sym typeface="Gill Sans"/>
              </a:rPr>
              <a:t>technical skills the resumes will be ranked in order. </a:t>
            </a:r>
            <a:endParaRPr sz="3200">
              <a:solidFill>
                <a:schemeClr val="dk1"/>
              </a:solidFill>
              <a:latin typeface="Gill Sans"/>
              <a:ea typeface="Gill Sans"/>
              <a:cs typeface="Gill Sans"/>
              <a:sym typeface="Gill Sans"/>
            </a:endParaRPr>
          </a:p>
          <a:p>
            <a:pPr marL="0" marR="0" lvl="0" indent="0" algn="ctr" rtl="0">
              <a:spcBef>
                <a:spcPts val="0"/>
              </a:spcBef>
              <a:spcAft>
                <a:spcPts val="0"/>
              </a:spcAft>
              <a:buNone/>
            </a:pPr>
            <a:r>
              <a:rPr lang="en-US" sz="3200">
                <a:solidFill>
                  <a:schemeClr val="dk1"/>
                </a:solidFill>
                <a:latin typeface="Gill Sans"/>
                <a:ea typeface="Gill Sans"/>
                <a:cs typeface="Gill Sans"/>
                <a:sym typeface="Gill Sans"/>
              </a:rPr>
              <a:t> Our project has accuracy up to 80 percent.</a:t>
            </a:r>
            <a:endParaRPr sz="3200" b="0" cap="none">
              <a:solidFill>
                <a:schemeClr val="accent1"/>
              </a:solidFill>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
          <p:cNvSpPr txBox="1"/>
          <p:nvPr/>
        </p:nvSpPr>
        <p:spPr>
          <a:xfrm>
            <a:off x="2455949" y="286116"/>
            <a:ext cx="6505171" cy="561783"/>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accent1"/>
              </a:buClr>
              <a:buSzPts val="6000"/>
              <a:buFont typeface="Libre Franklin Medium"/>
              <a:buNone/>
            </a:pPr>
            <a:r>
              <a:rPr lang="en-US" sz="6000" b="0" cap="none">
                <a:solidFill>
                  <a:schemeClr val="accent1"/>
                </a:solidFill>
                <a:latin typeface="Libre Franklin Medium"/>
                <a:ea typeface="Libre Franklin Medium"/>
                <a:cs typeface="Libre Franklin Medium"/>
                <a:sym typeface="Libre Franklin Medium"/>
              </a:rPr>
              <a:t>INTRODUCTION</a:t>
            </a:r>
            <a:endParaRPr/>
          </a:p>
        </p:txBody>
      </p:sp>
      <p:sp>
        <p:nvSpPr>
          <p:cNvPr id="139" name="Google Shape;139;p2"/>
          <p:cNvSpPr txBox="1"/>
          <p:nvPr/>
        </p:nvSpPr>
        <p:spPr>
          <a:xfrm>
            <a:off x="86700" y="1423882"/>
            <a:ext cx="121053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There is a growing tendency by background screening companies to make use of IT in</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employment screening. According to the National Association of Professional Background</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Screeners (NAPBS, 2005), ‘‘increasingly technology has become an integral part of the</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screening industry... Many companies are demanding that screening companies work</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within their clients’ environments’'. </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This technique stated parsing of the resumes with least limit and the parser works the utilization of two</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or three rules which train the call and address.Scout bundles use the CV parser system for the determination of resume. This framework will determine and shape future background screening procedures that take into account the use of the web and internet technologies to streamline recruitment and background screening approaches.</a:t>
            </a:r>
            <a:r>
              <a:rPr lang="en-US" sz="20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Besides there is a growing concern by human resources professionals to find ways to implement an effective pre-employment screening</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 program that is also cost-effective</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
          <p:cNvSpPr txBox="1"/>
          <p:nvPr/>
        </p:nvSpPr>
        <p:spPr>
          <a:xfrm>
            <a:off x="504967" y="204716"/>
            <a:ext cx="354841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Gill Sans"/>
                <a:ea typeface="Gill Sans"/>
                <a:cs typeface="Gill Sans"/>
                <a:sym typeface="Gill Sans"/>
              </a:rPr>
              <a:t> OVERVIEW</a:t>
            </a:r>
            <a:endParaRPr/>
          </a:p>
        </p:txBody>
      </p:sp>
      <p:sp>
        <p:nvSpPr>
          <p:cNvPr id="145" name="Google Shape;145;p3"/>
          <p:cNvSpPr txBox="1"/>
          <p:nvPr/>
        </p:nvSpPr>
        <p:spPr>
          <a:xfrm>
            <a:off x="627800" y="1105478"/>
            <a:ext cx="10659000" cy="423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Nixon (2008) a Background Screening Expert believes that the true challenge that</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companies face as they embark on this background journey is to balance the need for</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2600">
                <a:solidFill>
                  <a:schemeClr val="dk1"/>
                </a:solidFill>
                <a:latin typeface="Times New Roman"/>
                <a:ea typeface="Times New Roman"/>
                <a:cs typeface="Times New Roman"/>
                <a:sym typeface="Times New Roman"/>
              </a:rPr>
              <a:t>standard practices with the increased use of IT in screening</a:t>
            </a:r>
            <a:r>
              <a:rPr lang="en-US" sz="3500">
                <a:solidFill>
                  <a:schemeClr val="dk1"/>
                </a:solidFill>
                <a:latin typeface="Times New Roman"/>
                <a:ea typeface="Times New Roman"/>
                <a:cs typeface="Times New Roman"/>
                <a:sym typeface="Times New Roman"/>
              </a:rPr>
              <a:t>.</a:t>
            </a:r>
            <a:r>
              <a:rPr lang="en-US" sz="2600">
                <a:solidFill>
                  <a:schemeClr val="dk1"/>
                </a:solidFill>
                <a:latin typeface="Times New Roman"/>
                <a:ea typeface="Times New Roman"/>
                <a:cs typeface="Times New Roman"/>
                <a:sym typeface="Times New Roman"/>
              </a:rPr>
              <a:t>The balancing gap needs an effective employment background screening framework that will be used to </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2600">
                <a:solidFill>
                  <a:schemeClr val="dk1"/>
                </a:solidFill>
                <a:latin typeface="Times New Roman"/>
                <a:ea typeface="Times New Roman"/>
                <a:cs typeface="Times New Roman"/>
                <a:sym typeface="Times New Roman"/>
              </a:rPr>
              <a:t>improve the effectiveness of IT in background screening industry.</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2600">
                <a:solidFill>
                  <a:schemeClr val="dk1"/>
                </a:solidFill>
                <a:latin typeface="Times New Roman"/>
                <a:ea typeface="Times New Roman"/>
                <a:cs typeface="Times New Roman"/>
                <a:sym typeface="Times New Roman"/>
              </a:rPr>
              <a:t>The use of the web and internet technologies to streamline recruitment and</a:t>
            </a:r>
            <a:endParaRPr sz="2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2600">
                <a:solidFill>
                  <a:schemeClr val="dk1"/>
                </a:solidFill>
                <a:latin typeface="Times New Roman"/>
                <a:ea typeface="Times New Roman"/>
                <a:cs typeface="Times New Roman"/>
                <a:sym typeface="Times New Roman"/>
              </a:rPr>
              <a:t>background screening approaches</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alpha val="5882"/>
          </a:srgbClr>
        </a:solidFill>
        <a:effectLst/>
      </p:bgPr>
    </p:bg>
    <p:spTree>
      <p:nvGrpSpPr>
        <p:cNvPr id="1" name="Shape 149"/>
        <p:cNvGrpSpPr/>
        <p:nvPr/>
      </p:nvGrpSpPr>
      <p:grpSpPr>
        <a:xfrm>
          <a:off x="0" y="0"/>
          <a:ext cx="0" cy="0"/>
          <a:chOff x="0" y="0"/>
          <a:chExt cx="0" cy="0"/>
        </a:xfrm>
      </p:grpSpPr>
      <p:sp>
        <p:nvSpPr>
          <p:cNvPr id="150" name="Google Shape;150;p4"/>
          <p:cNvSpPr txBox="1"/>
          <p:nvPr/>
        </p:nvSpPr>
        <p:spPr>
          <a:xfrm>
            <a:off x="148329" y="129949"/>
            <a:ext cx="2975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Gill Sans"/>
                <a:ea typeface="Gill Sans"/>
                <a:cs typeface="Gill Sans"/>
                <a:sym typeface="Gill Sans"/>
              </a:rPr>
              <a:t>Methodology</a:t>
            </a:r>
            <a:endParaRPr sz="2800" b="1">
              <a:solidFill>
                <a:schemeClr val="dk1"/>
              </a:solidFill>
              <a:latin typeface="Gill Sans"/>
              <a:ea typeface="Gill Sans"/>
              <a:cs typeface="Gill Sans"/>
              <a:sym typeface="Gill Sans"/>
            </a:endParaRPr>
          </a:p>
        </p:txBody>
      </p:sp>
      <p:sp>
        <p:nvSpPr>
          <p:cNvPr id="151" name="Google Shape;151;p4"/>
          <p:cNvSpPr txBox="1"/>
          <p:nvPr/>
        </p:nvSpPr>
        <p:spPr>
          <a:xfrm>
            <a:off x="148325" y="1106475"/>
            <a:ext cx="12043800" cy="538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development of a framework is theory generation which uses both the descriptive qualitative and quantitative approaches. The study used mainly the inductive approach based</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on the theoretical findings that IT enabled employment screening systems have more than</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one use context (i.e. recruitment, selection, screening and hiring) The development of a framework is theory generation which uses both the descriptive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qualitative and quantitative approaches. The study used mainly the inductive approach based</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on the theoretical findings that IT enabled employment screening systems have more than</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one use context (i.e. recruitment, selection, screening and hiring) After sending the responses were successfully collected and analysed.</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p:nvPr/>
        </p:nvSpPr>
        <p:spPr>
          <a:xfrm>
            <a:off x="408611" y="188254"/>
            <a:ext cx="3193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Gill Sans"/>
                <a:ea typeface="Gill Sans"/>
                <a:cs typeface="Gill Sans"/>
                <a:sym typeface="Gill Sans"/>
              </a:rPr>
              <a:t>The Framework</a:t>
            </a:r>
            <a:endParaRPr sz="1800"/>
          </a:p>
        </p:txBody>
      </p:sp>
      <p:sp>
        <p:nvSpPr>
          <p:cNvPr id="157" name="Google Shape;157;p5"/>
          <p:cNvSpPr txBox="1"/>
          <p:nvPr/>
        </p:nvSpPr>
        <p:spPr>
          <a:xfrm>
            <a:off x="408600" y="858075"/>
            <a:ext cx="11694600" cy="547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i="1">
                <a:solidFill>
                  <a:schemeClr val="dk1"/>
                </a:solidFill>
                <a:latin typeface="Times New Roman"/>
                <a:ea typeface="Times New Roman"/>
                <a:cs typeface="Times New Roman"/>
                <a:sym typeface="Times New Roman"/>
              </a:rPr>
              <a:t>1st stage: gathering of evidence</a:t>
            </a:r>
            <a:endParaRPr sz="3300" b="1"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1st stage was concept and categories formulation from technical data encoded from</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technical literature derived from websites of background screening firms, internet articles</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from professional background screeners, most of which came from the NAPBS and recruitment</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and employment agencies. The process of comparing information from various documents</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resulted in the discovery of a number of concepts and categories classified as recruitment,</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selection, screening and hiring.It will simplify the hiring process.</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p:nvPr/>
        </p:nvSpPr>
        <p:spPr>
          <a:xfrm>
            <a:off x="450374" y="177425"/>
            <a:ext cx="7488000" cy="87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100" b="1" i="1">
                <a:solidFill>
                  <a:schemeClr val="dk1"/>
                </a:solidFill>
                <a:latin typeface="Gill Sans"/>
                <a:ea typeface="Gill Sans"/>
                <a:cs typeface="Gill Sans"/>
                <a:sym typeface="Gill Sans"/>
              </a:rPr>
              <a:t> </a:t>
            </a:r>
            <a:r>
              <a:rPr lang="en-US" sz="3700" b="1" i="1">
                <a:solidFill>
                  <a:schemeClr val="dk1"/>
                </a:solidFill>
                <a:latin typeface="Times New Roman"/>
                <a:ea typeface="Times New Roman"/>
                <a:cs typeface="Times New Roman"/>
                <a:sym typeface="Times New Roman"/>
              </a:rPr>
              <a:t>2nd stage: Data collection</a:t>
            </a:r>
            <a:endParaRPr sz="4000" b="1" i="1"/>
          </a:p>
        </p:txBody>
      </p:sp>
      <p:sp>
        <p:nvSpPr>
          <p:cNvPr id="163" name="Google Shape;163;p6"/>
          <p:cNvSpPr txBox="1"/>
          <p:nvPr/>
        </p:nvSpPr>
        <p:spPr>
          <a:xfrm>
            <a:off x="275230" y="1351508"/>
            <a:ext cx="11641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Gill Sans"/>
              <a:ea typeface="Gill Sans"/>
              <a:cs typeface="Gill Sans"/>
              <a:sym typeface="Gill Sans"/>
            </a:endParaRPr>
          </a:p>
        </p:txBody>
      </p:sp>
      <p:sp>
        <p:nvSpPr>
          <p:cNvPr id="164" name="Google Shape;164;p6"/>
          <p:cNvSpPr txBox="1"/>
          <p:nvPr/>
        </p:nvSpPr>
        <p:spPr>
          <a:xfrm>
            <a:off x="137800" y="1267700"/>
            <a:ext cx="103803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The 2nd stage resulted in the discovery of the IT tools used to carry out the processes in each concept category above. Analysis of information obtained from internet articles on the subjects of recruitment and employment (R &amp; E), pre-process in the initial framework could be summarised in four steps starting with: (i) IT based recruitment (i.e. online job applications) through (ii) selection (pre-employment screening</a:t>
            </a: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checks for matching of personal information with job requirements) to (iii) background</a:t>
            </a: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a:solidFill>
                  <a:schemeClr val="dk1"/>
                </a:solidFill>
                <a:latin typeface="Times New Roman"/>
                <a:ea typeface="Times New Roman"/>
                <a:cs typeface="Times New Roman"/>
                <a:sym typeface="Times New Roman"/>
              </a:rPr>
              <a:t>screening for verifying personal information and storing information into Database (iv) hiring of candidates for jobs.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42ddc2ad05_0_27"/>
          <p:cNvSpPr txBox="1"/>
          <p:nvPr/>
        </p:nvSpPr>
        <p:spPr>
          <a:xfrm>
            <a:off x="461050" y="93575"/>
            <a:ext cx="5822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i="1">
                <a:solidFill>
                  <a:schemeClr val="dk1"/>
                </a:solidFill>
                <a:latin typeface="Times New Roman"/>
                <a:ea typeface="Times New Roman"/>
                <a:cs typeface="Times New Roman"/>
                <a:sym typeface="Times New Roman"/>
              </a:rPr>
              <a:t>3rd stage: Data analysi</a:t>
            </a:r>
            <a:r>
              <a:rPr lang="en-US" sz="2800" b="1" i="1">
                <a:solidFill>
                  <a:schemeClr val="dk1"/>
                </a:solidFill>
                <a:latin typeface="Times New Roman"/>
                <a:ea typeface="Times New Roman"/>
                <a:cs typeface="Times New Roman"/>
                <a:sym typeface="Times New Roman"/>
              </a:rPr>
              <a:t>s</a:t>
            </a:r>
            <a:endParaRPr sz="3100" b="1" i="1"/>
          </a:p>
        </p:txBody>
      </p:sp>
      <p:sp>
        <p:nvSpPr>
          <p:cNvPr id="171" name="Google Shape;171;g242ddc2ad05_0_27"/>
          <p:cNvSpPr txBox="1"/>
          <p:nvPr/>
        </p:nvSpPr>
        <p:spPr>
          <a:xfrm>
            <a:off x="461050" y="1054950"/>
            <a:ext cx="8298900" cy="463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This framework consists of a sequence of activities in information management (IM) knowledge areas involved together with the</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processes occurring in background screening.</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The information processing tools are integrated together in a logical</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 and systematic manner. which would generate completed background screening</a:t>
            </a:r>
            <a:r>
              <a:rPr lang="en-US" sz="3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reports (CBSR) to enable the hiring process to be </a:t>
            </a:r>
            <a:r>
              <a:rPr lang="en-US" sz="2700">
                <a:solidFill>
                  <a:schemeClr val="dk1"/>
                </a:solidFill>
                <a:latin typeface="Times New Roman"/>
                <a:ea typeface="Times New Roman"/>
                <a:cs typeface="Times New Roman"/>
                <a:sym typeface="Times New Roman"/>
              </a:rPr>
              <a:t>decided and use eOffers.</a:t>
            </a:r>
            <a:endParaRPr sz="2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p:nvPr/>
        </p:nvSpPr>
        <p:spPr>
          <a:xfrm>
            <a:off x="910180" y="52825"/>
            <a:ext cx="51678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a:solidFill>
                  <a:schemeClr val="dk1"/>
                </a:solidFill>
                <a:latin typeface="Gill Sans"/>
                <a:ea typeface="Gill Sans"/>
                <a:cs typeface="Gill Sans"/>
                <a:sym typeface="Gill Sans"/>
              </a:rPr>
              <a:t>Extracted Entity Table</a:t>
            </a:r>
            <a:endParaRPr sz="1600" b="1"/>
          </a:p>
        </p:txBody>
      </p:sp>
      <p:pic>
        <p:nvPicPr>
          <p:cNvPr id="177" name="Google Shape;177;p7"/>
          <p:cNvPicPr preferRelativeResize="0"/>
          <p:nvPr/>
        </p:nvPicPr>
        <p:blipFill>
          <a:blip r:embed="rId3">
            <a:alphaModFix/>
          </a:blip>
          <a:stretch>
            <a:fillRect/>
          </a:stretch>
        </p:blipFill>
        <p:spPr>
          <a:xfrm>
            <a:off x="2814775" y="738575"/>
            <a:ext cx="7398124" cy="534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p:nvPr/>
        </p:nvSpPr>
        <p:spPr>
          <a:xfrm>
            <a:off x="491319" y="122830"/>
            <a:ext cx="43809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Gill Sans"/>
                <a:ea typeface="Gill Sans"/>
                <a:cs typeface="Gill Sans"/>
                <a:sym typeface="Gill Sans"/>
              </a:rPr>
              <a:t>Table-3</a:t>
            </a:r>
            <a:endParaRPr/>
          </a:p>
        </p:txBody>
      </p:sp>
      <p:pic>
        <p:nvPicPr>
          <p:cNvPr id="183" name="Google Shape;183;p8"/>
          <p:cNvPicPr preferRelativeResize="0"/>
          <p:nvPr/>
        </p:nvPicPr>
        <p:blipFill>
          <a:blip r:embed="rId3">
            <a:alphaModFix/>
          </a:blip>
          <a:stretch>
            <a:fillRect/>
          </a:stretch>
        </p:blipFill>
        <p:spPr>
          <a:xfrm>
            <a:off x="1886399" y="917976"/>
            <a:ext cx="8818400" cy="5193726"/>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72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Noto Sans Symbols</vt:lpstr>
      <vt:lpstr>Libre Franklin Medium</vt:lpstr>
      <vt:lpstr>Times New Roman</vt:lpstr>
      <vt:lpstr>Arial</vt:lpstr>
      <vt:lpstr>Gill Sans</vt:lpstr>
      <vt:lpstr>Quattrocento Sans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gupta</dc:creator>
  <cp:lastModifiedBy>satyam gupta</cp:lastModifiedBy>
  <cp:revision>1</cp:revision>
  <dcterms:created xsi:type="dcterms:W3CDTF">2021-09-26T17:31:22Z</dcterms:created>
  <dcterms:modified xsi:type="dcterms:W3CDTF">2024-01-25T14:06:07Z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