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1" r:id="rId7"/>
    <p:sldId id="266" r:id="rId8"/>
    <p:sldId id="260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62" autoAdjust="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6FCA1-597B-4827-918C-837BFD3549B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6396B-9457-41E6-A3DE-174D306B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8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6396B-9457-41E6-A3DE-174D306BE2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07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6396B-9457-41E6-A3DE-174D306BE2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3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D609-2CBF-4C84-AA68-8DC9D5B55B7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6AECE94-7600-4546-9BA6-EDF27335D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9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D609-2CBF-4C84-AA68-8DC9D5B55B7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AECE94-7600-4546-9BA6-EDF27335D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7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D609-2CBF-4C84-AA68-8DC9D5B55B7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AECE94-7600-4546-9BA6-EDF27335D8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157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D609-2CBF-4C84-AA68-8DC9D5B55B7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AECE94-7600-4546-9BA6-EDF27335D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80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D609-2CBF-4C84-AA68-8DC9D5B55B7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AECE94-7600-4546-9BA6-EDF27335D8D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5013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D609-2CBF-4C84-AA68-8DC9D5B55B7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AECE94-7600-4546-9BA6-EDF27335D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66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D609-2CBF-4C84-AA68-8DC9D5B55B7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CE94-7600-4546-9BA6-EDF27335D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50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D609-2CBF-4C84-AA68-8DC9D5B55B7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CE94-7600-4546-9BA6-EDF27335D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4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D609-2CBF-4C84-AA68-8DC9D5B55B7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CE94-7600-4546-9BA6-EDF27335D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2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D609-2CBF-4C84-AA68-8DC9D5B55B7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AECE94-7600-4546-9BA6-EDF27335D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6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D609-2CBF-4C84-AA68-8DC9D5B55B7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6AECE94-7600-4546-9BA6-EDF27335D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5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D609-2CBF-4C84-AA68-8DC9D5B55B7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6AECE94-7600-4546-9BA6-EDF27335D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2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D609-2CBF-4C84-AA68-8DC9D5B55B7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CE94-7600-4546-9BA6-EDF27335D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6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D609-2CBF-4C84-AA68-8DC9D5B55B7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CE94-7600-4546-9BA6-EDF27335D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6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D609-2CBF-4C84-AA68-8DC9D5B55B7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CE94-7600-4546-9BA6-EDF27335D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1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D609-2CBF-4C84-AA68-8DC9D5B55B7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AECE94-7600-4546-9BA6-EDF27335D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3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8D609-2CBF-4C84-AA68-8DC9D5B55B7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6AECE94-7600-4546-9BA6-EDF27335D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0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652" y="543609"/>
            <a:ext cx="8915399" cy="17475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Recursive PCA for Adaptive Process 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0528" y="2644257"/>
            <a:ext cx="2801652" cy="1126283"/>
          </a:xfrm>
        </p:spPr>
        <p:txBody>
          <a:bodyPr/>
          <a:lstStyle/>
          <a:p>
            <a:r>
              <a:rPr lang="en-US" b="1" dirty="0" smtClean="0"/>
              <a:t>Course Project CHE-765</a:t>
            </a:r>
            <a:endParaRPr lang="en-US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517793" y="3560468"/>
            <a:ext cx="2267115" cy="420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Satyam Agnihotri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55" y="4686752"/>
            <a:ext cx="2541395" cy="140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4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187700"/>
          </a:xfrm>
        </p:spPr>
        <p:txBody>
          <a:bodyPr/>
          <a:lstStyle/>
          <a:p>
            <a:r>
              <a:rPr lang="en-US" dirty="0" smtClean="0"/>
              <a:t>All calculations were done in </a:t>
            </a:r>
            <a:r>
              <a:rPr lang="en-US" b="1" dirty="0" err="1" smtClean="0"/>
              <a:t>matlab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Confidence intervals for </a:t>
            </a:r>
            <a:r>
              <a:rPr lang="en-US" b="1" dirty="0" smtClean="0"/>
              <a:t>T</a:t>
            </a:r>
            <a:r>
              <a:rPr lang="en-US" b="1" baseline="30000" dirty="0" smtClean="0"/>
              <a:t>2</a:t>
            </a:r>
            <a:r>
              <a:rPr lang="en-US" dirty="0" smtClean="0"/>
              <a:t> can also be updated but not covered in this work</a:t>
            </a:r>
            <a:endParaRPr lang="en-US" baseline="30000" dirty="0" smtClean="0"/>
          </a:p>
          <a:p>
            <a:endParaRPr lang="en-US" baseline="30000" dirty="0"/>
          </a:p>
          <a:p>
            <a:r>
              <a:rPr lang="en-US" dirty="0" smtClean="0"/>
              <a:t>All the models were built with </a:t>
            </a:r>
            <a:r>
              <a:rPr lang="en-US" b="1" dirty="0" smtClean="0"/>
              <a:t>5 principle components</a:t>
            </a:r>
            <a:r>
              <a:rPr lang="en-US" dirty="0" smtClean="0"/>
              <a:t> only. Online </a:t>
            </a:r>
            <a:r>
              <a:rPr lang="en-US" dirty="0" err="1" smtClean="0"/>
              <a:t>updation</a:t>
            </a:r>
            <a:r>
              <a:rPr lang="en-US" dirty="0" smtClean="0"/>
              <a:t> of number of principle components in the model can be helpful where correlation between variables change significantly with time. This was not considered in this work</a:t>
            </a:r>
          </a:p>
        </p:txBody>
      </p:sp>
    </p:spTree>
    <p:extLst>
      <p:ext uri="{BB962C8B-B14F-4D97-AF65-F5344CB8AC3E}">
        <p14:creationId xmlns:p14="http://schemas.microsoft.com/office/powerpoint/2010/main" val="351580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2025" y="2389410"/>
            <a:ext cx="4353975" cy="203019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7041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15984"/>
            <a:ext cx="8911687" cy="73548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161465"/>
            <a:ext cx="8915400" cy="3777622"/>
          </a:xfrm>
        </p:spPr>
        <p:txBody>
          <a:bodyPr/>
          <a:lstStyle/>
          <a:p>
            <a:r>
              <a:rPr lang="en-US" b="1" dirty="0" smtClean="0"/>
              <a:t>Fixed Model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Adaptive Model</a:t>
            </a:r>
            <a:endParaRPr lang="en-US" b="1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2774990" y="1803342"/>
            <a:ext cx="4070333" cy="1522264"/>
            <a:chOff x="3538785" y="1803342"/>
            <a:chExt cx="4070333" cy="1522264"/>
          </a:xfrm>
        </p:grpSpPr>
        <p:grpSp>
          <p:nvGrpSpPr>
            <p:cNvPr id="126" name="Group 125"/>
            <p:cNvGrpSpPr/>
            <p:nvPr/>
          </p:nvGrpSpPr>
          <p:grpSpPr>
            <a:xfrm>
              <a:off x="3538785" y="1803342"/>
              <a:ext cx="2858689" cy="1522264"/>
              <a:chOff x="1890649" y="1730792"/>
              <a:chExt cx="2858689" cy="1522264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065377" y="1887447"/>
                <a:ext cx="12298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PCA model </a:t>
                </a:r>
              </a:p>
              <a:p>
                <a:r>
                  <a:rPr lang="en-US" sz="1400" dirty="0" smtClean="0"/>
                  <a:t>training set</a:t>
                </a:r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890649" y="2940021"/>
                <a:ext cx="14045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Monitoring set</a:t>
                </a:r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3550159" y="1730792"/>
                <a:ext cx="1199179" cy="789528"/>
                <a:chOff x="3550159" y="1686188"/>
                <a:chExt cx="1199179" cy="789528"/>
              </a:xfrm>
            </p:grpSpPr>
            <p:sp>
              <p:nvSpPr>
                <p:cNvPr id="96" name="Rectangle 95"/>
                <p:cNvSpPr/>
                <p:nvPr/>
              </p:nvSpPr>
              <p:spPr>
                <a:xfrm>
                  <a:off x="3552305" y="1686188"/>
                  <a:ext cx="1197033" cy="78952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3552305" y="1777666"/>
                  <a:ext cx="119703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3552304" y="1882064"/>
                  <a:ext cx="119703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3552304" y="1978941"/>
                  <a:ext cx="119703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3552303" y="2081581"/>
                  <a:ext cx="119703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3552302" y="2187670"/>
                  <a:ext cx="119703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3552301" y="2291583"/>
                  <a:ext cx="119703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3550159" y="2388741"/>
                  <a:ext cx="119703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Rectangle 121"/>
              <p:cNvSpPr/>
              <p:nvPr/>
            </p:nvSpPr>
            <p:spPr>
              <a:xfrm>
                <a:off x="3550159" y="2940021"/>
                <a:ext cx="1197033" cy="31303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3550159" y="3044324"/>
                <a:ext cx="119703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3541106" y="3138661"/>
                <a:ext cx="119703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>
              <a:off x="6890652" y="2751108"/>
              <a:ext cx="718466" cy="569240"/>
              <a:chOff x="6890652" y="2751108"/>
              <a:chExt cx="718466" cy="569240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6923314" y="3012571"/>
                <a:ext cx="653143" cy="3077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6923314" y="3112672"/>
                <a:ext cx="65314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6914350" y="3211284"/>
                <a:ext cx="65314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1" name="TextBox 130"/>
              <p:cNvSpPr txBox="1"/>
              <p:nvPr/>
            </p:nvSpPr>
            <p:spPr>
              <a:xfrm>
                <a:off x="6890652" y="2751108"/>
                <a:ext cx="7184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SPE, T</a:t>
                </a:r>
                <a:r>
                  <a:rPr lang="en-US" sz="1400" baseline="30000" dirty="0" smtClean="0"/>
                  <a:t>2</a:t>
                </a:r>
                <a:endParaRPr lang="en-US" sz="1400" baseline="30000" dirty="0"/>
              </a:p>
            </p:txBody>
          </p:sp>
        </p:grpSp>
      </p:grpSp>
      <p:sp>
        <p:nvSpPr>
          <p:cNvPr id="55" name="Up Arrow 54"/>
          <p:cNvSpPr/>
          <p:nvPr/>
        </p:nvSpPr>
        <p:spPr>
          <a:xfrm>
            <a:off x="4722352" y="5648089"/>
            <a:ext cx="125581" cy="21881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696029" y="4671117"/>
            <a:ext cx="3978963" cy="1783667"/>
            <a:chOff x="2696029" y="4671117"/>
            <a:chExt cx="3978963" cy="1783667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4186629" y="6194651"/>
              <a:ext cx="11970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696029" y="4671117"/>
              <a:ext cx="3978963" cy="1783667"/>
              <a:chOff x="2696029" y="4671117"/>
              <a:chExt cx="3978963" cy="178366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4186628" y="6194248"/>
                <a:ext cx="1197033" cy="18929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4186631" y="6285095"/>
                <a:ext cx="119703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2" name="Group 111"/>
              <p:cNvGrpSpPr/>
              <p:nvPr/>
            </p:nvGrpSpPr>
            <p:grpSpPr>
              <a:xfrm>
                <a:off x="4186631" y="4671117"/>
                <a:ext cx="1199179" cy="789528"/>
                <a:chOff x="3550159" y="1686188"/>
                <a:chExt cx="1199179" cy="789528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3552305" y="1686188"/>
                  <a:ext cx="1197033" cy="789528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3552305" y="1777666"/>
                  <a:ext cx="119703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3552304" y="1882064"/>
                  <a:ext cx="119703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3552304" y="1978941"/>
                  <a:ext cx="119703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3552303" y="2081581"/>
                  <a:ext cx="119703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3552302" y="2187670"/>
                  <a:ext cx="119703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3552301" y="2291583"/>
                  <a:ext cx="119703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3550159" y="2388741"/>
                  <a:ext cx="119703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1" name="Rectangle 120"/>
              <p:cNvSpPr/>
              <p:nvPr/>
            </p:nvSpPr>
            <p:spPr>
              <a:xfrm>
                <a:off x="4186627" y="6102327"/>
                <a:ext cx="1197033" cy="9084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2958921" y="4800419"/>
                <a:ext cx="8947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PCA </a:t>
                </a:r>
              </a:p>
              <a:p>
                <a:pPr algn="ctr"/>
                <a:r>
                  <a:rPr lang="en-US" sz="1400" dirty="0" smtClean="0"/>
                  <a:t>model 1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696029" y="5931564"/>
                <a:ext cx="11576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Monitoring </a:t>
                </a:r>
              </a:p>
              <a:p>
                <a:pPr algn="ctr"/>
                <a:r>
                  <a:rPr lang="en-US" sz="1400" dirty="0" smtClean="0"/>
                  <a:t>set</a:t>
                </a:r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5956526" y="5839973"/>
                <a:ext cx="718466" cy="358333"/>
                <a:chOff x="6881688" y="5839973"/>
                <a:chExt cx="718466" cy="358333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6923313" y="6097194"/>
                  <a:ext cx="653143" cy="10111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6881688" y="5839973"/>
                  <a:ext cx="7184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SPE, T</a:t>
                  </a:r>
                  <a:r>
                    <a:rPr lang="en-US" sz="1400" baseline="30000" dirty="0" smtClean="0"/>
                    <a:t>2</a:t>
                  </a:r>
                  <a:endParaRPr lang="en-US" sz="1400" baseline="30000" dirty="0"/>
                </a:p>
              </p:txBody>
            </p:sp>
          </p:grpSp>
        </p:grpSp>
        <p:cxnSp>
          <p:nvCxnSpPr>
            <p:cNvPr id="136" name="Straight Arrow Connector 135"/>
            <p:cNvCxnSpPr>
              <a:stCxn id="121" idx="3"/>
              <a:endCxn id="133" idx="1"/>
            </p:cNvCxnSpPr>
            <p:nvPr/>
          </p:nvCxnSpPr>
          <p:spPr>
            <a:xfrm flipV="1">
              <a:off x="5383660" y="6147750"/>
              <a:ext cx="61449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0" name="Right Arrow 139"/>
          <p:cNvSpPr/>
          <p:nvPr/>
        </p:nvSpPr>
        <p:spPr>
          <a:xfrm>
            <a:off x="6674937" y="5035619"/>
            <a:ext cx="416089" cy="1370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845332" y="4671117"/>
            <a:ext cx="2529990" cy="1708625"/>
            <a:chOff x="7845332" y="4671117"/>
            <a:chExt cx="2529990" cy="1708625"/>
          </a:xfrm>
        </p:grpSpPr>
        <p:grpSp>
          <p:nvGrpSpPr>
            <p:cNvPr id="141" name="Group 140"/>
            <p:cNvGrpSpPr/>
            <p:nvPr/>
          </p:nvGrpSpPr>
          <p:grpSpPr>
            <a:xfrm>
              <a:off x="7845332" y="4671117"/>
              <a:ext cx="1199179" cy="789528"/>
              <a:chOff x="3550159" y="1686188"/>
              <a:chExt cx="1199179" cy="789528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3552305" y="1686188"/>
                <a:ext cx="1197033" cy="78952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3552305" y="1777666"/>
                <a:ext cx="119703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3552304" y="1882064"/>
                <a:ext cx="119703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3552304" y="1978941"/>
                <a:ext cx="119703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3552303" y="2081581"/>
                <a:ext cx="119703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3552302" y="2187670"/>
                <a:ext cx="119703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3552301" y="2291583"/>
                <a:ext cx="119703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50159" y="2388741"/>
                <a:ext cx="119703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0" name="Rectangle 149"/>
            <p:cNvSpPr/>
            <p:nvPr/>
          </p:nvSpPr>
          <p:spPr>
            <a:xfrm>
              <a:off x="7850196" y="5459575"/>
              <a:ext cx="1197033" cy="8938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7845332" y="6190448"/>
              <a:ext cx="1197033" cy="1892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/>
            <p:cNvCxnSpPr/>
            <p:nvPr/>
          </p:nvCxnSpPr>
          <p:spPr>
            <a:xfrm>
              <a:off x="7845332" y="6278759"/>
              <a:ext cx="11970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V="1">
              <a:off x="9042365" y="6220138"/>
              <a:ext cx="61449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9656856" y="5912208"/>
              <a:ext cx="718466" cy="358333"/>
              <a:chOff x="6881688" y="5839973"/>
              <a:chExt cx="718466" cy="358333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6923313" y="6097194"/>
                <a:ext cx="653143" cy="10111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6881688" y="5839973"/>
                <a:ext cx="7184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SPE, T</a:t>
                </a:r>
                <a:r>
                  <a:rPr lang="en-US" sz="1400" baseline="30000" dirty="0" smtClean="0"/>
                  <a:t>2</a:t>
                </a:r>
                <a:endParaRPr lang="en-US" sz="1400" baseline="30000" dirty="0"/>
              </a:p>
            </p:txBody>
          </p:sp>
        </p:grpSp>
        <p:sp>
          <p:nvSpPr>
            <p:cNvPr id="157" name="TextBox 156"/>
            <p:cNvSpPr txBox="1"/>
            <p:nvPr/>
          </p:nvSpPr>
          <p:spPr>
            <a:xfrm>
              <a:off x="9480525" y="4842512"/>
              <a:ext cx="894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PCA </a:t>
              </a:r>
            </a:p>
            <a:p>
              <a:pPr algn="ctr"/>
              <a:r>
                <a:rPr lang="en-US" sz="1400" dirty="0" smtClean="0"/>
                <a:t>model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31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5" grpId="0" animBg="1"/>
      <p:bldP spid="1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590989"/>
            <a:ext cx="9599075" cy="3777622"/>
          </a:xfrm>
        </p:spPr>
        <p:txBody>
          <a:bodyPr/>
          <a:lstStyle/>
          <a:p>
            <a:r>
              <a:rPr lang="en-US" dirty="0" smtClean="0"/>
              <a:t>Urban municipal wastewater treatment plant, 527 days, one observation per day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63800" y="2336800"/>
            <a:ext cx="8432800" cy="2006600"/>
            <a:chOff x="2463800" y="2336800"/>
            <a:chExt cx="8432800" cy="2006600"/>
          </a:xfrm>
        </p:grpSpPr>
        <p:sp>
          <p:nvSpPr>
            <p:cNvPr id="15" name="Rectangle 14"/>
            <p:cNvSpPr/>
            <p:nvPr/>
          </p:nvSpPr>
          <p:spPr>
            <a:xfrm>
              <a:off x="3886200" y="2336800"/>
              <a:ext cx="5702300" cy="200660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127500" y="2895600"/>
              <a:ext cx="1930400" cy="9017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Primary Settler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378700" y="2895600"/>
              <a:ext cx="1892300" cy="9017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Secondary Settler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endCxn id="4" idx="1"/>
            </p:cNvCxnSpPr>
            <p:nvPr/>
          </p:nvCxnSpPr>
          <p:spPr>
            <a:xfrm>
              <a:off x="2463800" y="3346450"/>
              <a:ext cx="1663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3"/>
            </p:cNvCxnSpPr>
            <p:nvPr/>
          </p:nvCxnSpPr>
          <p:spPr>
            <a:xfrm>
              <a:off x="6057900" y="3346450"/>
              <a:ext cx="1320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271000" y="3340100"/>
              <a:ext cx="1625600" cy="6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451600" y="3346450"/>
            <a:ext cx="1614545" cy="3241000"/>
            <a:chOff x="6451600" y="3346450"/>
            <a:chExt cx="1614545" cy="32410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6680200" y="3346450"/>
              <a:ext cx="0" cy="120967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451600" y="4556125"/>
              <a:ext cx="1614545" cy="20313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</a:t>
              </a:r>
            </a:p>
            <a:p>
              <a:r>
                <a:rPr lang="en-US" dirty="0" smtClean="0"/>
                <a:t>BOD</a:t>
              </a:r>
            </a:p>
            <a:p>
              <a:r>
                <a:rPr lang="en-US" dirty="0" smtClean="0"/>
                <a:t>COD</a:t>
              </a:r>
            </a:p>
            <a:p>
              <a:r>
                <a:rPr lang="en-US" dirty="0" smtClean="0"/>
                <a:t>SS</a:t>
              </a:r>
            </a:p>
            <a:p>
              <a:r>
                <a:rPr lang="en-US" dirty="0" smtClean="0"/>
                <a:t>VSS</a:t>
              </a:r>
            </a:p>
            <a:p>
              <a:r>
                <a:rPr lang="en-US" dirty="0" smtClean="0"/>
                <a:t>Sediments</a:t>
              </a:r>
            </a:p>
            <a:p>
              <a:r>
                <a:rPr lang="en-US" dirty="0" smtClean="0"/>
                <a:t>Conductivity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38205" y="3346450"/>
            <a:ext cx="1516295" cy="3198063"/>
            <a:chOff x="2738205" y="3346450"/>
            <a:chExt cx="1516295" cy="3198063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175000" y="3346450"/>
              <a:ext cx="0" cy="8064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738205" y="4205411"/>
              <a:ext cx="1516295" cy="23391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Volume</a:t>
              </a:r>
            </a:p>
            <a:p>
              <a:r>
                <a:rPr lang="en-US" sz="1600" dirty="0" smtClean="0"/>
                <a:t>Zinc</a:t>
              </a:r>
            </a:p>
            <a:p>
              <a:r>
                <a:rPr lang="en-US" sz="1600" dirty="0" smtClean="0"/>
                <a:t>pH</a:t>
              </a:r>
            </a:p>
            <a:p>
              <a:r>
                <a:rPr lang="en-US" sz="1600" dirty="0" smtClean="0"/>
                <a:t>BOD</a:t>
              </a:r>
            </a:p>
            <a:p>
              <a:r>
                <a:rPr lang="en-US" sz="1600" dirty="0" smtClean="0"/>
                <a:t>COD</a:t>
              </a:r>
            </a:p>
            <a:p>
              <a:r>
                <a:rPr lang="en-US" sz="1600" dirty="0" smtClean="0"/>
                <a:t>SS</a:t>
              </a:r>
            </a:p>
            <a:p>
              <a:r>
                <a:rPr lang="en-US" sz="1600" dirty="0" smtClean="0"/>
                <a:t>VSS</a:t>
              </a:r>
            </a:p>
            <a:p>
              <a:r>
                <a:rPr lang="en-US" sz="1600" dirty="0" smtClean="0"/>
                <a:t>Sediments</a:t>
              </a:r>
            </a:p>
            <a:p>
              <a:r>
                <a:rPr lang="en-US" sz="1600" dirty="0" smtClean="0"/>
                <a:t>Conductivity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217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07226" y="477672"/>
            <a:ext cx="8911687" cy="128089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97540" y="1637731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Fixed PCA model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4776716" y="627797"/>
            <a:ext cx="0" cy="537721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97540" y="573964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Model training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851813" y="573963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Monitoring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835878" y="169895"/>
            <a:ext cx="2520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Fixed PCA model (50 days)</a:t>
            </a:r>
            <a:endParaRPr lang="en-US" sz="1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625884" y="745588"/>
            <a:ext cx="3876319" cy="4501661"/>
            <a:chOff x="6625884" y="745588"/>
            <a:chExt cx="3876319" cy="4501661"/>
          </a:xfrm>
        </p:grpSpPr>
        <p:cxnSp>
          <p:nvCxnSpPr>
            <p:cNvPr id="3" name="Straight Arrow Connector 2"/>
            <p:cNvCxnSpPr/>
            <p:nvPr/>
          </p:nvCxnSpPr>
          <p:spPr>
            <a:xfrm flipH="1" flipV="1">
              <a:off x="6625884" y="745588"/>
              <a:ext cx="2335236" cy="1261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9284677" y="2391508"/>
              <a:ext cx="1055077" cy="2855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510952" y="2035199"/>
              <a:ext cx="19912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Abnormal Operation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167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35878" y="169895"/>
            <a:ext cx="2520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Fixed PCA model (50 days)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497540" y="573964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Model training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851813" y="573963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Monitoring</a:t>
            </a:r>
            <a:endParaRPr lang="en-US" sz="1200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749420" y="627797"/>
            <a:ext cx="0" cy="537721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85628" y="1494278"/>
            <a:ext cx="277511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Points above limit: 38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4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99150" y="87226"/>
            <a:ext cx="3802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Adaptive PCA model (starting at 50 days)</a:t>
            </a:r>
            <a:endParaRPr lang="en-US" sz="14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749420" y="627797"/>
            <a:ext cx="0" cy="537721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97540" y="573964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Initial Model training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905916" y="573964"/>
            <a:ext cx="2828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Adaptive modeling and monitoring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729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9150" y="87226"/>
            <a:ext cx="3802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Adaptive PCA model (starting at 50 days)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497540" y="573964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Initial Model training</a:t>
            </a:r>
            <a:endParaRPr lang="en-US" sz="12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667533" y="573964"/>
            <a:ext cx="40945" cy="5526586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05916" y="573964"/>
            <a:ext cx="2828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Adaptive modeling and monitoring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7680819" y="1494278"/>
            <a:ext cx="27847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Points above limit: 19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85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678" y="3459432"/>
            <a:ext cx="8911687" cy="1280890"/>
          </a:xfrm>
        </p:spPr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965" y="4549253"/>
            <a:ext cx="8915400" cy="3777622"/>
          </a:xfrm>
        </p:spPr>
        <p:txBody>
          <a:bodyPr/>
          <a:lstStyle/>
          <a:p>
            <a:r>
              <a:rPr lang="en-US" dirty="0" smtClean="0"/>
              <a:t>Reduced false alarms </a:t>
            </a:r>
          </a:p>
          <a:p>
            <a:r>
              <a:rPr lang="en-US" dirty="0" smtClean="0"/>
              <a:t>Model is coping up with the seasonal changes</a:t>
            </a:r>
          </a:p>
          <a:p>
            <a:r>
              <a:rPr lang="en-US" dirty="0" smtClean="0"/>
              <a:t>Beneficial for processes with slow drifting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715793"/>
              </p:ext>
            </p:extLst>
          </p:nvPr>
        </p:nvGraphicFramePr>
        <p:xfrm>
          <a:off x="2493678" y="719666"/>
          <a:ext cx="8288052" cy="1846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684"/>
                <a:gridCol w="2762684"/>
                <a:gridCol w="2762684"/>
              </a:tblGrid>
              <a:tr h="1019326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Alarms</a:t>
                      </a:r>
                      <a:r>
                        <a:rPr lang="en-US" baseline="0" dirty="0" smtClean="0"/>
                        <a:t> raised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alarms (product quality was normal)</a:t>
                      </a:r>
                      <a:endParaRPr lang="en-US" dirty="0"/>
                    </a:p>
                  </a:txBody>
                  <a:tcPr/>
                </a:tc>
              </a:tr>
              <a:tr h="413393">
                <a:tc>
                  <a:txBody>
                    <a:bodyPr/>
                    <a:lstStyle/>
                    <a:p>
                      <a:r>
                        <a:rPr lang="en-US" dirty="0" smtClean="0"/>
                        <a:t>Fixed PCA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413393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</a:t>
                      </a:r>
                      <a:r>
                        <a:rPr lang="en-US" baseline="0" dirty="0" smtClean="0"/>
                        <a:t> PCA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10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66792"/>
            <a:ext cx="8915400" cy="5280108"/>
          </a:xfrm>
        </p:spPr>
        <p:txBody>
          <a:bodyPr>
            <a:normAutofit/>
          </a:bodyPr>
          <a:lstStyle/>
          <a:p>
            <a:r>
              <a:rPr lang="en-US" b="1" dirty="0" smtClean="0"/>
              <a:t>Recursive PCA</a:t>
            </a: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Recursive relations to update </a:t>
            </a:r>
            <a:r>
              <a:rPr lang="en-US" b="1" dirty="0" smtClean="0"/>
              <a:t>mean</a:t>
            </a:r>
            <a:r>
              <a:rPr lang="en-US" dirty="0" smtClean="0"/>
              <a:t>, </a:t>
            </a:r>
            <a:r>
              <a:rPr lang="en-US" b="1" dirty="0" smtClean="0"/>
              <a:t>standard deviation</a:t>
            </a:r>
            <a:r>
              <a:rPr lang="en-US" dirty="0" smtClean="0"/>
              <a:t> and </a:t>
            </a:r>
            <a:r>
              <a:rPr lang="en-US" b="1" dirty="0" smtClean="0"/>
              <a:t>correlation matrix </a:t>
            </a:r>
            <a:r>
              <a:rPr lang="en-US" dirty="0" smtClean="0"/>
              <a:t>were derived and used. [Ref. </a:t>
            </a:r>
            <a:r>
              <a:rPr lang="en-US" dirty="0" err="1"/>
              <a:t>Weihua</a:t>
            </a:r>
            <a:r>
              <a:rPr lang="en-US" dirty="0"/>
              <a:t> Li</a:t>
            </a:r>
            <a:r>
              <a:rPr lang="en-US" dirty="0" smtClean="0"/>
              <a:t>,</a:t>
            </a:r>
            <a:r>
              <a:rPr lang="en-US" dirty="0"/>
              <a:t> Recursive PCA for adaptive process </a:t>
            </a:r>
            <a:r>
              <a:rPr lang="en-US" dirty="0" smtClean="0"/>
              <a:t>monitoring 2000]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r>
              <a:rPr lang="en-US" b="1" dirty="0" smtClean="0"/>
              <a:t>Confidence limit for SPE</a:t>
            </a: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The upper limit of  SPE was calculated with every iteration using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[Ref. J.E. Jackson, G. </a:t>
            </a:r>
            <a:r>
              <a:rPr lang="en-US" dirty="0" err="1"/>
              <a:t>Mudholkar</a:t>
            </a:r>
            <a:r>
              <a:rPr lang="en-US" dirty="0"/>
              <a:t>, Control procedures for residuals associated with principal component analysis 1979] </a:t>
            </a:r>
            <a:r>
              <a:rPr lang="en-US" baseline="30000" dirty="0"/>
              <a:t>	</a:t>
            </a:r>
            <a:r>
              <a:rPr lang="en-US" baseline="30000" dirty="0" smtClean="0"/>
              <a:t>	</a:t>
            </a:r>
            <a:endParaRPr lang="en-US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38" y="4330375"/>
            <a:ext cx="4311062" cy="1237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88" y="5235708"/>
            <a:ext cx="1916759" cy="7533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712" y="5147880"/>
            <a:ext cx="1388348" cy="9289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586" y="4284200"/>
            <a:ext cx="1247949" cy="8764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326" y="4287532"/>
            <a:ext cx="1373734" cy="91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2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316</TotalTime>
  <Words>317</Words>
  <Application>Microsoft Office PowerPoint</Application>
  <PresentationFormat>Widescreen</PresentationFormat>
  <Paragraphs>96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Wisp</vt:lpstr>
      <vt:lpstr>Recursive PCA for Adaptive Process Monitoring</vt:lpstr>
      <vt:lpstr>Introduction</vt:lpstr>
      <vt:lpstr>Data Set</vt:lpstr>
      <vt:lpstr>Results</vt:lpstr>
      <vt:lpstr>PowerPoint Presentation</vt:lpstr>
      <vt:lpstr>Continued…</vt:lpstr>
      <vt:lpstr>PowerPoint Presentation</vt:lpstr>
      <vt:lpstr>Advantages</vt:lpstr>
      <vt:lpstr>Methods</vt:lpstr>
      <vt:lpstr>Continued…</vt:lpstr>
      <vt:lpstr>Thank 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PCA for adaptive Process Monitoring</dc:title>
  <dc:creator>satyam agnihotri</dc:creator>
  <cp:lastModifiedBy>satyam agnihotri</cp:lastModifiedBy>
  <cp:revision>27</cp:revision>
  <dcterms:created xsi:type="dcterms:W3CDTF">2018-12-09T19:03:16Z</dcterms:created>
  <dcterms:modified xsi:type="dcterms:W3CDTF">2018-12-11T21:51:13Z</dcterms:modified>
</cp:coreProperties>
</file>