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77" r:id="rId4"/>
    <p:sldId id="263" r:id="rId5"/>
    <p:sldId id="266" r:id="rId6"/>
    <p:sldId id="265" r:id="rId7"/>
    <p:sldId id="267" r:id="rId8"/>
    <p:sldId id="271" r:id="rId9"/>
    <p:sldId id="268" r:id="rId10"/>
    <p:sldId id="276" r:id="rId11"/>
    <p:sldId id="269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84BA-26BA-4297-BFF7-C8995B32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CB15E-5BB1-4A0A-AD20-01C195910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06328-3C03-44FD-A191-F5066F77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572B-F862-4B97-AA60-4AADB4506E0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D29A4-82B2-4D62-882F-A05464F7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C05B6-BB47-4128-92F5-208904F8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9537-1FCC-46DB-8AFD-47F847D86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6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4E0C-FDFE-4D54-8162-49FF6CC2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DAB45-7811-4E88-837A-5F4D95BD4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52546-ED07-49DE-8DA3-0FEBBFF7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572B-F862-4B97-AA60-4AADB4506E0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AF9B7-97F1-49A7-9F84-755DD497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2D201-110E-4EBE-85FA-ECBBA908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9537-1FCC-46DB-8AFD-47F847D86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8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F2303-CB44-4AC5-B036-2BBBE2F8F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F7735-F0CA-43D5-9B3A-AEAA63429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8FCD8-1DBD-4FA7-BF58-AE85F24D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572B-F862-4B97-AA60-4AADB4506E0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E88C1-25C1-4F24-8224-A7BBF8DE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BE666-B9AC-4C9F-A170-98778F13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9537-1FCC-46DB-8AFD-47F847D86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4813-2947-42F5-A973-6B233BE6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D4A2B-109D-4185-A879-789F53BAE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A63ED-3010-4CA9-8D7A-4A212666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572B-F862-4B97-AA60-4AADB4506E0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1CD01-E247-4C7E-AE00-A5440033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AA22-D910-44EC-B8C7-11818F4E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9537-1FCC-46DB-8AFD-47F847D86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4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59B7-2C94-4020-9755-5C6DD738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90BFD-AD84-4EF9-A71B-78194F770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54480-74E0-4F6E-8AB0-22FFAAEA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572B-F862-4B97-AA60-4AADB4506E0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E4B19-7185-4497-8CC0-4DFC9A6D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4AA4-6E4F-47CE-A8D6-62E0B4FE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9537-1FCC-46DB-8AFD-47F847D86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7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F812-3145-429C-A633-602E95F7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0A715-3EEB-4D24-8392-335BE4D8D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F5B22-CC44-4ACA-B5F3-EE60D1E89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3443E-F0CB-42F7-90BC-41654A84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572B-F862-4B97-AA60-4AADB4506E0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36F4D-1AB2-4B13-93F8-6F6CCF4F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2C7EB-3178-442B-9B3B-93CF3CCE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9537-1FCC-46DB-8AFD-47F847D86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8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1601-60F8-4E98-A144-BDD00F27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A84A4-E643-409A-9172-DCF78A36C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4D5B4-CDEA-4C62-9D8A-691BEA3C0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CF51E-4E81-472E-B56A-A457C642C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3D58F-41DE-457D-90F8-B81CDB63B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4CB56A-9A09-4BE5-9B3E-B3BF633A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572B-F862-4B97-AA60-4AADB4506E0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DC0AC-11D7-4A41-AF31-15F0B661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D9230-9796-4226-B8CB-33A7DE8B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9537-1FCC-46DB-8AFD-47F847D86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3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98E7-C505-4236-849C-9B202688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DA235-3C49-49C6-B60B-52A85563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572B-F862-4B97-AA60-4AADB4506E0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CEC9C-865F-4A92-8D07-717AC5F5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6C960-057E-41E8-8A1F-836D8A79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9537-1FCC-46DB-8AFD-47F847D86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4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3DC56-9DC5-4CE4-9313-E949BB8D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572B-F862-4B97-AA60-4AADB4506E0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292E2-8C35-41FC-9583-E3B1C805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1F09E-3DA0-4A17-97DF-2AF54347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9537-1FCC-46DB-8AFD-47F847D86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9A09-9FDB-4EB1-8EFE-EEDE89D1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3DD1-9392-4D31-8B90-9520B9CD2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CD9DF-1530-4D57-815F-605858428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A70D7-849D-4C81-9A31-A78981F4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572B-F862-4B97-AA60-4AADB4506E0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ACCAE-FE66-42B4-BAA1-8B6B96868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5F0D2-41B8-468E-BE60-0E0A7772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9537-1FCC-46DB-8AFD-47F847D86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2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5E68-3FDC-4D6F-A61F-0BDA5460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11D62-8A16-4306-B351-E6ED165E2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E5B6C-C673-4DA4-904D-6D643EA07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02FE0-1E9B-4EED-8C83-67907196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572B-F862-4B97-AA60-4AADB4506E0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5FDC2-881C-48DD-8FA0-1F313589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F8F89-C34A-4F91-B121-362AE3F7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9537-1FCC-46DB-8AFD-47F847D86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4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F0E1E5-1D7E-4E1B-8190-07D302E5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1AECF-69D4-4A10-8919-B217028DE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573B1-0681-4B4D-AAA8-0AC5356D2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6572B-F862-4B97-AA60-4AADB4506E0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9A88A-3CDA-44B5-8440-727C757D7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4A762-77E6-457B-9367-5A090677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29537-1FCC-46DB-8AFD-47F847D86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0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freepngimg.com/png/64785-icons-envelope-computer-mail-message-email" TargetMode="External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commons.wikimedia.org/wiki/File:Instagram_simple_icon.svg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Logo_Sitio_Web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2413686" y="2669059"/>
            <a:ext cx="7479957" cy="12686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FUNCTION DAN POINTER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53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4482081" y="775533"/>
            <a:ext cx="2948092" cy="797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FUNCTION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689B30-ACB2-483D-9337-E306BC4F93A9}"/>
              </a:ext>
            </a:extLst>
          </p:cNvPr>
          <p:cNvSpPr/>
          <p:nvPr/>
        </p:nvSpPr>
        <p:spPr>
          <a:xfrm>
            <a:off x="1012644" y="2451834"/>
            <a:ext cx="5127398" cy="313861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Contoh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lain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penggunaan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6ECAA9-24F3-4C21-AE4C-DB0AC42D72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74818" y="2656831"/>
            <a:ext cx="32670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2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4482081" y="775533"/>
            <a:ext cx="2948092" cy="797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FUNCTION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689B30-ACB2-483D-9337-E306BC4F93A9}"/>
              </a:ext>
            </a:extLst>
          </p:cNvPr>
          <p:cNvSpPr/>
          <p:nvPr/>
        </p:nvSpPr>
        <p:spPr>
          <a:xfrm>
            <a:off x="1012644" y="2451834"/>
            <a:ext cx="5127398" cy="313861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Fungsi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dapat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melakukan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pengembalian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nilai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lebih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dari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1. </a:t>
            </a:r>
          </a:p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Terdapat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beberapa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cara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untuk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melakukannya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.</a:t>
            </a:r>
          </a:p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Berikut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ini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merupakan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teknik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dengan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menggunakan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array.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B8E0F19-E25E-485F-9F1A-5F28020185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17054" y="2085369"/>
            <a:ext cx="55435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9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2413686" y="2669059"/>
            <a:ext cx="7479957" cy="12686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POINTER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17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4482081" y="775533"/>
            <a:ext cx="2948092" cy="797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POINTER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689B30-ACB2-483D-9337-E306BC4F93A9}"/>
              </a:ext>
            </a:extLst>
          </p:cNvPr>
          <p:cNvSpPr/>
          <p:nvPr/>
        </p:nvSpPr>
        <p:spPr>
          <a:xfrm>
            <a:off x="1012644" y="2451834"/>
            <a:ext cx="9960156" cy="313861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Setiap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variabel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digunakan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pada program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memiliki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alamat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memori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Pointer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digunakan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menyimpan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alamat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memori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variabel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Singkatnya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dikatakan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bahwa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pointer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variabel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penunjuk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Pointer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dideklarasikan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symbol  “*”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asterik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>
              <a:latin typeface="Myanmar Text" panose="020B0502040204020203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363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4482081" y="775533"/>
            <a:ext cx="2948092" cy="797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POINTER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689B30-ACB2-483D-9337-E306BC4F93A9}"/>
              </a:ext>
            </a:extLst>
          </p:cNvPr>
          <p:cNvSpPr/>
          <p:nvPr/>
        </p:nvSpPr>
        <p:spPr>
          <a:xfrm>
            <a:off x="493660" y="2041735"/>
            <a:ext cx="5009216" cy="390598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Variabel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 dan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variabel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pointer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berupa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pointer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dideklarasikan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tipe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 integer. </a:t>
            </a:r>
          </a:p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Pada baris 7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variabel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diberi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nilai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8.</a:t>
            </a:r>
          </a:p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Pada baris 8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variabel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pointer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menyimpan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alamat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n. </a:t>
            </a:r>
          </a:p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tersebut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ditunjukkan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sintaks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nilai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en-US" sz="2400" dirty="0">
              <a:latin typeface="Myanmar Text" panose="020B0502040204020203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277E26-A82D-4D4E-9423-C6358811F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731" y="2007535"/>
            <a:ext cx="4269054" cy="289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4442D4-3618-4C62-AC6F-B52209E56FF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56127" y="4921834"/>
            <a:ext cx="3639058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18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4482081" y="775533"/>
            <a:ext cx="2948092" cy="797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POINTER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689B30-ACB2-483D-9337-E306BC4F93A9}"/>
              </a:ext>
            </a:extLst>
          </p:cNvPr>
          <p:cNvSpPr/>
          <p:nvPr/>
        </p:nvSpPr>
        <p:spPr>
          <a:xfrm>
            <a:off x="493660" y="2041735"/>
            <a:ext cx="5009216" cy="390598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Variabel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 dan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variabel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pointer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berupa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pointer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dideklarasikan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tipe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 integer. </a:t>
            </a:r>
          </a:p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Pada baris 7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variabel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diberi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nilai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8.</a:t>
            </a:r>
          </a:p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Pada baris 8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variabel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pointer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menyimpan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alamat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n. </a:t>
            </a:r>
          </a:p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tersebut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ditunjukkan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sintaks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&amp;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nilai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en-US" sz="2400" dirty="0">
              <a:latin typeface="Myanmar Text" panose="020B0502040204020203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277E26-A82D-4D4E-9423-C6358811F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731" y="2007535"/>
            <a:ext cx="4269054" cy="289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4442D4-3618-4C62-AC6F-B52209E56FF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56127" y="4921834"/>
            <a:ext cx="3639058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88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4482081" y="775533"/>
            <a:ext cx="2948092" cy="797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b="1" dirty="0"/>
              <a:t>Alamat dan Nilai Suatu Variabel</a:t>
            </a:r>
            <a:endParaRPr lang="en-US" sz="28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689B30-ACB2-483D-9337-E306BC4F93A9}"/>
              </a:ext>
            </a:extLst>
          </p:cNvPr>
          <p:cNvSpPr/>
          <p:nvPr/>
        </p:nvSpPr>
        <p:spPr>
          <a:xfrm>
            <a:off x="1544459" y="2068150"/>
            <a:ext cx="8823336" cy="390598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Cara </a:t>
            </a:r>
            <a:r>
              <a:rPr lang="en-US" sz="20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menyimpan</a:t>
            </a:r>
            <a:r>
              <a:rPr lang="en-US" sz="20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0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alamat</a:t>
            </a:r>
            <a:r>
              <a:rPr lang="en-US" sz="20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0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suatu</a:t>
            </a:r>
            <a:r>
              <a:rPr lang="en-US" sz="20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0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variabel</a:t>
            </a:r>
            <a:r>
              <a:rPr lang="en-US" sz="20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0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adalah</a:t>
            </a:r>
            <a:r>
              <a:rPr lang="en-US" sz="20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0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menggunakan</a:t>
            </a:r>
            <a:r>
              <a:rPr lang="en-US" sz="20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symbol ampersand (&amp;) </a:t>
            </a:r>
            <a:r>
              <a:rPr lang="en-US" sz="20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diikuti</a:t>
            </a:r>
            <a:r>
              <a:rPr lang="en-US" sz="20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0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dengan</a:t>
            </a:r>
            <a:r>
              <a:rPr lang="en-US" sz="20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0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nama</a:t>
            </a:r>
            <a:r>
              <a:rPr lang="en-US" sz="20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0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variabel</a:t>
            </a:r>
            <a:r>
              <a:rPr lang="en-US" sz="20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yang </a:t>
            </a:r>
            <a:r>
              <a:rPr lang="en-US" sz="20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ingin</a:t>
            </a:r>
            <a:r>
              <a:rPr lang="en-US" sz="20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0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disimpan</a:t>
            </a:r>
            <a:r>
              <a:rPr lang="en-US" sz="20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0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alamatnya</a:t>
            </a:r>
            <a:r>
              <a:rPr lang="en-US" sz="20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. </a:t>
            </a:r>
          </a:p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Untuk</a:t>
            </a:r>
            <a:r>
              <a:rPr lang="en-US" sz="20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0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mengakses</a:t>
            </a:r>
            <a:r>
              <a:rPr lang="en-US" sz="20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0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nilai</a:t>
            </a:r>
            <a:r>
              <a:rPr lang="en-US" sz="20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0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variabel</a:t>
            </a:r>
            <a:r>
              <a:rPr lang="en-US" sz="20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yang </a:t>
            </a:r>
            <a:r>
              <a:rPr lang="en-US" sz="20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ditunjuk</a:t>
            </a:r>
            <a:r>
              <a:rPr lang="en-US" sz="20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oleh pointer, </a:t>
            </a:r>
            <a:r>
              <a:rPr lang="en-US" sz="20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menggunakan</a:t>
            </a:r>
            <a:r>
              <a:rPr lang="en-US" sz="20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symbol </a:t>
            </a:r>
            <a:r>
              <a:rPr lang="en-US" sz="20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asterik</a:t>
            </a:r>
            <a:r>
              <a:rPr lang="en-US" sz="20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(*).</a:t>
            </a:r>
          </a:p>
        </p:txBody>
      </p:sp>
    </p:spTree>
    <p:extLst>
      <p:ext uri="{BB962C8B-B14F-4D97-AF65-F5344CB8AC3E}">
        <p14:creationId xmlns:p14="http://schemas.microsoft.com/office/powerpoint/2010/main" val="1405101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4482081" y="775533"/>
            <a:ext cx="2948092" cy="797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b="1" dirty="0"/>
              <a:t>Deklarasi Pointer</a:t>
            </a:r>
            <a:endParaRPr lang="en-US" sz="28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689B30-ACB2-483D-9337-E306BC4F93A9}"/>
              </a:ext>
            </a:extLst>
          </p:cNvPr>
          <p:cNvSpPr/>
          <p:nvPr/>
        </p:nvSpPr>
        <p:spPr>
          <a:xfrm>
            <a:off x="1544459" y="2068150"/>
            <a:ext cx="8823336" cy="390598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Pointer juga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merupakan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variabel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oleh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karena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pointer juga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perlu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dideklarasikan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Perbedaan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variabel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biasa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pointer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dideklarasikan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symbol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asterik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(*)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sebelum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variabel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Bagaimana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denga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tipe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 pada pointer?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Tipe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 pada pointer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sama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tipe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variabel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ditunjuk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oleh pointer.</a:t>
            </a:r>
            <a:endParaRPr lang="en-US" sz="2000" dirty="0">
              <a:latin typeface="Myanmar Text" panose="020B0502040204020203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33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4482081" y="775533"/>
            <a:ext cx="2948092" cy="797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b="1" dirty="0"/>
              <a:t>Deklarasi Pointer</a:t>
            </a:r>
            <a:endParaRPr lang="en-US" sz="28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DA4FE3-C326-4868-B0FF-E115E641D9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28945" y="2609735"/>
            <a:ext cx="2934109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84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4482081" y="775533"/>
            <a:ext cx="2948092" cy="797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Pointer </a:t>
            </a:r>
            <a:r>
              <a:rPr lang="en-US" sz="2800" b="1" dirty="0" err="1"/>
              <a:t>dengan</a:t>
            </a:r>
            <a:r>
              <a:rPr lang="en-US" sz="2800" b="1" dirty="0"/>
              <a:t> </a:t>
            </a:r>
            <a:r>
              <a:rPr lang="en-US" sz="2800" b="1" dirty="0" err="1"/>
              <a:t>Fungsi</a:t>
            </a:r>
            <a:endParaRPr lang="en-US" sz="28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5E20B4-FF1D-47AF-9BD2-51B1167EA3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47775" y="2491041"/>
            <a:ext cx="3429479" cy="35914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1628E2-CC15-4BEC-A99F-6316A458F0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50248" y="3058951"/>
            <a:ext cx="3953427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2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4482081" y="775533"/>
            <a:ext cx="2948092" cy="797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TODAY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BF9267-C0CE-46E1-AF4B-C41AAECE03BB}"/>
              </a:ext>
            </a:extLst>
          </p:cNvPr>
          <p:cNvSpPr/>
          <p:nvPr/>
        </p:nvSpPr>
        <p:spPr>
          <a:xfrm>
            <a:off x="3979325" y="2274820"/>
            <a:ext cx="3817711" cy="313861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Function</a:t>
            </a:r>
          </a:p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Pointer</a:t>
            </a:r>
          </a:p>
        </p:txBody>
      </p:sp>
    </p:spTree>
    <p:extLst>
      <p:ext uri="{BB962C8B-B14F-4D97-AF65-F5344CB8AC3E}">
        <p14:creationId xmlns:p14="http://schemas.microsoft.com/office/powerpoint/2010/main" val="27249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2413686" y="2669059"/>
            <a:ext cx="7479957" cy="12686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FUNCTION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1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4482081" y="775533"/>
            <a:ext cx="2948092" cy="797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FUNCTION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BF9267-C0CE-46E1-AF4B-C41AAECE03BB}"/>
              </a:ext>
            </a:extLst>
          </p:cNvPr>
          <p:cNvSpPr/>
          <p:nvPr/>
        </p:nvSpPr>
        <p:spPr>
          <a:xfrm>
            <a:off x="2123511" y="2101170"/>
            <a:ext cx="7665231" cy="313861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Function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merupakan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blok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kode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program yang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melakukan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tugas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tertentu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.</a:t>
            </a:r>
          </a:p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Function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memiliki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nilai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pengembalian</a:t>
            </a:r>
            <a:endParaRPr lang="en-US" sz="2400" dirty="0">
              <a:latin typeface="Myanmar Text" panose="020B0502040204020203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Standard library function</a:t>
            </a:r>
          </a:p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User-defined function</a:t>
            </a:r>
          </a:p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400" dirty="0">
              <a:latin typeface="Myanmar Text" panose="020B0502040204020203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58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4482081" y="775533"/>
            <a:ext cx="2948092" cy="797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ADVANTAGE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BF9267-C0CE-46E1-AF4B-C41AAECE03BB}"/>
              </a:ext>
            </a:extLst>
          </p:cNvPr>
          <p:cNvSpPr/>
          <p:nvPr/>
        </p:nvSpPr>
        <p:spPr>
          <a:xfrm>
            <a:off x="1246909" y="2101169"/>
            <a:ext cx="9493135" cy="365123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Program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akan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lebih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mudah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dipahami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,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dipelihara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, dan di-debug.</a:t>
            </a:r>
          </a:p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Kode yang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dapat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digunakan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kembali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yang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dapat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digunakan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di program lain</a:t>
            </a:r>
          </a:p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Sebuah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program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besar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dapat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dibagi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menjadi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modul-modul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yang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lebih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kecil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. Oleh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karena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itu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,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sebuah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proyek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besar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dapat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dibagi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di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antara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banyak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programmer.</a:t>
            </a:r>
          </a:p>
        </p:txBody>
      </p:sp>
    </p:spTree>
    <p:extLst>
      <p:ext uri="{BB962C8B-B14F-4D97-AF65-F5344CB8AC3E}">
        <p14:creationId xmlns:p14="http://schemas.microsoft.com/office/powerpoint/2010/main" val="43981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4482081" y="775533"/>
            <a:ext cx="2948092" cy="797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FUNCTION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5F4FE9-6DFC-4293-8EEC-CA4280C22F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27327" y="1873254"/>
            <a:ext cx="36576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2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4482081" y="775533"/>
            <a:ext cx="2948092" cy="797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FUNCTION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689B30-ACB2-483D-9337-E306BC4F93A9}"/>
              </a:ext>
            </a:extLst>
          </p:cNvPr>
          <p:cNvSpPr/>
          <p:nvPr/>
        </p:nvSpPr>
        <p:spPr>
          <a:xfrm>
            <a:off x="1012644" y="2451834"/>
            <a:ext cx="5127398" cy="313861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Function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terdiri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dari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nama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function dan argument</a:t>
            </a:r>
          </a:p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Berikut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ini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merupakan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contoh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fungsi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yang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dibangun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tanpa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argument.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768FBD2-6A9C-4162-AA65-F2D85921CD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61281" y="2680006"/>
            <a:ext cx="27908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04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4482081" y="775533"/>
            <a:ext cx="2948092" cy="797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FUNCTION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689B30-ACB2-483D-9337-E306BC4F93A9}"/>
              </a:ext>
            </a:extLst>
          </p:cNvPr>
          <p:cNvSpPr/>
          <p:nvPr/>
        </p:nvSpPr>
        <p:spPr>
          <a:xfrm>
            <a:off x="1012644" y="2451834"/>
            <a:ext cx="5127398" cy="313861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Membuat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function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dengan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return string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dapat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menggunakan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contoh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berikut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.</a:t>
            </a:r>
          </a:p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Khusus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return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bertipe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string,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Dalam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c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kita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tidak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dapat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melakukan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return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terhadap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nama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variable string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tersebut</a:t>
            </a:r>
            <a:endParaRPr lang="en-US" sz="2400" dirty="0">
              <a:latin typeface="Myanmar Text" panose="020B0502040204020203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1E4361-FD41-4C71-96F0-F291B91D90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57803" y="3038302"/>
            <a:ext cx="21431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04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6456A-B47B-4463-BFC9-A8DC4BFBFDA7}"/>
              </a:ext>
            </a:extLst>
          </p:cNvPr>
          <p:cNvSpPr/>
          <p:nvPr/>
        </p:nvSpPr>
        <p:spPr>
          <a:xfrm>
            <a:off x="131805" y="74141"/>
            <a:ext cx="11944865" cy="671383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381A6B-2705-4850-AC1B-64A6417C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6" y="173719"/>
            <a:ext cx="1612517" cy="601814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4CE1D99-16D8-4210-80CD-47B77FEC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03" y="173719"/>
            <a:ext cx="1005499" cy="55479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3935494-5E50-4E10-822C-B919E332B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03" y="173719"/>
            <a:ext cx="961476" cy="554799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186F95D5-7A9F-4F3C-859A-1C6502999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78" y="173719"/>
            <a:ext cx="782034" cy="601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B91ECF-2D93-49D0-BBE4-42BA5980A1F2}"/>
              </a:ext>
            </a:extLst>
          </p:cNvPr>
          <p:cNvSpPr/>
          <p:nvPr/>
        </p:nvSpPr>
        <p:spPr>
          <a:xfrm>
            <a:off x="4482081" y="775533"/>
            <a:ext cx="2948092" cy="797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FUNCTION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4244-4394-4D07-8E11-443327951D24}"/>
              </a:ext>
            </a:extLst>
          </p:cNvPr>
          <p:cNvSpPr/>
          <p:nvPr/>
        </p:nvSpPr>
        <p:spPr>
          <a:xfrm>
            <a:off x="131805" y="6468856"/>
            <a:ext cx="11944865" cy="315003"/>
          </a:xfrm>
          <a:prstGeom prst="rect">
            <a:avLst/>
          </a:prstGeom>
          <a:solidFill>
            <a:srgbClr val="D4A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If.ittelkom-sby.ac.id		</a:t>
            </a:r>
            <a:r>
              <a:rPr lang="en-US" sz="13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if.ittelkomsby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cs typeface="Cavolini" panose="020B0502040204020203" pitchFamily="66" charset="0"/>
              </a:rPr>
              <a:t>		if@ittelkom-sby.ac.id</a:t>
            </a:r>
            <a:endParaRPr lang="en-ID" sz="1300" b="1" dirty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cs typeface="Cavolini" panose="020B0502040204020203" pitchFamily="66" charset="0"/>
            </a:endParaRPr>
          </a:p>
        </p:txBody>
      </p:sp>
      <p:pic>
        <p:nvPicPr>
          <p:cNvPr id="12" name="Graphic 14" descr="Icon&#10;&#10;Description automatically generated">
            <a:extLst>
              <a:ext uri="{FF2B5EF4-FFF2-40B4-BE49-F238E27FC236}">
                <a16:creationId xmlns:a16="http://schemas.microsoft.com/office/drawing/2014/main" id="{48AEA86D-2545-4797-86D9-F703300512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7561281" y="6489229"/>
            <a:ext cx="296522" cy="244161"/>
          </a:xfrm>
          <a:prstGeom prst="rect">
            <a:avLst/>
          </a:prstGeom>
        </p:spPr>
      </p:pic>
      <p:pic>
        <p:nvPicPr>
          <p:cNvPr id="13" name="Graphic 18">
            <a:extLst>
              <a:ext uri="{FF2B5EF4-FFF2-40B4-BE49-F238E27FC236}">
                <a16:creationId xmlns:a16="http://schemas.microsoft.com/office/drawing/2014/main" id="{D48919A7-B2A5-4E58-93D0-9F4DCCF6CEA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2106913" y="6513559"/>
            <a:ext cx="296522" cy="219831"/>
          </a:xfrm>
          <a:prstGeom prst="rect">
            <a:avLst/>
          </a:prstGeom>
        </p:spPr>
      </p:pic>
      <p:pic>
        <p:nvPicPr>
          <p:cNvPr id="14" name="Graphic 22" descr="Shape&#10;&#10;Description automatically generated with low confidence">
            <a:extLst>
              <a:ext uri="{FF2B5EF4-FFF2-40B4-BE49-F238E27FC236}">
                <a16:creationId xmlns:a16="http://schemas.microsoft.com/office/drawing/2014/main" id="{F0E89C8B-EC46-43C5-B76D-8BD5F51656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4803042" y="6501395"/>
            <a:ext cx="296522" cy="24992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689B30-ACB2-483D-9337-E306BC4F93A9}"/>
              </a:ext>
            </a:extLst>
          </p:cNvPr>
          <p:cNvSpPr/>
          <p:nvPr/>
        </p:nvSpPr>
        <p:spPr>
          <a:xfrm>
            <a:off x="1012644" y="2451834"/>
            <a:ext cx="5127398" cy="313861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Function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terdiri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dari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nama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function dan argument</a:t>
            </a:r>
          </a:p>
          <a:p>
            <a:pPr marL="342900" marR="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Berikut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ini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merupakan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contoh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function yang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menggunakan</a:t>
            </a:r>
            <a:r>
              <a:rPr lang="en-US" sz="2400" dirty="0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 2 </a:t>
            </a:r>
            <a:r>
              <a:rPr lang="en-US" sz="2400" dirty="0" err="1">
                <a:latin typeface="Myanmar Text" panose="020B0502040204020203" pitchFamily="34" charset="0"/>
                <a:ea typeface="Times New Roman" panose="02020603050405020304" pitchFamily="18" charset="0"/>
                <a:cs typeface="Myanmar Text" panose="020B0502040204020203" pitchFamily="34" charset="0"/>
              </a:rPr>
              <a:t>argumen</a:t>
            </a:r>
            <a:endParaRPr lang="en-US" sz="2400" dirty="0">
              <a:latin typeface="Myanmar Text" panose="020B0502040204020203" pitchFamily="34" charset="0"/>
              <a:ea typeface="Times New Roman" panose="02020603050405020304" pitchFamily="18" charset="0"/>
              <a:cs typeface="Myanmar Text" panose="020B0502040204020203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EF5E42E-39DB-454F-89A4-F08E0352D1D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9552" y="2049467"/>
            <a:ext cx="28003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9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783</Words>
  <Application>Microsoft Office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Georgia</vt:lpstr>
      <vt:lpstr>Myanmar Text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satria</dc:creator>
  <cp:lastModifiedBy>ahmad satria</cp:lastModifiedBy>
  <cp:revision>1</cp:revision>
  <dcterms:created xsi:type="dcterms:W3CDTF">2022-03-20T19:55:08Z</dcterms:created>
  <dcterms:modified xsi:type="dcterms:W3CDTF">2022-03-21T00:28:32Z</dcterms:modified>
</cp:coreProperties>
</file>