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9" r:id="rId3"/>
    <p:sldId id="271" r:id="rId4"/>
    <p:sldId id="270" r:id="rId5"/>
    <p:sldId id="26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>
      <p:cViewPr varScale="1">
        <p:scale>
          <a:sx n="93" d="100"/>
          <a:sy n="93" d="100"/>
        </p:scale>
        <p:origin x="142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BA694-BF74-4F34-B518-35500C745A9A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28A6F-83D2-4191-9779-35C57E9A58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607FB-D23B-45E5-B48C-9C3E1DA28221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F7218-9C47-4FA5-8588-AD5E06FCA8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B6AD6-BA2D-4EED-A030-83CC8BD89806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F7842-97CE-4F44-B14E-0BCC12D9D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2A16-6FAC-47CD-A024-EEEB12A0F59D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7664-537D-465B-A3D3-45127BEBF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1B223-E865-4D40-AA8C-08DCCC4D1393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8E807-9AF3-48AF-83B6-65370A22D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FD5D2-A61E-4683-BAA7-80724BB66EB7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13420-EDE7-42A7-89AE-7AE80DE7FD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11DD6-1CBB-4ADD-9823-EDFC26E38236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4CD1F-11CD-454A-8C37-E83589B8C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63333-A203-4812-AFBC-95FCABEEBDA0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D8F5-8263-41C2-A8C4-D46B5838A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3CA0-6CEB-46B4-B6D0-16644B419223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1F4C9-93DB-4973-9D2D-D909E5553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63D7C-CFBB-4348-8055-A065E2AEE9CB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FE091-0DF4-49D5-BA9C-1E325C7C1F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71F8-26F3-4228-A089-1C596BC8BB0E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A87BE-AD9F-414E-9EAD-ABF2F4E2A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2917FC-A5D7-49C0-9A02-C2BA631797E0}" type="datetimeFigureOut">
              <a:rPr lang="en-US"/>
              <a:pPr>
                <a:defRPr/>
              </a:pPr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7684834-4191-4810-8BE7-354DDA820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png"/><Relationship Id="rId18" Type="http://schemas.openxmlformats.org/officeDocument/2006/relationships/image" Target="../media/image2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jpe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jpe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jpeg"/><Relationship Id="rId5" Type="http://schemas.openxmlformats.org/officeDocument/2006/relationships/image" Target="../media/image11.pn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214810" y="357166"/>
            <a:ext cx="4500562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bject 4"/>
          <p:cNvSpPr txBox="1">
            <a:spLocks/>
          </p:cNvSpPr>
          <p:nvPr/>
        </p:nvSpPr>
        <p:spPr>
          <a:xfrm>
            <a:off x="1142976" y="357166"/>
            <a:ext cx="7585075" cy="442913"/>
          </a:xfrm>
          <a:prstGeom prst="rect">
            <a:avLst/>
          </a:prstGeom>
        </p:spPr>
        <p:txBody>
          <a:bodyPr lIns="0" tIns="12065" rIns="0" bIns="0" anchor="ctr">
            <a:spAutoFit/>
          </a:bodyPr>
          <a:lstStyle/>
          <a:p>
            <a:pPr marL="2801620" algn="ctr" fontAlgn="auto">
              <a:spcBef>
                <a:spcPts val="95"/>
              </a:spcBef>
              <a:spcAft>
                <a:spcPts val="0"/>
              </a:spcAft>
              <a:defRPr/>
            </a:pPr>
            <a:r>
              <a:rPr lang="en-US" sz="2800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</a:t>
            </a:r>
            <a:r>
              <a:rPr lang="en-US" sz="2800" u="sng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SMART</a:t>
            </a:r>
            <a:r>
              <a:rPr lang="en-US" sz="2800" u="sng" spc="-1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INDIA</a:t>
            </a:r>
            <a:r>
              <a:rPr lang="en-US" sz="2800" u="sng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</a:t>
            </a:r>
            <a:r>
              <a:rPr lang="en-US" sz="2800" u="sng" spc="-5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ACKATHON</a:t>
            </a:r>
          </a:p>
        </p:txBody>
      </p:sp>
      <p:sp>
        <p:nvSpPr>
          <p:cNvPr id="7" name="object 5"/>
          <p:cNvSpPr txBox="1"/>
          <p:nvPr/>
        </p:nvSpPr>
        <p:spPr>
          <a:xfrm>
            <a:off x="428625" y="2925763"/>
            <a:ext cx="8358188" cy="3933769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329565" indent="-317500" fontAlgn="auto">
              <a:spcBef>
                <a:spcPts val="9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 spc="-5" dirty="0">
                <a:latin typeface="Times New Roman"/>
                <a:cs typeface="Times New Roman"/>
              </a:rPr>
              <a:t>MINISTRY/ORGANIZATION</a:t>
            </a:r>
            <a:r>
              <a:rPr sz="1400" b="1" spc="70" dirty="0">
                <a:latin typeface="Times New Roman"/>
                <a:cs typeface="Times New Roman"/>
              </a:rPr>
              <a:t> </a:t>
            </a:r>
            <a:r>
              <a:rPr sz="1400" b="1">
                <a:latin typeface="Times New Roman"/>
                <a:cs typeface="Times New Roman"/>
              </a:rPr>
              <a:t>NAME</a:t>
            </a:r>
            <a:r>
              <a:rPr sz="1400" b="1" spc="-1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:</a:t>
            </a:r>
            <a:r>
              <a:rPr lang="en-IN" sz="1400" b="1" spc="-5" dirty="0">
                <a:latin typeface="Times New Roman"/>
                <a:cs typeface="Times New Roman"/>
              </a:rPr>
              <a:t> </a:t>
            </a:r>
            <a:r>
              <a:rPr lang="en-US" sz="1600" b="1" dirty="0"/>
              <a:t>Ministry of </a:t>
            </a:r>
            <a:r>
              <a:rPr lang="en-US" sz="1600" b="1" dirty="0" err="1"/>
              <a:t>Jal</a:t>
            </a:r>
            <a:r>
              <a:rPr lang="en-US" sz="1600" b="1" dirty="0"/>
              <a:t> </a:t>
            </a:r>
            <a:r>
              <a:rPr lang="en-US" sz="1600" b="1" dirty="0" err="1"/>
              <a:t>Shakti</a:t>
            </a:r>
            <a:endParaRPr lang="en-US" sz="1600" b="1" spc="-5" dirty="0">
              <a:latin typeface="Times New Roman"/>
              <a:cs typeface="Times New Roman"/>
            </a:endParaRPr>
          </a:p>
          <a:p>
            <a:pPr marL="329565" indent="-317500" fontAlgn="auto">
              <a:spcBef>
                <a:spcPts val="9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endParaRPr sz="1450">
              <a:latin typeface="Times New Roman"/>
              <a:cs typeface="Times New Roman"/>
            </a:endParaRPr>
          </a:p>
          <a:p>
            <a:pPr marL="329565" indent="-317500" fontAlgn="auto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 spc="-5">
                <a:latin typeface="Times New Roman"/>
                <a:cs typeface="Times New Roman"/>
              </a:rPr>
              <a:t>PROBLEM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STATEMENT:</a:t>
            </a:r>
            <a:r>
              <a:rPr lang="en-IN" sz="1400" b="1" spc="-5" dirty="0">
                <a:latin typeface="Times New Roman"/>
                <a:cs typeface="Times New Roman"/>
              </a:rPr>
              <a:t> </a:t>
            </a:r>
            <a:r>
              <a:rPr lang="en-US" sz="1400" b="1" dirty="0"/>
              <a:t>Use of Digital Technology to calculate water footprints for different daily use items.</a:t>
            </a:r>
          </a:p>
          <a:p>
            <a:pPr marL="329565" indent="-317500" fontAlgn="auto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endParaRPr lang="en-US" sz="1400" b="1" spc="-5" dirty="0">
              <a:latin typeface="Times New Roman"/>
              <a:cs typeface="Times New Roman"/>
            </a:endParaRPr>
          </a:p>
          <a:p>
            <a:pPr marL="329565" indent="-317500" fontAlgn="auto">
              <a:spcBef>
                <a:spcPts val="0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 spc="-5">
                <a:latin typeface="Times New Roman"/>
                <a:cs typeface="Times New Roman"/>
              </a:rPr>
              <a:t>PROBLEM</a:t>
            </a:r>
            <a:r>
              <a:rPr sz="1400" b="1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CODE</a:t>
            </a:r>
            <a:r>
              <a:rPr sz="1400" b="1" spc="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:</a:t>
            </a:r>
            <a:r>
              <a:rPr lang="en-IN" sz="1400" b="1" spc="-5" dirty="0">
                <a:latin typeface="Times New Roman"/>
                <a:cs typeface="Times New Roman"/>
              </a:rPr>
              <a:t>SIH1287</a:t>
            </a:r>
            <a:endParaRPr sz="1400">
              <a:latin typeface="Times New Roman"/>
              <a:cs typeface="Times New Roman"/>
            </a:endParaRPr>
          </a:p>
          <a:p>
            <a:pPr fontAlgn="auto">
              <a:spcBef>
                <a:spcPts val="10"/>
              </a:spcBef>
              <a:spcAft>
                <a:spcPts val="0"/>
              </a:spcAft>
              <a:buFont typeface="Times New Roman"/>
              <a:buChar char="●"/>
              <a:defRPr/>
            </a:pPr>
            <a:endParaRPr sz="1450">
              <a:latin typeface="Times New Roman"/>
              <a:cs typeface="Times New Roman"/>
            </a:endParaRPr>
          </a:p>
          <a:p>
            <a:pPr marL="329565" indent="-317500" fontAlgn="auto">
              <a:spcBef>
                <a:spcPts val="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 spc="-5">
                <a:latin typeface="Times New Roman"/>
                <a:cs typeface="Times New Roman"/>
              </a:rPr>
              <a:t>TEAM</a:t>
            </a:r>
            <a:r>
              <a:rPr sz="1400" b="1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LEADER</a:t>
            </a:r>
            <a:r>
              <a:rPr lang="en-IN" sz="1400" b="1" spc="-5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fontAlgn="auto">
              <a:spcBef>
                <a:spcPts val="10"/>
              </a:spcBef>
              <a:spcAft>
                <a:spcPts val="0"/>
              </a:spcAft>
              <a:buFont typeface="Times New Roman"/>
              <a:buChar char="●"/>
              <a:defRPr/>
            </a:pPr>
            <a:endParaRPr sz="1450">
              <a:latin typeface="Times New Roman"/>
              <a:cs typeface="Times New Roman"/>
            </a:endParaRPr>
          </a:p>
          <a:p>
            <a:pPr marL="329565" indent="-317500" fontAlgn="auto">
              <a:spcBef>
                <a:spcPts val="0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 spc="-5" dirty="0">
                <a:latin typeface="Times New Roman"/>
                <a:cs typeface="Times New Roman"/>
              </a:rPr>
              <a:t>PROBLEM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CATEGORY</a:t>
            </a:r>
            <a:r>
              <a:rPr sz="1400" b="1" spc="20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:</a:t>
            </a:r>
            <a:r>
              <a:rPr lang="en-IN" sz="1400" b="1" spc="-5" dirty="0">
                <a:latin typeface="Times New Roman"/>
                <a:cs typeface="Times New Roman"/>
              </a:rPr>
              <a:t> SOFTWARE</a:t>
            </a:r>
            <a:endParaRPr sz="1400">
              <a:latin typeface="Times New Roman"/>
              <a:cs typeface="Times New Roman"/>
            </a:endParaRPr>
          </a:p>
          <a:p>
            <a:pPr fontAlgn="auto">
              <a:spcBef>
                <a:spcPts val="15"/>
              </a:spcBef>
              <a:spcAft>
                <a:spcPts val="0"/>
              </a:spcAft>
              <a:buFont typeface="Times New Roman"/>
              <a:buChar char="●"/>
              <a:defRPr/>
            </a:pPr>
            <a:endParaRPr sz="1450">
              <a:latin typeface="Times New Roman"/>
              <a:cs typeface="Times New Roman"/>
            </a:endParaRPr>
          </a:p>
          <a:p>
            <a:pPr marL="329565" indent="-317500" fontAlgn="auto">
              <a:spcBef>
                <a:spcPts val="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>
                <a:latin typeface="Times New Roman"/>
                <a:cs typeface="Times New Roman"/>
              </a:rPr>
              <a:t>THEME</a:t>
            </a:r>
            <a:r>
              <a:rPr sz="1400" b="1" spc="-30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:</a:t>
            </a:r>
            <a:r>
              <a:rPr lang="en-IN" sz="1400" b="1" spc="-5" dirty="0">
                <a:latin typeface="Times New Roman"/>
                <a:cs typeface="Times New Roman"/>
              </a:rPr>
              <a:t> </a:t>
            </a:r>
            <a:r>
              <a:rPr lang="en-US" sz="1400" b="1" dirty="0"/>
              <a:t>Clean &amp; Green Technology</a:t>
            </a:r>
            <a:endParaRPr lang="en-IN" sz="1400" b="1" dirty="0"/>
          </a:p>
          <a:p>
            <a:pPr fontAlgn="auto">
              <a:spcBef>
                <a:spcPts val="10"/>
              </a:spcBef>
              <a:spcAft>
                <a:spcPts val="0"/>
              </a:spcAft>
              <a:buFont typeface="Times New Roman"/>
              <a:buChar char="●"/>
              <a:defRPr/>
            </a:pPr>
            <a:endParaRPr sz="1450">
              <a:latin typeface="Times New Roman"/>
              <a:cs typeface="Times New Roman"/>
            </a:endParaRPr>
          </a:p>
          <a:p>
            <a:pPr marL="329565" indent="-317500" fontAlgn="auto">
              <a:spcBef>
                <a:spcPts val="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 spc="-5" dirty="0">
                <a:latin typeface="Times New Roman"/>
                <a:cs typeface="Times New Roman"/>
              </a:rPr>
              <a:t>TEAM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>
                <a:latin typeface="Times New Roman"/>
                <a:cs typeface="Times New Roman"/>
              </a:rPr>
              <a:t>NAME</a:t>
            </a:r>
            <a:r>
              <a:rPr sz="1400" b="1" spc="-2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:</a:t>
            </a:r>
            <a:r>
              <a:rPr lang="en-US" sz="1400" b="1" spc="-5" dirty="0">
                <a:latin typeface="Times New Roman"/>
                <a:cs typeface="Times New Roman"/>
              </a:rPr>
              <a:t> DYNAMIC DUDES@</a:t>
            </a:r>
            <a:endParaRPr sz="1400">
              <a:latin typeface="Times New Roman"/>
              <a:cs typeface="Times New Roman"/>
            </a:endParaRPr>
          </a:p>
          <a:p>
            <a:pPr fontAlgn="auto">
              <a:spcBef>
                <a:spcPts val="10"/>
              </a:spcBef>
              <a:spcAft>
                <a:spcPts val="0"/>
              </a:spcAft>
              <a:buFont typeface="Times New Roman"/>
              <a:buChar char="●"/>
              <a:defRPr/>
            </a:pPr>
            <a:endParaRPr sz="1450">
              <a:latin typeface="Times New Roman"/>
              <a:cs typeface="Times New Roman"/>
            </a:endParaRPr>
          </a:p>
          <a:p>
            <a:pPr marL="329565" indent="-317500" fontAlgn="auto">
              <a:spcBef>
                <a:spcPts val="5"/>
              </a:spcBef>
              <a:spcAft>
                <a:spcPts val="0"/>
              </a:spcAft>
              <a:buFont typeface="Times New Roman"/>
              <a:buChar char="●"/>
              <a:tabLst>
                <a:tab pos="329565" algn="l"/>
                <a:tab pos="330200" algn="l"/>
              </a:tabLst>
              <a:defRPr/>
            </a:pPr>
            <a:r>
              <a:rPr sz="1400" b="1" spc="-5" dirty="0">
                <a:latin typeface="Times New Roman"/>
                <a:cs typeface="Times New Roman"/>
              </a:rPr>
              <a:t>COLLEGE</a:t>
            </a:r>
            <a:r>
              <a:rPr sz="1400" b="1" spc="20" dirty="0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CODE</a:t>
            </a:r>
            <a:r>
              <a:rPr sz="1400" b="1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:</a:t>
            </a:r>
            <a:r>
              <a:rPr lang="en-IN" sz="1400" b="1" spc="-5" dirty="0">
                <a:latin typeface="Times New Roman"/>
                <a:cs typeface="Times New Roman"/>
              </a:rPr>
              <a:t> C-25248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054" name="Picture 4" descr="All India Council for Technical Education - Wiki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52"/>
            <a:ext cx="1357313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6" descr="https://documents.lucid.app/documents/def5ccd7-185b-4756-8830-0ddd1f3b95d5/pages/0_0?a=203&amp;x=-54&amp;y=80&amp;w=748&amp;h=437&amp;store=1&amp;accept=image%2F*&amp;auth=LCA%20af8656fdd45d1478993ccf6a0343e94010b21195-ts%3D165130608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0"/>
            <a:ext cx="135732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10" descr="https://tse1.mm.bing.net/th?id=OIP.OHeq_BcF5cRQTLYOd-dKJwHaDN&amp;pid=Api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142852"/>
            <a:ext cx="12144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AutoShape 4" descr="Ministry of education unveils smart India hackathon 2023 - Times of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AutoShape 6" descr="Ministry of education unveils smart India hackathon 2023 - Times of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AutoShape 8" descr="Ministry of education unveils smart India hackathon 202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103068370.jpg"/>
          <p:cNvPicPr>
            <a:picLocks noChangeAspect="1"/>
          </p:cNvPicPr>
          <p:nvPr/>
        </p:nvPicPr>
        <p:blipFill>
          <a:blip r:embed="rId5"/>
          <a:srcRect t="8287" b="4695"/>
          <a:stretch>
            <a:fillRect/>
          </a:stretch>
        </p:blipFill>
        <p:spPr>
          <a:xfrm>
            <a:off x="4572000" y="1000108"/>
            <a:ext cx="3810000" cy="1500198"/>
          </a:xfrm>
          <a:prstGeom prst="rect">
            <a:avLst/>
          </a:prstGeom>
        </p:spPr>
      </p:pic>
      <p:pic>
        <p:nvPicPr>
          <p:cNvPr id="5130" name="Picture 10" descr="File:Azadi-Ka-Amrit-Mahotsav-Logo.png - Wikipedia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1142984"/>
            <a:ext cx="2376664" cy="1357322"/>
          </a:xfrm>
          <a:prstGeom prst="rect">
            <a:avLst/>
          </a:prstGeom>
          <a:noFill/>
        </p:spPr>
      </p:pic>
      <p:pic>
        <p:nvPicPr>
          <p:cNvPr id="5132" name="Picture 12" descr="Logo &amp; Them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43174" y="1071546"/>
            <a:ext cx="1676400" cy="1285876"/>
          </a:xfrm>
          <a:prstGeom prst="rect">
            <a:avLst/>
          </a:prstGeom>
          <a:noFill/>
        </p:spPr>
      </p:pic>
      <p:sp>
        <p:nvSpPr>
          <p:cNvPr id="1026" name="AutoShape 2" descr="Ministry of Jal Shakti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Ministry of Jal Shakti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State Emblem of In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Pradhan Mantri Krishi Sinchayee Yojana (PMKSY)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3857628"/>
            <a:ext cx="4743450" cy="1709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Page-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7080" y="5041716"/>
            <a:ext cx="1136990" cy="858800"/>
          </a:xfrm>
          <a:prstGeom prst="rect">
            <a:avLst/>
          </a:prstGeom>
        </p:spPr>
      </p:pic>
      <p:sp>
        <p:nvSpPr>
          <p:cNvPr id="156" name="ConnectLine"/>
          <p:cNvSpPr/>
          <p:nvPr/>
        </p:nvSpPr>
        <p:spPr>
          <a:xfrm>
            <a:off x="6515624" y="3916536"/>
            <a:ext cx="7600" cy="7600"/>
          </a:xfrm>
          <a:custGeom>
            <a:avLst/>
            <a:gdLst/>
            <a:ahLst/>
            <a:cxnLst/>
            <a:rect l="l" t="t" r="r" b="b"/>
            <a:pathLst>
              <a:path w="7600" h="7600" fill="none">
                <a:moveTo>
                  <a:pt x="0" y="0"/>
                </a:moveTo>
              </a:path>
            </a:pathLst>
          </a:custGeom>
          <a:noFill/>
          <a:ln w="22800" cap="flat">
            <a:solidFill>
              <a:srgbClr val="303030"/>
            </a:solidFill>
            <a:miter/>
            <a:tailEnd type="triangle" w="med" len="med"/>
          </a:ln>
        </p:spPr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5870" y="3534286"/>
            <a:ext cx="950000" cy="1119906"/>
          </a:xfrm>
          <a:prstGeom prst="rect">
            <a:avLst/>
          </a:prstGeom>
        </p:spPr>
      </p:pic>
      <p:grpSp>
        <p:nvGrpSpPr>
          <p:cNvPr id="2" name="Group 191"/>
          <p:cNvGrpSpPr/>
          <p:nvPr/>
        </p:nvGrpSpPr>
        <p:grpSpPr>
          <a:xfrm>
            <a:off x="7586464" y="5508780"/>
            <a:ext cx="760760" cy="424509"/>
            <a:chOff x="7586464" y="5508780"/>
            <a:chExt cx="760760" cy="424509"/>
          </a:xfrm>
        </p:grpSpPr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0" r="1385" b="16163"/>
            <a:stretch>
              <a:fillRect/>
            </a:stretch>
          </p:blipFill>
          <p:spPr>
            <a:xfrm>
              <a:off x="7608689" y="5502824"/>
              <a:ext cx="748907" cy="513453"/>
            </a:xfrm>
            <a:custGeom>
              <a:avLst/>
              <a:gdLst/>
              <a:ahLst/>
              <a:cxnLst/>
              <a:rect l="0" t="0" r="0" b="0"/>
              <a:pathLst>
                <a:path w="748907" h="513453">
                  <a:moveTo>
                    <a:pt x="0" y="430465"/>
                  </a:moveTo>
                  <a:lnTo>
                    <a:pt x="0" y="5956"/>
                  </a:lnTo>
                  <a:lnTo>
                    <a:pt x="738535" y="5956"/>
                  </a:lnTo>
                  <a:lnTo>
                    <a:pt x="738535" y="430465"/>
                  </a:lnTo>
                  <a:lnTo>
                    <a:pt x="0" y="430465"/>
                  </a:lnTo>
                  <a:close/>
                </a:path>
              </a:pathLst>
            </a:custGeom>
          </p:spPr>
        </p:pic>
      </p:grpSp>
      <p:sp>
        <p:nvSpPr>
          <p:cNvPr id="1026" name="AutoShape 2" descr="Safe &amp; simple launch access to polar and Sun synchronous orbits - Openforum  - Openfor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Safe &amp; simple launch access to polar and Sun synchronous orbits - Openforum  - Openfor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46" r="27132"/>
          <a:stretch>
            <a:fillRect/>
          </a:stretch>
        </p:blipFill>
        <p:spPr>
          <a:xfrm>
            <a:off x="0" y="0"/>
            <a:ext cx="602901" cy="714400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 rot="2057258">
            <a:off x="653235" y="1015702"/>
            <a:ext cx="25336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91919"/>
                </a:solidFill>
                <a:latin typeface="Arial"/>
              </a:rPr>
              <a:t>User Provide the latitude and longitude </a:t>
            </a:r>
            <a:endParaRPr lang="en-US" sz="1050" dirty="0"/>
          </a:p>
        </p:txBody>
      </p:sp>
      <p:sp>
        <p:nvSpPr>
          <p:cNvPr id="1042" name="AutoShape 18" descr="TLE | Amateur Radio – PEØS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Global Positioning Syste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AutoShape 28" descr="Free Error Cliparts, Download Free Error Cliparts png images, Free ClipArts  on Clipart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714612" y="0"/>
            <a:ext cx="3571875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PROTOTYPE</a:t>
            </a:r>
          </a:p>
        </p:txBody>
      </p:sp>
      <p:pic>
        <p:nvPicPr>
          <p:cNvPr id="5122" name="Picture 2" descr="Web Development Icons png images | PNGWing"/>
          <p:cNvPicPr>
            <a:picLocks noChangeAspect="1" noChangeArrowheads="1"/>
          </p:cNvPicPr>
          <p:nvPr/>
        </p:nvPicPr>
        <p:blipFill>
          <a:blip r:embed="rId6" cstate="print"/>
          <a:srcRect l="10453" t="9435" r="11286" b="11617"/>
          <a:stretch>
            <a:fillRect/>
          </a:stretch>
        </p:blipFill>
        <p:spPr bwMode="auto">
          <a:xfrm>
            <a:off x="3428992" y="785794"/>
            <a:ext cx="913014" cy="642942"/>
          </a:xfrm>
          <a:prstGeom prst="rect">
            <a:avLst/>
          </a:prstGeom>
          <a:noFill/>
        </p:spPr>
      </p:pic>
      <p:cxnSp>
        <p:nvCxnSpPr>
          <p:cNvPr id="58" name="Straight Arrow Connector 57"/>
          <p:cNvCxnSpPr/>
          <p:nvPr/>
        </p:nvCxnSpPr>
        <p:spPr>
          <a:xfrm rot="16200000" flipH="1">
            <a:off x="3132096" y="2440011"/>
            <a:ext cx="2167100" cy="144549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12" descr="Download Android App Clipart Smartphone Clip Art Smartphone - Smartphone  Clipart PNG – Stunning free transparent png clipart images free download"/>
          <p:cNvPicPr>
            <a:picLocks noChangeAspect="1" noChangeArrowheads="1"/>
          </p:cNvPicPr>
          <p:nvPr/>
        </p:nvPicPr>
        <p:blipFill>
          <a:blip r:embed="rId7"/>
          <a:srcRect l="25789" r="24211"/>
          <a:stretch>
            <a:fillRect/>
          </a:stretch>
        </p:blipFill>
        <p:spPr bwMode="auto">
          <a:xfrm>
            <a:off x="3000364" y="1571612"/>
            <a:ext cx="954593" cy="1300065"/>
          </a:xfrm>
          <a:prstGeom prst="rect">
            <a:avLst/>
          </a:prstGeom>
          <a:noFill/>
        </p:spPr>
      </p:pic>
      <p:cxnSp>
        <p:nvCxnSpPr>
          <p:cNvPr id="62" name="Straight Arrow Connector 61"/>
          <p:cNvCxnSpPr>
            <a:endCxn id="61" idx="1"/>
          </p:cNvCxnSpPr>
          <p:nvPr/>
        </p:nvCxnSpPr>
        <p:spPr>
          <a:xfrm>
            <a:off x="500034" y="428604"/>
            <a:ext cx="2500330" cy="179304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6" descr="User Icon in trendy flat style isolated on grey background ..."/>
          <p:cNvPicPr>
            <a:picLocks noChangeAspect="1" noChangeArrowheads="1"/>
          </p:cNvPicPr>
          <p:nvPr/>
        </p:nvPicPr>
        <p:blipFill>
          <a:blip r:embed="rId8"/>
          <a:srcRect l="21497" t="16720" r="21176" b="16399"/>
          <a:stretch>
            <a:fillRect/>
          </a:stretch>
        </p:blipFill>
        <p:spPr bwMode="auto">
          <a:xfrm>
            <a:off x="0" y="642919"/>
            <a:ext cx="551093" cy="642942"/>
          </a:xfrm>
          <a:prstGeom prst="rect">
            <a:avLst/>
          </a:prstGeom>
          <a:noFill/>
        </p:spPr>
      </p:pic>
      <p:sp>
        <p:nvSpPr>
          <p:cNvPr id="75" name="Rectangle 74"/>
          <p:cNvSpPr/>
          <p:nvPr/>
        </p:nvSpPr>
        <p:spPr>
          <a:xfrm rot="2154363">
            <a:off x="396654" y="1339803"/>
            <a:ext cx="26159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91919"/>
                </a:solidFill>
                <a:latin typeface="Arial"/>
              </a:rPr>
              <a:t>User Register and  give Personal and Family details like Age, Gender ,City , Yearly Income, Total Number of  House Hold Members</a:t>
            </a:r>
            <a:endParaRPr lang="en-US" sz="1050" dirty="0"/>
          </a:p>
        </p:txBody>
      </p:sp>
      <p:pic>
        <p:nvPicPr>
          <p:cNvPr id="5128" name="Picture 8" descr="Healthy Food Clipart 463565 Vector Art at Vecteezy - Clip Art Librar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1928802"/>
            <a:ext cx="928662" cy="546286"/>
          </a:xfrm>
          <a:prstGeom prst="rect">
            <a:avLst/>
          </a:prstGeom>
          <a:noFill/>
        </p:spPr>
      </p:pic>
      <p:cxnSp>
        <p:nvCxnSpPr>
          <p:cNvPr id="80" name="Straight Arrow Connector 79"/>
          <p:cNvCxnSpPr/>
          <p:nvPr/>
        </p:nvCxnSpPr>
        <p:spPr>
          <a:xfrm>
            <a:off x="714348" y="2285992"/>
            <a:ext cx="2428892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455735">
            <a:off x="599670" y="2423860"/>
            <a:ext cx="226589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91919"/>
                </a:solidFill>
                <a:latin typeface="Arial"/>
              </a:rPr>
              <a:t>Provide  Type &amp; Quantity of Food Consumption Details, Dietary habit  by Responding the Question Set  </a:t>
            </a:r>
          </a:p>
        </p:txBody>
      </p:sp>
      <p:sp>
        <p:nvSpPr>
          <p:cNvPr id="5130" name="AutoShape 10" descr="Uses Of Water In Househo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0" name="Picture 89" descr="download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3357562"/>
            <a:ext cx="993388" cy="933442"/>
          </a:xfrm>
          <a:prstGeom prst="rect">
            <a:avLst/>
          </a:prstGeom>
        </p:spPr>
      </p:pic>
      <p:cxnSp>
        <p:nvCxnSpPr>
          <p:cNvPr id="91" name="Straight Arrow Connector 90"/>
          <p:cNvCxnSpPr>
            <a:stCxn id="90" idx="3"/>
          </p:cNvCxnSpPr>
          <p:nvPr/>
        </p:nvCxnSpPr>
        <p:spPr>
          <a:xfrm flipV="1">
            <a:off x="993388" y="2857496"/>
            <a:ext cx="2292728" cy="9667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 rot="20125746">
            <a:off x="989683" y="3419926"/>
            <a:ext cx="21855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91919"/>
                </a:solidFill>
                <a:latin typeface="Arial"/>
              </a:rPr>
              <a:t>Provide  Domestic Water Use –Indoor Details by Responding the Question Set  like Bath, </a:t>
            </a:r>
            <a:r>
              <a:rPr lang="en-US" sz="1050" b="1" dirty="0" err="1">
                <a:solidFill>
                  <a:srgbClr val="191919"/>
                </a:solidFill>
                <a:latin typeface="Arial"/>
              </a:rPr>
              <a:t>Shower,Flush,Wash</a:t>
            </a:r>
            <a:r>
              <a:rPr lang="en-US" sz="1050" b="1" dirty="0">
                <a:solidFill>
                  <a:srgbClr val="191919"/>
                </a:solidFill>
                <a:latin typeface="Arial"/>
              </a:rPr>
              <a:t> </a:t>
            </a:r>
            <a:r>
              <a:rPr lang="en-US" sz="1100" b="1" dirty="0">
                <a:solidFill>
                  <a:srgbClr val="191919"/>
                </a:solidFill>
                <a:latin typeface="Arial"/>
              </a:rPr>
              <a:t>etc</a:t>
            </a:r>
            <a:endParaRPr lang="en-US" sz="1100" dirty="0"/>
          </a:p>
        </p:txBody>
      </p:sp>
      <p:pic>
        <p:nvPicPr>
          <p:cNvPr id="5132" name="Picture 12" descr="Water Use Drinking Water Clip Art, PNG, 640x503px, Water Use, Art, Cartoon,  Child, Cuisine Download Free"/>
          <p:cNvPicPr>
            <a:picLocks noChangeAspect="1" noChangeArrowheads="1"/>
          </p:cNvPicPr>
          <p:nvPr/>
        </p:nvPicPr>
        <p:blipFill>
          <a:blip r:embed="rId11" cstate="print"/>
          <a:srcRect l="13265" r="13049" b="13331"/>
          <a:stretch>
            <a:fillRect/>
          </a:stretch>
        </p:blipFill>
        <p:spPr bwMode="auto">
          <a:xfrm>
            <a:off x="0" y="4643446"/>
            <a:ext cx="928662" cy="670020"/>
          </a:xfrm>
          <a:prstGeom prst="rect">
            <a:avLst/>
          </a:prstGeom>
          <a:noFill/>
        </p:spPr>
      </p:pic>
      <p:sp>
        <p:nvSpPr>
          <p:cNvPr id="109" name="Rectangle 108"/>
          <p:cNvSpPr/>
          <p:nvPr/>
        </p:nvSpPr>
        <p:spPr>
          <a:xfrm rot="20537996">
            <a:off x="1016561" y="4230235"/>
            <a:ext cx="301087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91919"/>
                </a:solidFill>
                <a:latin typeface="Arial"/>
              </a:rPr>
              <a:t>Provide  Domestic Water Use –Outdoor Details by Responding the Question Set  like Gardening, Vehicle washing etc</a:t>
            </a:r>
          </a:p>
        </p:txBody>
      </p:sp>
      <p:pic>
        <p:nvPicPr>
          <p:cNvPr id="5134" name="Picture 14" descr="Graphics For Cell Phone Clip Art Graphics - Cell Phone Camera Graphic -  Free Transparent PNG Clipart Images Download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286512" y="500042"/>
            <a:ext cx="1142976" cy="1071570"/>
          </a:xfrm>
          <a:prstGeom prst="rect">
            <a:avLst/>
          </a:prstGeom>
          <a:noFill/>
        </p:spPr>
      </p:pic>
      <p:sp>
        <p:nvSpPr>
          <p:cNvPr id="110" name="Rectangle 109"/>
          <p:cNvSpPr/>
          <p:nvPr/>
        </p:nvSpPr>
        <p:spPr>
          <a:xfrm rot="19112684">
            <a:off x="3956380" y="1783878"/>
            <a:ext cx="3017763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91919"/>
                </a:solidFill>
                <a:latin typeface="Arial"/>
              </a:rPr>
              <a:t>Click &amp; Scan the Item/Product by Mobile Camera after giving the Camera Access Permission</a:t>
            </a:r>
          </a:p>
        </p:txBody>
      </p:sp>
      <p:pic>
        <p:nvPicPr>
          <p:cNvPr id="5136" name="Picture 16" descr="How to Convert a Picture to Numbers - KDnugget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797820" y="1000108"/>
            <a:ext cx="1346180" cy="1352130"/>
          </a:xfrm>
          <a:prstGeom prst="rect">
            <a:avLst/>
          </a:prstGeom>
          <a:noFill/>
        </p:spPr>
      </p:pic>
      <p:cxnSp>
        <p:nvCxnSpPr>
          <p:cNvPr id="118" name="Straight Arrow Connector 117"/>
          <p:cNvCxnSpPr/>
          <p:nvPr/>
        </p:nvCxnSpPr>
        <p:spPr>
          <a:xfrm rot="10800000" flipV="1">
            <a:off x="4714876" y="1571612"/>
            <a:ext cx="3071834" cy="20717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 rot="19548436">
            <a:off x="4634715" y="2206600"/>
            <a:ext cx="315507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rgbClr val="191919"/>
                </a:solidFill>
                <a:latin typeface="Arial"/>
              </a:rPr>
              <a:t>Preprocessing ,Normalization, </a:t>
            </a:r>
            <a:r>
              <a:rPr lang="en-US" sz="1050" b="1" dirty="0" err="1">
                <a:solidFill>
                  <a:srgbClr val="191919"/>
                </a:solidFill>
                <a:latin typeface="Arial"/>
              </a:rPr>
              <a:t>Localisation</a:t>
            </a:r>
            <a:r>
              <a:rPr lang="en-US" sz="1050" b="1" dirty="0">
                <a:solidFill>
                  <a:srgbClr val="191919"/>
                </a:solidFill>
                <a:latin typeface="Arial"/>
              </a:rPr>
              <a:t> &amp; Conversion  of Image into Numerical Value</a:t>
            </a:r>
          </a:p>
        </p:txBody>
      </p:sp>
      <p:pic>
        <p:nvPicPr>
          <p:cNvPr id="129" name="Google Shape;189;p20"/>
          <p:cNvPicPr preferRelativeResize="0"/>
          <p:nvPr/>
        </p:nvPicPr>
        <p:blipFill rotWithShape="1">
          <a:blip r:embed="rId14" cstate="print">
            <a:alphaModFix/>
          </a:blip>
          <a:srcRect/>
          <a:stretch/>
        </p:blipFill>
        <p:spPr>
          <a:xfrm>
            <a:off x="0" y="5500702"/>
            <a:ext cx="838424" cy="67559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5;p20"/>
          <p:cNvSpPr txBox="1"/>
          <p:nvPr/>
        </p:nvSpPr>
        <p:spPr>
          <a:xfrm rot="20209558">
            <a:off x="1087734" y="5169729"/>
            <a:ext cx="3047374" cy="34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1" dirty="0">
                <a:solidFill>
                  <a:srgbClr val="191919"/>
                </a:solidFill>
                <a:latin typeface="Arial"/>
                <a:sym typeface="Arial"/>
              </a:rPr>
              <a:t>Prepare the </a:t>
            </a:r>
            <a:r>
              <a:rPr lang="en-US" sz="1100" b="1" dirty="0" err="1">
                <a:solidFill>
                  <a:srgbClr val="191919"/>
                </a:solidFill>
                <a:latin typeface="Arial"/>
                <a:sym typeface="Arial"/>
              </a:rPr>
              <a:t>Labelled</a:t>
            </a:r>
            <a:r>
              <a:rPr lang="en-US" sz="1100" b="1" dirty="0">
                <a:solidFill>
                  <a:srgbClr val="191919"/>
                </a:solidFill>
                <a:latin typeface="Arial"/>
                <a:sym typeface="Arial"/>
              </a:rPr>
              <a:t> dataset  of Item &amp; Products in </a:t>
            </a:r>
            <a:r>
              <a:rPr lang="en-US" sz="1100" b="1" dirty="0" err="1">
                <a:solidFill>
                  <a:srgbClr val="191919"/>
                </a:solidFill>
                <a:latin typeface="Arial"/>
                <a:sym typeface="Arial"/>
              </a:rPr>
              <a:t>labelled</a:t>
            </a:r>
            <a:r>
              <a:rPr lang="en-US" sz="1100" b="1" dirty="0">
                <a:solidFill>
                  <a:srgbClr val="191919"/>
                </a:solidFill>
                <a:latin typeface="Arial"/>
                <a:sym typeface="Arial"/>
              </a:rPr>
              <a:t> format  &amp; water </a:t>
            </a:r>
            <a:r>
              <a:rPr lang="en-US" sz="1100" b="1" dirty="0" err="1">
                <a:solidFill>
                  <a:srgbClr val="191919"/>
                </a:solidFill>
                <a:latin typeface="Arial"/>
                <a:sym typeface="Arial"/>
              </a:rPr>
              <a:t>Availabity</a:t>
            </a:r>
            <a:r>
              <a:rPr lang="en-US" sz="1100" b="1" dirty="0">
                <a:solidFill>
                  <a:srgbClr val="191919"/>
                </a:solidFill>
                <a:latin typeface="Arial"/>
                <a:sym typeface="Arial"/>
              </a:rPr>
              <a:t> Dataset </a:t>
            </a:r>
          </a:p>
        </p:txBody>
      </p:sp>
      <p:pic>
        <p:nvPicPr>
          <p:cNvPr id="139" name="Google Shape;187;p20"/>
          <p:cNvPicPr preferRelativeResize="0"/>
          <p:nvPr/>
        </p:nvPicPr>
        <p:blipFill rotWithShape="1">
          <a:blip r:embed="rId15" cstate="print">
            <a:alphaModFix/>
          </a:blip>
          <a:srcRect/>
          <a:stretch/>
        </p:blipFill>
        <p:spPr>
          <a:xfrm>
            <a:off x="7643834" y="2143116"/>
            <a:ext cx="1000100" cy="642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88;p20"/>
          <p:cNvPicPr preferRelativeResize="0"/>
          <p:nvPr/>
        </p:nvPicPr>
        <p:blipFill rotWithShape="1">
          <a:blip r:embed="rId16" cstate="print">
            <a:alphaModFix/>
          </a:blip>
          <a:srcRect/>
          <a:stretch/>
        </p:blipFill>
        <p:spPr>
          <a:xfrm>
            <a:off x="8215338" y="2643182"/>
            <a:ext cx="928662" cy="6429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7;p20"/>
          <p:cNvCxnSpPr/>
          <p:nvPr/>
        </p:nvCxnSpPr>
        <p:spPr>
          <a:xfrm flipV="1">
            <a:off x="928662" y="4357694"/>
            <a:ext cx="3071834" cy="92869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51" name="Straight Arrow Connector 150"/>
          <p:cNvCxnSpPr>
            <a:stCxn id="139" idx="1"/>
          </p:cNvCxnSpPr>
          <p:nvPr/>
        </p:nvCxnSpPr>
        <p:spPr>
          <a:xfrm rot="10800000" flipV="1">
            <a:off x="5357818" y="2464586"/>
            <a:ext cx="2286016" cy="15466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Google Shape;134;p20"/>
          <p:cNvSpPr txBox="1"/>
          <p:nvPr/>
        </p:nvSpPr>
        <p:spPr>
          <a:xfrm rot="3107287">
            <a:off x="3148367" y="3236479"/>
            <a:ext cx="1047546" cy="17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Request &amp; Response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Straight Arrow Connector 175"/>
          <p:cNvCxnSpPr/>
          <p:nvPr/>
        </p:nvCxnSpPr>
        <p:spPr>
          <a:xfrm rot="16200000" flipH="1">
            <a:off x="3464711" y="2964653"/>
            <a:ext cx="857256" cy="50006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29" idx="3"/>
          </p:cNvCxnSpPr>
          <p:nvPr/>
        </p:nvCxnSpPr>
        <p:spPr>
          <a:xfrm flipV="1">
            <a:off x="838424" y="4429132"/>
            <a:ext cx="3162072" cy="1409366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189" name="Google Shape;169;p2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43240" y="6000768"/>
            <a:ext cx="425627" cy="42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70;p2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857620" y="5143512"/>
            <a:ext cx="629733" cy="629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71;p2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500562" y="6000768"/>
            <a:ext cx="425627" cy="42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77;p2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857620" y="6000768"/>
            <a:ext cx="425627" cy="42562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72;p20"/>
          <p:cNvSpPr txBox="1"/>
          <p:nvPr/>
        </p:nvSpPr>
        <p:spPr>
          <a:xfrm>
            <a:off x="2857488" y="6429396"/>
            <a:ext cx="90771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</p:txBody>
      </p:sp>
      <p:sp>
        <p:nvSpPr>
          <p:cNvPr id="194" name="Google Shape;174;p20"/>
          <p:cNvSpPr txBox="1"/>
          <p:nvPr/>
        </p:nvSpPr>
        <p:spPr>
          <a:xfrm>
            <a:off x="4572000" y="6429396"/>
            <a:ext cx="9889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set</a:t>
            </a:r>
            <a:endParaRPr/>
          </a:p>
        </p:txBody>
      </p:sp>
      <p:sp>
        <p:nvSpPr>
          <p:cNvPr id="195" name="Google Shape;180;p20"/>
          <p:cNvSpPr txBox="1"/>
          <p:nvPr/>
        </p:nvSpPr>
        <p:spPr>
          <a:xfrm>
            <a:off x="3643306" y="6429396"/>
            <a:ext cx="103293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set</a:t>
            </a:r>
            <a:endParaRPr/>
          </a:p>
        </p:txBody>
      </p:sp>
      <p:cxnSp>
        <p:nvCxnSpPr>
          <p:cNvPr id="196" name="Google Shape;176;p20"/>
          <p:cNvCxnSpPr/>
          <p:nvPr/>
        </p:nvCxnSpPr>
        <p:spPr>
          <a:xfrm rot="10800000" flipV="1">
            <a:off x="3500430" y="5643578"/>
            <a:ext cx="430131" cy="3571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7" name="Google Shape;178;p20"/>
          <p:cNvCxnSpPr/>
          <p:nvPr/>
        </p:nvCxnSpPr>
        <p:spPr>
          <a:xfrm rot="16200000" flipV="1">
            <a:off x="4357686" y="5715016"/>
            <a:ext cx="285752" cy="2857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8" name="Google Shape;179;p20"/>
          <p:cNvCxnSpPr/>
          <p:nvPr/>
        </p:nvCxnSpPr>
        <p:spPr>
          <a:xfrm>
            <a:off x="4071934" y="5715016"/>
            <a:ext cx="0" cy="2442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1" name="Google Shape;179;p20"/>
          <p:cNvCxnSpPr/>
          <p:nvPr/>
        </p:nvCxnSpPr>
        <p:spPr>
          <a:xfrm rot="5400000">
            <a:off x="4050775" y="4836599"/>
            <a:ext cx="500065" cy="1137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3" name="Google Shape;147;p20"/>
          <p:cNvCxnSpPr/>
          <p:nvPr/>
        </p:nvCxnSpPr>
        <p:spPr>
          <a:xfrm rot="10800000" flipV="1">
            <a:off x="5000628" y="3786190"/>
            <a:ext cx="3643338" cy="642942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30" name="Google Shape;136;p20"/>
          <p:cNvSpPr txBox="1"/>
          <p:nvPr/>
        </p:nvSpPr>
        <p:spPr>
          <a:xfrm rot="19611313">
            <a:off x="4765067" y="2843881"/>
            <a:ext cx="3265374" cy="602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>
              <a:lnSpc>
                <a:spcPct val="150000"/>
              </a:lnSpc>
              <a:buClr>
                <a:srgbClr val="000000"/>
              </a:buClr>
              <a:buSzPts val="1200"/>
              <a:buFont typeface="Arial"/>
              <a:buNone/>
            </a:pPr>
            <a:r>
              <a:rPr lang="en-US" sz="1050" b="1" dirty="0">
                <a:solidFill>
                  <a:srgbClr val="191919"/>
                </a:solidFill>
                <a:latin typeface="Arial"/>
                <a:sym typeface="Arial"/>
              </a:rPr>
              <a:t>Training the </a:t>
            </a:r>
            <a:r>
              <a:rPr lang="en-US" sz="1050" b="1" dirty="0" err="1">
                <a:solidFill>
                  <a:srgbClr val="191919"/>
                </a:solidFill>
                <a:latin typeface="Arial"/>
                <a:sym typeface="Arial"/>
              </a:rPr>
              <a:t>Convolutional</a:t>
            </a:r>
            <a:r>
              <a:rPr lang="en-US" sz="1050" b="1" dirty="0">
                <a:solidFill>
                  <a:srgbClr val="191919"/>
                </a:solidFill>
                <a:latin typeface="Arial"/>
                <a:sym typeface="Arial"/>
              </a:rPr>
              <a:t> Neural Network (CNN) &amp; </a:t>
            </a:r>
            <a:r>
              <a:rPr lang="en-US" sz="1050" b="1" dirty="0" err="1">
                <a:solidFill>
                  <a:srgbClr val="191919"/>
                </a:solidFill>
                <a:latin typeface="Arial"/>
                <a:sym typeface="Arial"/>
              </a:rPr>
              <a:t>VGGNet</a:t>
            </a:r>
            <a:r>
              <a:rPr lang="en-US" sz="1050" b="1" dirty="0">
                <a:solidFill>
                  <a:srgbClr val="191919"/>
                </a:solidFill>
                <a:latin typeface="Arial"/>
                <a:sym typeface="Arial"/>
              </a:rPr>
              <a:t> Deep Learning on the training dataset for Pattern Extraction &amp; Image Recognition</a:t>
            </a:r>
          </a:p>
        </p:txBody>
      </p:sp>
      <p:pic>
        <p:nvPicPr>
          <p:cNvPr id="232" name="Google Shape;185;p20"/>
          <p:cNvPicPr preferRelativeResize="0"/>
          <p:nvPr/>
        </p:nvPicPr>
        <p:blipFill rotWithShape="1">
          <a:blip r:embed="rId18" cstate="print">
            <a:alphaModFix/>
          </a:blip>
          <a:srcRect/>
          <a:stretch/>
        </p:blipFill>
        <p:spPr>
          <a:xfrm>
            <a:off x="8520240" y="3571876"/>
            <a:ext cx="623760" cy="76660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139;p20"/>
          <p:cNvSpPr txBox="1"/>
          <p:nvPr/>
        </p:nvSpPr>
        <p:spPr>
          <a:xfrm rot="20901705">
            <a:off x="5272766" y="4230315"/>
            <a:ext cx="3418337" cy="21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50" b="1" dirty="0">
                <a:solidFill>
                  <a:srgbClr val="191919"/>
                </a:solidFill>
                <a:latin typeface="Arial"/>
                <a:sym typeface="Arial"/>
              </a:rPr>
              <a:t>Evaluating the Models performance on validation dataset   using the metrics like accuracy, precision, recall and f1 score</a:t>
            </a:r>
          </a:p>
        </p:txBody>
      </p:sp>
      <p:cxnSp>
        <p:nvCxnSpPr>
          <p:cNvPr id="235" name="Google Shape;147;p20"/>
          <p:cNvCxnSpPr/>
          <p:nvPr/>
        </p:nvCxnSpPr>
        <p:spPr>
          <a:xfrm rot="10800000" flipV="1">
            <a:off x="4357686" y="1500174"/>
            <a:ext cx="2143140" cy="2000264"/>
          </a:xfrm>
          <a:prstGeom prst="straightConnector1">
            <a:avLst/>
          </a:prstGeom>
          <a:noFill/>
          <a:ln w="38100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5138" name="Picture 18" descr="The Water Footprint of Food | National Agriculture in the Classroom"/>
          <p:cNvPicPr>
            <a:picLocks noChangeAspect="1" noChangeArrowheads="1"/>
          </p:cNvPicPr>
          <p:nvPr/>
        </p:nvPicPr>
        <p:blipFill>
          <a:blip r:embed="rId19" cstate="print"/>
          <a:srcRect b="34253"/>
          <a:stretch>
            <a:fillRect/>
          </a:stretch>
        </p:blipFill>
        <p:spPr bwMode="auto">
          <a:xfrm>
            <a:off x="7110616" y="6072182"/>
            <a:ext cx="2033384" cy="785818"/>
          </a:xfrm>
          <a:prstGeom prst="rect">
            <a:avLst/>
          </a:prstGeom>
          <a:noFill/>
        </p:spPr>
      </p:pic>
      <p:sp>
        <p:nvSpPr>
          <p:cNvPr id="245" name="Google Shape;139;p20"/>
          <p:cNvSpPr txBox="1"/>
          <p:nvPr/>
        </p:nvSpPr>
        <p:spPr>
          <a:xfrm rot="2057689">
            <a:off x="4386995" y="5444313"/>
            <a:ext cx="2796928" cy="29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50" b="1" dirty="0">
                <a:solidFill>
                  <a:srgbClr val="191919"/>
                </a:solidFill>
                <a:latin typeface="Arial"/>
                <a:sym typeface="Arial"/>
              </a:rPr>
              <a:t>Calculate Water Footprint &amp; Blue water Scarcity with the Help of regression &amp; Random Forest Algorithm</a:t>
            </a:r>
          </a:p>
        </p:txBody>
      </p:sp>
      <p:cxnSp>
        <p:nvCxnSpPr>
          <p:cNvPr id="248" name="Straight Arrow Connector 247"/>
          <p:cNvCxnSpPr/>
          <p:nvPr/>
        </p:nvCxnSpPr>
        <p:spPr>
          <a:xfrm>
            <a:off x="4786314" y="4572008"/>
            <a:ext cx="2500330" cy="17859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Google Shape;134;p20"/>
          <p:cNvSpPr txBox="1"/>
          <p:nvPr/>
        </p:nvSpPr>
        <p:spPr>
          <a:xfrm rot="3107287">
            <a:off x="6411160" y="5441528"/>
            <a:ext cx="1690540" cy="4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App in Local Language with Voice Assistant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134;p20"/>
          <p:cNvSpPr txBox="1"/>
          <p:nvPr/>
        </p:nvSpPr>
        <p:spPr>
          <a:xfrm rot="3107287">
            <a:off x="7554167" y="5155777"/>
            <a:ext cx="1690540" cy="4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Evaluate Blue water Scarcity, </a:t>
            </a:r>
            <a:r>
              <a:rPr lang="en-US" sz="1100" b="1" i="0" u="none" strike="noStrike" cap="none" dirty="0" err="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Sustanability</a:t>
            </a:r>
            <a:r>
              <a:rPr lang="en-US" sz="1100" b="1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 &amp; Efficiency &amp; Suggest Tips to reduce water Footprints using Random Forest or Decision Tree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168;p20"/>
          <p:cNvSpPr/>
          <p:nvPr/>
        </p:nvSpPr>
        <p:spPr>
          <a:xfrm>
            <a:off x="214214" y="6858000"/>
            <a:ext cx="6938746" cy="46546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193;p2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6864006"/>
            <a:ext cx="1298822" cy="43182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194;p20"/>
          <p:cNvSpPr txBox="1"/>
          <p:nvPr/>
        </p:nvSpPr>
        <p:spPr>
          <a:xfrm>
            <a:off x="1409431" y="7583988"/>
            <a:ext cx="2456294" cy="186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models: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CNN &amp; its architectures 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ResNet(Residual Network)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VGGNet</a:t>
            </a:r>
            <a:endParaRPr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</a:t>
            </a:r>
            <a:endParaRPr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Inception(GoogLeNet)</a:t>
            </a:r>
            <a:endParaRPr/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195;p20"/>
          <p:cNvSpPr txBox="1"/>
          <p:nvPr/>
        </p:nvSpPr>
        <p:spPr>
          <a:xfrm>
            <a:off x="4515478" y="7147929"/>
            <a:ext cx="1944881" cy="122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Models: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RandomForest Classifier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Vector Classifier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</a:pPr>
            <a:r>
              <a:rPr 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47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0250" y="428625"/>
            <a:ext cx="3571875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SOLUTION APPROACH</a:t>
            </a:r>
          </a:p>
        </p:txBody>
      </p:sp>
      <p:pic>
        <p:nvPicPr>
          <p:cNvPr id="5123" name="Google Shape;212;p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688" y="214313"/>
            <a:ext cx="23574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571612"/>
            <a:ext cx="9144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are developing an Android App using Flutter that will give the details of possibility of satellite imaginary at particular lat and long.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Satellite data upload on server database like </a:t>
            </a:r>
            <a:r>
              <a:rPr lang="en-US" sz="1400" b="1" dirty="0"/>
              <a:t>Swath period, Altitude, Roll User </a:t>
            </a:r>
            <a:r>
              <a:rPr lang="en-US" sz="1400" dirty="0"/>
              <a:t>will provide following inputs :- </a:t>
            </a:r>
            <a:r>
              <a:rPr lang="en-US" sz="1400" b="1" dirty="0"/>
              <a:t>Tilt, Swath Period parameter ,</a:t>
            </a:r>
            <a:r>
              <a:rPr lang="en-US" sz="1400" dirty="0"/>
              <a:t>orbital information like </a:t>
            </a:r>
            <a:r>
              <a:rPr lang="en-US" sz="1400" b="1" dirty="0"/>
              <a:t>eccentricity, epoch, longitude of Ascending Node, Argument of Perigee </a:t>
            </a:r>
            <a:r>
              <a:rPr lang="en-US" sz="1400" b="1" dirty="0" err="1"/>
              <a:t>Anomally</a:t>
            </a:r>
            <a:r>
              <a:rPr lang="en-US" sz="1400" b="1" dirty="0"/>
              <a:t> epoch </a:t>
            </a:r>
            <a:r>
              <a:rPr lang="en-US" sz="1400" dirty="0"/>
              <a:t>in form of </a:t>
            </a:r>
            <a:r>
              <a:rPr lang="en-US" sz="1400" b="1" dirty="0"/>
              <a:t>Two line element</a:t>
            </a:r>
            <a:r>
              <a:rPr lang="en-US" sz="14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Orbit determination is especially necessary for debris tracking and collision probability computation 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User will input sensor detail, </a:t>
            </a:r>
            <a:r>
              <a:rPr lang="en-US" sz="1400" b="1" dirty="0"/>
              <a:t>payload, swath &amp; tilting, Inclination &amp; side lap of sensor </a:t>
            </a:r>
            <a:r>
              <a:rPr lang="en-US" sz="1400" dirty="0"/>
              <a:t>using Rest API.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User will provide desired latitude &amp; longitude on the basis of following inputs user will get </a:t>
            </a:r>
            <a:r>
              <a:rPr lang="en-US" sz="1400" b="1" dirty="0"/>
              <a:t>position &amp; velocity </a:t>
            </a:r>
            <a:r>
              <a:rPr lang="en-US" sz="1400" dirty="0"/>
              <a:t>Vector using SGP4 library of python by TLE processing.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Obtain the orbits, shape &amp; orientation period, </a:t>
            </a:r>
            <a:r>
              <a:rPr lang="en-US" sz="1400" b="1" dirty="0"/>
              <a:t>Reverse Time &amp; Repeat Cycle using SGP4 /SDP4 &amp;  Orbit Propagator library.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We use the </a:t>
            </a:r>
            <a:r>
              <a:rPr lang="en-US" sz="1400" b="1" dirty="0"/>
              <a:t>Numerical Differentiation method  </a:t>
            </a:r>
            <a:r>
              <a:rPr lang="en-US" sz="1400" b="1" dirty="0" err="1"/>
              <a:t>Orekit</a:t>
            </a:r>
            <a:r>
              <a:rPr lang="en-US" sz="1400" b="1" dirty="0"/>
              <a:t> numerical or semi-analytical orbit determination</a:t>
            </a:r>
            <a:r>
              <a:rPr lang="en-US" sz="14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Obtain </a:t>
            </a:r>
            <a:r>
              <a:rPr lang="en-US" sz="1400" b="1" dirty="0"/>
              <a:t>the Footprint of desired area &amp; Field of view </a:t>
            </a:r>
            <a:r>
              <a:rPr lang="en-US" sz="1400" dirty="0"/>
              <a:t>to get the possibility of Imagine at desired location.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Calculate error margin by calculate footprint &amp; Reverse time for past days using TLE of past days.</a:t>
            </a:r>
          </a:p>
          <a:p>
            <a:pPr algn="ctr"/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23609" t="21634" r="8309" b="6250"/>
          <a:stretch>
            <a:fillRect/>
          </a:stretch>
        </p:blipFill>
        <p:spPr bwMode="auto">
          <a:xfrm>
            <a:off x="0" y="857232"/>
            <a:ext cx="91440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0"/>
            <a:ext cx="3571875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USECASE</a:t>
            </a:r>
          </a:p>
        </p:txBody>
      </p:sp>
      <p:pic>
        <p:nvPicPr>
          <p:cNvPr id="6" name="Google Shape;212;p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43688" y="214313"/>
            <a:ext cx="2357437" cy="785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0298" y="428604"/>
            <a:ext cx="3571875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TECHNOLOGY STACK</a:t>
            </a:r>
          </a:p>
        </p:txBody>
      </p:sp>
      <p:sp>
        <p:nvSpPr>
          <p:cNvPr id="30728" name="AutoShape 8" descr="Introduction - OpenCV Tutorial C++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2" name="AutoShape 12" descr="Firebase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34" name="AutoShape 14" descr="Firebase"/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9507" y="4166441"/>
            <a:ext cx="3571875" cy="6429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u="sng" dirty="0"/>
              <a:t>DEPENDENCIES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4826675"/>
            <a:ext cx="80724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PowerShell</a:t>
            </a:r>
            <a:r>
              <a:rPr lang="en-US" dirty="0"/>
              <a:t>: PowerShell scripts to handle more in-depth or specific 		           scanning requests</a:t>
            </a:r>
          </a:p>
          <a:p>
            <a:r>
              <a:rPr lang="en-US" dirty="0"/>
              <a:t>2. </a:t>
            </a:r>
            <a:r>
              <a:rPr lang="en-US" b="1" dirty="0"/>
              <a:t>API Integration: </a:t>
            </a:r>
            <a:r>
              <a:rPr lang="en-US" dirty="0" err="1"/>
              <a:t>VirusTotal</a:t>
            </a:r>
            <a:r>
              <a:rPr lang="en-US" dirty="0"/>
              <a:t> API , Avast API , CVE Database API</a:t>
            </a:r>
            <a:endParaRPr lang="en-US" b="1" dirty="0"/>
          </a:p>
        </p:txBody>
      </p:sp>
      <p:pic>
        <p:nvPicPr>
          <p:cNvPr id="1026" name="Picture 2" descr="Apa sih itu React JS ? apa kelebihan nya dan bagaimana penggunaannya ? -  Wawasanku">
            <a:extLst>
              <a:ext uri="{FF2B5EF4-FFF2-40B4-BE49-F238E27FC236}">
                <a16:creationId xmlns:a16="http://schemas.microsoft.com/office/drawing/2014/main" id="{CB1D9DA1-1575-823F-8BA8-BAC1D2E8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93" y="1117208"/>
            <a:ext cx="1558284" cy="101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lunk - Tech Partners | Cloudflare">
            <a:extLst>
              <a:ext uri="{FF2B5EF4-FFF2-40B4-BE49-F238E27FC236}">
                <a16:creationId xmlns:a16="http://schemas.microsoft.com/office/drawing/2014/main" id="{B241006A-E64B-2705-952B-27924E4B4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59" y="3579760"/>
            <a:ext cx="1727156" cy="90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PI Integration Quick Start – RunSignup ...">
            <a:extLst>
              <a:ext uri="{FF2B5EF4-FFF2-40B4-BE49-F238E27FC236}">
                <a16:creationId xmlns:a16="http://schemas.microsoft.com/office/drawing/2014/main" id="{37AFC34A-61A3-4288-D6F5-A147EB25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92" y="1931006"/>
            <a:ext cx="1961748" cy="1107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+ Flask - Part 4 - Remote Database - DEV Community">
            <a:extLst>
              <a:ext uri="{FF2B5EF4-FFF2-40B4-BE49-F238E27FC236}">
                <a16:creationId xmlns:a16="http://schemas.microsoft.com/office/drawing/2014/main" id="{312B27DC-FBC3-54FB-31DD-A553E435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82" y="1183337"/>
            <a:ext cx="3453740" cy="103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rgon2 Password Hashing Node.js ...">
            <a:extLst>
              <a:ext uri="{FF2B5EF4-FFF2-40B4-BE49-F238E27FC236}">
                <a16:creationId xmlns:a16="http://schemas.microsoft.com/office/drawing/2014/main" id="{CA024819-B1BE-239A-81B5-77FF32CE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705" y="2136286"/>
            <a:ext cx="2491351" cy="9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munity Contest] A logo for Axios ...">
            <a:extLst>
              <a:ext uri="{FF2B5EF4-FFF2-40B4-BE49-F238E27FC236}">
                <a16:creationId xmlns:a16="http://schemas.microsoft.com/office/drawing/2014/main" id="{E892D648-C84C-54B8-9D26-ACE4C92D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227" y="1107995"/>
            <a:ext cx="2237613" cy="90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322F3B1-486B-2633-3EAA-07BEA4B49BA5}"/>
              </a:ext>
            </a:extLst>
          </p:cNvPr>
          <p:cNvSpPr/>
          <p:nvPr/>
        </p:nvSpPr>
        <p:spPr>
          <a:xfrm>
            <a:off x="6173885" y="3169275"/>
            <a:ext cx="2748299" cy="12241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LIBRARIES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OS, REQUEST, PLATFORM, WMI , RE, LOGGING </a:t>
            </a:r>
          </a:p>
        </p:txBody>
      </p:sp>
      <p:pic>
        <p:nvPicPr>
          <p:cNvPr id="1052" name="Picture 28" descr="Gloster-P92 Digital - HTML, CSS and JavaScript">
            <a:extLst>
              <a:ext uri="{FF2B5EF4-FFF2-40B4-BE49-F238E27FC236}">
                <a16:creationId xmlns:a16="http://schemas.microsoft.com/office/drawing/2014/main" id="{977D1231-4012-840C-8DE5-BEC68342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216" y="3012172"/>
            <a:ext cx="4017866" cy="101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What are the prime differences between Node JS and Express JS | by A Smith  | Medium">
            <a:extLst>
              <a:ext uri="{FF2B5EF4-FFF2-40B4-BE49-F238E27FC236}">
                <a16:creationId xmlns:a16="http://schemas.microsoft.com/office/drawing/2014/main" id="{46AB3434-24E8-FDD2-9809-044CA2C93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58" y="2287042"/>
            <a:ext cx="1874418" cy="132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Smart India Hackathon">
            <a:extLst>
              <a:ext uri="{FF2B5EF4-FFF2-40B4-BE49-F238E27FC236}">
                <a16:creationId xmlns:a16="http://schemas.microsoft.com/office/drawing/2014/main" id="{F5554AB4-93E2-4BF2-7AD5-62306663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79" y="119835"/>
            <a:ext cx="2332840" cy="11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572</Words>
  <Application>Microsoft Office PowerPoint</Application>
  <PresentationFormat>On-screen Show (4:3)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Satyam Jain</cp:lastModifiedBy>
  <cp:revision>67</cp:revision>
  <dcterms:created xsi:type="dcterms:W3CDTF">2022-04-30T15:37:42Z</dcterms:created>
  <dcterms:modified xsi:type="dcterms:W3CDTF">2024-09-19T20:06:54Z</dcterms:modified>
</cp:coreProperties>
</file>