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565" r:id="rId2"/>
    <p:sldId id="4221" r:id="rId3"/>
    <p:sldId id="4218" r:id="rId4"/>
    <p:sldId id="4228" r:id="rId5"/>
    <p:sldId id="4186" r:id="rId6"/>
    <p:sldId id="4191" r:id="rId7"/>
    <p:sldId id="4189" r:id="rId8"/>
    <p:sldId id="4190" r:id="rId9"/>
    <p:sldId id="4229" r:id="rId10"/>
    <p:sldId id="4230" r:id="rId11"/>
    <p:sldId id="4126" r:id="rId12"/>
    <p:sldId id="4134" r:id="rId13"/>
    <p:sldId id="4129" r:id="rId14"/>
    <p:sldId id="27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6E48"/>
    <a:srgbClr val="1BBFD1"/>
    <a:srgbClr val="0C1752"/>
    <a:srgbClr val="11CCDD"/>
    <a:srgbClr val="E3E9EE"/>
    <a:srgbClr val="FFFFFF"/>
    <a:srgbClr val="F09063"/>
    <a:srgbClr val="F9F9F9"/>
    <a:srgbClr val="E7C24C"/>
    <a:srgbClr val="FF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721"/>
  </p:normalViewPr>
  <p:slideViewPr>
    <p:cSldViewPr snapToGrid="0" snapToObjects="1">
      <p:cViewPr varScale="1">
        <p:scale>
          <a:sx n="109" d="100"/>
          <a:sy n="109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BB5DF1-6160-48DA-9244-780755A51C3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566F586A-A994-4804-9C96-3046E55639C7}">
      <dgm:prSet phldrT="[Text]" custT="1"/>
      <dgm:spPr>
        <a:solidFill>
          <a:srgbClr val="0C1752"/>
        </a:solidFill>
        <a:ln>
          <a:solidFill>
            <a:srgbClr val="0C1752"/>
          </a:solidFill>
        </a:ln>
      </dgm:spPr>
      <dgm:t>
        <a:bodyPr/>
        <a:lstStyle/>
        <a:p>
          <a:r>
            <a:rPr lang="en-CA" sz="1800" dirty="0">
              <a:latin typeface="Montserrat" panose="00000500000000000000" pitchFamily="2" charset="0"/>
            </a:rPr>
            <a:t>Understand the core principles of Retrieval-Augmented Generation (RAG).</a:t>
          </a:r>
          <a:endParaRPr lang="en-CA" sz="1800" dirty="0">
            <a:latin typeface="Montserrat" panose="00000500000000000000" pitchFamily="2" charset="0"/>
            <a:cs typeface="Mongolian Baiti" panose="03000500000000000000" pitchFamily="66" charset="0"/>
          </a:endParaRPr>
        </a:p>
      </dgm:t>
    </dgm:pt>
    <dgm:pt modelId="{0E646359-7774-44D7-A78E-48FF645A581F}" type="parTrans" cxnId="{9FB5AB61-78F8-4CE9-BA1C-2D3174FA942B}">
      <dgm:prSet/>
      <dgm:spPr/>
      <dgm:t>
        <a:bodyPr/>
        <a:lstStyle/>
        <a:p>
          <a:endParaRPr lang="en-CA" sz="2200">
            <a:latin typeface="Montserrat" panose="00000500000000000000" pitchFamily="2" charset="0"/>
            <a:cs typeface="Mongolian Baiti" panose="03000500000000000000" pitchFamily="66" charset="0"/>
          </a:endParaRPr>
        </a:p>
      </dgm:t>
    </dgm:pt>
    <dgm:pt modelId="{354A0CE6-2E67-42BB-BD99-61C4184CA873}" type="sibTrans" cxnId="{9FB5AB61-78F8-4CE9-BA1C-2D3174FA942B}">
      <dgm:prSet/>
      <dgm:spPr/>
      <dgm:t>
        <a:bodyPr/>
        <a:lstStyle/>
        <a:p>
          <a:endParaRPr lang="en-CA" sz="2200">
            <a:latin typeface="Montserrat" panose="00000500000000000000" pitchFamily="2" charset="0"/>
            <a:cs typeface="Mongolian Baiti" panose="03000500000000000000" pitchFamily="66" charset="0"/>
          </a:endParaRPr>
        </a:p>
      </dgm:t>
    </dgm:pt>
    <dgm:pt modelId="{6D280676-124B-4773-AA5E-1675B8286DE1}">
      <dgm:prSet custT="1"/>
      <dgm:spPr>
        <a:solidFill>
          <a:srgbClr val="D56E48"/>
        </a:solidFill>
        <a:ln>
          <a:solidFill>
            <a:srgbClr val="D56E48"/>
          </a:solidFill>
        </a:ln>
      </dgm:spPr>
      <dgm:t>
        <a:bodyPr/>
        <a:lstStyle/>
        <a:p>
          <a:pPr>
            <a:buNone/>
          </a:pPr>
          <a:r>
            <a:rPr lang="en-CA" sz="1800" dirty="0">
              <a:latin typeface="Montserrat" panose="00000500000000000000" pitchFamily="2" charset="0"/>
            </a:rPr>
            <a:t>Use LangChain to streamline and orchestrate the RAG workflow.</a:t>
          </a:r>
        </a:p>
      </dgm:t>
    </dgm:pt>
    <dgm:pt modelId="{78D406A2-FC4A-4243-A48E-FF57DC963D32}" type="parTrans" cxnId="{8314606C-CD7E-4DD6-B32E-4A62BE4E959D}">
      <dgm:prSet/>
      <dgm:spPr/>
      <dgm:t>
        <a:bodyPr/>
        <a:lstStyle/>
        <a:p>
          <a:endParaRPr lang="en-CA"/>
        </a:p>
      </dgm:t>
    </dgm:pt>
    <dgm:pt modelId="{BA010475-236B-45EE-9E64-2B305C803EB2}" type="sibTrans" cxnId="{8314606C-CD7E-4DD6-B32E-4A62BE4E959D}">
      <dgm:prSet/>
      <dgm:spPr/>
      <dgm:t>
        <a:bodyPr/>
        <a:lstStyle/>
        <a:p>
          <a:endParaRPr lang="en-CA"/>
        </a:p>
      </dgm:t>
    </dgm:pt>
    <dgm:pt modelId="{B748CD7C-02FD-44C4-B494-1F9165E415A7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>
            <a:buNone/>
          </a:pPr>
          <a:r>
            <a:rPr lang="en-CA" sz="1800" dirty="0">
              <a:latin typeface="Montserrat" panose="00000500000000000000" pitchFamily="2" charset="0"/>
            </a:rPr>
            <a:t>Load, preprocess, and split text documents for optimal performance.</a:t>
          </a:r>
        </a:p>
      </dgm:t>
    </dgm:pt>
    <dgm:pt modelId="{75633EF6-3651-49F2-9C03-9B1C9DED27FC}" type="parTrans" cxnId="{F2C1E8F5-A05B-4B6C-ACA9-4D950A05A7C7}">
      <dgm:prSet/>
      <dgm:spPr/>
      <dgm:t>
        <a:bodyPr/>
        <a:lstStyle/>
        <a:p>
          <a:endParaRPr lang="en-CA"/>
        </a:p>
      </dgm:t>
    </dgm:pt>
    <dgm:pt modelId="{0D010DA5-31AB-48DF-9B53-E1F5217872FD}" type="sibTrans" cxnId="{F2C1E8F5-A05B-4B6C-ACA9-4D950A05A7C7}">
      <dgm:prSet/>
      <dgm:spPr/>
      <dgm:t>
        <a:bodyPr/>
        <a:lstStyle/>
        <a:p>
          <a:endParaRPr lang="en-CA"/>
        </a:p>
      </dgm:t>
    </dgm:pt>
    <dgm:pt modelId="{A3285C98-AA88-4637-97EA-786313CE6411}">
      <dgm:prSet custT="1"/>
      <dgm:spPr>
        <a:solidFill>
          <a:srgbClr val="11CCDD"/>
        </a:solidFill>
      </dgm:spPr>
      <dgm:t>
        <a:bodyPr/>
        <a:lstStyle/>
        <a:p>
          <a:pPr>
            <a:buNone/>
          </a:pPr>
          <a:r>
            <a:rPr lang="en-CA" sz="1800" dirty="0">
              <a:latin typeface="Montserrat" panose="00000500000000000000" pitchFamily="2" charset="0"/>
            </a:rPr>
            <a:t>Generate high-quality embeddings using OpenAI models.</a:t>
          </a:r>
        </a:p>
      </dgm:t>
    </dgm:pt>
    <dgm:pt modelId="{B9FA6B9C-F558-405F-83AC-07A99FECA3D5}" type="parTrans" cxnId="{DB18EF07-1110-4A97-8277-3159765C5A05}">
      <dgm:prSet/>
      <dgm:spPr/>
      <dgm:t>
        <a:bodyPr/>
        <a:lstStyle/>
        <a:p>
          <a:endParaRPr lang="en-CA"/>
        </a:p>
      </dgm:t>
    </dgm:pt>
    <dgm:pt modelId="{0654A194-C5A6-4D5B-9DF7-8777FDE3DC89}" type="sibTrans" cxnId="{DB18EF07-1110-4A97-8277-3159765C5A05}">
      <dgm:prSet/>
      <dgm:spPr/>
      <dgm:t>
        <a:bodyPr/>
        <a:lstStyle/>
        <a:p>
          <a:endParaRPr lang="en-CA"/>
        </a:p>
      </dgm:t>
    </dgm:pt>
    <dgm:pt modelId="{FF0EA3FF-F38A-4267-B4D2-62D3A2DCDB36}">
      <dgm:prSet custT="1"/>
      <dgm:spPr>
        <a:solidFill>
          <a:srgbClr val="11CCDD"/>
        </a:solidFill>
      </dgm:spPr>
      <dgm:t>
        <a:bodyPr/>
        <a:lstStyle/>
        <a:p>
          <a:pPr>
            <a:buNone/>
          </a:pPr>
          <a:r>
            <a:rPr lang="en-CA" sz="1800" dirty="0">
              <a:latin typeface="Montserrat" panose="00000500000000000000" pitchFamily="2" charset="0"/>
            </a:rPr>
            <a:t>Store and search embeddings efficiently with ChromaDB as your vector database.</a:t>
          </a:r>
        </a:p>
      </dgm:t>
    </dgm:pt>
    <dgm:pt modelId="{E818C447-7B57-467F-B124-1AF6E938BCCC}" type="parTrans" cxnId="{E4A50F7E-B0F7-4A34-BDEA-B41BC0BE7FA9}">
      <dgm:prSet/>
      <dgm:spPr/>
      <dgm:t>
        <a:bodyPr/>
        <a:lstStyle/>
        <a:p>
          <a:endParaRPr lang="en-CA"/>
        </a:p>
      </dgm:t>
    </dgm:pt>
    <dgm:pt modelId="{9067106F-ACB3-405D-8D8B-88EB19657621}" type="sibTrans" cxnId="{E4A50F7E-B0F7-4A34-BDEA-B41BC0BE7FA9}">
      <dgm:prSet/>
      <dgm:spPr/>
      <dgm:t>
        <a:bodyPr/>
        <a:lstStyle/>
        <a:p>
          <a:endParaRPr lang="en-CA"/>
        </a:p>
      </dgm:t>
    </dgm:pt>
    <dgm:pt modelId="{F57A997A-BF90-436C-BA40-4BE5AA4C1A48}">
      <dgm:prSet custT="1"/>
      <dgm:spPr>
        <a:solidFill>
          <a:srgbClr val="0C1752"/>
        </a:solidFill>
      </dgm:spPr>
      <dgm:t>
        <a:bodyPr/>
        <a:lstStyle/>
        <a:p>
          <a:pPr>
            <a:buNone/>
          </a:pPr>
          <a:r>
            <a:rPr lang="en-CA" sz="1800" dirty="0">
              <a:latin typeface="Montserrat" panose="00000500000000000000" pitchFamily="2" charset="0"/>
            </a:rPr>
            <a:t>Build a powerful Retrieval-Based Question Answering (QA) chain using LangChain.</a:t>
          </a:r>
        </a:p>
      </dgm:t>
    </dgm:pt>
    <dgm:pt modelId="{58E43A1D-95BE-4AAE-84D7-05A631E3BF3A}" type="parTrans" cxnId="{5492D0CC-4713-49A1-8D16-B3F763ADE062}">
      <dgm:prSet/>
      <dgm:spPr/>
      <dgm:t>
        <a:bodyPr/>
        <a:lstStyle/>
        <a:p>
          <a:endParaRPr lang="en-CA"/>
        </a:p>
      </dgm:t>
    </dgm:pt>
    <dgm:pt modelId="{776CB618-8310-4D1F-99B0-B5F8629004C9}" type="sibTrans" cxnId="{5492D0CC-4713-49A1-8D16-B3F763ADE062}">
      <dgm:prSet/>
      <dgm:spPr/>
      <dgm:t>
        <a:bodyPr/>
        <a:lstStyle/>
        <a:p>
          <a:endParaRPr lang="en-CA"/>
        </a:p>
      </dgm:t>
    </dgm:pt>
    <dgm:pt modelId="{0F409B94-8F1E-40E0-93BB-FFDA29CE3FDE}">
      <dgm:prSet custT="1"/>
      <dgm:spPr>
        <a:solidFill>
          <a:srgbClr val="D56E48"/>
        </a:solidFill>
      </dgm:spPr>
      <dgm:t>
        <a:bodyPr/>
        <a:lstStyle/>
        <a:p>
          <a:r>
            <a:rPr lang="en-CA" sz="1800" dirty="0">
              <a:latin typeface="Montserrat" panose="00000500000000000000" pitchFamily="2" charset="0"/>
            </a:rPr>
            <a:t>Design an interactive Gradio UI that displays answers along with source citations for transparency.</a:t>
          </a:r>
        </a:p>
      </dgm:t>
    </dgm:pt>
    <dgm:pt modelId="{8F097631-E81D-4257-84CE-412B96538F5B}" type="parTrans" cxnId="{3BFF6B94-8020-4D43-A843-453C10073B72}">
      <dgm:prSet/>
      <dgm:spPr/>
      <dgm:t>
        <a:bodyPr/>
        <a:lstStyle/>
        <a:p>
          <a:endParaRPr lang="en-CA"/>
        </a:p>
      </dgm:t>
    </dgm:pt>
    <dgm:pt modelId="{82972298-A283-4798-90A8-764B16B28633}" type="sibTrans" cxnId="{3BFF6B94-8020-4D43-A843-453C10073B72}">
      <dgm:prSet/>
      <dgm:spPr/>
      <dgm:t>
        <a:bodyPr/>
        <a:lstStyle/>
        <a:p>
          <a:endParaRPr lang="en-CA"/>
        </a:p>
      </dgm:t>
    </dgm:pt>
    <dgm:pt modelId="{91AECCB5-357E-4817-8D8B-617F328E7EE2}" type="pres">
      <dgm:prSet presAssocID="{C5BB5DF1-6160-48DA-9244-780755A51C37}" presName="diagram" presStyleCnt="0">
        <dgm:presLayoutVars>
          <dgm:dir/>
          <dgm:resizeHandles val="exact"/>
        </dgm:presLayoutVars>
      </dgm:prSet>
      <dgm:spPr/>
    </dgm:pt>
    <dgm:pt modelId="{1B558E55-37DC-4859-9ABB-EFE02DEEEF05}" type="pres">
      <dgm:prSet presAssocID="{566F586A-A994-4804-9C96-3046E55639C7}" presName="node" presStyleLbl="node1" presStyleIdx="0" presStyleCnt="7">
        <dgm:presLayoutVars>
          <dgm:bulletEnabled val="1"/>
        </dgm:presLayoutVars>
      </dgm:prSet>
      <dgm:spPr/>
    </dgm:pt>
    <dgm:pt modelId="{37F8B5B6-4041-4689-A87E-63C71563838F}" type="pres">
      <dgm:prSet presAssocID="{354A0CE6-2E67-42BB-BD99-61C4184CA873}" presName="sibTrans" presStyleCnt="0"/>
      <dgm:spPr/>
    </dgm:pt>
    <dgm:pt modelId="{E2810BF3-ECCB-42DB-8C1B-4FF2F8DD31D0}" type="pres">
      <dgm:prSet presAssocID="{6D280676-124B-4773-AA5E-1675B8286DE1}" presName="node" presStyleLbl="node1" presStyleIdx="1" presStyleCnt="7">
        <dgm:presLayoutVars>
          <dgm:bulletEnabled val="1"/>
        </dgm:presLayoutVars>
      </dgm:prSet>
      <dgm:spPr/>
    </dgm:pt>
    <dgm:pt modelId="{CF92B147-C886-47CC-BF96-FB8E2766A55D}" type="pres">
      <dgm:prSet presAssocID="{BA010475-236B-45EE-9E64-2B305C803EB2}" presName="sibTrans" presStyleCnt="0"/>
      <dgm:spPr/>
    </dgm:pt>
    <dgm:pt modelId="{66FD1FEE-6916-469C-AC20-5281BA353382}" type="pres">
      <dgm:prSet presAssocID="{B748CD7C-02FD-44C4-B494-1F9165E415A7}" presName="node" presStyleLbl="node1" presStyleIdx="2" presStyleCnt="7">
        <dgm:presLayoutVars>
          <dgm:bulletEnabled val="1"/>
        </dgm:presLayoutVars>
      </dgm:prSet>
      <dgm:spPr/>
    </dgm:pt>
    <dgm:pt modelId="{7287C185-CCD0-4EB3-B506-B1D39F43BD38}" type="pres">
      <dgm:prSet presAssocID="{0D010DA5-31AB-48DF-9B53-E1F5217872FD}" presName="sibTrans" presStyleCnt="0"/>
      <dgm:spPr/>
    </dgm:pt>
    <dgm:pt modelId="{6252F9F4-D0DC-4D13-9592-F953C7F49611}" type="pres">
      <dgm:prSet presAssocID="{A3285C98-AA88-4637-97EA-786313CE6411}" presName="node" presStyleLbl="node1" presStyleIdx="3" presStyleCnt="7">
        <dgm:presLayoutVars>
          <dgm:bulletEnabled val="1"/>
        </dgm:presLayoutVars>
      </dgm:prSet>
      <dgm:spPr/>
    </dgm:pt>
    <dgm:pt modelId="{EFE5D968-21C7-438A-B66B-14772D310431}" type="pres">
      <dgm:prSet presAssocID="{0654A194-C5A6-4D5B-9DF7-8777FDE3DC89}" presName="sibTrans" presStyleCnt="0"/>
      <dgm:spPr/>
    </dgm:pt>
    <dgm:pt modelId="{22AE5A2B-7540-4FDD-87BF-1494829FA0CB}" type="pres">
      <dgm:prSet presAssocID="{FF0EA3FF-F38A-4267-B4D2-62D3A2DCDB36}" presName="node" presStyleLbl="node1" presStyleIdx="4" presStyleCnt="7">
        <dgm:presLayoutVars>
          <dgm:bulletEnabled val="1"/>
        </dgm:presLayoutVars>
      </dgm:prSet>
      <dgm:spPr/>
    </dgm:pt>
    <dgm:pt modelId="{4EAC48C1-06BE-4FD5-8DAF-C213A1C2D413}" type="pres">
      <dgm:prSet presAssocID="{9067106F-ACB3-405D-8D8B-88EB19657621}" presName="sibTrans" presStyleCnt="0"/>
      <dgm:spPr/>
    </dgm:pt>
    <dgm:pt modelId="{F1F82D9B-EC09-4C11-A0C7-AD3C5461BCA6}" type="pres">
      <dgm:prSet presAssocID="{F57A997A-BF90-436C-BA40-4BE5AA4C1A48}" presName="node" presStyleLbl="node1" presStyleIdx="5" presStyleCnt="7">
        <dgm:presLayoutVars>
          <dgm:bulletEnabled val="1"/>
        </dgm:presLayoutVars>
      </dgm:prSet>
      <dgm:spPr/>
    </dgm:pt>
    <dgm:pt modelId="{44378F1B-6629-4D2E-9A54-5F37EB67C5F0}" type="pres">
      <dgm:prSet presAssocID="{776CB618-8310-4D1F-99B0-B5F8629004C9}" presName="sibTrans" presStyleCnt="0"/>
      <dgm:spPr/>
    </dgm:pt>
    <dgm:pt modelId="{4C01F02F-5F77-483E-97F4-A915C5D0FB69}" type="pres">
      <dgm:prSet presAssocID="{0F409B94-8F1E-40E0-93BB-FFDA29CE3FDE}" presName="node" presStyleLbl="node1" presStyleIdx="6" presStyleCnt="7">
        <dgm:presLayoutVars>
          <dgm:bulletEnabled val="1"/>
        </dgm:presLayoutVars>
      </dgm:prSet>
      <dgm:spPr/>
    </dgm:pt>
  </dgm:ptLst>
  <dgm:cxnLst>
    <dgm:cxn modelId="{8D874905-73C9-4E87-B0B0-20AFAE1624E1}" type="presOf" srcId="{566F586A-A994-4804-9C96-3046E55639C7}" destId="{1B558E55-37DC-4859-9ABB-EFE02DEEEF05}" srcOrd="0" destOrd="0" presId="urn:microsoft.com/office/officeart/2005/8/layout/default"/>
    <dgm:cxn modelId="{DB18EF07-1110-4A97-8277-3159765C5A05}" srcId="{C5BB5DF1-6160-48DA-9244-780755A51C37}" destId="{A3285C98-AA88-4637-97EA-786313CE6411}" srcOrd="3" destOrd="0" parTransId="{B9FA6B9C-F558-405F-83AC-07A99FECA3D5}" sibTransId="{0654A194-C5A6-4D5B-9DF7-8777FDE3DC89}"/>
    <dgm:cxn modelId="{C2707315-FE3B-470C-92E8-57F0D850A6CB}" type="presOf" srcId="{A3285C98-AA88-4637-97EA-786313CE6411}" destId="{6252F9F4-D0DC-4D13-9592-F953C7F49611}" srcOrd="0" destOrd="0" presId="urn:microsoft.com/office/officeart/2005/8/layout/default"/>
    <dgm:cxn modelId="{9FB5AB61-78F8-4CE9-BA1C-2D3174FA942B}" srcId="{C5BB5DF1-6160-48DA-9244-780755A51C37}" destId="{566F586A-A994-4804-9C96-3046E55639C7}" srcOrd="0" destOrd="0" parTransId="{0E646359-7774-44D7-A78E-48FF645A581F}" sibTransId="{354A0CE6-2E67-42BB-BD99-61C4184CA873}"/>
    <dgm:cxn modelId="{048A2E4A-0BE4-4076-B6F1-C341250B3678}" type="presOf" srcId="{6D280676-124B-4773-AA5E-1675B8286DE1}" destId="{E2810BF3-ECCB-42DB-8C1B-4FF2F8DD31D0}" srcOrd="0" destOrd="0" presId="urn:microsoft.com/office/officeart/2005/8/layout/default"/>
    <dgm:cxn modelId="{8314606C-CD7E-4DD6-B32E-4A62BE4E959D}" srcId="{C5BB5DF1-6160-48DA-9244-780755A51C37}" destId="{6D280676-124B-4773-AA5E-1675B8286DE1}" srcOrd="1" destOrd="0" parTransId="{78D406A2-FC4A-4243-A48E-FF57DC963D32}" sibTransId="{BA010475-236B-45EE-9E64-2B305C803EB2}"/>
    <dgm:cxn modelId="{E4A50F7E-B0F7-4A34-BDEA-B41BC0BE7FA9}" srcId="{C5BB5DF1-6160-48DA-9244-780755A51C37}" destId="{FF0EA3FF-F38A-4267-B4D2-62D3A2DCDB36}" srcOrd="4" destOrd="0" parTransId="{E818C447-7B57-467F-B124-1AF6E938BCCC}" sibTransId="{9067106F-ACB3-405D-8D8B-88EB19657621}"/>
    <dgm:cxn modelId="{E41DE280-72D1-4AF9-B70D-50139E48E37D}" type="presOf" srcId="{FF0EA3FF-F38A-4267-B4D2-62D3A2DCDB36}" destId="{22AE5A2B-7540-4FDD-87BF-1494829FA0CB}" srcOrd="0" destOrd="0" presId="urn:microsoft.com/office/officeart/2005/8/layout/default"/>
    <dgm:cxn modelId="{3BFF6B94-8020-4D43-A843-453C10073B72}" srcId="{C5BB5DF1-6160-48DA-9244-780755A51C37}" destId="{0F409B94-8F1E-40E0-93BB-FFDA29CE3FDE}" srcOrd="6" destOrd="0" parTransId="{8F097631-E81D-4257-84CE-412B96538F5B}" sibTransId="{82972298-A283-4798-90A8-764B16B28633}"/>
    <dgm:cxn modelId="{F1DC19BC-B069-4CA3-A335-8F4210D25204}" type="presOf" srcId="{B748CD7C-02FD-44C4-B494-1F9165E415A7}" destId="{66FD1FEE-6916-469C-AC20-5281BA353382}" srcOrd="0" destOrd="0" presId="urn:microsoft.com/office/officeart/2005/8/layout/default"/>
    <dgm:cxn modelId="{5492D0CC-4713-49A1-8D16-B3F763ADE062}" srcId="{C5BB5DF1-6160-48DA-9244-780755A51C37}" destId="{F57A997A-BF90-436C-BA40-4BE5AA4C1A48}" srcOrd="5" destOrd="0" parTransId="{58E43A1D-95BE-4AAE-84D7-05A631E3BF3A}" sibTransId="{776CB618-8310-4D1F-99B0-B5F8629004C9}"/>
    <dgm:cxn modelId="{BCF0D0E2-7832-4736-98E9-D156945CD970}" type="presOf" srcId="{C5BB5DF1-6160-48DA-9244-780755A51C37}" destId="{91AECCB5-357E-4817-8D8B-617F328E7EE2}" srcOrd="0" destOrd="0" presId="urn:microsoft.com/office/officeart/2005/8/layout/default"/>
    <dgm:cxn modelId="{C4BA70EF-9E97-47DD-9A17-14D78327BC53}" type="presOf" srcId="{0F409B94-8F1E-40E0-93BB-FFDA29CE3FDE}" destId="{4C01F02F-5F77-483E-97F4-A915C5D0FB69}" srcOrd="0" destOrd="0" presId="urn:microsoft.com/office/officeart/2005/8/layout/default"/>
    <dgm:cxn modelId="{114796F4-C64C-42D9-AECC-BAB219CE7127}" type="presOf" srcId="{F57A997A-BF90-436C-BA40-4BE5AA4C1A48}" destId="{F1F82D9B-EC09-4C11-A0C7-AD3C5461BCA6}" srcOrd="0" destOrd="0" presId="urn:microsoft.com/office/officeart/2005/8/layout/default"/>
    <dgm:cxn modelId="{F2C1E8F5-A05B-4B6C-ACA9-4D950A05A7C7}" srcId="{C5BB5DF1-6160-48DA-9244-780755A51C37}" destId="{B748CD7C-02FD-44C4-B494-1F9165E415A7}" srcOrd="2" destOrd="0" parTransId="{75633EF6-3651-49F2-9C03-9B1C9DED27FC}" sibTransId="{0D010DA5-31AB-48DF-9B53-E1F5217872FD}"/>
    <dgm:cxn modelId="{8A1C0F08-D7F6-4EF0-BBC7-A54829BBDEC1}" type="presParOf" srcId="{91AECCB5-357E-4817-8D8B-617F328E7EE2}" destId="{1B558E55-37DC-4859-9ABB-EFE02DEEEF05}" srcOrd="0" destOrd="0" presId="urn:microsoft.com/office/officeart/2005/8/layout/default"/>
    <dgm:cxn modelId="{04309D3C-9431-413A-9C10-C831746B1D70}" type="presParOf" srcId="{91AECCB5-357E-4817-8D8B-617F328E7EE2}" destId="{37F8B5B6-4041-4689-A87E-63C71563838F}" srcOrd="1" destOrd="0" presId="urn:microsoft.com/office/officeart/2005/8/layout/default"/>
    <dgm:cxn modelId="{559A4D2A-2573-4888-AC2E-51DC3DE1D395}" type="presParOf" srcId="{91AECCB5-357E-4817-8D8B-617F328E7EE2}" destId="{E2810BF3-ECCB-42DB-8C1B-4FF2F8DD31D0}" srcOrd="2" destOrd="0" presId="urn:microsoft.com/office/officeart/2005/8/layout/default"/>
    <dgm:cxn modelId="{D9A56310-88F5-4ED5-8D4F-1C3AB46DEE13}" type="presParOf" srcId="{91AECCB5-357E-4817-8D8B-617F328E7EE2}" destId="{CF92B147-C886-47CC-BF96-FB8E2766A55D}" srcOrd="3" destOrd="0" presId="urn:microsoft.com/office/officeart/2005/8/layout/default"/>
    <dgm:cxn modelId="{B925B848-E523-418B-8B5E-36301242031C}" type="presParOf" srcId="{91AECCB5-357E-4817-8D8B-617F328E7EE2}" destId="{66FD1FEE-6916-469C-AC20-5281BA353382}" srcOrd="4" destOrd="0" presId="urn:microsoft.com/office/officeart/2005/8/layout/default"/>
    <dgm:cxn modelId="{8B22A0B6-9164-4C47-8ABC-AB4432639FB3}" type="presParOf" srcId="{91AECCB5-357E-4817-8D8B-617F328E7EE2}" destId="{7287C185-CCD0-4EB3-B506-B1D39F43BD38}" srcOrd="5" destOrd="0" presId="urn:microsoft.com/office/officeart/2005/8/layout/default"/>
    <dgm:cxn modelId="{975A34E7-8A3D-4081-8D61-3087E3909C8E}" type="presParOf" srcId="{91AECCB5-357E-4817-8D8B-617F328E7EE2}" destId="{6252F9F4-D0DC-4D13-9592-F953C7F49611}" srcOrd="6" destOrd="0" presId="urn:microsoft.com/office/officeart/2005/8/layout/default"/>
    <dgm:cxn modelId="{4960E114-E448-44AE-987E-25CD779F8986}" type="presParOf" srcId="{91AECCB5-357E-4817-8D8B-617F328E7EE2}" destId="{EFE5D968-21C7-438A-B66B-14772D310431}" srcOrd="7" destOrd="0" presId="urn:microsoft.com/office/officeart/2005/8/layout/default"/>
    <dgm:cxn modelId="{5BB19C41-3293-4E14-A339-F7983C2B3A54}" type="presParOf" srcId="{91AECCB5-357E-4817-8D8B-617F328E7EE2}" destId="{22AE5A2B-7540-4FDD-87BF-1494829FA0CB}" srcOrd="8" destOrd="0" presId="urn:microsoft.com/office/officeart/2005/8/layout/default"/>
    <dgm:cxn modelId="{4158A21B-B0EB-4487-870C-F5DE045721C2}" type="presParOf" srcId="{91AECCB5-357E-4817-8D8B-617F328E7EE2}" destId="{4EAC48C1-06BE-4FD5-8DAF-C213A1C2D413}" srcOrd="9" destOrd="0" presId="urn:microsoft.com/office/officeart/2005/8/layout/default"/>
    <dgm:cxn modelId="{E9F8B13F-F3A6-46A8-B2DB-93CC4C4258FC}" type="presParOf" srcId="{91AECCB5-357E-4817-8D8B-617F328E7EE2}" destId="{F1F82D9B-EC09-4C11-A0C7-AD3C5461BCA6}" srcOrd="10" destOrd="0" presId="urn:microsoft.com/office/officeart/2005/8/layout/default"/>
    <dgm:cxn modelId="{896AB305-BC77-4CEE-B77F-AD6D5AF45A87}" type="presParOf" srcId="{91AECCB5-357E-4817-8D8B-617F328E7EE2}" destId="{44378F1B-6629-4D2E-9A54-5F37EB67C5F0}" srcOrd="11" destOrd="0" presId="urn:microsoft.com/office/officeart/2005/8/layout/default"/>
    <dgm:cxn modelId="{DB5C20FF-5C70-4828-8328-33EC596A230C}" type="presParOf" srcId="{91AECCB5-357E-4817-8D8B-617F328E7EE2}" destId="{4C01F02F-5F77-483E-97F4-A915C5D0FB69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75956B-7142-45B3-8DE5-D244F09C1DB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AEC9030-3DD4-409D-9E35-10416ADA94C0}">
      <dgm:prSet custT="1"/>
      <dgm:spPr>
        <a:solidFill>
          <a:srgbClr val="D56E48"/>
        </a:solidFill>
      </dgm:spPr>
      <dgm:t>
        <a:bodyPr/>
        <a:lstStyle/>
        <a:p>
          <a:pPr>
            <a:buNone/>
          </a:pPr>
          <a:r>
            <a:rPr lang="en-US" sz="1700" b="0" dirty="0">
              <a:latin typeface="Montserrat" panose="00000500000000000000" pitchFamily="2" charset="0"/>
            </a:rPr>
            <a:t>Retrieval-Augmented Generation (RAG) was presented as a robust approach for combining retrieval systems with generative language models to deliver accurate, context-aware outputs.</a:t>
          </a:r>
        </a:p>
      </dgm:t>
    </dgm:pt>
    <dgm:pt modelId="{E1E817CC-D2FF-4A02-B70C-EC8FA97F57AB}" type="parTrans" cxnId="{D6DB9FE5-42CC-49C3-A538-00D7F268F8E8}">
      <dgm:prSet/>
      <dgm:spPr/>
      <dgm:t>
        <a:bodyPr/>
        <a:lstStyle/>
        <a:p>
          <a:endParaRPr lang="en-CA"/>
        </a:p>
      </dgm:t>
    </dgm:pt>
    <dgm:pt modelId="{8657A650-211F-455D-A772-07F016D18769}" type="sibTrans" cxnId="{D6DB9FE5-42CC-49C3-A538-00D7F268F8E8}">
      <dgm:prSet/>
      <dgm:spPr/>
      <dgm:t>
        <a:bodyPr/>
        <a:lstStyle/>
        <a:p>
          <a:endParaRPr lang="en-CA"/>
        </a:p>
      </dgm:t>
    </dgm:pt>
    <dgm:pt modelId="{90CDA8D6-1CB6-45A7-B0DF-6C201CDDD7AD}">
      <dgm:prSet custT="1"/>
      <dgm:spPr>
        <a:solidFill>
          <a:srgbClr val="D56E48"/>
        </a:solidFill>
      </dgm:spPr>
      <dgm:t>
        <a:bodyPr/>
        <a:lstStyle/>
        <a:p>
          <a:pPr>
            <a:buNone/>
          </a:pPr>
          <a:r>
            <a:rPr lang="en-US" sz="1700" b="0" dirty="0">
              <a:latin typeface="Montserrat" panose="00000500000000000000" pitchFamily="2" charset="0"/>
            </a:rPr>
            <a:t>An end-to-end RAG pipeline was developed using LangChain for orchestration, OpenAI for embeddings, and ChromaDB for efficient vector search.</a:t>
          </a:r>
        </a:p>
      </dgm:t>
    </dgm:pt>
    <dgm:pt modelId="{5B175F67-3FA6-4F2D-8DFC-E04339D3A1AD}" type="parTrans" cxnId="{9C0D7474-55C1-41F5-8595-25AC69BBE258}">
      <dgm:prSet/>
      <dgm:spPr/>
      <dgm:t>
        <a:bodyPr/>
        <a:lstStyle/>
        <a:p>
          <a:endParaRPr lang="en-CA"/>
        </a:p>
      </dgm:t>
    </dgm:pt>
    <dgm:pt modelId="{ABA7FC4E-1E90-4033-902F-9AAF83E16203}" type="sibTrans" cxnId="{9C0D7474-55C1-41F5-8595-25AC69BBE258}">
      <dgm:prSet/>
      <dgm:spPr/>
      <dgm:t>
        <a:bodyPr/>
        <a:lstStyle/>
        <a:p>
          <a:endParaRPr lang="en-CA"/>
        </a:p>
      </dgm:t>
    </dgm:pt>
    <dgm:pt modelId="{313A1028-F0A6-4C5D-8AB0-D676F0FA4F95}">
      <dgm:prSet custT="1"/>
      <dgm:spPr>
        <a:solidFill>
          <a:srgbClr val="D56E48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2390" tIns="72390" rIns="72390" bIns="72390" numCol="1" spcCol="1270" anchor="ctr" anchorCtr="0"/>
        <a:lstStyle/>
        <a:p>
          <a:pPr>
            <a:buNone/>
          </a:pPr>
          <a:r>
            <a:rPr lang="en-US" sz="1700" b="0" dirty="0">
              <a:latin typeface="Montserrat" panose="00000500000000000000" pitchFamily="2" charset="0"/>
            </a:rPr>
            <a:t>Key implementation techniques such as document preprocessing, embedding generation, and vector storage were demonstrated following best practices.</a:t>
          </a:r>
        </a:p>
      </dgm:t>
    </dgm:pt>
    <dgm:pt modelId="{E9666D50-5C71-4339-9806-EBE999E245B7}" type="parTrans" cxnId="{52B88ED1-ACD5-4293-A97D-22DEEAC3AE0D}">
      <dgm:prSet/>
      <dgm:spPr/>
      <dgm:t>
        <a:bodyPr/>
        <a:lstStyle/>
        <a:p>
          <a:endParaRPr lang="en-CA"/>
        </a:p>
      </dgm:t>
    </dgm:pt>
    <dgm:pt modelId="{DA0B4BAD-D399-4CAA-862E-4B8E989AE310}" type="sibTrans" cxnId="{52B88ED1-ACD5-4293-A97D-22DEEAC3AE0D}">
      <dgm:prSet/>
      <dgm:spPr/>
      <dgm:t>
        <a:bodyPr/>
        <a:lstStyle/>
        <a:p>
          <a:endParaRPr lang="en-CA"/>
        </a:p>
      </dgm:t>
    </dgm:pt>
    <dgm:pt modelId="{64B95514-ABFF-4615-82B6-028168DECB27}">
      <dgm:prSet custT="1"/>
      <dgm:spPr>
        <a:solidFill>
          <a:srgbClr val="D56E48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2390" tIns="72390" rIns="72390" bIns="72390" numCol="1" spcCol="1270" anchor="ctr" anchorCtr="0"/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>
              <a:solidFill>
                <a:prstClr val="white"/>
              </a:solidFill>
              <a:latin typeface="Montserrat" panose="00000500000000000000" pitchFamily="2" charset="0"/>
              <a:ea typeface="+mn-ea"/>
              <a:cs typeface="+mn-cs"/>
            </a:rPr>
            <a:t>You can build powerful AI applications easily and quickly using an interactive Gradio interface which was designed to showcase answers alongside cited sources, ensuring transparency &amp; enhancing user trust.</a:t>
          </a:r>
        </a:p>
      </dgm:t>
    </dgm:pt>
    <dgm:pt modelId="{F30A4DB0-14AA-41F3-A6BE-9F7AAF0B1DFB}" type="parTrans" cxnId="{7D65B130-F6AE-4333-9283-C792A401D185}">
      <dgm:prSet/>
      <dgm:spPr/>
      <dgm:t>
        <a:bodyPr/>
        <a:lstStyle/>
        <a:p>
          <a:endParaRPr lang="en-CA"/>
        </a:p>
      </dgm:t>
    </dgm:pt>
    <dgm:pt modelId="{7C099455-8263-4F50-B9C8-2801545C2AF2}" type="sibTrans" cxnId="{7D65B130-F6AE-4333-9283-C792A401D185}">
      <dgm:prSet/>
      <dgm:spPr/>
      <dgm:t>
        <a:bodyPr/>
        <a:lstStyle/>
        <a:p>
          <a:endParaRPr lang="en-CA"/>
        </a:p>
      </dgm:t>
    </dgm:pt>
    <dgm:pt modelId="{D0CCD457-7D44-40F6-A1E5-BE2FB793C746}" type="pres">
      <dgm:prSet presAssocID="{E375956B-7142-45B3-8DE5-D244F09C1DB8}" presName="linear" presStyleCnt="0">
        <dgm:presLayoutVars>
          <dgm:animLvl val="lvl"/>
          <dgm:resizeHandles val="exact"/>
        </dgm:presLayoutVars>
      </dgm:prSet>
      <dgm:spPr/>
    </dgm:pt>
    <dgm:pt modelId="{4B4CCA74-6D60-4F7A-906E-EE23C7443F76}" type="pres">
      <dgm:prSet presAssocID="{DAEC9030-3DD4-409D-9E35-10416ADA94C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B28E992-7285-4221-B2F1-40BD32492CC4}" type="pres">
      <dgm:prSet presAssocID="{8657A650-211F-455D-A772-07F016D18769}" presName="spacer" presStyleCnt="0"/>
      <dgm:spPr/>
    </dgm:pt>
    <dgm:pt modelId="{B69268E7-0E1D-44DB-A593-961A3E156515}" type="pres">
      <dgm:prSet presAssocID="{90CDA8D6-1CB6-45A7-B0DF-6C201CDDD7A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18DAD53-A08C-410D-9520-C073511D6DE5}" type="pres">
      <dgm:prSet presAssocID="{ABA7FC4E-1E90-4033-902F-9AAF83E16203}" presName="spacer" presStyleCnt="0"/>
      <dgm:spPr/>
    </dgm:pt>
    <dgm:pt modelId="{AE8E755A-062E-40B4-A94E-1AC8F9D03E9B}" type="pres">
      <dgm:prSet presAssocID="{313A1028-F0A6-4C5D-8AB0-D676F0FA4F95}" presName="parentText" presStyleLbl="node1" presStyleIdx="2" presStyleCnt="4">
        <dgm:presLayoutVars>
          <dgm:chMax val="0"/>
          <dgm:bulletEnabled val="1"/>
        </dgm:presLayoutVars>
      </dgm:prSet>
      <dgm:spPr>
        <a:xfrm>
          <a:off x="0" y="2273162"/>
          <a:ext cx="9264138" cy="1044809"/>
        </a:xfrm>
        <a:prstGeom prst="roundRect">
          <a:avLst/>
        </a:prstGeom>
      </dgm:spPr>
    </dgm:pt>
    <dgm:pt modelId="{F6680FBC-D962-4756-9B21-FD1A73A2BA9C}" type="pres">
      <dgm:prSet presAssocID="{DA0B4BAD-D399-4CAA-862E-4B8E989AE310}" presName="spacer" presStyleCnt="0"/>
      <dgm:spPr/>
    </dgm:pt>
    <dgm:pt modelId="{B9DE3447-2C86-4776-B794-0B57ABDA44D0}" type="pres">
      <dgm:prSet presAssocID="{64B95514-ABFF-4615-82B6-028168DECB27}" presName="parentText" presStyleLbl="node1" presStyleIdx="3" presStyleCnt="4">
        <dgm:presLayoutVars>
          <dgm:chMax val="0"/>
          <dgm:bulletEnabled val="1"/>
        </dgm:presLayoutVars>
      </dgm:prSet>
      <dgm:spPr>
        <a:xfrm>
          <a:off x="0" y="3372692"/>
          <a:ext cx="9264138" cy="1044809"/>
        </a:xfrm>
        <a:prstGeom prst="roundRect">
          <a:avLst/>
        </a:prstGeom>
      </dgm:spPr>
    </dgm:pt>
  </dgm:ptLst>
  <dgm:cxnLst>
    <dgm:cxn modelId="{7D65B130-F6AE-4333-9283-C792A401D185}" srcId="{E375956B-7142-45B3-8DE5-D244F09C1DB8}" destId="{64B95514-ABFF-4615-82B6-028168DECB27}" srcOrd="3" destOrd="0" parTransId="{F30A4DB0-14AA-41F3-A6BE-9F7AAF0B1DFB}" sibTransId="{7C099455-8263-4F50-B9C8-2801545C2AF2}"/>
    <dgm:cxn modelId="{F8AB783D-AE5D-4424-B56A-382BA01AED6C}" type="presOf" srcId="{64B95514-ABFF-4615-82B6-028168DECB27}" destId="{B9DE3447-2C86-4776-B794-0B57ABDA44D0}" srcOrd="0" destOrd="0" presId="urn:microsoft.com/office/officeart/2005/8/layout/vList2"/>
    <dgm:cxn modelId="{9C0D7474-55C1-41F5-8595-25AC69BBE258}" srcId="{E375956B-7142-45B3-8DE5-D244F09C1DB8}" destId="{90CDA8D6-1CB6-45A7-B0DF-6C201CDDD7AD}" srcOrd="1" destOrd="0" parTransId="{5B175F67-3FA6-4F2D-8DFC-E04339D3A1AD}" sibTransId="{ABA7FC4E-1E90-4033-902F-9AAF83E16203}"/>
    <dgm:cxn modelId="{29DF1B8F-DCBC-4FF8-953A-7011D623120B}" type="presOf" srcId="{90CDA8D6-1CB6-45A7-B0DF-6C201CDDD7AD}" destId="{B69268E7-0E1D-44DB-A593-961A3E156515}" srcOrd="0" destOrd="0" presId="urn:microsoft.com/office/officeart/2005/8/layout/vList2"/>
    <dgm:cxn modelId="{2334A0B9-8EDC-47A9-86DA-45A792C8F7A4}" type="presOf" srcId="{E375956B-7142-45B3-8DE5-D244F09C1DB8}" destId="{D0CCD457-7D44-40F6-A1E5-BE2FB793C746}" srcOrd="0" destOrd="0" presId="urn:microsoft.com/office/officeart/2005/8/layout/vList2"/>
    <dgm:cxn modelId="{52B88ED1-ACD5-4293-A97D-22DEEAC3AE0D}" srcId="{E375956B-7142-45B3-8DE5-D244F09C1DB8}" destId="{313A1028-F0A6-4C5D-8AB0-D676F0FA4F95}" srcOrd="2" destOrd="0" parTransId="{E9666D50-5C71-4339-9806-EBE999E245B7}" sibTransId="{DA0B4BAD-D399-4CAA-862E-4B8E989AE310}"/>
    <dgm:cxn modelId="{D6DB9FE5-42CC-49C3-A538-00D7F268F8E8}" srcId="{E375956B-7142-45B3-8DE5-D244F09C1DB8}" destId="{DAEC9030-3DD4-409D-9E35-10416ADA94C0}" srcOrd="0" destOrd="0" parTransId="{E1E817CC-D2FF-4A02-B70C-EC8FA97F57AB}" sibTransId="{8657A650-211F-455D-A772-07F016D18769}"/>
    <dgm:cxn modelId="{034279E9-3576-4A02-934E-91A34DDF6537}" type="presOf" srcId="{313A1028-F0A6-4C5D-8AB0-D676F0FA4F95}" destId="{AE8E755A-062E-40B4-A94E-1AC8F9D03E9B}" srcOrd="0" destOrd="0" presId="urn:microsoft.com/office/officeart/2005/8/layout/vList2"/>
    <dgm:cxn modelId="{FEEF80F3-9630-45B5-A121-01EC7659CB78}" type="presOf" srcId="{DAEC9030-3DD4-409D-9E35-10416ADA94C0}" destId="{4B4CCA74-6D60-4F7A-906E-EE23C7443F76}" srcOrd="0" destOrd="0" presId="urn:microsoft.com/office/officeart/2005/8/layout/vList2"/>
    <dgm:cxn modelId="{C7FB8FFD-6C60-4594-ADEA-9D3C09C49324}" type="presParOf" srcId="{D0CCD457-7D44-40F6-A1E5-BE2FB793C746}" destId="{4B4CCA74-6D60-4F7A-906E-EE23C7443F76}" srcOrd="0" destOrd="0" presId="urn:microsoft.com/office/officeart/2005/8/layout/vList2"/>
    <dgm:cxn modelId="{1BA8E6A4-8C4C-4F18-85F5-60F76A642685}" type="presParOf" srcId="{D0CCD457-7D44-40F6-A1E5-BE2FB793C746}" destId="{1B28E992-7285-4221-B2F1-40BD32492CC4}" srcOrd="1" destOrd="0" presId="urn:microsoft.com/office/officeart/2005/8/layout/vList2"/>
    <dgm:cxn modelId="{C5EB7B03-22A7-4F7A-A768-53C5D8E83B13}" type="presParOf" srcId="{D0CCD457-7D44-40F6-A1E5-BE2FB793C746}" destId="{B69268E7-0E1D-44DB-A593-961A3E156515}" srcOrd="2" destOrd="0" presId="urn:microsoft.com/office/officeart/2005/8/layout/vList2"/>
    <dgm:cxn modelId="{CEC72A96-F066-4F89-A61A-355999359812}" type="presParOf" srcId="{D0CCD457-7D44-40F6-A1E5-BE2FB793C746}" destId="{F18DAD53-A08C-410D-9520-C073511D6DE5}" srcOrd="3" destOrd="0" presId="urn:microsoft.com/office/officeart/2005/8/layout/vList2"/>
    <dgm:cxn modelId="{BE85A8D9-2F60-4FE4-A5BF-559BEB7FF7A8}" type="presParOf" srcId="{D0CCD457-7D44-40F6-A1E5-BE2FB793C746}" destId="{AE8E755A-062E-40B4-A94E-1AC8F9D03E9B}" srcOrd="4" destOrd="0" presId="urn:microsoft.com/office/officeart/2005/8/layout/vList2"/>
    <dgm:cxn modelId="{5B48EEC2-B6F9-4BC9-82AD-A9230390EF45}" type="presParOf" srcId="{D0CCD457-7D44-40F6-A1E5-BE2FB793C746}" destId="{F6680FBC-D962-4756-9B21-FD1A73A2BA9C}" srcOrd="5" destOrd="0" presId="urn:microsoft.com/office/officeart/2005/8/layout/vList2"/>
    <dgm:cxn modelId="{DAACAA00-B56F-4DF0-81D5-1BE55F201C7B}" type="presParOf" srcId="{D0CCD457-7D44-40F6-A1E5-BE2FB793C746}" destId="{B9DE3447-2C86-4776-B794-0B57ABDA44D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2B11BB-8BB5-4643-850F-5FEBDA72586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2D19999B-2CA1-4C86-A604-717E4DF24DF3}">
      <dgm:prSet phldrT="[Text]" custT="1"/>
      <dgm:spPr>
        <a:solidFill>
          <a:srgbClr val="0C1752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sz="1600" dirty="0">
              <a:latin typeface="Montserrat" panose="00000500000000000000" pitchFamily="2" charset="0"/>
            </a:rPr>
            <a:t>The user writes a prompt or a query that is passed to an orchestrator.</a:t>
          </a:r>
        </a:p>
      </dgm:t>
    </dgm:pt>
    <dgm:pt modelId="{19BB50DC-7334-4812-A65F-E12F61CB6A7F}" type="parTrans" cxnId="{F3FF0265-7E70-4F79-BAC8-6EE9DE0778FF}">
      <dgm:prSet/>
      <dgm:spPr/>
      <dgm:t>
        <a:bodyPr/>
        <a:lstStyle/>
        <a:p>
          <a:endParaRPr lang="en-US" sz="1600">
            <a:latin typeface="Montserrat" panose="00000500000000000000" pitchFamily="2" charset="0"/>
          </a:endParaRPr>
        </a:p>
      </dgm:t>
    </dgm:pt>
    <dgm:pt modelId="{F2A616FD-905C-4D27-AE17-F84651A6BC40}" type="sibTrans" cxnId="{F3FF0265-7E70-4F79-BAC8-6EE9DE0778FF}">
      <dgm:prSet custT="1"/>
      <dgm:spPr>
        <a:solidFill>
          <a:srgbClr val="D56E48"/>
        </a:solidFill>
      </dgm:spPr>
      <dgm:t>
        <a:bodyPr/>
        <a:lstStyle/>
        <a:p>
          <a:endParaRPr lang="en-US" sz="1600">
            <a:latin typeface="Montserrat" panose="00000500000000000000" pitchFamily="2" charset="0"/>
          </a:endParaRPr>
        </a:p>
      </dgm:t>
    </dgm:pt>
    <dgm:pt modelId="{4D88F18C-5EED-406E-9873-A5BDA252E0DF}">
      <dgm:prSet custT="1"/>
      <dgm:spPr>
        <a:solidFill>
          <a:srgbClr val="0C1752"/>
        </a:solidFill>
      </dgm:spPr>
      <dgm:t>
        <a:bodyPr/>
        <a:lstStyle/>
        <a:p>
          <a:r>
            <a:rPr lang="en-US" sz="1600">
              <a:latin typeface="Montserrat" panose="00000500000000000000" pitchFamily="2" charset="0"/>
            </a:rPr>
            <a:t>The orchestrator sends a search query to the retriever.</a:t>
          </a:r>
          <a:endParaRPr lang="en-US" sz="1600" dirty="0">
            <a:latin typeface="Montserrat" panose="00000500000000000000" pitchFamily="2" charset="0"/>
          </a:endParaRPr>
        </a:p>
      </dgm:t>
    </dgm:pt>
    <dgm:pt modelId="{1225551F-E04B-42CD-A668-E696A3514174}" type="parTrans" cxnId="{819DDA8B-DCD9-4F45-889D-0FDEB5937F8B}">
      <dgm:prSet/>
      <dgm:spPr/>
      <dgm:t>
        <a:bodyPr/>
        <a:lstStyle/>
        <a:p>
          <a:endParaRPr lang="en-US" sz="1600">
            <a:latin typeface="Montserrat" panose="00000500000000000000" pitchFamily="2" charset="0"/>
          </a:endParaRPr>
        </a:p>
      </dgm:t>
    </dgm:pt>
    <dgm:pt modelId="{0B7D1606-DC17-4494-ADD4-3994F4E7C33B}" type="sibTrans" cxnId="{819DDA8B-DCD9-4F45-889D-0FDEB5937F8B}">
      <dgm:prSet custT="1"/>
      <dgm:spPr>
        <a:solidFill>
          <a:srgbClr val="D56E48"/>
        </a:solidFill>
      </dgm:spPr>
      <dgm:t>
        <a:bodyPr/>
        <a:lstStyle/>
        <a:p>
          <a:endParaRPr lang="en-US" sz="1600">
            <a:latin typeface="Montserrat" panose="00000500000000000000" pitchFamily="2" charset="0"/>
          </a:endParaRPr>
        </a:p>
      </dgm:t>
    </dgm:pt>
    <dgm:pt modelId="{3D24E9AB-D9B9-49F7-A7B8-8325C1F3E6D9}">
      <dgm:prSet custT="1"/>
      <dgm:spPr>
        <a:solidFill>
          <a:srgbClr val="0C1752"/>
        </a:solidFill>
      </dgm:spPr>
      <dgm:t>
        <a:bodyPr/>
        <a:lstStyle/>
        <a:p>
          <a:r>
            <a:rPr lang="en-US" sz="1600">
              <a:latin typeface="Montserrat" panose="00000500000000000000" pitchFamily="2" charset="0"/>
            </a:rPr>
            <a:t>Retriever fetches the relevant information from the knowledge sources and sends back.</a:t>
          </a:r>
          <a:endParaRPr lang="en-US" sz="1600" dirty="0">
            <a:latin typeface="Montserrat" panose="00000500000000000000" pitchFamily="2" charset="0"/>
          </a:endParaRPr>
        </a:p>
      </dgm:t>
    </dgm:pt>
    <dgm:pt modelId="{C95A465F-F7C5-4A60-8185-2AB3D45CF2B6}" type="parTrans" cxnId="{E86772D5-8F44-4E70-97ED-094CC5741FC2}">
      <dgm:prSet/>
      <dgm:spPr/>
      <dgm:t>
        <a:bodyPr/>
        <a:lstStyle/>
        <a:p>
          <a:endParaRPr lang="en-US" sz="1600">
            <a:latin typeface="Montserrat" panose="00000500000000000000" pitchFamily="2" charset="0"/>
          </a:endParaRPr>
        </a:p>
      </dgm:t>
    </dgm:pt>
    <dgm:pt modelId="{96CF1563-6A09-4221-A1BB-99439434A2D0}" type="sibTrans" cxnId="{E86772D5-8F44-4E70-97ED-094CC5741FC2}">
      <dgm:prSet custT="1"/>
      <dgm:spPr>
        <a:solidFill>
          <a:srgbClr val="D56E48"/>
        </a:solidFill>
      </dgm:spPr>
      <dgm:t>
        <a:bodyPr/>
        <a:lstStyle/>
        <a:p>
          <a:endParaRPr lang="en-US" sz="1600">
            <a:latin typeface="Montserrat" panose="00000500000000000000" pitchFamily="2" charset="0"/>
          </a:endParaRPr>
        </a:p>
      </dgm:t>
    </dgm:pt>
    <dgm:pt modelId="{3B0A7986-426D-4A1B-AE7A-3097F612AFE8}">
      <dgm:prSet custT="1"/>
      <dgm:spPr>
        <a:solidFill>
          <a:srgbClr val="0C1752"/>
        </a:solidFill>
      </dgm:spPr>
      <dgm:t>
        <a:bodyPr/>
        <a:lstStyle/>
        <a:p>
          <a:r>
            <a:rPr lang="en-US" sz="1600">
              <a:latin typeface="Montserrat" panose="00000500000000000000" pitchFamily="2" charset="0"/>
            </a:rPr>
            <a:t>The orchestrator augments the prompt with the context and sends it to the LLM.</a:t>
          </a:r>
          <a:endParaRPr lang="en-US" sz="1600" dirty="0">
            <a:latin typeface="Montserrat" panose="00000500000000000000" pitchFamily="2" charset="0"/>
          </a:endParaRPr>
        </a:p>
      </dgm:t>
    </dgm:pt>
    <dgm:pt modelId="{C092AD46-FF6C-4DB5-9224-A793BDE84B30}" type="parTrans" cxnId="{FFAED4C9-9BAD-438C-A57C-2BC50B26E014}">
      <dgm:prSet/>
      <dgm:spPr/>
      <dgm:t>
        <a:bodyPr/>
        <a:lstStyle/>
        <a:p>
          <a:endParaRPr lang="en-US" sz="1600">
            <a:latin typeface="Montserrat" panose="00000500000000000000" pitchFamily="2" charset="0"/>
          </a:endParaRPr>
        </a:p>
      </dgm:t>
    </dgm:pt>
    <dgm:pt modelId="{BC89F1F4-599A-4918-B467-0CBC5774D99E}" type="sibTrans" cxnId="{FFAED4C9-9BAD-438C-A57C-2BC50B26E014}">
      <dgm:prSet custT="1"/>
      <dgm:spPr>
        <a:solidFill>
          <a:srgbClr val="D56E48"/>
        </a:solidFill>
      </dgm:spPr>
      <dgm:t>
        <a:bodyPr/>
        <a:lstStyle/>
        <a:p>
          <a:endParaRPr lang="en-US" sz="1600">
            <a:latin typeface="Montserrat" panose="00000500000000000000" pitchFamily="2" charset="0"/>
          </a:endParaRPr>
        </a:p>
      </dgm:t>
    </dgm:pt>
    <dgm:pt modelId="{C7981465-E603-47F1-BA6B-28EE09D1FA3D}">
      <dgm:prSet custT="1"/>
      <dgm:spPr>
        <a:solidFill>
          <a:srgbClr val="0C1752"/>
        </a:solidFill>
      </dgm:spPr>
      <dgm:t>
        <a:bodyPr/>
        <a:lstStyle/>
        <a:p>
          <a:r>
            <a:rPr lang="en-US" sz="1600">
              <a:latin typeface="Montserrat" panose="00000500000000000000" pitchFamily="2" charset="0"/>
            </a:rPr>
            <a:t>LLM responds with the generated text which is displayed to the user via the orchestrator.</a:t>
          </a:r>
          <a:endParaRPr lang="en-US" sz="1600" dirty="0">
            <a:latin typeface="Montserrat" panose="00000500000000000000" pitchFamily="2" charset="0"/>
          </a:endParaRPr>
        </a:p>
      </dgm:t>
    </dgm:pt>
    <dgm:pt modelId="{19F6B658-9371-4C03-A5EF-D298CACF0E02}" type="parTrans" cxnId="{98BF72D1-248A-4592-98AA-3C0B645F7819}">
      <dgm:prSet/>
      <dgm:spPr/>
      <dgm:t>
        <a:bodyPr/>
        <a:lstStyle/>
        <a:p>
          <a:endParaRPr lang="en-US" sz="1600">
            <a:latin typeface="Montserrat" panose="00000500000000000000" pitchFamily="2" charset="0"/>
          </a:endParaRPr>
        </a:p>
      </dgm:t>
    </dgm:pt>
    <dgm:pt modelId="{20B40EA9-B2D6-43FD-9F75-5089CEB934AE}" type="sibTrans" cxnId="{98BF72D1-248A-4592-98AA-3C0B645F7819}">
      <dgm:prSet/>
      <dgm:spPr/>
      <dgm:t>
        <a:bodyPr/>
        <a:lstStyle/>
        <a:p>
          <a:endParaRPr lang="en-US" sz="1600">
            <a:latin typeface="Montserrat" panose="00000500000000000000" pitchFamily="2" charset="0"/>
          </a:endParaRPr>
        </a:p>
      </dgm:t>
    </dgm:pt>
    <dgm:pt modelId="{E787DB73-526A-4A84-B578-F1F38741025D}" type="pres">
      <dgm:prSet presAssocID="{E42B11BB-8BB5-4643-850F-5FEBDA725861}" presName="Name0" presStyleCnt="0">
        <dgm:presLayoutVars>
          <dgm:dir/>
          <dgm:resizeHandles val="exact"/>
        </dgm:presLayoutVars>
      </dgm:prSet>
      <dgm:spPr/>
    </dgm:pt>
    <dgm:pt modelId="{FB3E5DA5-9585-4FF0-9145-A50FC9BDF13C}" type="pres">
      <dgm:prSet presAssocID="{2D19999B-2CA1-4C86-A604-717E4DF24DF3}" presName="node" presStyleLbl="node1" presStyleIdx="0" presStyleCnt="5">
        <dgm:presLayoutVars>
          <dgm:bulletEnabled val="1"/>
        </dgm:presLayoutVars>
      </dgm:prSet>
      <dgm:spPr/>
    </dgm:pt>
    <dgm:pt modelId="{51134578-4258-4310-8E42-7A578A46F8C0}" type="pres">
      <dgm:prSet presAssocID="{F2A616FD-905C-4D27-AE17-F84651A6BC40}" presName="sibTrans" presStyleLbl="sibTrans2D1" presStyleIdx="0" presStyleCnt="4"/>
      <dgm:spPr/>
    </dgm:pt>
    <dgm:pt modelId="{E28048DC-19AE-4CFC-8FBF-BBD5456E5A36}" type="pres">
      <dgm:prSet presAssocID="{F2A616FD-905C-4D27-AE17-F84651A6BC40}" presName="connectorText" presStyleLbl="sibTrans2D1" presStyleIdx="0" presStyleCnt="4"/>
      <dgm:spPr/>
    </dgm:pt>
    <dgm:pt modelId="{847E697D-2C19-4764-9F48-FDA290B66F58}" type="pres">
      <dgm:prSet presAssocID="{4D88F18C-5EED-406E-9873-A5BDA252E0DF}" presName="node" presStyleLbl="node1" presStyleIdx="1" presStyleCnt="5">
        <dgm:presLayoutVars>
          <dgm:bulletEnabled val="1"/>
        </dgm:presLayoutVars>
      </dgm:prSet>
      <dgm:spPr/>
    </dgm:pt>
    <dgm:pt modelId="{CF33DA7F-74CF-49D6-B1FF-1F0A03162861}" type="pres">
      <dgm:prSet presAssocID="{0B7D1606-DC17-4494-ADD4-3994F4E7C33B}" presName="sibTrans" presStyleLbl="sibTrans2D1" presStyleIdx="1" presStyleCnt="4"/>
      <dgm:spPr/>
    </dgm:pt>
    <dgm:pt modelId="{E66DCDAD-B62F-447A-B670-9AA7F892FF7D}" type="pres">
      <dgm:prSet presAssocID="{0B7D1606-DC17-4494-ADD4-3994F4E7C33B}" presName="connectorText" presStyleLbl="sibTrans2D1" presStyleIdx="1" presStyleCnt="4"/>
      <dgm:spPr/>
    </dgm:pt>
    <dgm:pt modelId="{B106665E-27E5-4E9C-9D87-44DA6F8D693A}" type="pres">
      <dgm:prSet presAssocID="{3D24E9AB-D9B9-49F7-A7B8-8325C1F3E6D9}" presName="node" presStyleLbl="node1" presStyleIdx="2" presStyleCnt="5">
        <dgm:presLayoutVars>
          <dgm:bulletEnabled val="1"/>
        </dgm:presLayoutVars>
      </dgm:prSet>
      <dgm:spPr/>
    </dgm:pt>
    <dgm:pt modelId="{D3DE5CD3-7C5C-424D-B2B0-FF9055ED2292}" type="pres">
      <dgm:prSet presAssocID="{96CF1563-6A09-4221-A1BB-99439434A2D0}" presName="sibTrans" presStyleLbl="sibTrans2D1" presStyleIdx="2" presStyleCnt="4"/>
      <dgm:spPr/>
    </dgm:pt>
    <dgm:pt modelId="{12502C77-A019-4234-B506-524C5DA6FCF9}" type="pres">
      <dgm:prSet presAssocID="{96CF1563-6A09-4221-A1BB-99439434A2D0}" presName="connectorText" presStyleLbl="sibTrans2D1" presStyleIdx="2" presStyleCnt="4"/>
      <dgm:spPr/>
    </dgm:pt>
    <dgm:pt modelId="{40195FCE-B125-4A20-ACFF-07515B0A9ECB}" type="pres">
      <dgm:prSet presAssocID="{3B0A7986-426D-4A1B-AE7A-3097F612AFE8}" presName="node" presStyleLbl="node1" presStyleIdx="3" presStyleCnt="5">
        <dgm:presLayoutVars>
          <dgm:bulletEnabled val="1"/>
        </dgm:presLayoutVars>
      </dgm:prSet>
      <dgm:spPr/>
    </dgm:pt>
    <dgm:pt modelId="{550D6508-C2B2-4CAA-B088-E71E2236EEFF}" type="pres">
      <dgm:prSet presAssocID="{BC89F1F4-599A-4918-B467-0CBC5774D99E}" presName="sibTrans" presStyleLbl="sibTrans2D1" presStyleIdx="3" presStyleCnt="4"/>
      <dgm:spPr/>
    </dgm:pt>
    <dgm:pt modelId="{BDA103CF-97CC-4107-96B5-53346C584874}" type="pres">
      <dgm:prSet presAssocID="{BC89F1F4-599A-4918-B467-0CBC5774D99E}" presName="connectorText" presStyleLbl="sibTrans2D1" presStyleIdx="3" presStyleCnt="4"/>
      <dgm:spPr/>
    </dgm:pt>
    <dgm:pt modelId="{B6021245-121A-4894-AD46-057CCF3AF33A}" type="pres">
      <dgm:prSet presAssocID="{C7981465-E603-47F1-BA6B-28EE09D1FA3D}" presName="node" presStyleLbl="node1" presStyleIdx="4" presStyleCnt="5">
        <dgm:presLayoutVars>
          <dgm:bulletEnabled val="1"/>
        </dgm:presLayoutVars>
      </dgm:prSet>
      <dgm:spPr/>
    </dgm:pt>
  </dgm:ptLst>
  <dgm:cxnLst>
    <dgm:cxn modelId="{319DC115-D414-4CD5-8373-75C6017534FF}" type="presOf" srcId="{0B7D1606-DC17-4494-ADD4-3994F4E7C33B}" destId="{CF33DA7F-74CF-49D6-B1FF-1F0A03162861}" srcOrd="0" destOrd="0" presId="urn:microsoft.com/office/officeart/2005/8/layout/process1"/>
    <dgm:cxn modelId="{ED21BF22-E3AF-4252-BCC6-EC7F47B90B67}" type="presOf" srcId="{96CF1563-6A09-4221-A1BB-99439434A2D0}" destId="{12502C77-A019-4234-B506-524C5DA6FCF9}" srcOrd="1" destOrd="0" presId="urn:microsoft.com/office/officeart/2005/8/layout/process1"/>
    <dgm:cxn modelId="{4ED88C43-8B4D-4841-B063-23C345E84C83}" type="presOf" srcId="{F2A616FD-905C-4D27-AE17-F84651A6BC40}" destId="{51134578-4258-4310-8E42-7A578A46F8C0}" srcOrd="0" destOrd="0" presId="urn:microsoft.com/office/officeart/2005/8/layout/process1"/>
    <dgm:cxn modelId="{F3FF0265-7E70-4F79-BAC8-6EE9DE0778FF}" srcId="{E42B11BB-8BB5-4643-850F-5FEBDA725861}" destId="{2D19999B-2CA1-4C86-A604-717E4DF24DF3}" srcOrd="0" destOrd="0" parTransId="{19BB50DC-7334-4812-A65F-E12F61CB6A7F}" sibTransId="{F2A616FD-905C-4D27-AE17-F84651A6BC40}"/>
    <dgm:cxn modelId="{58B9D34C-D7FD-4D87-AF5B-CD9D2AB2FA07}" type="presOf" srcId="{2D19999B-2CA1-4C86-A604-717E4DF24DF3}" destId="{FB3E5DA5-9585-4FF0-9145-A50FC9BDF13C}" srcOrd="0" destOrd="0" presId="urn:microsoft.com/office/officeart/2005/8/layout/process1"/>
    <dgm:cxn modelId="{36358D6F-5DEE-4BDB-9364-D63DFEC345E8}" type="presOf" srcId="{F2A616FD-905C-4D27-AE17-F84651A6BC40}" destId="{E28048DC-19AE-4CFC-8FBF-BBD5456E5A36}" srcOrd="1" destOrd="0" presId="urn:microsoft.com/office/officeart/2005/8/layout/process1"/>
    <dgm:cxn modelId="{62668758-6B62-4BB8-9702-39593611F58E}" type="presOf" srcId="{C7981465-E603-47F1-BA6B-28EE09D1FA3D}" destId="{B6021245-121A-4894-AD46-057CCF3AF33A}" srcOrd="0" destOrd="0" presId="urn:microsoft.com/office/officeart/2005/8/layout/process1"/>
    <dgm:cxn modelId="{819DDA8B-DCD9-4F45-889D-0FDEB5937F8B}" srcId="{E42B11BB-8BB5-4643-850F-5FEBDA725861}" destId="{4D88F18C-5EED-406E-9873-A5BDA252E0DF}" srcOrd="1" destOrd="0" parTransId="{1225551F-E04B-42CD-A668-E696A3514174}" sibTransId="{0B7D1606-DC17-4494-ADD4-3994F4E7C33B}"/>
    <dgm:cxn modelId="{539EF592-CC11-4E09-8825-1D6F5F5755DD}" type="presOf" srcId="{3B0A7986-426D-4A1B-AE7A-3097F612AFE8}" destId="{40195FCE-B125-4A20-ACFF-07515B0A9ECB}" srcOrd="0" destOrd="0" presId="urn:microsoft.com/office/officeart/2005/8/layout/process1"/>
    <dgm:cxn modelId="{BB3E629C-0497-4653-B122-43E136D4646C}" type="presOf" srcId="{96CF1563-6A09-4221-A1BB-99439434A2D0}" destId="{D3DE5CD3-7C5C-424D-B2B0-FF9055ED2292}" srcOrd="0" destOrd="0" presId="urn:microsoft.com/office/officeart/2005/8/layout/process1"/>
    <dgm:cxn modelId="{886B13A7-818E-44B2-AE08-CC7279303ABB}" type="presOf" srcId="{E42B11BB-8BB5-4643-850F-5FEBDA725861}" destId="{E787DB73-526A-4A84-B578-F1F38741025D}" srcOrd="0" destOrd="0" presId="urn:microsoft.com/office/officeart/2005/8/layout/process1"/>
    <dgm:cxn modelId="{FFAED4C9-9BAD-438C-A57C-2BC50B26E014}" srcId="{E42B11BB-8BB5-4643-850F-5FEBDA725861}" destId="{3B0A7986-426D-4A1B-AE7A-3097F612AFE8}" srcOrd="3" destOrd="0" parTransId="{C092AD46-FF6C-4DB5-9224-A793BDE84B30}" sibTransId="{BC89F1F4-599A-4918-B467-0CBC5774D99E}"/>
    <dgm:cxn modelId="{98BF72D1-248A-4592-98AA-3C0B645F7819}" srcId="{E42B11BB-8BB5-4643-850F-5FEBDA725861}" destId="{C7981465-E603-47F1-BA6B-28EE09D1FA3D}" srcOrd="4" destOrd="0" parTransId="{19F6B658-9371-4C03-A5EF-D298CACF0E02}" sibTransId="{20B40EA9-B2D6-43FD-9F75-5089CEB934AE}"/>
    <dgm:cxn modelId="{7E6983D4-D3A0-41FE-810A-42696522133C}" type="presOf" srcId="{3D24E9AB-D9B9-49F7-A7B8-8325C1F3E6D9}" destId="{B106665E-27E5-4E9C-9D87-44DA6F8D693A}" srcOrd="0" destOrd="0" presId="urn:microsoft.com/office/officeart/2005/8/layout/process1"/>
    <dgm:cxn modelId="{E86772D5-8F44-4E70-97ED-094CC5741FC2}" srcId="{E42B11BB-8BB5-4643-850F-5FEBDA725861}" destId="{3D24E9AB-D9B9-49F7-A7B8-8325C1F3E6D9}" srcOrd="2" destOrd="0" parTransId="{C95A465F-F7C5-4A60-8185-2AB3D45CF2B6}" sibTransId="{96CF1563-6A09-4221-A1BB-99439434A2D0}"/>
    <dgm:cxn modelId="{0730DAD7-EC9E-49B8-B15B-839273CD1F89}" type="presOf" srcId="{BC89F1F4-599A-4918-B467-0CBC5774D99E}" destId="{BDA103CF-97CC-4107-96B5-53346C584874}" srcOrd="1" destOrd="0" presId="urn:microsoft.com/office/officeart/2005/8/layout/process1"/>
    <dgm:cxn modelId="{572F4BEF-5159-4B39-8639-E2760132F1E3}" type="presOf" srcId="{4D88F18C-5EED-406E-9873-A5BDA252E0DF}" destId="{847E697D-2C19-4764-9F48-FDA290B66F58}" srcOrd="0" destOrd="0" presId="urn:microsoft.com/office/officeart/2005/8/layout/process1"/>
    <dgm:cxn modelId="{C45AEFF4-8348-4962-8928-F7E0FCABC626}" type="presOf" srcId="{BC89F1F4-599A-4918-B467-0CBC5774D99E}" destId="{550D6508-C2B2-4CAA-B088-E71E2236EEFF}" srcOrd="0" destOrd="0" presId="urn:microsoft.com/office/officeart/2005/8/layout/process1"/>
    <dgm:cxn modelId="{3F0F0FFE-DF6F-4CAD-8C7C-D6ED27143245}" type="presOf" srcId="{0B7D1606-DC17-4494-ADD4-3994F4E7C33B}" destId="{E66DCDAD-B62F-447A-B670-9AA7F892FF7D}" srcOrd="1" destOrd="0" presId="urn:microsoft.com/office/officeart/2005/8/layout/process1"/>
    <dgm:cxn modelId="{8CE8FFA4-02C4-4FCA-BDBB-C33B1227DBCA}" type="presParOf" srcId="{E787DB73-526A-4A84-B578-F1F38741025D}" destId="{FB3E5DA5-9585-4FF0-9145-A50FC9BDF13C}" srcOrd="0" destOrd="0" presId="urn:microsoft.com/office/officeart/2005/8/layout/process1"/>
    <dgm:cxn modelId="{FD37EA6A-F51F-4484-A0AD-6ACD32DAAD74}" type="presParOf" srcId="{E787DB73-526A-4A84-B578-F1F38741025D}" destId="{51134578-4258-4310-8E42-7A578A46F8C0}" srcOrd="1" destOrd="0" presId="urn:microsoft.com/office/officeart/2005/8/layout/process1"/>
    <dgm:cxn modelId="{37927FBC-3B88-4FDA-843C-1800EBF718D1}" type="presParOf" srcId="{51134578-4258-4310-8E42-7A578A46F8C0}" destId="{E28048DC-19AE-4CFC-8FBF-BBD5456E5A36}" srcOrd="0" destOrd="0" presId="urn:microsoft.com/office/officeart/2005/8/layout/process1"/>
    <dgm:cxn modelId="{3CEA1280-12E6-4D79-A914-3E0DE29C12DE}" type="presParOf" srcId="{E787DB73-526A-4A84-B578-F1F38741025D}" destId="{847E697D-2C19-4764-9F48-FDA290B66F58}" srcOrd="2" destOrd="0" presId="urn:microsoft.com/office/officeart/2005/8/layout/process1"/>
    <dgm:cxn modelId="{5FC4B34A-970E-4718-B2F3-68D10033DD47}" type="presParOf" srcId="{E787DB73-526A-4A84-B578-F1F38741025D}" destId="{CF33DA7F-74CF-49D6-B1FF-1F0A03162861}" srcOrd="3" destOrd="0" presId="urn:microsoft.com/office/officeart/2005/8/layout/process1"/>
    <dgm:cxn modelId="{80F01A80-3834-4121-9525-5468080EC75E}" type="presParOf" srcId="{CF33DA7F-74CF-49D6-B1FF-1F0A03162861}" destId="{E66DCDAD-B62F-447A-B670-9AA7F892FF7D}" srcOrd="0" destOrd="0" presId="urn:microsoft.com/office/officeart/2005/8/layout/process1"/>
    <dgm:cxn modelId="{C4A3B4F3-859A-4D8A-B3C3-9A4885088A3D}" type="presParOf" srcId="{E787DB73-526A-4A84-B578-F1F38741025D}" destId="{B106665E-27E5-4E9C-9D87-44DA6F8D693A}" srcOrd="4" destOrd="0" presId="urn:microsoft.com/office/officeart/2005/8/layout/process1"/>
    <dgm:cxn modelId="{442850C0-97C4-44B3-B59D-D5CC181D571B}" type="presParOf" srcId="{E787DB73-526A-4A84-B578-F1F38741025D}" destId="{D3DE5CD3-7C5C-424D-B2B0-FF9055ED2292}" srcOrd="5" destOrd="0" presId="urn:microsoft.com/office/officeart/2005/8/layout/process1"/>
    <dgm:cxn modelId="{9611FD70-9B0F-4FEB-B80D-31B2DE1D4B26}" type="presParOf" srcId="{D3DE5CD3-7C5C-424D-B2B0-FF9055ED2292}" destId="{12502C77-A019-4234-B506-524C5DA6FCF9}" srcOrd="0" destOrd="0" presId="urn:microsoft.com/office/officeart/2005/8/layout/process1"/>
    <dgm:cxn modelId="{229121FE-AD33-4B91-B643-613A2BDAC040}" type="presParOf" srcId="{E787DB73-526A-4A84-B578-F1F38741025D}" destId="{40195FCE-B125-4A20-ACFF-07515B0A9ECB}" srcOrd="6" destOrd="0" presId="urn:microsoft.com/office/officeart/2005/8/layout/process1"/>
    <dgm:cxn modelId="{F1B56C2E-2A28-417D-B541-35FBB0344218}" type="presParOf" srcId="{E787DB73-526A-4A84-B578-F1F38741025D}" destId="{550D6508-C2B2-4CAA-B088-E71E2236EEFF}" srcOrd="7" destOrd="0" presId="urn:microsoft.com/office/officeart/2005/8/layout/process1"/>
    <dgm:cxn modelId="{3CB7EC80-6016-4661-9381-9F4F6386EB09}" type="presParOf" srcId="{550D6508-C2B2-4CAA-B088-E71E2236EEFF}" destId="{BDA103CF-97CC-4107-96B5-53346C584874}" srcOrd="0" destOrd="0" presId="urn:microsoft.com/office/officeart/2005/8/layout/process1"/>
    <dgm:cxn modelId="{9AFFFDA3-606D-40BF-86DF-5BE06A48C24B}" type="presParOf" srcId="{E787DB73-526A-4A84-B578-F1F38741025D}" destId="{B6021245-121A-4894-AD46-057CCF3AF33A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A4C9C8-DB18-411B-B978-4FC19B3D2D83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49FA1E4-EB5C-4EAE-89C7-B590B9159247}">
      <dgm:prSet phldrT="[Text]" custT="1"/>
      <dgm:spPr/>
      <dgm:t>
        <a:bodyPr/>
        <a:lstStyle/>
        <a:p>
          <a:r>
            <a:rPr lang="en-US" sz="1800" b="1" dirty="0">
              <a:latin typeface="Montserrat" panose="00000500000000000000" pitchFamily="2" charset="0"/>
            </a:rPr>
            <a:t>Accurate Responses: </a:t>
          </a:r>
          <a:r>
            <a:rPr lang="en-US" sz="1800" dirty="0">
              <a:latin typeface="Montserrat" panose="00000500000000000000" pitchFamily="2" charset="0"/>
            </a:rPr>
            <a:t>Combines retrieval with generative AI to ground outputs in factual data, minimizing errors.</a:t>
          </a:r>
        </a:p>
      </dgm:t>
    </dgm:pt>
    <dgm:pt modelId="{C7396217-CB62-402F-9334-37DF65E5D49E}" type="parTrans" cxnId="{C36BDF97-6CCE-495C-87C1-D822D15F702B}">
      <dgm:prSet/>
      <dgm:spPr/>
      <dgm:t>
        <a:bodyPr/>
        <a:lstStyle/>
        <a:p>
          <a:endParaRPr lang="en-US" sz="1800"/>
        </a:p>
      </dgm:t>
    </dgm:pt>
    <dgm:pt modelId="{2BAF1333-64CA-4074-BA01-DF71223E449A}" type="sibTrans" cxnId="{C36BDF97-6CCE-495C-87C1-D822D15F702B}">
      <dgm:prSet/>
      <dgm:spPr/>
      <dgm:t>
        <a:bodyPr/>
        <a:lstStyle/>
        <a:p>
          <a:endParaRPr lang="en-US" sz="1800"/>
        </a:p>
      </dgm:t>
    </dgm:pt>
    <dgm:pt modelId="{C0EA9377-CD25-40FD-99D1-11905717FFA8}">
      <dgm:prSet custT="1"/>
      <dgm:spPr>
        <a:solidFill>
          <a:srgbClr val="0C1752"/>
        </a:solidFill>
      </dgm:spPr>
      <dgm:t>
        <a:bodyPr/>
        <a:lstStyle/>
        <a:p>
          <a:r>
            <a:rPr lang="en-US" sz="1800" b="1" dirty="0">
              <a:latin typeface="Montserrat" panose="00000500000000000000" pitchFamily="2" charset="0"/>
            </a:rPr>
            <a:t>Up-to-Date Information: </a:t>
          </a:r>
          <a:r>
            <a:rPr lang="en-US" sz="1800" dirty="0">
              <a:latin typeface="Montserrat" panose="00000500000000000000" pitchFamily="2" charset="0"/>
            </a:rPr>
            <a:t>Dynamically accesses the latest content, ensuring relevance without retraining.</a:t>
          </a:r>
        </a:p>
      </dgm:t>
    </dgm:pt>
    <dgm:pt modelId="{0A16DB7D-8B51-4788-BB9C-A322A4EECCC7}" type="parTrans" cxnId="{33504359-5D89-4DE2-99C9-ED36954E7999}">
      <dgm:prSet/>
      <dgm:spPr/>
      <dgm:t>
        <a:bodyPr/>
        <a:lstStyle/>
        <a:p>
          <a:endParaRPr lang="en-US" sz="1800"/>
        </a:p>
      </dgm:t>
    </dgm:pt>
    <dgm:pt modelId="{8223C774-0701-4015-84AD-0EDAAC4AD908}" type="sibTrans" cxnId="{33504359-5D89-4DE2-99C9-ED36954E7999}">
      <dgm:prSet/>
      <dgm:spPr/>
      <dgm:t>
        <a:bodyPr/>
        <a:lstStyle/>
        <a:p>
          <a:endParaRPr lang="en-US" sz="1800"/>
        </a:p>
      </dgm:t>
    </dgm:pt>
    <dgm:pt modelId="{1188B8F4-03C7-4AD8-B182-B71042D949AE}">
      <dgm:prSet custT="1"/>
      <dgm:spPr>
        <a:solidFill>
          <a:srgbClr val="D56E48"/>
        </a:solidFill>
      </dgm:spPr>
      <dgm:t>
        <a:bodyPr/>
        <a:lstStyle/>
        <a:p>
          <a:r>
            <a:rPr lang="en-US" sz="1800" b="1" dirty="0">
              <a:latin typeface="Montserrat" panose="00000500000000000000" pitchFamily="2" charset="0"/>
            </a:rPr>
            <a:t>Cost-Efficient: </a:t>
          </a:r>
        </a:p>
        <a:p>
          <a:r>
            <a:rPr lang="en-US" sz="1800" dirty="0">
              <a:latin typeface="Montserrat" panose="00000500000000000000" pitchFamily="2" charset="0"/>
            </a:rPr>
            <a:t>Reduces computational burden by relying on retrieval for context, cutting costs.</a:t>
          </a:r>
        </a:p>
      </dgm:t>
    </dgm:pt>
    <dgm:pt modelId="{BB6C551F-10B3-4D6F-A4FC-BEE12AD53AE9}" type="parTrans" cxnId="{433DD9B6-9272-47A2-986E-1726632876D5}">
      <dgm:prSet/>
      <dgm:spPr/>
      <dgm:t>
        <a:bodyPr/>
        <a:lstStyle/>
        <a:p>
          <a:endParaRPr lang="en-US" sz="1800"/>
        </a:p>
      </dgm:t>
    </dgm:pt>
    <dgm:pt modelId="{542523D3-60EF-41D2-8CEA-A1B6328F0822}" type="sibTrans" cxnId="{433DD9B6-9272-47A2-986E-1726632876D5}">
      <dgm:prSet/>
      <dgm:spPr/>
      <dgm:t>
        <a:bodyPr/>
        <a:lstStyle/>
        <a:p>
          <a:endParaRPr lang="en-US" sz="1800"/>
        </a:p>
      </dgm:t>
    </dgm:pt>
    <dgm:pt modelId="{005F0CA0-E193-43C1-801E-814012CA72AC}">
      <dgm:prSet custT="1"/>
      <dgm:spPr>
        <a:solidFill>
          <a:srgbClr val="11CCDD"/>
        </a:solidFill>
      </dgm:spPr>
      <dgm:t>
        <a:bodyPr/>
        <a:lstStyle/>
        <a:p>
          <a:r>
            <a:rPr lang="en-US" sz="1800" b="1" dirty="0">
              <a:latin typeface="Montserrat" panose="00000500000000000000" pitchFamily="2" charset="0"/>
            </a:rPr>
            <a:t>Customizable:</a:t>
          </a:r>
          <a:r>
            <a:rPr lang="en-US" sz="1800" dirty="0">
              <a:latin typeface="Montserrat" panose="00000500000000000000" pitchFamily="2" charset="0"/>
            </a:rPr>
            <a:t> </a:t>
          </a:r>
        </a:p>
        <a:p>
          <a:r>
            <a:rPr lang="en-US" sz="1800" dirty="0">
              <a:latin typeface="Montserrat" panose="00000500000000000000" pitchFamily="2" charset="0"/>
            </a:rPr>
            <a:t>Easily tailored to specific industries and domains with custom datasets.</a:t>
          </a:r>
        </a:p>
      </dgm:t>
    </dgm:pt>
    <dgm:pt modelId="{AF520131-D6BC-4DC8-BCA9-55EBD8435B40}" type="parTrans" cxnId="{907570BB-2038-4DE1-ACEF-D9B0492F5D5D}">
      <dgm:prSet/>
      <dgm:spPr/>
      <dgm:t>
        <a:bodyPr/>
        <a:lstStyle/>
        <a:p>
          <a:endParaRPr lang="en-US" sz="1800"/>
        </a:p>
      </dgm:t>
    </dgm:pt>
    <dgm:pt modelId="{373048BE-B085-4EA4-A940-BC37B318B96E}" type="sibTrans" cxnId="{907570BB-2038-4DE1-ACEF-D9B0492F5D5D}">
      <dgm:prSet/>
      <dgm:spPr/>
      <dgm:t>
        <a:bodyPr/>
        <a:lstStyle/>
        <a:p>
          <a:endParaRPr lang="en-US" sz="1800"/>
        </a:p>
      </dgm:t>
    </dgm:pt>
    <dgm:pt modelId="{647D0D62-5B84-4D16-9FFF-3C0C6E3AC4A2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800" b="1" dirty="0">
              <a:latin typeface="Montserrat" panose="00000500000000000000" pitchFamily="2" charset="0"/>
            </a:rPr>
            <a:t>Explainable:</a:t>
          </a:r>
          <a:r>
            <a:rPr lang="en-US" sz="1800" dirty="0">
              <a:latin typeface="Montserrat" panose="00000500000000000000" pitchFamily="2" charset="0"/>
            </a:rPr>
            <a:t> </a:t>
          </a:r>
        </a:p>
        <a:p>
          <a:r>
            <a:rPr lang="en-US" sz="1800" dirty="0">
              <a:latin typeface="Montserrat" panose="00000500000000000000" pitchFamily="2" charset="0"/>
            </a:rPr>
            <a:t>Increases trust by surfacing the data sources behind generated responses.</a:t>
          </a:r>
        </a:p>
      </dgm:t>
    </dgm:pt>
    <dgm:pt modelId="{988FB9B3-8978-4526-AEE0-579BCEB706A4}" type="parTrans" cxnId="{F1EB571B-F41F-4CAB-8D1D-C37E0FC72F7D}">
      <dgm:prSet/>
      <dgm:spPr/>
      <dgm:t>
        <a:bodyPr/>
        <a:lstStyle/>
        <a:p>
          <a:endParaRPr lang="en-US" sz="1800"/>
        </a:p>
      </dgm:t>
    </dgm:pt>
    <dgm:pt modelId="{638C5EA7-1E22-48F9-ACFA-4B1FA9B23480}" type="sibTrans" cxnId="{F1EB571B-F41F-4CAB-8D1D-C37E0FC72F7D}">
      <dgm:prSet/>
      <dgm:spPr/>
      <dgm:t>
        <a:bodyPr/>
        <a:lstStyle/>
        <a:p>
          <a:endParaRPr lang="en-US" sz="1800"/>
        </a:p>
      </dgm:t>
    </dgm:pt>
    <dgm:pt modelId="{8EB00C66-3BAF-484F-B72C-6F95F6E29E7A}" type="pres">
      <dgm:prSet presAssocID="{BEA4C9C8-DB18-411B-B978-4FC19B3D2D83}" presName="diagram" presStyleCnt="0">
        <dgm:presLayoutVars>
          <dgm:dir/>
          <dgm:resizeHandles val="exact"/>
        </dgm:presLayoutVars>
      </dgm:prSet>
      <dgm:spPr/>
    </dgm:pt>
    <dgm:pt modelId="{06E125B3-1E96-4CD0-A0D1-D0EA9047D17E}" type="pres">
      <dgm:prSet presAssocID="{E49FA1E4-EB5C-4EAE-89C7-B590B9159247}" presName="node" presStyleLbl="node1" presStyleIdx="0" presStyleCnt="5">
        <dgm:presLayoutVars>
          <dgm:bulletEnabled val="1"/>
        </dgm:presLayoutVars>
      </dgm:prSet>
      <dgm:spPr/>
    </dgm:pt>
    <dgm:pt modelId="{446827C3-7CFD-4062-B783-A3DAAE786928}" type="pres">
      <dgm:prSet presAssocID="{2BAF1333-64CA-4074-BA01-DF71223E449A}" presName="sibTrans" presStyleCnt="0"/>
      <dgm:spPr/>
    </dgm:pt>
    <dgm:pt modelId="{957255D1-1A3B-42EA-976B-09EEE6BDE9FA}" type="pres">
      <dgm:prSet presAssocID="{C0EA9377-CD25-40FD-99D1-11905717FFA8}" presName="node" presStyleLbl="node1" presStyleIdx="1" presStyleCnt="5">
        <dgm:presLayoutVars>
          <dgm:bulletEnabled val="1"/>
        </dgm:presLayoutVars>
      </dgm:prSet>
      <dgm:spPr/>
    </dgm:pt>
    <dgm:pt modelId="{C6BEEC53-14B0-49C2-AE07-D49CA58C3041}" type="pres">
      <dgm:prSet presAssocID="{8223C774-0701-4015-84AD-0EDAAC4AD908}" presName="sibTrans" presStyleCnt="0"/>
      <dgm:spPr/>
    </dgm:pt>
    <dgm:pt modelId="{D3216D7E-F334-4282-833C-F510A5D361B7}" type="pres">
      <dgm:prSet presAssocID="{1188B8F4-03C7-4AD8-B182-B71042D949AE}" presName="node" presStyleLbl="node1" presStyleIdx="2" presStyleCnt="5">
        <dgm:presLayoutVars>
          <dgm:bulletEnabled val="1"/>
        </dgm:presLayoutVars>
      </dgm:prSet>
      <dgm:spPr/>
    </dgm:pt>
    <dgm:pt modelId="{ECC7BF3D-DE20-4F6D-B91C-B2F2CDDB7788}" type="pres">
      <dgm:prSet presAssocID="{542523D3-60EF-41D2-8CEA-A1B6328F0822}" presName="sibTrans" presStyleCnt="0"/>
      <dgm:spPr/>
    </dgm:pt>
    <dgm:pt modelId="{3057B9F9-BBC0-4808-BC1D-CBC005B41E15}" type="pres">
      <dgm:prSet presAssocID="{005F0CA0-E193-43C1-801E-814012CA72AC}" presName="node" presStyleLbl="node1" presStyleIdx="3" presStyleCnt="5">
        <dgm:presLayoutVars>
          <dgm:bulletEnabled val="1"/>
        </dgm:presLayoutVars>
      </dgm:prSet>
      <dgm:spPr/>
    </dgm:pt>
    <dgm:pt modelId="{728255A6-C0CE-4DC6-9009-8F35863AB22A}" type="pres">
      <dgm:prSet presAssocID="{373048BE-B085-4EA4-A940-BC37B318B96E}" presName="sibTrans" presStyleCnt="0"/>
      <dgm:spPr/>
    </dgm:pt>
    <dgm:pt modelId="{848F6C53-01AB-41F5-9241-A341BCD0E1D6}" type="pres">
      <dgm:prSet presAssocID="{647D0D62-5B84-4D16-9FFF-3C0C6E3AC4A2}" presName="node" presStyleLbl="node1" presStyleIdx="4" presStyleCnt="5">
        <dgm:presLayoutVars>
          <dgm:bulletEnabled val="1"/>
        </dgm:presLayoutVars>
      </dgm:prSet>
      <dgm:spPr/>
    </dgm:pt>
  </dgm:ptLst>
  <dgm:cxnLst>
    <dgm:cxn modelId="{1022E618-ED09-4901-A933-0F1361AA530E}" type="presOf" srcId="{1188B8F4-03C7-4AD8-B182-B71042D949AE}" destId="{D3216D7E-F334-4282-833C-F510A5D361B7}" srcOrd="0" destOrd="0" presId="urn:microsoft.com/office/officeart/2005/8/layout/default"/>
    <dgm:cxn modelId="{F1EB571B-F41F-4CAB-8D1D-C37E0FC72F7D}" srcId="{BEA4C9C8-DB18-411B-B978-4FC19B3D2D83}" destId="{647D0D62-5B84-4D16-9FFF-3C0C6E3AC4A2}" srcOrd="4" destOrd="0" parTransId="{988FB9B3-8978-4526-AEE0-579BCEB706A4}" sibTransId="{638C5EA7-1E22-48F9-ACFA-4B1FA9B23480}"/>
    <dgm:cxn modelId="{9416C820-6A4F-4642-91A2-EDE9DCA9C568}" type="presOf" srcId="{647D0D62-5B84-4D16-9FFF-3C0C6E3AC4A2}" destId="{848F6C53-01AB-41F5-9241-A341BCD0E1D6}" srcOrd="0" destOrd="0" presId="urn:microsoft.com/office/officeart/2005/8/layout/default"/>
    <dgm:cxn modelId="{9EE79840-142B-4C46-A152-E2C057631882}" type="presOf" srcId="{005F0CA0-E193-43C1-801E-814012CA72AC}" destId="{3057B9F9-BBC0-4808-BC1D-CBC005B41E15}" srcOrd="0" destOrd="0" presId="urn:microsoft.com/office/officeart/2005/8/layout/default"/>
    <dgm:cxn modelId="{A05A1D58-38C9-49D1-93BF-38B1560E1B47}" type="presOf" srcId="{BEA4C9C8-DB18-411B-B978-4FC19B3D2D83}" destId="{8EB00C66-3BAF-484F-B72C-6F95F6E29E7A}" srcOrd="0" destOrd="0" presId="urn:microsoft.com/office/officeart/2005/8/layout/default"/>
    <dgm:cxn modelId="{33504359-5D89-4DE2-99C9-ED36954E7999}" srcId="{BEA4C9C8-DB18-411B-B978-4FC19B3D2D83}" destId="{C0EA9377-CD25-40FD-99D1-11905717FFA8}" srcOrd="1" destOrd="0" parTransId="{0A16DB7D-8B51-4788-BB9C-A322A4EECCC7}" sibTransId="{8223C774-0701-4015-84AD-0EDAAC4AD908}"/>
    <dgm:cxn modelId="{0817B859-D8E3-4490-9F79-EBCEC74E1155}" type="presOf" srcId="{E49FA1E4-EB5C-4EAE-89C7-B590B9159247}" destId="{06E125B3-1E96-4CD0-A0D1-D0EA9047D17E}" srcOrd="0" destOrd="0" presId="urn:microsoft.com/office/officeart/2005/8/layout/default"/>
    <dgm:cxn modelId="{C36BDF97-6CCE-495C-87C1-D822D15F702B}" srcId="{BEA4C9C8-DB18-411B-B978-4FC19B3D2D83}" destId="{E49FA1E4-EB5C-4EAE-89C7-B590B9159247}" srcOrd="0" destOrd="0" parTransId="{C7396217-CB62-402F-9334-37DF65E5D49E}" sibTransId="{2BAF1333-64CA-4074-BA01-DF71223E449A}"/>
    <dgm:cxn modelId="{829EE5A6-0B8C-4EFC-A6D0-6EA6AF388FF9}" type="presOf" srcId="{C0EA9377-CD25-40FD-99D1-11905717FFA8}" destId="{957255D1-1A3B-42EA-976B-09EEE6BDE9FA}" srcOrd="0" destOrd="0" presId="urn:microsoft.com/office/officeart/2005/8/layout/default"/>
    <dgm:cxn modelId="{433DD9B6-9272-47A2-986E-1726632876D5}" srcId="{BEA4C9C8-DB18-411B-B978-4FC19B3D2D83}" destId="{1188B8F4-03C7-4AD8-B182-B71042D949AE}" srcOrd="2" destOrd="0" parTransId="{BB6C551F-10B3-4D6F-A4FC-BEE12AD53AE9}" sibTransId="{542523D3-60EF-41D2-8CEA-A1B6328F0822}"/>
    <dgm:cxn modelId="{907570BB-2038-4DE1-ACEF-D9B0492F5D5D}" srcId="{BEA4C9C8-DB18-411B-B978-4FC19B3D2D83}" destId="{005F0CA0-E193-43C1-801E-814012CA72AC}" srcOrd="3" destOrd="0" parTransId="{AF520131-D6BC-4DC8-BCA9-55EBD8435B40}" sibTransId="{373048BE-B085-4EA4-A940-BC37B318B96E}"/>
    <dgm:cxn modelId="{726408FA-9620-4C0F-A79E-2027D51BB322}" type="presParOf" srcId="{8EB00C66-3BAF-484F-B72C-6F95F6E29E7A}" destId="{06E125B3-1E96-4CD0-A0D1-D0EA9047D17E}" srcOrd="0" destOrd="0" presId="urn:microsoft.com/office/officeart/2005/8/layout/default"/>
    <dgm:cxn modelId="{CC1781A1-C8D5-49B7-A530-25C15EE6C0F9}" type="presParOf" srcId="{8EB00C66-3BAF-484F-B72C-6F95F6E29E7A}" destId="{446827C3-7CFD-4062-B783-A3DAAE786928}" srcOrd="1" destOrd="0" presId="urn:microsoft.com/office/officeart/2005/8/layout/default"/>
    <dgm:cxn modelId="{7BD5EE8C-4BCD-4923-BCA2-8BCD8D030E37}" type="presParOf" srcId="{8EB00C66-3BAF-484F-B72C-6F95F6E29E7A}" destId="{957255D1-1A3B-42EA-976B-09EEE6BDE9FA}" srcOrd="2" destOrd="0" presId="urn:microsoft.com/office/officeart/2005/8/layout/default"/>
    <dgm:cxn modelId="{D2051A68-2D04-4A90-A973-E148E4D227A5}" type="presParOf" srcId="{8EB00C66-3BAF-484F-B72C-6F95F6E29E7A}" destId="{C6BEEC53-14B0-49C2-AE07-D49CA58C3041}" srcOrd="3" destOrd="0" presId="urn:microsoft.com/office/officeart/2005/8/layout/default"/>
    <dgm:cxn modelId="{AFFEB8C6-C5A1-4E6A-B514-5D105D2F8ED0}" type="presParOf" srcId="{8EB00C66-3BAF-484F-B72C-6F95F6E29E7A}" destId="{D3216D7E-F334-4282-833C-F510A5D361B7}" srcOrd="4" destOrd="0" presId="urn:microsoft.com/office/officeart/2005/8/layout/default"/>
    <dgm:cxn modelId="{12C0E211-CE47-4436-949E-EE844D139DC9}" type="presParOf" srcId="{8EB00C66-3BAF-484F-B72C-6F95F6E29E7A}" destId="{ECC7BF3D-DE20-4F6D-B91C-B2F2CDDB7788}" srcOrd="5" destOrd="0" presId="urn:microsoft.com/office/officeart/2005/8/layout/default"/>
    <dgm:cxn modelId="{97976FBB-0E42-4C23-A58C-C27909A12777}" type="presParOf" srcId="{8EB00C66-3BAF-484F-B72C-6F95F6E29E7A}" destId="{3057B9F9-BBC0-4808-BC1D-CBC005B41E15}" srcOrd="6" destOrd="0" presId="urn:microsoft.com/office/officeart/2005/8/layout/default"/>
    <dgm:cxn modelId="{858DB7C6-1601-46FC-8AE3-533CF387AECA}" type="presParOf" srcId="{8EB00C66-3BAF-484F-B72C-6F95F6E29E7A}" destId="{728255A6-C0CE-4DC6-9009-8F35863AB22A}" srcOrd="7" destOrd="0" presId="urn:microsoft.com/office/officeart/2005/8/layout/default"/>
    <dgm:cxn modelId="{412B6C4C-73C9-49FD-B49E-52E92DC318C4}" type="presParOf" srcId="{8EB00C66-3BAF-484F-B72C-6F95F6E29E7A}" destId="{848F6C53-01AB-41F5-9241-A341BCD0E1D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A4C9C8-DB18-411B-B978-4FC19B3D2D83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21923B6-4C2B-46F0-8909-986CCEA9B163}">
      <dgm:prSet custT="1"/>
      <dgm:spPr/>
      <dgm:t>
        <a:bodyPr/>
        <a:lstStyle/>
        <a:p>
          <a:pPr algn="ctr">
            <a:buNone/>
          </a:pPr>
          <a:r>
            <a:rPr lang="en-CA" sz="1600" b="1" dirty="0">
              <a:latin typeface="Montserrat" panose="00000500000000000000" pitchFamily="2" charset="0"/>
            </a:rPr>
            <a:t>Chains</a:t>
          </a:r>
        </a:p>
      </dgm:t>
    </dgm:pt>
    <dgm:pt modelId="{4C590AE2-7E41-4A80-9E71-5A84DD1A8466}" type="parTrans" cxnId="{BF521E90-07BF-40F3-8A94-FE61D7E9698A}">
      <dgm:prSet/>
      <dgm:spPr/>
      <dgm:t>
        <a:bodyPr/>
        <a:lstStyle/>
        <a:p>
          <a:endParaRPr lang="en-CA"/>
        </a:p>
      </dgm:t>
    </dgm:pt>
    <dgm:pt modelId="{B6FBA289-A20F-4A36-8BDA-386DDDB75750}" type="sibTrans" cxnId="{BF521E90-07BF-40F3-8A94-FE61D7E9698A}">
      <dgm:prSet/>
      <dgm:spPr/>
      <dgm:t>
        <a:bodyPr/>
        <a:lstStyle/>
        <a:p>
          <a:endParaRPr lang="en-CA"/>
        </a:p>
      </dgm:t>
    </dgm:pt>
    <dgm:pt modelId="{5F3F54FD-0739-4D20-93B4-3718C2EBCB69}">
      <dgm:prSet custT="1"/>
      <dgm:spPr/>
      <dgm:t>
        <a:bodyPr/>
        <a:lstStyle/>
        <a:p>
          <a:pPr algn="ctr">
            <a:buNone/>
          </a:pPr>
          <a:r>
            <a:rPr lang="en-CA" sz="1600" dirty="0">
              <a:latin typeface="Montserrat" panose="00000500000000000000" pitchFamily="2" charset="0"/>
            </a:rPr>
            <a:t>You can link together multiple steps or calls to a model.</a:t>
          </a:r>
        </a:p>
      </dgm:t>
    </dgm:pt>
    <dgm:pt modelId="{436749B3-4EF6-40EF-88C2-2BC597DCE885}" type="parTrans" cxnId="{8D83E22E-A1EC-41E0-BD7D-72B539F23A0E}">
      <dgm:prSet/>
      <dgm:spPr/>
      <dgm:t>
        <a:bodyPr/>
        <a:lstStyle/>
        <a:p>
          <a:endParaRPr lang="en-CA"/>
        </a:p>
      </dgm:t>
    </dgm:pt>
    <dgm:pt modelId="{BFACA519-93A9-4E0C-8A51-DD0F90408695}" type="sibTrans" cxnId="{8D83E22E-A1EC-41E0-BD7D-72B539F23A0E}">
      <dgm:prSet/>
      <dgm:spPr/>
      <dgm:t>
        <a:bodyPr/>
        <a:lstStyle/>
        <a:p>
          <a:endParaRPr lang="en-CA"/>
        </a:p>
      </dgm:t>
    </dgm:pt>
    <dgm:pt modelId="{DF156F02-8A7A-41DF-A802-445C560C60F3}">
      <dgm:prSet custT="1"/>
      <dgm:spPr/>
      <dgm:t>
        <a:bodyPr/>
        <a:lstStyle/>
        <a:p>
          <a:pPr algn="ctr">
            <a:buNone/>
          </a:pPr>
          <a:r>
            <a:rPr lang="en-CA" sz="1600" dirty="0">
              <a:latin typeface="Montserrat" panose="00000500000000000000" pitchFamily="2" charset="0"/>
            </a:rPr>
            <a:t>Example: Ask a question → Search Wikipedia → Summarize → Translate the summary.</a:t>
          </a:r>
        </a:p>
      </dgm:t>
    </dgm:pt>
    <dgm:pt modelId="{B6D0CD2C-0EEA-4B35-9FA7-989C184EDE2C}" type="parTrans" cxnId="{272C443D-6982-4FE0-89FC-E59969613080}">
      <dgm:prSet/>
      <dgm:spPr/>
      <dgm:t>
        <a:bodyPr/>
        <a:lstStyle/>
        <a:p>
          <a:endParaRPr lang="en-CA"/>
        </a:p>
      </dgm:t>
    </dgm:pt>
    <dgm:pt modelId="{0EE9F81F-BB3A-4C8A-8A99-13994C719E2A}" type="sibTrans" cxnId="{272C443D-6982-4FE0-89FC-E59969613080}">
      <dgm:prSet/>
      <dgm:spPr/>
      <dgm:t>
        <a:bodyPr/>
        <a:lstStyle/>
        <a:p>
          <a:endParaRPr lang="en-CA"/>
        </a:p>
      </dgm:t>
    </dgm:pt>
    <dgm:pt modelId="{EDE36C91-825B-498D-8C99-C8ABF48D0985}">
      <dgm:prSet custT="1"/>
      <dgm:spPr>
        <a:solidFill>
          <a:srgbClr val="0C1752"/>
        </a:solidFill>
      </dgm:spPr>
      <dgm:t>
        <a:bodyPr/>
        <a:lstStyle/>
        <a:p>
          <a:pPr algn="ctr">
            <a:buNone/>
          </a:pPr>
          <a:r>
            <a:rPr lang="en-CA" sz="1600" b="1" dirty="0">
              <a:latin typeface="Montserrat" panose="00000500000000000000" pitchFamily="2" charset="0"/>
            </a:rPr>
            <a:t>Agents</a:t>
          </a:r>
        </a:p>
      </dgm:t>
    </dgm:pt>
    <dgm:pt modelId="{BF38E81A-F0F3-4D5A-9D36-7999DE79AE84}" type="parTrans" cxnId="{0F5A440D-19E8-4041-B7AE-F8D7C310A09E}">
      <dgm:prSet/>
      <dgm:spPr/>
      <dgm:t>
        <a:bodyPr/>
        <a:lstStyle/>
        <a:p>
          <a:endParaRPr lang="en-CA"/>
        </a:p>
      </dgm:t>
    </dgm:pt>
    <dgm:pt modelId="{79723BE2-E4EE-4E47-8509-5EE229143698}" type="sibTrans" cxnId="{0F5A440D-19E8-4041-B7AE-F8D7C310A09E}">
      <dgm:prSet/>
      <dgm:spPr/>
      <dgm:t>
        <a:bodyPr/>
        <a:lstStyle/>
        <a:p>
          <a:endParaRPr lang="en-CA"/>
        </a:p>
      </dgm:t>
    </dgm:pt>
    <dgm:pt modelId="{202A9547-0FE3-43BA-9BB4-505999807F94}">
      <dgm:prSet custT="1"/>
      <dgm:spPr>
        <a:solidFill>
          <a:srgbClr val="0C1752"/>
        </a:solidFill>
      </dgm:spPr>
      <dgm:t>
        <a:bodyPr/>
        <a:lstStyle/>
        <a:p>
          <a:pPr algn="ctr">
            <a:buNone/>
          </a:pPr>
          <a:r>
            <a:rPr lang="en-CA" sz="1600" dirty="0">
              <a:latin typeface="Montserrat" panose="00000500000000000000" pitchFamily="2" charset="0"/>
            </a:rPr>
            <a:t>LLMs that decide which tools to use and when.</a:t>
          </a:r>
        </a:p>
      </dgm:t>
    </dgm:pt>
    <dgm:pt modelId="{AFC0336C-387E-4CFA-BF10-7C573A065146}" type="parTrans" cxnId="{0B501112-712A-4BFE-9F64-C4B09158BFBB}">
      <dgm:prSet/>
      <dgm:spPr/>
      <dgm:t>
        <a:bodyPr/>
        <a:lstStyle/>
        <a:p>
          <a:endParaRPr lang="en-CA"/>
        </a:p>
      </dgm:t>
    </dgm:pt>
    <dgm:pt modelId="{7045DA67-0F2B-452A-A638-6238D3D355CA}" type="sibTrans" cxnId="{0B501112-712A-4BFE-9F64-C4B09158BFBB}">
      <dgm:prSet/>
      <dgm:spPr/>
      <dgm:t>
        <a:bodyPr/>
        <a:lstStyle/>
        <a:p>
          <a:endParaRPr lang="en-CA"/>
        </a:p>
      </dgm:t>
    </dgm:pt>
    <dgm:pt modelId="{6FBAD9DC-E2F6-4405-BD38-E6E1436EA0D1}">
      <dgm:prSet custT="1"/>
      <dgm:spPr>
        <a:solidFill>
          <a:srgbClr val="0C1752"/>
        </a:solidFill>
      </dgm:spPr>
      <dgm:t>
        <a:bodyPr/>
        <a:lstStyle/>
        <a:p>
          <a:pPr algn="ctr">
            <a:buNone/>
          </a:pPr>
          <a:r>
            <a:rPr lang="en-CA" sz="1600" dirty="0">
              <a:latin typeface="Montserrat" panose="00000500000000000000" pitchFamily="2" charset="0"/>
            </a:rPr>
            <a:t>Think of them like smart assistants that can use calculators, databases, or search engines when needed.</a:t>
          </a:r>
        </a:p>
      </dgm:t>
    </dgm:pt>
    <dgm:pt modelId="{63DE5365-A892-411E-BA9B-89EE6A1E35C5}" type="parTrans" cxnId="{50EB3F12-86AC-46EA-80B6-16F26E8312F0}">
      <dgm:prSet/>
      <dgm:spPr/>
      <dgm:t>
        <a:bodyPr/>
        <a:lstStyle/>
        <a:p>
          <a:endParaRPr lang="en-CA"/>
        </a:p>
      </dgm:t>
    </dgm:pt>
    <dgm:pt modelId="{52DA4C84-1CA9-4959-8FC1-FF7283D51630}" type="sibTrans" cxnId="{50EB3F12-86AC-46EA-80B6-16F26E8312F0}">
      <dgm:prSet/>
      <dgm:spPr/>
      <dgm:t>
        <a:bodyPr/>
        <a:lstStyle/>
        <a:p>
          <a:endParaRPr lang="en-CA"/>
        </a:p>
      </dgm:t>
    </dgm:pt>
    <dgm:pt modelId="{46991416-83FF-4358-86A1-157BA133517A}">
      <dgm:prSet custT="1"/>
      <dgm:spPr>
        <a:solidFill>
          <a:srgbClr val="D56E48"/>
        </a:solidFill>
        <a:ln>
          <a:solidFill>
            <a:srgbClr val="D56E48"/>
          </a:solidFill>
        </a:ln>
      </dgm:spPr>
      <dgm:t>
        <a:bodyPr/>
        <a:lstStyle/>
        <a:p>
          <a:pPr algn="ctr">
            <a:buNone/>
          </a:pPr>
          <a:r>
            <a:rPr lang="en-CA" sz="1600" b="1" dirty="0">
              <a:latin typeface="Montserrat" panose="00000500000000000000" pitchFamily="2" charset="0"/>
            </a:rPr>
            <a:t>Tools/Plugins</a:t>
          </a:r>
        </a:p>
      </dgm:t>
    </dgm:pt>
    <dgm:pt modelId="{E1E72595-CC68-4F9B-A531-CB9C24DC8A27}" type="parTrans" cxnId="{89863FDE-5F89-4FA3-B3F2-DE0E55893AD7}">
      <dgm:prSet/>
      <dgm:spPr/>
      <dgm:t>
        <a:bodyPr/>
        <a:lstStyle/>
        <a:p>
          <a:endParaRPr lang="en-CA"/>
        </a:p>
      </dgm:t>
    </dgm:pt>
    <dgm:pt modelId="{D206397C-613B-46BF-A3F8-F8B235DA8B13}" type="sibTrans" cxnId="{89863FDE-5F89-4FA3-B3F2-DE0E55893AD7}">
      <dgm:prSet/>
      <dgm:spPr/>
      <dgm:t>
        <a:bodyPr/>
        <a:lstStyle/>
        <a:p>
          <a:endParaRPr lang="en-CA"/>
        </a:p>
      </dgm:t>
    </dgm:pt>
    <dgm:pt modelId="{9E5B524D-A7F0-4EF8-BB97-B85D41D0538B}">
      <dgm:prSet custT="1"/>
      <dgm:spPr>
        <a:solidFill>
          <a:srgbClr val="D56E48"/>
        </a:solidFill>
        <a:ln>
          <a:solidFill>
            <a:srgbClr val="D56E48"/>
          </a:solidFill>
        </a:ln>
      </dgm:spPr>
      <dgm:t>
        <a:bodyPr/>
        <a:lstStyle/>
        <a:p>
          <a:pPr algn="ctr">
            <a:buNone/>
          </a:pPr>
          <a:r>
            <a:rPr lang="en-CA" sz="1600" dirty="0">
              <a:latin typeface="Montserrat" panose="00000500000000000000" pitchFamily="2" charset="0"/>
            </a:rPr>
            <a:t>Connect your LLM to Google search, Python code execution, file reading, etc.</a:t>
          </a:r>
        </a:p>
      </dgm:t>
    </dgm:pt>
    <dgm:pt modelId="{34F24B14-5C6F-4251-B870-0BC5E0491C9F}" type="parTrans" cxnId="{4FE82AEB-B1D4-4E6C-8479-FD8855A002E2}">
      <dgm:prSet/>
      <dgm:spPr/>
      <dgm:t>
        <a:bodyPr/>
        <a:lstStyle/>
        <a:p>
          <a:endParaRPr lang="en-CA"/>
        </a:p>
      </dgm:t>
    </dgm:pt>
    <dgm:pt modelId="{9FE44494-6166-45A8-8236-CC2047A67308}" type="sibTrans" cxnId="{4FE82AEB-B1D4-4E6C-8479-FD8855A002E2}">
      <dgm:prSet/>
      <dgm:spPr/>
      <dgm:t>
        <a:bodyPr/>
        <a:lstStyle/>
        <a:p>
          <a:endParaRPr lang="en-CA"/>
        </a:p>
      </dgm:t>
    </dgm:pt>
    <dgm:pt modelId="{9A29B2F1-D5F7-4B22-9EE8-D1330A5C1AD5}">
      <dgm:prSet custT="1"/>
      <dgm:spPr>
        <a:solidFill>
          <a:srgbClr val="D56E48"/>
        </a:solidFill>
        <a:ln>
          <a:solidFill>
            <a:srgbClr val="D56E48"/>
          </a:solidFill>
        </a:ln>
      </dgm:spPr>
      <dgm:t>
        <a:bodyPr/>
        <a:lstStyle/>
        <a:p>
          <a:pPr algn="ctr">
            <a:buNone/>
          </a:pPr>
          <a:r>
            <a:rPr lang="en-CA" sz="1600" dirty="0">
              <a:latin typeface="Montserrat" panose="00000500000000000000" pitchFamily="2" charset="0"/>
            </a:rPr>
            <a:t>Example: “What’s 347 * 65?” → LLM uses a calculator tool to answer accurately.</a:t>
          </a:r>
        </a:p>
      </dgm:t>
    </dgm:pt>
    <dgm:pt modelId="{6319E44A-7C27-417B-887F-C23A5A9A1356}" type="parTrans" cxnId="{67ECD00D-2E02-47A0-AAD3-E6B3CC94F4E6}">
      <dgm:prSet/>
      <dgm:spPr/>
      <dgm:t>
        <a:bodyPr/>
        <a:lstStyle/>
        <a:p>
          <a:endParaRPr lang="en-CA"/>
        </a:p>
      </dgm:t>
    </dgm:pt>
    <dgm:pt modelId="{66C1E41C-5C08-40F3-8932-7A25FDB8258A}" type="sibTrans" cxnId="{67ECD00D-2E02-47A0-AAD3-E6B3CC94F4E6}">
      <dgm:prSet/>
      <dgm:spPr/>
      <dgm:t>
        <a:bodyPr/>
        <a:lstStyle/>
        <a:p>
          <a:endParaRPr lang="en-CA"/>
        </a:p>
      </dgm:t>
    </dgm:pt>
    <dgm:pt modelId="{E5D7575C-D73A-465B-862F-A3555FD66D20}">
      <dgm:prSet custT="1"/>
      <dgm:spPr>
        <a:solidFill>
          <a:srgbClr val="1BBFD1"/>
        </a:solidFill>
      </dgm:spPr>
      <dgm:t>
        <a:bodyPr/>
        <a:lstStyle/>
        <a:p>
          <a:pPr algn="ctr">
            <a:buNone/>
          </a:pPr>
          <a:r>
            <a:rPr lang="en-CA" sz="1600" b="1" dirty="0">
              <a:latin typeface="Montserrat" panose="00000500000000000000" pitchFamily="2" charset="0"/>
            </a:rPr>
            <a:t>Memory</a:t>
          </a:r>
        </a:p>
      </dgm:t>
    </dgm:pt>
    <dgm:pt modelId="{AE2857DE-E125-4DF4-AFE6-5AA880E60F9A}" type="parTrans" cxnId="{466055EB-8940-4C76-8D27-108CAC8E5784}">
      <dgm:prSet/>
      <dgm:spPr/>
      <dgm:t>
        <a:bodyPr/>
        <a:lstStyle/>
        <a:p>
          <a:endParaRPr lang="en-CA"/>
        </a:p>
      </dgm:t>
    </dgm:pt>
    <dgm:pt modelId="{6D9FADB6-3CF2-4BC9-AA66-4FFB88E9A46B}" type="sibTrans" cxnId="{466055EB-8940-4C76-8D27-108CAC8E5784}">
      <dgm:prSet/>
      <dgm:spPr/>
      <dgm:t>
        <a:bodyPr/>
        <a:lstStyle/>
        <a:p>
          <a:endParaRPr lang="en-CA"/>
        </a:p>
      </dgm:t>
    </dgm:pt>
    <dgm:pt modelId="{EF1BE994-9E6B-459F-94FE-009CBE4915AC}">
      <dgm:prSet custT="1"/>
      <dgm:spPr>
        <a:solidFill>
          <a:srgbClr val="1BBFD1"/>
        </a:solidFill>
      </dgm:spPr>
      <dgm:t>
        <a:bodyPr/>
        <a:lstStyle/>
        <a:p>
          <a:pPr algn="ctr">
            <a:buNone/>
          </a:pPr>
          <a:r>
            <a:rPr lang="en-CA" sz="1600" dirty="0">
              <a:latin typeface="Montserrat" panose="00000500000000000000" pitchFamily="2" charset="0"/>
            </a:rPr>
            <a:t>Keeps track of the conversation history or user preferences.</a:t>
          </a:r>
        </a:p>
      </dgm:t>
    </dgm:pt>
    <dgm:pt modelId="{790E724B-A5BB-4025-BB16-25784FB822A3}" type="parTrans" cxnId="{226A46EF-491D-4544-AA7E-772ACD68E29A}">
      <dgm:prSet/>
      <dgm:spPr/>
      <dgm:t>
        <a:bodyPr/>
        <a:lstStyle/>
        <a:p>
          <a:endParaRPr lang="en-CA"/>
        </a:p>
      </dgm:t>
    </dgm:pt>
    <dgm:pt modelId="{A6C26E7F-44CB-444C-8FDC-AD39C3EEB91E}" type="sibTrans" cxnId="{226A46EF-491D-4544-AA7E-772ACD68E29A}">
      <dgm:prSet/>
      <dgm:spPr/>
      <dgm:t>
        <a:bodyPr/>
        <a:lstStyle/>
        <a:p>
          <a:endParaRPr lang="en-CA"/>
        </a:p>
      </dgm:t>
    </dgm:pt>
    <dgm:pt modelId="{23797EDB-5D5F-47C4-90EF-3EF61746856F}">
      <dgm:prSet custT="1"/>
      <dgm:spPr>
        <a:solidFill>
          <a:srgbClr val="1BBFD1"/>
        </a:solidFill>
      </dgm:spPr>
      <dgm:t>
        <a:bodyPr/>
        <a:lstStyle/>
        <a:p>
          <a:pPr algn="ctr">
            <a:buNone/>
          </a:pPr>
          <a:r>
            <a:rPr lang="en-CA" sz="1600" dirty="0">
              <a:latin typeface="Montserrat" panose="00000500000000000000" pitchFamily="2" charset="0"/>
            </a:rPr>
            <a:t>Makes interactions more contextual and human-like.</a:t>
          </a:r>
        </a:p>
      </dgm:t>
    </dgm:pt>
    <dgm:pt modelId="{6E0E64A2-3E9A-4C6C-9021-66F0463276CA}" type="parTrans" cxnId="{C9BB9CE0-8F26-4D48-B198-3ACC3EE0E66E}">
      <dgm:prSet/>
      <dgm:spPr/>
      <dgm:t>
        <a:bodyPr/>
        <a:lstStyle/>
        <a:p>
          <a:endParaRPr lang="en-CA"/>
        </a:p>
      </dgm:t>
    </dgm:pt>
    <dgm:pt modelId="{921484E2-8595-461E-AB0B-DF6CED5E1CFF}" type="sibTrans" cxnId="{C9BB9CE0-8F26-4D48-B198-3ACC3EE0E66E}">
      <dgm:prSet/>
      <dgm:spPr/>
      <dgm:t>
        <a:bodyPr/>
        <a:lstStyle/>
        <a:p>
          <a:endParaRPr lang="en-CA"/>
        </a:p>
      </dgm:t>
    </dgm:pt>
    <dgm:pt modelId="{49CA38E0-2AE8-4428-90FD-8A2225C39E9D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ctr">
            <a:buNone/>
          </a:pPr>
          <a:r>
            <a:rPr lang="en-CA" sz="1600" b="1" dirty="0">
              <a:latin typeface="Montserrat" panose="00000500000000000000" pitchFamily="2" charset="0"/>
            </a:rPr>
            <a:t>Retrieval-Augmented Generation (RAG)</a:t>
          </a:r>
        </a:p>
      </dgm:t>
    </dgm:pt>
    <dgm:pt modelId="{E2A93FB7-ADAB-4044-9C8B-BB23A4F56820}" type="parTrans" cxnId="{EFF28E11-57C8-41E6-B874-1EAC2472E4CC}">
      <dgm:prSet/>
      <dgm:spPr/>
      <dgm:t>
        <a:bodyPr/>
        <a:lstStyle/>
        <a:p>
          <a:endParaRPr lang="en-CA"/>
        </a:p>
      </dgm:t>
    </dgm:pt>
    <dgm:pt modelId="{E6CC4B1E-E499-4450-9337-5EF035CFC93A}" type="sibTrans" cxnId="{EFF28E11-57C8-41E6-B874-1EAC2472E4CC}">
      <dgm:prSet/>
      <dgm:spPr/>
      <dgm:t>
        <a:bodyPr/>
        <a:lstStyle/>
        <a:p>
          <a:endParaRPr lang="en-CA"/>
        </a:p>
      </dgm:t>
    </dgm:pt>
    <dgm:pt modelId="{A9BAD437-49F6-4861-93E1-C0669AEA9B4F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ctr">
            <a:buNone/>
          </a:pPr>
          <a:r>
            <a:rPr lang="en-CA" sz="1600" dirty="0">
              <a:latin typeface="Montserrat" panose="00000500000000000000" pitchFamily="2" charset="0"/>
            </a:rPr>
            <a:t>Connect LLM to your documents (databases, websites).</a:t>
          </a:r>
        </a:p>
      </dgm:t>
    </dgm:pt>
    <dgm:pt modelId="{2CE8A548-0434-443A-88C7-0A2A64EF5018}" type="parTrans" cxnId="{E1A621E1-26A1-4E91-93B5-B4AD439EB946}">
      <dgm:prSet/>
      <dgm:spPr/>
      <dgm:t>
        <a:bodyPr/>
        <a:lstStyle/>
        <a:p>
          <a:endParaRPr lang="en-CA"/>
        </a:p>
      </dgm:t>
    </dgm:pt>
    <dgm:pt modelId="{4A959E0E-772B-4807-B9A4-3FA4002F4FB1}" type="sibTrans" cxnId="{E1A621E1-26A1-4E91-93B5-B4AD439EB946}">
      <dgm:prSet/>
      <dgm:spPr/>
      <dgm:t>
        <a:bodyPr/>
        <a:lstStyle/>
        <a:p>
          <a:endParaRPr lang="en-CA"/>
        </a:p>
      </dgm:t>
    </dgm:pt>
    <dgm:pt modelId="{6EA66D23-CFF3-4B2D-A887-59D631A363F1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pPr algn="ctr"/>
          <a:r>
            <a:rPr lang="en-CA" sz="1600" dirty="0">
              <a:latin typeface="Montserrat" panose="00000500000000000000" pitchFamily="2" charset="0"/>
            </a:rPr>
            <a:t>It retrieves relevant info from them to answer questions accurately.</a:t>
          </a:r>
        </a:p>
      </dgm:t>
    </dgm:pt>
    <dgm:pt modelId="{51EEB63F-A78B-4362-9CF4-1E39E9C7B073}" type="parTrans" cxnId="{55403E90-07B0-4606-B654-A4A4A705BCB3}">
      <dgm:prSet/>
      <dgm:spPr/>
      <dgm:t>
        <a:bodyPr/>
        <a:lstStyle/>
        <a:p>
          <a:endParaRPr lang="en-CA"/>
        </a:p>
      </dgm:t>
    </dgm:pt>
    <dgm:pt modelId="{9BC0DB28-1003-4AC3-97F7-F5D7F5F3B59E}" type="sibTrans" cxnId="{55403E90-07B0-4606-B654-A4A4A705BCB3}">
      <dgm:prSet/>
      <dgm:spPr/>
      <dgm:t>
        <a:bodyPr/>
        <a:lstStyle/>
        <a:p>
          <a:endParaRPr lang="en-CA"/>
        </a:p>
      </dgm:t>
    </dgm:pt>
    <dgm:pt modelId="{8EB00C66-3BAF-484F-B72C-6F95F6E29E7A}" type="pres">
      <dgm:prSet presAssocID="{BEA4C9C8-DB18-411B-B978-4FC19B3D2D83}" presName="diagram" presStyleCnt="0">
        <dgm:presLayoutVars>
          <dgm:dir/>
          <dgm:resizeHandles val="exact"/>
        </dgm:presLayoutVars>
      </dgm:prSet>
      <dgm:spPr/>
    </dgm:pt>
    <dgm:pt modelId="{52ECB440-E70B-430F-951E-21F131C8E310}" type="pres">
      <dgm:prSet presAssocID="{421923B6-4C2B-46F0-8909-986CCEA9B163}" presName="node" presStyleLbl="node1" presStyleIdx="0" presStyleCnt="5">
        <dgm:presLayoutVars>
          <dgm:bulletEnabled val="1"/>
        </dgm:presLayoutVars>
      </dgm:prSet>
      <dgm:spPr/>
    </dgm:pt>
    <dgm:pt modelId="{FF32FC3F-40A4-4049-8993-8F6D39ED78A2}" type="pres">
      <dgm:prSet presAssocID="{B6FBA289-A20F-4A36-8BDA-386DDDB75750}" presName="sibTrans" presStyleCnt="0"/>
      <dgm:spPr/>
    </dgm:pt>
    <dgm:pt modelId="{750E292F-F773-4076-8A21-944892775050}" type="pres">
      <dgm:prSet presAssocID="{EDE36C91-825B-498D-8C99-C8ABF48D0985}" presName="node" presStyleLbl="node1" presStyleIdx="1" presStyleCnt="5">
        <dgm:presLayoutVars>
          <dgm:bulletEnabled val="1"/>
        </dgm:presLayoutVars>
      </dgm:prSet>
      <dgm:spPr/>
    </dgm:pt>
    <dgm:pt modelId="{E8FFE7DA-B69C-4014-9B62-877A951B7BFD}" type="pres">
      <dgm:prSet presAssocID="{79723BE2-E4EE-4E47-8509-5EE229143698}" presName="sibTrans" presStyleCnt="0"/>
      <dgm:spPr/>
    </dgm:pt>
    <dgm:pt modelId="{8F0250B8-5FC3-41CF-B5AA-77519DC4D623}" type="pres">
      <dgm:prSet presAssocID="{46991416-83FF-4358-86A1-157BA133517A}" presName="node" presStyleLbl="node1" presStyleIdx="2" presStyleCnt="5">
        <dgm:presLayoutVars>
          <dgm:bulletEnabled val="1"/>
        </dgm:presLayoutVars>
      </dgm:prSet>
      <dgm:spPr/>
    </dgm:pt>
    <dgm:pt modelId="{D6812CC4-FBCA-4CF3-BCDE-4A33DA0D2CBB}" type="pres">
      <dgm:prSet presAssocID="{D206397C-613B-46BF-A3F8-F8B235DA8B13}" presName="sibTrans" presStyleCnt="0"/>
      <dgm:spPr/>
    </dgm:pt>
    <dgm:pt modelId="{C98A3A97-F2FE-4017-A692-3947DEE1CA44}" type="pres">
      <dgm:prSet presAssocID="{E5D7575C-D73A-465B-862F-A3555FD66D20}" presName="node" presStyleLbl="node1" presStyleIdx="3" presStyleCnt="5">
        <dgm:presLayoutVars>
          <dgm:bulletEnabled val="1"/>
        </dgm:presLayoutVars>
      </dgm:prSet>
      <dgm:spPr/>
    </dgm:pt>
    <dgm:pt modelId="{BA492A78-8B4F-437E-B229-2A479933275A}" type="pres">
      <dgm:prSet presAssocID="{6D9FADB6-3CF2-4BC9-AA66-4FFB88E9A46B}" presName="sibTrans" presStyleCnt="0"/>
      <dgm:spPr/>
    </dgm:pt>
    <dgm:pt modelId="{2582D3D6-3AD6-44D3-B614-8CAF8B27F44A}" type="pres">
      <dgm:prSet presAssocID="{49CA38E0-2AE8-4428-90FD-8A2225C39E9D}" presName="node" presStyleLbl="node1" presStyleIdx="4" presStyleCnt="5">
        <dgm:presLayoutVars>
          <dgm:bulletEnabled val="1"/>
        </dgm:presLayoutVars>
      </dgm:prSet>
      <dgm:spPr/>
    </dgm:pt>
  </dgm:ptLst>
  <dgm:cxnLst>
    <dgm:cxn modelId="{0F5A440D-19E8-4041-B7AE-F8D7C310A09E}" srcId="{BEA4C9C8-DB18-411B-B978-4FC19B3D2D83}" destId="{EDE36C91-825B-498D-8C99-C8ABF48D0985}" srcOrd="1" destOrd="0" parTransId="{BF38E81A-F0F3-4D5A-9D36-7999DE79AE84}" sibTransId="{79723BE2-E4EE-4E47-8509-5EE229143698}"/>
    <dgm:cxn modelId="{67ECD00D-2E02-47A0-AAD3-E6B3CC94F4E6}" srcId="{46991416-83FF-4358-86A1-157BA133517A}" destId="{9A29B2F1-D5F7-4B22-9EE8-D1330A5C1AD5}" srcOrd="1" destOrd="0" parTransId="{6319E44A-7C27-417B-887F-C23A5A9A1356}" sibTransId="{66C1E41C-5C08-40F3-8932-7A25FDB8258A}"/>
    <dgm:cxn modelId="{EFF28E11-57C8-41E6-B874-1EAC2472E4CC}" srcId="{BEA4C9C8-DB18-411B-B978-4FC19B3D2D83}" destId="{49CA38E0-2AE8-4428-90FD-8A2225C39E9D}" srcOrd="4" destOrd="0" parTransId="{E2A93FB7-ADAB-4044-9C8B-BB23A4F56820}" sibTransId="{E6CC4B1E-E499-4450-9337-5EF035CFC93A}"/>
    <dgm:cxn modelId="{0B501112-712A-4BFE-9F64-C4B09158BFBB}" srcId="{EDE36C91-825B-498D-8C99-C8ABF48D0985}" destId="{202A9547-0FE3-43BA-9BB4-505999807F94}" srcOrd="0" destOrd="0" parTransId="{AFC0336C-387E-4CFA-BF10-7C573A065146}" sibTransId="{7045DA67-0F2B-452A-A638-6238D3D355CA}"/>
    <dgm:cxn modelId="{50EB3F12-86AC-46EA-80B6-16F26E8312F0}" srcId="{EDE36C91-825B-498D-8C99-C8ABF48D0985}" destId="{6FBAD9DC-E2F6-4405-BD38-E6E1436EA0D1}" srcOrd="1" destOrd="0" parTransId="{63DE5365-A892-411E-BA9B-89EE6A1E35C5}" sibTransId="{52DA4C84-1CA9-4959-8FC1-FF7283D51630}"/>
    <dgm:cxn modelId="{EAE6482C-FE7B-4D33-9641-062D0582C95F}" type="presOf" srcId="{49CA38E0-2AE8-4428-90FD-8A2225C39E9D}" destId="{2582D3D6-3AD6-44D3-B614-8CAF8B27F44A}" srcOrd="0" destOrd="0" presId="urn:microsoft.com/office/officeart/2005/8/layout/default"/>
    <dgm:cxn modelId="{8D83E22E-A1EC-41E0-BD7D-72B539F23A0E}" srcId="{421923B6-4C2B-46F0-8909-986CCEA9B163}" destId="{5F3F54FD-0739-4D20-93B4-3718C2EBCB69}" srcOrd="0" destOrd="0" parTransId="{436749B3-4EF6-40EF-88C2-2BC597DCE885}" sibTransId="{BFACA519-93A9-4E0C-8A51-DD0F90408695}"/>
    <dgm:cxn modelId="{272C443D-6982-4FE0-89FC-E59969613080}" srcId="{421923B6-4C2B-46F0-8909-986CCEA9B163}" destId="{DF156F02-8A7A-41DF-A802-445C560C60F3}" srcOrd="1" destOrd="0" parTransId="{B6D0CD2C-0EEA-4B35-9FA7-989C184EDE2C}" sibTransId="{0EE9F81F-BB3A-4C8A-8A99-13994C719E2A}"/>
    <dgm:cxn modelId="{69ACD075-C32C-42A1-85FE-E46994B065D5}" type="presOf" srcId="{202A9547-0FE3-43BA-9BB4-505999807F94}" destId="{750E292F-F773-4076-8A21-944892775050}" srcOrd="0" destOrd="1" presId="urn:microsoft.com/office/officeart/2005/8/layout/default"/>
    <dgm:cxn modelId="{A05A1D58-38C9-49D1-93BF-38B1560E1B47}" type="presOf" srcId="{BEA4C9C8-DB18-411B-B978-4FC19B3D2D83}" destId="{8EB00C66-3BAF-484F-B72C-6F95F6E29E7A}" srcOrd="0" destOrd="0" presId="urn:microsoft.com/office/officeart/2005/8/layout/default"/>
    <dgm:cxn modelId="{2779A78C-D914-4855-BE99-AB76E7526562}" type="presOf" srcId="{23797EDB-5D5F-47C4-90EF-3EF61746856F}" destId="{C98A3A97-F2FE-4017-A692-3947DEE1CA44}" srcOrd="0" destOrd="2" presId="urn:microsoft.com/office/officeart/2005/8/layout/default"/>
    <dgm:cxn modelId="{BF521E90-07BF-40F3-8A94-FE61D7E9698A}" srcId="{BEA4C9C8-DB18-411B-B978-4FC19B3D2D83}" destId="{421923B6-4C2B-46F0-8909-986CCEA9B163}" srcOrd="0" destOrd="0" parTransId="{4C590AE2-7E41-4A80-9E71-5A84DD1A8466}" sibTransId="{B6FBA289-A20F-4A36-8BDA-386DDDB75750}"/>
    <dgm:cxn modelId="{55403E90-07B0-4606-B654-A4A4A705BCB3}" srcId="{49CA38E0-2AE8-4428-90FD-8A2225C39E9D}" destId="{6EA66D23-CFF3-4B2D-A887-59D631A363F1}" srcOrd="1" destOrd="0" parTransId="{51EEB63F-A78B-4362-9CF4-1E39E9C7B073}" sibTransId="{9BC0DB28-1003-4AC3-97F7-F5D7F5F3B59E}"/>
    <dgm:cxn modelId="{45077193-9A29-4D83-A45A-9E861C67AA58}" type="presOf" srcId="{421923B6-4C2B-46F0-8909-986CCEA9B163}" destId="{52ECB440-E70B-430F-951E-21F131C8E310}" srcOrd="0" destOrd="0" presId="urn:microsoft.com/office/officeart/2005/8/layout/default"/>
    <dgm:cxn modelId="{B997A9BC-413A-4E75-82FE-F24FA93AD822}" type="presOf" srcId="{9E5B524D-A7F0-4EF8-BB97-B85D41D0538B}" destId="{8F0250B8-5FC3-41CF-B5AA-77519DC4D623}" srcOrd="0" destOrd="1" presId="urn:microsoft.com/office/officeart/2005/8/layout/default"/>
    <dgm:cxn modelId="{253CABCB-DD4D-4026-B3EA-4DB57B067630}" type="presOf" srcId="{A9BAD437-49F6-4861-93E1-C0669AEA9B4F}" destId="{2582D3D6-3AD6-44D3-B614-8CAF8B27F44A}" srcOrd="0" destOrd="1" presId="urn:microsoft.com/office/officeart/2005/8/layout/default"/>
    <dgm:cxn modelId="{EA0AA8D2-21F6-405A-9466-2EE7A7840E52}" type="presOf" srcId="{E5D7575C-D73A-465B-862F-A3555FD66D20}" destId="{C98A3A97-F2FE-4017-A692-3947DEE1CA44}" srcOrd="0" destOrd="0" presId="urn:microsoft.com/office/officeart/2005/8/layout/default"/>
    <dgm:cxn modelId="{5DA5A0D7-48ED-4088-BFF5-067BD0AA30D6}" type="presOf" srcId="{DF156F02-8A7A-41DF-A802-445C560C60F3}" destId="{52ECB440-E70B-430F-951E-21F131C8E310}" srcOrd="0" destOrd="2" presId="urn:microsoft.com/office/officeart/2005/8/layout/default"/>
    <dgm:cxn modelId="{2BB108D8-1B7F-47F8-9B59-97DA9D872401}" type="presOf" srcId="{6FBAD9DC-E2F6-4405-BD38-E6E1436EA0D1}" destId="{750E292F-F773-4076-8A21-944892775050}" srcOrd="0" destOrd="2" presId="urn:microsoft.com/office/officeart/2005/8/layout/default"/>
    <dgm:cxn modelId="{EB3702DD-0112-4098-8EEA-4EABEB64ABD3}" type="presOf" srcId="{5F3F54FD-0739-4D20-93B4-3718C2EBCB69}" destId="{52ECB440-E70B-430F-951E-21F131C8E310}" srcOrd="0" destOrd="1" presId="urn:microsoft.com/office/officeart/2005/8/layout/default"/>
    <dgm:cxn modelId="{89863FDE-5F89-4FA3-B3F2-DE0E55893AD7}" srcId="{BEA4C9C8-DB18-411B-B978-4FC19B3D2D83}" destId="{46991416-83FF-4358-86A1-157BA133517A}" srcOrd="2" destOrd="0" parTransId="{E1E72595-CC68-4F9B-A531-CB9C24DC8A27}" sibTransId="{D206397C-613B-46BF-A3F8-F8B235DA8B13}"/>
    <dgm:cxn modelId="{C9BB9CE0-8F26-4D48-B198-3ACC3EE0E66E}" srcId="{E5D7575C-D73A-465B-862F-A3555FD66D20}" destId="{23797EDB-5D5F-47C4-90EF-3EF61746856F}" srcOrd="1" destOrd="0" parTransId="{6E0E64A2-3E9A-4C6C-9021-66F0463276CA}" sibTransId="{921484E2-8595-461E-AB0B-DF6CED5E1CFF}"/>
    <dgm:cxn modelId="{E1A621E1-26A1-4E91-93B5-B4AD439EB946}" srcId="{49CA38E0-2AE8-4428-90FD-8A2225C39E9D}" destId="{A9BAD437-49F6-4861-93E1-C0669AEA9B4F}" srcOrd="0" destOrd="0" parTransId="{2CE8A548-0434-443A-88C7-0A2A64EF5018}" sibTransId="{4A959E0E-772B-4807-B9A4-3FA4002F4FB1}"/>
    <dgm:cxn modelId="{982DE0E8-086A-4DEC-AE92-5DEC69C8C698}" type="presOf" srcId="{9A29B2F1-D5F7-4B22-9EE8-D1330A5C1AD5}" destId="{8F0250B8-5FC3-41CF-B5AA-77519DC4D623}" srcOrd="0" destOrd="2" presId="urn:microsoft.com/office/officeart/2005/8/layout/default"/>
    <dgm:cxn modelId="{4FE82AEB-B1D4-4E6C-8479-FD8855A002E2}" srcId="{46991416-83FF-4358-86A1-157BA133517A}" destId="{9E5B524D-A7F0-4EF8-BB97-B85D41D0538B}" srcOrd="0" destOrd="0" parTransId="{34F24B14-5C6F-4251-B870-0BC5E0491C9F}" sibTransId="{9FE44494-6166-45A8-8236-CC2047A67308}"/>
    <dgm:cxn modelId="{466055EB-8940-4C76-8D27-108CAC8E5784}" srcId="{BEA4C9C8-DB18-411B-B978-4FC19B3D2D83}" destId="{E5D7575C-D73A-465B-862F-A3555FD66D20}" srcOrd="3" destOrd="0" parTransId="{AE2857DE-E125-4DF4-AFE6-5AA880E60F9A}" sibTransId="{6D9FADB6-3CF2-4BC9-AA66-4FFB88E9A46B}"/>
    <dgm:cxn modelId="{226A46EF-491D-4544-AA7E-772ACD68E29A}" srcId="{E5D7575C-D73A-465B-862F-A3555FD66D20}" destId="{EF1BE994-9E6B-459F-94FE-009CBE4915AC}" srcOrd="0" destOrd="0" parTransId="{790E724B-A5BB-4025-BB16-25784FB822A3}" sibTransId="{A6C26E7F-44CB-444C-8FDC-AD39C3EEB91E}"/>
    <dgm:cxn modelId="{7E2E33F4-6C00-4CA8-9537-57C616355948}" type="presOf" srcId="{6EA66D23-CFF3-4B2D-A887-59D631A363F1}" destId="{2582D3D6-3AD6-44D3-B614-8CAF8B27F44A}" srcOrd="0" destOrd="2" presId="urn:microsoft.com/office/officeart/2005/8/layout/default"/>
    <dgm:cxn modelId="{F07F5AF9-3C8B-471A-982D-29244AB3CCAB}" type="presOf" srcId="{EF1BE994-9E6B-459F-94FE-009CBE4915AC}" destId="{C98A3A97-F2FE-4017-A692-3947DEE1CA44}" srcOrd="0" destOrd="1" presId="urn:microsoft.com/office/officeart/2005/8/layout/default"/>
    <dgm:cxn modelId="{798326FA-92D9-41CB-B8FF-FDC7F4DFD83A}" type="presOf" srcId="{EDE36C91-825B-498D-8C99-C8ABF48D0985}" destId="{750E292F-F773-4076-8A21-944892775050}" srcOrd="0" destOrd="0" presId="urn:microsoft.com/office/officeart/2005/8/layout/default"/>
    <dgm:cxn modelId="{11CE22FF-8905-4B68-B120-8CD65042A652}" type="presOf" srcId="{46991416-83FF-4358-86A1-157BA133517A}" destId="{8F0250B8-5FC3-41CF-B5AA-77519DC4D623}" srcOrd="0" destOrd="0" presId="urn:microsoft.com/office/officeart/2005/8/layout/default"/>
    <dgm:cxn modelId="{86710B89-BC0C-418C-A7CF-EB94A15583BA}" type="presParOf" srcId="{8EB00C66-3BAF-484F-B72C-6F95F6E29E7A}" destId="{52ECB440-E70B-430F-951E-21F131C8E310}" srcOrd="0" destOrd="0" presId="urn:microsoft.com/office/officeart/2005/8/layout/default"/>
    <dgm:cxn modelId="{E2CD98A6-0C93-4E18-BCFB-18E80B6CF741}" type="presParOf" srcId="{8EB00C66-3BAF-484F-B72C-6F95F6E29E7A}" destId="{FF32FC3F-40A4-4049-8993-8F6D39ED78A2}" srcOrd="1" destOrd="0" presId="urn:microsoft.com/office/officeart/2005/8/layout/default"/>
    <dgm:cxn modelId="{B88E420A-8BD3-4681-A6E9-2BA939612830}" type="presParOf" srcId="{8EB00C66-3BAF-484F-B72C-6F95F6E29E7A}" destId="{750E292F-F773-4076-8A21-944892775050}" srcOrd="2" destOrd="0" presId="urn:microsoft.com/office/officeart/2005/8/layout/default"/>
    <dgm:cxn modelId="{F865CAEE-24FA-4969-9F18-281843D7DFE7}" type="presParOf" srcId="{8EB00C66-3BAF-484F-B72C-6F95F6E29E7A}" destId="{E8FFE7DA-B69C-4014-9B62-877A951B7BFD}" srcOrd="3" destOrd="0" presId="urn:microsoft.com/office/officeart/2005/8/layout/default"/>
    <dgm:cxn modelId="{4802DA50-7679-4397-A38B-52B670BCF5CB}" type="presParOf" srcId="{8EB00C66-3BAF-484F-B72C-6F95F6E29E7A}" destId="{8F0250B8-5FC3-41CF-B5AA-77519DC4D623}" srcOrd="4" destOrd="0" presId="urn:microsoft.com/office/officeart/2005/8/layout/default"/>
    <dgm:cxn modelId="{E9441E0A-1BA6-4901-BBF6-55B9589E3BC1}" type="presParOf" srcId="{8EB00C66-3BAF-484F-B72C-6F95F6E29E7A}" destId="{D6812CC4-FBCA-4CF3-BCDE-4A33DA0D2CBB}" srcOrd="5" destOrd="0" presId="urn:microsoft.com/office/officeart/2005/8/layout/default"/>
    <dgm:cxn modelId="{DA02EA6A-7B32-4147-9F77-16EB14CF6DF7}" type="presParOf" srcId="{8EB00C66-3BAF-484F-B72C-6F95F6E29E7A}" destId="{C98A3A97-F2FE-4017-A692-3947DEE1CA44}" srcOrd="6" destOrd="0" presId="urn:microsoft.com/office/officeart/2005/8/layout/default"/>
    <dgm:cxn modelId="{D1B27E47-E035-4EBE-8C84-E8537591D5D1}" type="presParOf" srcId="{8EB00C66-3BAF-484F-B72C-6F95F6E29E7A}" destId="{BA492A78-8B4F-437E-B229-2A479933275A}" srcOrd="7" destOrd="0" presId="urn:microsoft.com/office/officeart/2005/8/layout/default"/>
    <dgm:cxn modelId="{3CBB47BC-E939-4B39-A3AD-98E935745144}" type="presParOf" srcId="{8EB00C66-3BAF-484F-B72C-6F95F6E29E7A}" destId="{2582D3D6-3AD6-44D3-B614-8CAF8B27F44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58E55-37DC-4859-9ABB-EFE02DEEEF05}">
      <dsp:nvSpPr>
        <dsp:cNvPr id="0" name=""/>
        <dsp:cNvSpPr/>
      </dsp:nvSpPr>
      <dsp:spPr>
        <a:xfrm>
          <a:off x="3279" y="848281"/>
          <a:ext cx="2601667" cy="1561000"/>
        </a:xfrm>
        <a:prstGeom prst="rect">
          <a:avLst/>
        </a:prstGeom>
        <a:solidFill>
          <a:srgbClr val="0C1752"/>
        </a:solidFill>
        <a:ln w="12700" cap="flat" cmpd="sng" algn="ctr">
          <a:solidFill>
            <a:srgbClr val="0C175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>
              <a:latin typeface="Montserrat" panose="00000500000000000000" pitchFamily="2" charset="0"/>
            </a:rPr>
            <a:t>Understand the core principles of Retrieval-Augmented Generation (RAG).</a:t>
          </a:r>
          <a:endParaRPr lang="en-CA" sz="1800" kern="1200" dirty="0">
            <a:latin typeface="Montserrat" panose="00000500000000000000" pitchFamily="2" charset="0"/>
            <a:cs typeface="Mongolian Baiti" panose="03000500000000000000" pitchFamily="66" charset="0"/>
          </a:endParaRPr>
        </a:p>
      </dsp:txBody>
      <dsp:txXfrm>
        <a:off x="3279" y="848281"/>
        <a:ext cx="2601667" cy="1561000"/>
      </dsp:txXfrm>
    </dsp:sp>
    <dsp:sp modelId="{E2810BF3-ECCB-42DB-8C1B-4FF2F8DD31D0}">
      <dsp:nvSpPr>
        <dsp:cNvPr id="0" name=""/>
        <dsp:cNvSpPr/>
      </dsp:nvSpPr>
      <dsp:spPr>
        <a:xfrm>
          <a:off x="2865113" y="848281"/>
          <a:ext cx="2601667" cy="1561000"/>
        </a:xfrm>
        <a:prstGeom prst="rect">
          <a:avLst/>
        </a:prstGeom>
        <a:solidFill>
          <a:srgbClr val="D56E48"/>
        </a:solidFill>
        <a:ln w="12700" cap="flat" cmpd="sng" algn="ctr">
          <a:solidFill>
            <a:srgbClr val="D56E4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>
              <a:latin typeface="Montserrat" panose="00000500000000000000" pitchFamily="2" charset="0"/>
            </a:rPr>
            <a:t>Use LangChain to streamline and orchestrate the RAG workflow.</a:t>
          </a:r>
        </a:p>
      </dsp:txBody>
      <dsp:txXfrm>
        <a:off x="2865113" y="848281"/>
        <a:ext cx="2601667" cy="1561000"/>
      </dsp:txXfrm>
    </dsp:sp>
    <dsp:sp modelId="{66FD1FEE-6916-469C-AC20-5281BA353382}">
      <dsp:nvSpPr>
        <dsp:cNvPr id="0" name=""/>
        <dsp:cNvSpPr/>
      </dsp:nvSpPr>
      <dsp:spPr>
        <a:xfrm>
          <a:off x="5726948" y="848281"/>
          <a:ext cx="2601667" cy="1561000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>
              <a:latin typeface="Montserrat" panose="00000500000000000000" pitchFamily="2" charset="0"/>
            </a:rPr>
            <a:t>Load, preprocess, and split text documents for optimal performance.</a:t>
          </a:r>
        </a:p>
      </dsp:txBody>
      <dsp:txXfrm>
        <a:off x="5726948" y="848281"/>
        <a:ext cx="2601667" cy="1561000"/>
      </dsp:txXfrm>
    </dsp:sp>
    <dsp:sp modelId="{6252F9F4-D0DC-4D13-9592-F953C7F49611}">
      <dsp:nvSpPr>
        <dsp:cNvPr id="0" name=""/>
        <dsp:cNvSpPr/>
      </dsp:nvSpPr>
      <dsp:spPr>
        <a:xfrm>
          <a:off x="8588782" y="848281"/>
          <a:ext cx="2601667" cy="1561000"/>
        </a:xfrm>
        <a:prstGeom prst="rect">
          <a:avLst/>
        </a:prstGeom>
        <a:solidFill>
          <a:srgbClr val="11CC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>
              <a:latin typeface="Montserrat" panose="00000500000000000000" pitchFamily="2" charset="0"/>
            </a:rPr>
            <a:t>Generate high-quality embeddings using OpenAI models.</a:t>
          </a:r>
        </a:p>
      </dsp:txBody>
      <dsp:txXfrm>
        <a:off x="8588782" y="848281"/>
        <a:ext cx="2601667" cy="1561000"/>
      </dsp:txXfrm>
    </dsp:sp>
    <dsp:sp modelId="{22AE5A2B-7540-4FDD-87BF-1494829FA0CB}">
      <dsp:nvSpPr>
        <dsp:cNvPr id="0" name=""/>
        <dsp:cNvSpPr/>
      </dsp:nvSpPr>
      <dsp:spPr>
        <a:xfrm>
          <a:off x="1434196" y="2669448"/>
          <a:ext cx="2601667" cy="1561000"/>
        </a:xfrm>
        <a:prstGeom prst="rect">
          <a:avLst/>
        </a:prstGeom>
        <a:solidFill>
          <a:srgbClr val="11CC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>
              <a:latin typeface="Montserrat" panose="00000500000000000000" pitchFamily="2" charset="0"/>
            </a:rPr>
            <a:t>Store and search embeddings efficiently with ChromaDB as your vector database.</a:t>
          </a:r>
        </a:p>
      </dsp:txBody>
      <dsp:txXfrm>
        <a:off x="1434196" y="2669448"/>
        <a:ext cx="2601667" cy="1561000"/>
      </dsp:txXfrm>
    </dsp:sp>
    <dsp:sp modelId="{F1F82D9B-EC09-4C11-A0C7-AD3C5461BCA6}">
      <dsp:nvSpPr>
        <dsp:cNvPr id="0" name=""/>
        <dsp:cNvSpPr/>
      </dsp:nvSpPr>
      <dsp:spPr>
        <a:xfrm>
          <a:off x="4296031" y="2669448"/>
          <a:ext cx="2601667" cy="1561000"/>
        </a:xfrm>
        <a:prstGeom prst="rect">
          <a:avLst/>
        </a:prstGeom>
        <a:solidFill>
          <a:srgbClr val="0C17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>
              <a:latin typeface="Montserrat" panose="00000500000000000000" pitchFamily="2" charset="0"/>
            </a:rPr>
            <a:t>Build a powerful Retrieval-Based Question Answering (QA) chain using LangChain.</a:t>
          </a:r>
        </a:p>
      </dsp:txBody>
      <dsp:txXfrm>
        <a:off x="4296031" y="2669448"/>
        <a:ext cx="2601667" cy="1561000"/>
      </dsp:txXfrm>
    </dsp:sp>
    <dsp:sp modelId="{4C01F02F-5F77-483E-97F4-A915C5D0FB69}">
      <dsp:nvSpPr>
        <dsp:cNvPr id="0" name=""/>
        <dsp:cNvSpPr/>
      </dsp:nvSpPr>
      <dsp:spPr>
        <a:xfrm>
          <a:off x="7157865" y="2669448"/>
          <a:ext cx="2601667" cy="1561000"/>
        </a:xfrm>
        <a:prstGeom prst="rect">
          <a:avLst/>
        </a:prstGeom>
        <a:solidFill>
          <a:srgbClr val="D56E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>
              <a:latin typeface="Montserrat" panose="00000500000000000000" pitchFamily="2" charset="0"/>
            </a:rPr>
            <a:t>Design an interactive Gradio UI that displays answers along with source citations for transparency.</a:t>
          </a:r>
        </a:p>
      </dsp:txBody>
      <dsp:txXfrm>
        <a:off x="7157865" y="2669448"/>
        <a:ext cx="2601667" cy="1561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CCA74-6D60-4F7A-906E-EE23C7443F76}">
      <dsp:nvSpPr>
        <dsp:cNvPr id="0" name=""/>
        <dsp:cNvSpPr/>
      </dsp:nvSpPr>
      <dsp:spPr>
        <a:xfrm>
          <a:off x="0" y="19907"/>
          <a:ext cx="9264138" cy="954720"/>
        </a:xfrm>
        <a:prstGeom prst="roundRect">
          <a:avLst/>
        </a:prstGeom>
        <a:solidFill>
          <a:srgbClr val="D56E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>
              <a:latin typeface="Montserrat" panose="00000500000000000000" pitchFamily="2" charset="0"/>
            </a:rPr>
            <a:t>Retrieval-Augmented Generation (RAG) was presented as a robust approach for combining retrieval systems with generative language models to deliver accurate, context-aware outputs.</a:t>
          </a:r>
        </a:p>
      </dsp:txBody>
      <dsp:txXfrm>
        <a:off x="46606" y="66513"/>
        <a:ext cx="9170926" cy="861508"/>
      </dsp:txXfrm>
    </dsp:sp>
    <dsp:sp modelId="{B69268E7-0E1D-44DB-A593-961A3E156515}">
      <dsp:nvSpPr>
        <dsp:cNvPr id="0" name=""/>
        <dsp:cNvSpPr/>
      </dsp:nvSpPr>
      <dsp:spPr>
        <a:xfrm>
          <a:off x="0" y="1121507"/>
          <a:ext cx="9264138" cy="954720"/>
        </a:xfrm>
        <a:prstGeom prst="roundRect">
          <a:avLst/>
        </a:prstGeom>
        <a:solidFill>
          <a:srgbClr val="D56E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>
              <a:latin typeface="Montserrat" panose="00000500000000000000" pitchFamily="2" charset="0"/>
            </a:rPr>
            <a:t>An end-to-end RAG pipeline was developed using LangChain for orchestration, OpenAI for embeddings, and ChromaDB for efficient vector search.</a:t>
          </a:r>
        </a:p>
      </dsp:txBody>
      <dsp:txXfrm>
        <a:off x="46606" y="1168113"/>
        <a:ext cx="9170926" cy="861508"/>
      </dsp:txXfrm>
    </dsp:sp>
    <dsp:sp modelId="{AE8E755A-062E-40B4-A94E-1AC8F9D03E9B}">
      <dsp:nvSpPr>
        <dsp:cNvPr id="0" name=""/>
        <dsp:cNvSpPr/>
      </dsp:nvSpPr>
      <dsp:spPr>
        <a:xfrm>
          <a:off x="0" y="2223107"/>
          <a:ext cx="9264138" cy="954720"/>
        </a:xfrm>
        <a:prstGeom prst="roundRect">
          <a:avLst/>
        </a:prstGeom>
        <a:solidFill>
          <a:srgbClr val="D56E48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>
              <a:latin typeface="Montserrat" panose="00000500000000000000" pitchFamily="2" charset="0"/>
            </a:rPr>
            <a:t>Key implementation techniques such as document preprocessing, embedding generation, and vector storage were demonstrated following best practices.</a:t>
          </a:r>
        </a:p>
      </dsp:txBody>
      <dsp:txXfrm>
        <a:off x="46606" y="2269713"/>
        <a:ext cx="9170926" cy="861508"/>
      </dsp:txXfrm>
    </dsp:sp>
    <dsp:sp modelId="{B9DE3447-2C86-4776-B794-0B57ABDA44D0}">
      <dsp:nvSpPr>
        <dsp:cNvPr id="0" name=""/>
        <dsp:cNvSpPr/>
      </dsp:nvSpPr>
      <dsp:spPr>
        <a:xfrm>
          <a:off x="0" y="3324707"/>
          <a:ext cx="9264138" cy="954720"/>
        </a:xfrm>
        <a:prstGeom prst="roundRect">
          <a:avLst/>
        </a:prstGeom>
        <a:solidFill>
          <a:srgbClr val="D56E48"/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>
              <a:solidFill>
                <a:prstClr val="white"/>
              </a:solidFill>
              <a:latin typeface="Montserrat" panose="00000500000000000000" pitchFamily="2" charset="0"/>
              <a:ea typeface="+mn-ea"/>
              <a:cs typeface="+mn-cs"/>
            </a:rPr>
            <a:t>You can build powerful AI applications easily and quickly using an interactive Gradio interface which was designed to showcase answers alongside cited sources, ensuring transparency &amp; enhancing user trust.</a:t>
          </a:r>
        </a:p>
      </dsp:txBody>
      <dsp:txXfrm>
        <a:off x="46606" y="3371313"/>
        <a:ext cx="9170926" cy="8615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E5DA5-9585-4FF0-9145-A50FC9BDF13C}">
      <dsp:nvSpPr>
        <dsp:cNvPr id="0" name=""/>
        <dsp:cNvSpPr/>
      </dsp:nvSpPr>
      <dsp:spPr>
        <a:xfrm>
          <a:off x="5539" y="1306662"/>
          <a:ext cx="1717341" cy="2037163"/>
        </a:xfrm>
        <a:prstGeom prst="roundRect">
          <a:avLst>
            <a:gd name="adj" fmla="val 10000"/>
          </a:avLst>
        </a:prstGeom>
        <a:solidFill>
          <a:srgbClr val="0C17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kern="1200" dirty="0">
              <a:latin typeface="Montserrat" panose="00000500000000000000" pitchFamily="2" charset="0"/>
            </a:rPr>
            <a:t>The user writes a prompt or a query that is passed to an orchestrator.</a:t>
          </a:r>
        </a:p>
      </dsp:txBody>
      <dsp:txXfrm>
        <a:off x="55838" y="1356961"/>
        <a:ext cx="1616743" cy="1936565"/>
      </dsp:txXfrm>
    </dsp:sp>
    <dsp:sp modelId="{51134578-4258-4310-8E42-7A578A46F8C0}">
      <dsp:nvSpPr>
        <dsp:cNvPr id="0" name=""/>
        <dsp:cNvSpPr/>
      </dsp:nvSpPr>
      <dsp:spPr>
        <a:xfrm>
          <a:off x="1894615" y="2112293"/>
          <a:ext cx="364076" cy="425900"/>
        </a:xfrm>
        <a:prstGeom prst="rightArrow">
          <a:avLst>
            <a:gd name="adj1" fmla="val 60000"/>
            <a:gd name="adj2" fmla="val 50000"/>
          </a:avLst>
        </a:prstGeom>
        <a:solidFill>
          <a:srgbClr val="D56E4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Montserrat" panose="00000500000000000000" pitchFamily="2" charset="0"/>
          </a:endParaRPr>
        </a:p>
      </dsp:txBody>
      <dsp:txXfrm>
        <a:off x="1894615" y="2197473"/>
        <a:ext cx="254853" cy="255540"/>
      </dsp:txXfrm>
    </dsp:sp>
    <dsp:sp modelId="{847E697D-2C19-4764-9F48-FDA290B66F58}">
      <dsp:nvSpPr>
        <dsp:cNvPr id="0" name=""/>
        <dsp:cNvSpPr/>
      </dsp:nvSpPr>
      <dsp:spPr>
        <a:xfrm>
          <a:off x="2409818" y="1306662"/>
          <a:ext cx="1717341" cy="2037163"/>
        </a:xfrm>
        <a:prstGeom prst="roundRect">
          <a:avLst>
            <a:gd name="adj" fmla="val 10000"/>
          </a:avLst>
        </a:prstGeom>
        <a:solidFill>
          <a:srgbClr val="0C17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Montserrat" panose="00000500000000000000" pitchFamily="2" charset="0"/>
            </a:rPr>
            <a:t>The orchestrator sends a search query to the retriever.</a:t>
          </a:r>
          <a:endParaRPr lang="en-US" sz="1600" kern="1200" dirty="0">
            <a:latin typeface="Montserrat" panose="00000500000000000000" pitchFamily="2" charset="0"/>
          </a:endParaRPr>
        </a:p>
      </dsp:txBody>
      <dsp:txXfrm>
        <a:off x="2460117" y="1356961"/>
        <a:ext cx="1616743" cy="1936565"/>
      </dsp:txXfrm>
    </dsp:sp>
    <dsp:sp modelId="{CF33DA7F-74CF-49D6-B1FF-1F0A03162861}">
      <dsp:nvSpPr>
        <dsp:cNvPr id="0" name=""/>
        <dsp:cNvSpPr/>
      </dsp:nvSpPr>
      <dsp:spPr>
        <a:xfrm>
          <a:off x="4298894" y="2112293"/>
          <a:ext cx="364076" cy="425900"/>
        </a:xfrm>
        <a:prstGeom prst="rightArrow">
          <a:avLst>
            <a:gd name="adj1" fmla="val 60000"/>
            <a:gd name="adj2" fmla="val 50000"/>
          </a:avLst>
        </a:prstGeom>
        <a:solidFill>
          <a:srgbClr val="D56E4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Montserrat" panose="00000500000000000000" pitchFamily="2" charset="0"/>
          </a:endParaRPr>
        </a:p>
      </dsp:txBody>
      <dsp:txXfrm>
        <a:off x="4298894" y="2197473"/>
        <a:ext cx="254853" cy="255540"/>
      </dsp:txXfrm>
    </dsp:sp>
    <dsp:sp modelId="{B106665E-27E5-4E9C-9D87-44DA6F8D693A}">
      <dsp:nvSpPr>
        <dsp:cNvPr id="0" name=""/>
        <dsp:cNvSpPr/>
      </dsp:nvSpPr>
      <dsp:spPr>
        <a:xfrm>
          <a:off x="4814097" y="1306662"/>
          <a:ext cx="1717341" cy="2037163"/>
        </a:xfrm>
        <a:prstGeom prst="roundRect">
          <a:avLst>
            <a:gd name="adj" fmla="val 10000"/>
          </a:avLst>
        </a:prstGeom>
        <a:solidFill>
          <a:srgbClr val="0C17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Montserrat" panose="00000500000000000000" pitchFamily="2" charset="0"/>
            </a:rPr>
            <a:t>Retriever fetches the relevant information from the knowledge sources and sends back.</a:t>
          </a:r>
          <a:endParaRPr lang="en-US" sz="1600" kern="1200" dirty="0">
            <a:latin typeface="Montserrat" panose="00000500000000000000" pitchFamily="2" charset="0"/>
          </a:endParaRPr>
        </a:p>
      </dsp:txBody>
      <dsp:txXfrm>
        <a:off x="4864396" y="1356961"/>
        <a:ext cx="1616743" cy="1936565"/>
      </dsp:txXfrm>
    </dsp:sp>
    <dsp:sp modelId="{D3DE5CD3-7C5C-424D-B2B0-FF9055ED2292}">
      <dsp:nvSpPr>
        <dsp:cNvPr id="0" name=""/>
        <dsp:cNvSpPr/>
      </dsp:nvSpPr>
      <dsp:spPr>
        <a:xfrm>
          <a:off x="6703173" y="2112293"/>
          <a:ext cx="364076" cy="425900"/>
        </a:xfrm>
        <a:prstGeom prst="rightArrow">
          <a:avLst>
            <a:gd name="adj1" fmla="val 60000"/>
            <a:gd name="adj2" fmla="val 50000"/>
          </a:avLst>
        </a:prstGeom>
        <a:solidFill>
          <a:srgbClr val="D56E4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Montserrat" panose="00000500000000000000" pitchFamily="2" charset="0"/>
          </a:endParaRPr>
        </a:p>
      </dsp:txBody>
      <dsp:txXfrm>
        <a:off x="6703173" y="2197473"/>
        <a:ext cx="254853" cy="255540"/>
      </dsp:txXfrm>
    </dsp:sp>
    <dsp:sp modelId="{40195FCE-B125-4A20-ACFF-07515B0A9ECB}">
      <dsp:nvSpPr>
        <dsp:cNvPr id="0" name=""/>
        <dsp:cNvSpPr/>
      </dsp:nvSpPr>
      <dsp:spPr>
        <a:xfrm>
          <a:off x="7218375" y="1306662"/>
          <a:ext cx="1717341" cy="2037163"/>
        </a:xfrm>
        <a:prstGeom prst="roundRect">
          <a:avLst>
            <a:gd name="adj" fmla="val 10000"/>
          </a:avLst>
        </a:prstGeom>
        <a:solidFill>
          <a:srgbClr val="0C17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Montserrat" panose="00000500000000000000" pitchFamily="2" charset="0"/>
            </a:rPr>
            <a:t>The orchestrator augments the prompt with the context and sends it to the LLM.</a:t>
          </a:r>
          <a:endParaRPr lang="en-US" sz="1600" kern="1200" dirty="0">
            <a:latin typeface="Montserrat" panose="00000500000000000000" pitchFamily="2" charset="0"/>
          </a:endParaRPr>
        </a:p>
      </dsp:txBody>
      <dsp:txXfrm>
        <a:off x="7268674" y="1356961"/>
        <a:ext cx="1616743" cy="1936565"/>
      </dsp:txXfrm>
    </dsp:sp>
    <dsp:sp modelId="{550D6508-C2B2-4CAA-B088-E71E2236EEFF}">
      <dsp:nvSpPr>
        <dsp:cNvPr id="0" name=""/>
        <dsp:cNvSpPr/>
      </dsp:nvSpPr>
      <dsp:spPr>
        <a:xfrm>
          <a:off x="9107451" y="2112293"/>
          <a:ext cx="364076" cy="425900"/>
        </a:xfrm>
        <a:prstGeom prst="rightArrow">
          <a:avLst>
            <a:gd name="adj1" fmla="val 60000"/>
            <a:gd name="adj2" fmla="val 50000"/>
          </a:avLst>
        </a:prstGeom>
        <a:solidFill>
          <a:srgbClr val="D56E48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Montserrat" panose="00000500000000000000" pitchFamily="2" charset="0"/>
          </a:endParaRPr>
        </a:p>
      </dsp:txBody>
      <dsp:txXfrm>
        <a:off x="9107451" y="2197473"/>
        <a:ext cx="254853" cy="255540"/>
      </dsp:txXfrm>
    </dsp:sp>
    <dsp:sp modelId="{B6021245-121A-4894-AD46-057CCF3AF33A}">
      <dsp:nvSpPr>
        <dsp:cNvPr id="0" name=""/>
        <dsp:cNvSpPr/>
      </dsp:nvSpPr>
      <dsp:spPr>
        <a:xfrm>
          <a:off x="9622654" y="1306662"/>
          <a:ext cx="1717341" cy="2037163"/>
        </a:xfrm>
        <a:prstGeom prst="roundRect">
          <a:avLst>
            <a:gd name="adj" fmla="val 10000"/>
          </a:avLst>
        </a:prstGeom>
        <a:solidFill>
          <a:srgbClr val="0C17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Montserrat" panose="00000500000000000000" pitchFamily="2" charset="0"/>
            </a:rPr>
            <a:t>LLM responds with the generated text which is displayed to the user via the orchestrator.</a:t>
          </a:r>
          <a:endParaRPr lang="en-US" sz="1600" kern="1200" dirty="0">
            <a:latin typeface="Montserrat" panose="00000500000000000000" pitchFamily="2" charset="0"/>
          </a:endParaRPr>
        </a:p>
      </dsp:txBody>
      <dsp:txXfrm>
        <a:off x="9672953" y="1356961"/>
        <a:ext cx="1616743" cy="19365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125B3-1E96-4CD0-A0D1-D0EA9047D17E}">
      <dsp:nvSpPr>
        <dsp:cNvPr id="0" name=""/>
        <dsp:cNvSpPr/>
      </dsp:nvSpPr>
      <dsp:spPr>
        <a:xfrm>
          <a:off x="0" y="407041"/>
          <a:ext cx="3242585" cy="194555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Montserrat" panose="00000500000000000000" pitchFamily="2" charset="0"/>
            </a:rPr>
            <a:t>Accurate Responses: </a:t>
          </a:r>
          <a:r>
            <a:rPr lang="en-US" sz="1800" kern="1200" dirty="0">
              <a:latin typeface="Montserrat" panose="00000500000000000000" pitchFamily="2" charset="0"/>
            </a:rPr>
            <a:t>Combines retrieval with generative AI to ground outputs in factual data, minimizing errors.</a:t>
          </a:r>
        </a:p>
      </dsp:txBody>
      <dsp:txXfrm>
        <a:off x="0" y="407041"/>
        <a:ext cx="3242585" cy="1945551"/>
      </dsp:txXfrm>
    </dsp:sp>
    <dsp:sp modelId="{957255D1-1A3B-42EA-976B-09EEE6BDE9FA}">
      <dsp:nvSpPr>
        <dsp:cNvPr id="0" name=""/>
        <dsp:cNvSpPr/>
      </dsp:nvSpPr>
      <dsp:spPr>
        <a:xfrm>
          <a:off x="3566844" y="407041"/>
          <a:ext cx="3242585" cy="1945551"/>
        </a:xfrm>
        <a:prstGeom prst="rect">
          <a:avLst/>
        </a:prstGeom>
        <a:solidFill>
          <a:srgbClr val="0C17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Montserrat" panose="00000500000000000000" pitchFamily="2" charset="0"/>
            </a:rPr>
            <a:t>Up-to-Date Information: </a:t>
          </a:r>
          <a:r>
            <a:rPr lang="en-US" sz="1800" kern="1200" dirty="0">
              <a:latin typeface="Montserrat" panose="00000500000000000000" pitchFamily="2" charset="0"/>
            </a:rPr>
            <a:t>Dynamically accesses the latest content, ensuring relevance without retraining.</a:t>
          </a:r>
        </a:p>
      </dsp:txBody>
      <dsp:txXfrm>
        <a:off x="3566844" y="407041"/>
        <a:ext cx="3242585" cy="1945551"/>
      </dsp:txXfrm>
    </dsp:sp>
    <dsp:sp modelId="{D3216D7E-F334-4282-833C-F510A5D361B7}">
      <dsp:nvSpPr>
        <dsp:cNvPr id="0" name=""/>
        <dsp:cNvSpPr/>
      </dsp:nvSpPr>
      <dsp:spPr>
        <a:xfrm>
          <a:off x="7133688" y="407041"/>
          <a:ext cx="3242585" cy="1945551"/>
        </a:xfrm>
        <a:prstGeom prst="rect">
          <a:avLst/>
        </a:prstGeom>
        <a:solidFill>
          <a:srgbClr val="D56E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Montserrat" panose="00000500000000000000" pitchFamily="2" charset="0"/>
            </a:rPr>
            <a:t>Cost-Efficient: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Montserrat" panose="00000500000000000000" pitchFamily="2" charset="0"/>
            </a:rPr>
            <a:t>Reduces computational burden by relying on retrieval for context, cutting costs.</a:t>
          </a:r>
        </a:p>
      </dsp:txBody>
      <dsp:txXfrm>
        <a:off x="7133688" y="407041"/>
        <a:ext cx="3242585" cy="1945551"/>
      </dsp:txXfrm>
    </dsp:sp>
    <dsp:sp modelId="{3057B9F9-BBC0-4808-BC1D-CBC005B41E15}">
      <dsp:nvSpPr>
        <dsp:cNvPr id="0" name=""/>
        <dsp:cNvSpPr/>
      </dsp:nvSpPr>
      <dsp:spPr>
        <a:xfrm>
          <a:off x="1783422" y="2676851"/>
          <a:ext cx="3242585" cy="1945551"/>
        </a:xfrm>
        <a:prstGeom prst="rect">
          <a:avLst/>
        </a:prstGeom>
        <a:solidFill>
          <a:srgbClr val="11CC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Montserrat" panose="00000500000000000000" pitchFamily="2" charset="0"/>
            </a:rPr>
            <a:t>Customizable:</a:t>
          </a:r>
          <a:r>
            <a:rPr lang="en-US" sz="1800" kern="1200" dirty="0">
              <a:latin typeface="Montserrat" panose="00000500000000000000" pitchFamily="2" charset="0"/>
            </a:rPr>
            <a:t>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Montserrat" panose="00000500000000000000" pitchFamily="2" charset="0"/>
            </a:rPr>
            <a:t>Easily tailored to specific industries and domains with custom datasets.</a:t>
          </a:r>
        </a:p>
      </dsp:txBody>
      <dsp:txXfrm>
        <a:off x="1783422" y="2676851"/>
        <a:ext cx="3242585" cy="1945551"/>
      </dsp:txXfrm>
    </dsp:sp>
    <dsp:sp modelId="{848F6C53-01AB-41F5-9241-A341BCD0E1D6}">
      <dsp:nvSpPr>
        <dsp:cNvPr id="0" name=""/>
        <dsp:cNvSpPr/>
      </dsp:nvSpPr>
      <dsp:spPr>
        <a:xfrm>
          <a:off x="5350266" y="2676851"/>
          <a:ext cx="3242585" cy="1945551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Montserrat" panose="00000500000000000000" pitchFamily="2" charset="0"/>
            </a:rPr>
            <a:t>Explainable:</a:t>
          </a:r>
          <a:r>
            <a:rPr lang="en-US" sz="1800" kern="1200" dirty="0">
              <a:latin typeface="Montserrat" panose="00000500000000000000" pitchFamily="2" charset="0"/>
            </a:rPr>
            <a:t>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Montserrat" panose="00000500000000000000" pitchFamily="2" charset="0"/>
            </a:rPr>
            <a:t>Increases trust by surfacing the data sources behind generated responses.</a:t>
          </a:r>
        </a:p>
      </dsp:txBody>
      <dsp:txXfrm>
        <a:off x="5350266" y="2676851"/>
        <a:ext cx="3242585" cy="19455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ECB440-E70B-430F-951E-21F131C8E310}">
      <dsp:nvSpPr>
        <dsp:cNvPr id="0" name=""/>
        <dsp:cNvSpPr/>
      </dsp:nvSpPr>
      <dsp:spPr>
        <a:xfrm>
          <a:off x="0" y="186387"/>
          <a:ext cx="3582053" cy="214923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>
              <a:latin typeface="Montserrat" panose="00000500000000000000" pitchFamily="2" charset="0"/>
            </a:rPr>
            <a:t>Chains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CA" sz="1600" kern="1200" dirty="0">
              <a:latin typeface="Montserrat" panose="00000500000000000000" pitchFamily="2" charset="0"/>
            </a:rPr>
            <a:t>You can link together multiple steps or calls to a model.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CA" sz="1600" kern="1200" dirty="0">
              <a:latin typeface="Montserrat" panose="00000500000000000000" pitchFamily="2" charset="0"/>
            </a:rPr>
            <a:t>Example: Ask a question → Search Wikipedia → Summarize → Translate the summary.</a:t>
          </a:r>
        </a:p>
      </dsp:txBody>
      <dsp:txXfrm>
        <a:off x="0" y="186387"/>
        <a:ext cx="3582053" cy="2149232"/>
      </dsp:txXfrm>
    </dsp:sp>
    <dsp:sp modelId="{750E292F-F773-4076-8A21-944892775050}">
      <dsp:nvSpPr>
        <dsp:cNvPr id="0" name=""/>
        <dsp:cNvSpPr/>
      </dsp:nvSpPr>
      <dsp:spPr>
        <a:xfrm>
          <a:off x="3940259" y="186387"/>
          <a:ext cx="3582053" cy="2149232"/>
        </a:xfrm>
        <a:prstGeom prst="rect">
          <a:avLst/>
        </a:prstGeom>
        <a:solidFill>
          <a:srgbClr val="0C17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>
              <a:latin typeface="Montserrat" panose="00000500000000000000" pitchFamily="2" charset="0"/>
            </a:rPr>
            <a:t>Agents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CA" sz="1600" kern="1200" dirty="0">
              <a:latin typeface="Montserrat" panose="00000500000000000000" pitchFamily="2" charset="0"/>
            </a:rPr>
            <a:t>LLMs that decide which tools to use and when.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CA" sz="1600" kern="1200" dirty="0">
              <a:latin typeface="Montserrat" panose="00000500000000000000" pitchFamily="2" charset="0"/>
            </a:rPr>
            <a:t>Think of them like smart assistants that can use calculators, databases, or search engines when needed.</a:t>
          </a:r>
        </a:p>
      </dsp:txBody>
      <dsp:txXfrm>
        <a:off x="3940259" y="186387"/>
        <a:ext cx="3582053" cy="2149232"/>
      </dsp:txXfrm>
    </dsp:sp>
    <dsp:sp modelId="{8F0250B8-5FC3-41CF-B5AA-77519DC4D623}">
      <dsp:nvSpPr>
        <dsp:cNvPr id="0" name=""/>
        <dsp:cNvSpPr/>
      </dsp:nvSpPr>
      <dsp:spPr>
        <a:xfrm>
          <a:off x="7880518" y="186387"/>
          <a:ext cx="3582053" cy="2149232"/>
        </a:xfrm>
        <a:prstGeom prst="rect">
          <a:avLst/>
        </a:prstGeom>
        <a:solidFill>
          <a:srgbClr val="D56E48"/>
        </a:solidFill>
        <a:ln w="12700" cap="flat" cmpd="sng" algn="ctr">
          <a:solidFill>
            <a:srgbClr val="D56E48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>
              <a:latin typeface="Montserrat" panose="00000500000000000000" pitchFamily="2" charset="0"/>
            </a:rPr>
            <a:t>Tools/Plugins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CA" sz="1600" kern="1200" dirty="0">
              <a:latin typeface="Montserrat" panose="00000500000000000000" pitchFamily="2" charset="0"/>
            </a:rPr>
            <a:t>Connect your LLM to Google search, Python code execution, file reading, etc.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CA" sz="1600" kern="1200" dirty="0">
              <a:latin typeface="Montserrat" panose="00000500000000000000" pitchFamily="2" charset="0"/>
            </a:rPr>
            <a:t>Example: “What’s 347 * 65?” → LLM uses a calculator tool to answer accurately.</a:t>
          </a:r>
        </a:p>
      </dsp:txBody>
      <dsp:txXfrm>
        <a:off x="7880518" y="186387"/>
        <a:ext cx="3582053" cy="2149232"/>
      </dsp:txXfrm>
    </dsp:sp>
    <dsp:sp modelId="{C98A3A97-F2FE-4017-A692-3947DEE1CA44}">
      <dsp:nvSpPr>
        <dsp:cNvPr id="0" name=""/>
        <dsp:cNvSpPr/>
      </dsp:nvSpPr>
      <dsp:spPr>
        <a:xfrm>
          <a:off x="1970129" y="2693824"/>
          <a:ext cx="3582053" cy="2149232"/>
        </a:xfrm>
        <a:prstGeom prst="rect">
          <a:avLst/>
        </a:prstGeom>
        <a:solidFill>
          <a:srgbClr val="1BBFD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>
              <a:latin typeface="Montserrat" panose="00000500000000000000" pitchFamily="2" charset="0"/>
            </a:rPr>
            <a:t>Memory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CA" sz="1600" kern="1200" dirty="0">
              <a:latin typeface="Montserrat" panose="00000500000000000000" pitchFamily="2" charset="0"/>
            </a:rPr>
            <a:t>Keeps track of the conversation history or user preferences.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CA" sz="1600" kern="1200" dirty="0">
              <a:latin typeface="Montserrat" panose="00000500000000000000" pitchFamily="2" charset="0"/>
            </a:rPr>
            <a:t>Makes interactions more contextual and human-like.</a:t>
          </a:r>
        </a:p>
      </dsp:txBody>
      <dsp:txXfrm>
        <a:off x="1970129" y="2693824"/>
        <a:ext cx="3582053" cy="2149232"/>
      </dsp:txXfrm>
    </dsp:sp>
    <dsp:sp modelId="{2582D3D6-3AD6-44D3-B614-8CAF8B27F44A}">
      <dsp:nvSpPr>
        <dsp:cNvPr id="0" name=""/>
        <dsp:cNvSpPr/>
      </dsp:nvSpPr>
      <dsp:spPr>
        <a:xfrm>
          <a:off x="5910388" y="2693824"/>
          <a:ext cx="3582053" cy="2149232"/>
        </a:xfrm>
        <a:prstGeom prst="rect">
          <a:avLst/>
        </a:prstGeom>
        <a:solidFill>
          <a:schemeClr val="tx1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>
              <a:latin typeface="Montserrat" panose="00000500000000000000" pitchFamily="2" charset="0"/>
            </a:rPr>
            <a:t>Retrieval-Augmented Generation (RAG)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CA" sz="1600" kern="1200" dirty="0">
              <a:latin typeface="Montserrat" panose="00000500000000000000" pitchFamily="2" charset="0"/>
            </a:rPr>
            <a:t>Connect LLM to your documents (databases, websites).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 dirty="0">
              <a:latin typeface="Montserrat" panose="00000500000000000000" pitchFamily="2" charset="0"/>
            </a:rPr>
            <a:t>It retrieves relevant info from them to answer questions accurately.</a:t>
          </a:r>
        </a:p>
      </dsp:txBody>
      <dsp:txXfrm>
        <a:off x="5910388" y="2693824"/>
        <a:ext cx="3582053" cy="2149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911D1-6589-4D4A-810A-D1CB24D3060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34E27-21C0-AB42-9720-9468F68AD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57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ED6F-859A-B746-837E-C5D978EC3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CAE93-A6A2-054F-8C31-54E8ABF6A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ADB13-4A11-2643-B65C-065BE177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779B-2DF9-41ED-BDF6-094A96BB5831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8DD79-905B-054B-B597-6AB72529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D4DF4-5AD9-8C41-9C38-63470B32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4858-278B-D14B-9123-9451D8F7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8E07C-511F-3A43-84A6-101101291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27FEB-35FC-E245-9B8A-12B95965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BBC8-E478-43C9-A4F1-EDD4F72015DC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77081-9459-C64F-895D-A9A37C0D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C1E24-D886-5444-8983-468379B7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0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F08AD-56F2-8141-B3EC-B0792780C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A58ED-0A7F-F541-B86D-470505704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2861A-7351-3846-BCB0-C5618DA0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1BB6-29D9-437A-B4EB-C48447ACC5C8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1FD98-D553-4C46-941B-9CF2C56A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D676D-8472-4F4A-A337-CF5E8C49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0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F93AB-04A1-834E-A498-C252C1113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534D4-4817-FF44-8044-9A872518B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B8C4A-8264-ED4C-B758-FA62E7CC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3053-3D74-4D22-89B3-9024BA4F287F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AE0D2-BE66-FF45-B7B1-F69E22F0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B4184-A60F-6246-8A9A-79DD6FEC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0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2D0B-A98C-6E4C-9A34-47981F0C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5EE8E-C392-5E47-ADCB-A446128CA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14B18-53C2-D548-8CFF-5D7097F0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BCF6-84B7-49AA-A69F-35D95B9487C2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0654B-C8C3-F647-BDFC-BE54D2B2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3980-622B-334C-9137-9A866151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8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2288-ED8B-E34E-BAB6-1D26157B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AE68A-CA3F-9948-9F78-46C13FEE8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E62E7-8BD2-264E-A470-F8E73C9D6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23621-D1A0-D241-B666-A457ACCA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19D7-9FF6-460F-A484-0C02884C819E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69F7B-BD42-C44E-AA35-681E6A1C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7368C-62E4-C243-98AE-B5BC9B4F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0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A85E-7345-A641-A78E-CFCE6B47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A13C7-3C24-DC40-8DAD-E16482E60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90715-8982-4245-AC34-4AFC280BD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CC337-7A68-B44F-A75F-2EAED4C8C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BF17B-E9E2-5A4F-9564-4E8671A7A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A4340-16C5-D64A-954E-D207165B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F2F9-9F59-4926-81E1-5AE7B5F13616}" type="datetime1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44C0C9-507A-DC40-9896-CAA4CCBF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3C304-57C8-6848-8E40-051A6BFA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9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1005-2F0C-3F41-8F0D-B94FF1E8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EC46B-9591-7147-B23E-808DFCDB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E9FE-B00F-4787-941B-81F5C60BF956}" type="datetime1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8438C-4B28-CC47-9F0D-D243C059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64186-1092-3244-AA0C-4F8C98EC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7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1ABCA-C9B4-2C4E-A11A-21473A2C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63A8-27AB-4485-9BAB-385A926DB554}" type="datetime1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8B611-5E83-0843-977C-16E1A2E8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D3613-5124-BA4D-9CAB-52053A73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4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5775-3C65-984A-BA3D-74F6AA54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76B8A-7DF2-254A-A58A-3F781F1A7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C9F2F-598A-9444-B48C-6BA9400EF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A619B-B04E-A94F-B294-EE523AB8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E9DF-0ED6-4B61-A1FD-8DD75280FE01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8418F-6D05-564F-ACAC-0CE18B41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2FA7B-E334-F841-9F55-8FE3994F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9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20FD-C21B-F942-933E-C7F1539A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509F0-CB84-8346-88EC-B60FAB239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B07D7-B626-4245-8DB7-641F9BE45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92CF3-BF8E-CC45-AFD1-29BF7888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4C01-5047-4D04-A79D-6D96B1DB76E2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EEA5E-B447-2945-A61F-23F43D1B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3110A-1EF4-4E47-BC27-95CCC22D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6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B070BF-9A90-A245-B77A-28DCF3E4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1332-889D-FA43-A51D-33C48B35B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7FC81-D9EE-0347-B9BA-8E603587A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29903-C382-4170-95C6-7F2CD4702B84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C4954-DDAB-064F-B985-8986B1132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0476A-2C89-5D4A-A893-BDE076899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cmu.edu/~dst/WordEmbeddingDemo/tutorial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0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AF529F-B86A-83C8-478E-307AC3091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82" y="-1"/>
            <a:ext cx="12198382" cy="68580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403872-6FAD-0F11-5844-575593A583D8}"/>
              </a:ext>
            </a:extLst>
          </p:cNvPr>
          <p:cNvSpPr/>
          <p:nvPr/>
        </p:nvSpPr>
        <p:spPr>
          <a:xfrm>
            <a:off x="134842" y="490801"/>
            <a:ext cx="480863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RAG &amp; LANGCHAIN LAB: ASK ELEVEN MADISON PARK RESTAURANT</a:t>
            </a:r>
            <a:endParaRPr lang="en-US" sz="3200" b="1" dirty="0">
              <a:solidFill>
                <a:schemeClr val="bg1"/>
              </a:solidFill>
              <a:latin typeface="Montserrat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922CCA-AE82-A418-52D1-CBC82BEC1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1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3DE4E-DB5B-6926-503F-9F101BAF9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2185BD-1264-6E23-02B2-5EBEF7CDD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387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8A1768-3D81-7FFD-F843-96574EB2BC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EBAD821B-A25F-B4BB-286E-C6ECF2562341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LangChain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9AB367-D465-CE03-3481-29C29C43EC06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All rights reserved for Dr. Ryan Ahmed @Stemplicity Inc.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BD4EA78-DDD8-509A-34EB-E67257C051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4779935"/>
              </p:ext>
            </p:extLst>
          </p:nvPr>
        </p:nvGraphicFramePr>
        <p:xfrm>
          <a:off x="281753" y="984367"/>
          <a:ext cx="11462572" cy="5029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13220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7FA2D-C020-5F81-6359-7959EAB3C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E93F7E-560C-06D9-E787-9A9CF99D1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73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12AE0B-947F-3BC3-B527-6478F78585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603F99ED-60A6-FA62-4D24-EFCB844EA59F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What is Embedding?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B67893-A44E-E093-3DD7-78D6CED6870A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A3C95B-AC22-7EF2-5676-7FB6BF465F95}"/>
              </a:ext>
            </a:extLst>
          </p:cNvPr>
          <p:cNvSpPr txBox="1"/>
          <p:nvPr/>
        </p:nvSpPr>
        <p:spPr>
          <a:xfrm>
            <a:off x="154722" y="801832"/>
            <a:ext cx="11776307" cy="2784737"/>
          </a:xfrm>
          <a:prstGeom prst="rect">
            <a:avLst/>
          </a:prstGeom>
        </p:spPr>
        <p:txBody>
          <a:bodyPr vert="horz" lIns="60960" tIns="30480" rIns="60960" bIns="30480" rtlCol="0">
            <a:noAutofit/>
          </a:bodyPr>
          <a:lstStyle>
            <a:lvl1pPr marL="342900" indent="-342900">
              <a:lnSpc>
                <a:spcPct val="120000"/>
              </a:lnSpc>
              <a:spcBef>
                <a:spcPts val="1500"/>
              </a:spcBef>
              <a:spcAft>
                <a:spcPts val="500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800"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1114425" indent="-428625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3000"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714500" indent="-3429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3000"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400300" indent="-3429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3000"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3086100" indent="-3429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3000"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771900" indent="-3429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lvl6pPr>
            <a:lvl7pPr marL="4457700" indent="-3429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lvl7pPr>
            <a:lvl8pPr marL="5143500" indent="-3429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lvl8pPr>
            <a:lvl9pPr marL="5829300" indent="-3429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lvl9pPr>
          </a:lstStyle>
          <a:p>
            <a:pPr marL="228611" indent="-228611" defTabSz="914446">
              <a:spcBef>
                <a:spcPts val="1000"/>
              </a:spcBef>
              <a:spcAft>
                <a:spcPts val="333"/>
              </a:spcAft>
            </a:pPr>
            <a:r>
              <a:rPr lang="en-US" sz="1867" dirty="0">
                <a:solidFill>
                  <a:srgbClr val="000000"/>
                </a:solidFill>
                <a:latin typeface="Montserrat" panose="00000500000000000000" pitchFamily="2" charset="0"/>
              </a:rPr>
              <a:t>In the context of Large Language Models (LLMs), embedding refers to a way of representing words, phrases, sentences, and documents as dense vectors of numbers. </a:t>
            </a:r>
          </a:p>
          <a:p>
            <a:pPr marL="228611" indent="-228611" defTabSz="914446">
              <a:spcBef>
                <a:spcPts val="1000"/>
              </a:spcBef>
              <a:spcAft>
                <a:spcPts val="333"/>
              </a:spcAft>
            </a:pPr>
            <a:r>
              <a:rPr lang="en-US" sz="1867" dirty="0">
                <a:solidFill>
                  <a:srgbClr val="000000"/>
                </a:solidFill>
                <a:latin typeface="Montserrat" panose="00000500000000000000" pitchFamily="2" charset="0"/>
              </a:rPr>
              <a:t>These vectors capture the semantic meaning of the text, allowing the model to understand and work with language more effectively.</a:t>
            </a:r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982B2C18-647D-2FD7-5314-2625312F6509}"/>
              </a:ext>
            </a:extLst>
          </p:cNvPr>
          <p:cNvSpPr/>
          <p:nvPr/>
        </p:nvSpPr>
        <p:spPr>
          <a:xfrm rot="5400000">
            <a:off x="4610521" y="3019181"/>
            <a:ext cx="2391833" cy="1813560"/>
          </a:xfrm>
          <a:prstGeom prst="trapezoid">
            <a:avLst/>
          </a:prstGeom>
          <a:solidFill>
            <a:srgbClr val="D56E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B0AA6D-8C62-16BE-5AF9-E47006C1A317}"/>
              </a:ext>
            </a:extLst>
          </p:cNvPr>
          <p:cNvSpPr txBox="1"/>
          <p:nvPr/>
        </p:nvSpPr>
        <p:spPr>
          <a:xfrm>
            <a:off x="5008877" y="3638367"/>
            <a:ext cx="1595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Embedding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FA42C4-028E-0B41-E978-962BE1288D53}"/>
              </a:ext>
            </a:extLst>
          </p:cNvPr>
          <p:cNvSpPr txBox="1"/>
          <p:nvPr/>
        </p:nvSpPr>
        <p:spPr>
          <a:xfrm>
            <a:off x="1930309" y="3586569"/>
            <a:ext cx="18135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46"/>
            <a:r>
              <a:rPr lang="en-US" b="1" dirty="0">
                <a:solidFill>
                  <a:srgbClr val="0C1752"/>
                </a:solidFill>
                <a:latin typeface="Montserrat" panose="00000500000000000000" pitchFamily="2" charset="0"/>
              </a:rPr>
              <a:t>Input Text:</a:t>
            </a:r>
            <a:endParaRPr lang="en-US" dirty="0">
              <a:solidFill>
                <a:srgbClr val="0C1752"/>
              </a:solidFill>
              <a:latin typeface="Montserrat" panose="00000500000000000000" pitchFamily="2" charset="0"/>
            </a:endParaRPr>
          </a:p>
          <a:p>
            <a:pPr algn="ctr" defTabSz="914446"/>
            <a:r>
              <a:rPr lang="en-US" i="1" dirty="0">
                <a:solidFill>
                  <a:srgbClr val="0C1752"/>
                </a:solidFill>
                <a:latin typeface="Montserrat" panose="00000500000000000000" pitchFamily="2" charset="0"/>
              </a:rPr>
              <a:t>“Queen”</a:t>
            </a:r>
          </a:p>
          <a:p>
            <a:pPr algn="ctr" defTabSz="914446"/>
            <a:endParaRPr lang="en-US" i="1" dirty="0">
              <a:solidFill>
                <a:srgbClr val="0C1752"/>
              </a:solidFill>
              <a:latin typeface="Montserrat" panose="000005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EE50E6-5DE9-30BA-9F52-667995A1136D}"/>
              </a:ext>
            </a:extLst>
          </p:cNvPr>
          <p:cNvSpPr txBox="1"/>
          <p:nvPr/>
        </p:nvSpPr>
        <p:spPr>
          <a:xfrm>
            <a:off x="940358" y="6243408"/>
            <a:ext cx="76854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https://www.cs.cmu.edu/~dst/WordEmbeddingDemo/tutorial.html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8C590F7-1E7B-090E-AC6F-2B470D265592}"/>
              </a:ext>
            </a:extLst>
          </p:cNvPr>
          <p:cNvGraphicFramePr>
            <a:graphicFrameLocks noGrp="1"/>
          </p:cNvGraphicFramePr>
          <p:nvPr/>
        </p:nvGraphicFramePr>
        <p:xfrm>
          <a:off x="7009068" y="3680333"/>
          <a:ext cx="3334464" cy="396240"/>
        </p:xfrm>
        <a:graphic>
          <a:graphicData uri="http://schemas.openxmlformats.org/drawingml/2006/table">
            <a:tbl>
              <a:tblPr/>
              <a:tblGrid>
                <a:gridCol w="555744">
                  <a:extLst>
                    <a:ext uri="{9D8B030D-6E8A-4147-A177-3AD203B41FA5}">
                      <a16:colId xmlns:a16="http://schemas.microsoft.com/office/drawing/2014/main" val="3069383207"/>
                    </a:ext>
                  </a:extLst>
                </a:gridCol>
                <a:gridCol w="1311243">
                  <a:extLst>
                    <a:ext uri="{9D8B030D-6E8A-4147-A177-3AD203B41FA5}">
                      <a16:colId xmlns:a16="http://schemas.microsoft.com/office/drawing/2014/main" val="1066131537"/>
                    </a:ext>
                  </a:extLst>
                </a:gridCol>
                <a:gridCol w="513183">
                  <a:extLst>
                    <a:ext uri="{9D8B030D-6E8A-4147-A177-3AD203B41FA5}">
                      <a16:colId xmlns:a16="http://schemas.microsoft.com/office/drawing/2014/main" val="70575176"/>
                    </a:ext>
                  </a:extLst>
                </a:gridCol>
                <a:gridCol w="429208">
                  <a:extLst>
                    <a:ext uri="{9D8B030D-6E8A-4147-A177-3AD203B41FA5}">
                      <a16:colId xmlns:a16="http://schemas.microsoft.com/office/drawing/2014/main" val="3569594313"/>
                    </a:ext>
                  </a:extLst>
                </a:gridCol>
                <a:gridCol w="261257">
                  <a:extLst>
                    <a:ext uri="{9D8B030D-6E8A-4147-A177-3AD203B41FA5}">
                      <a16:colId xmlns:a16="http://schemas.microsoft.com/office/drawing/2014/main" val="1524443245"/>
                    </a:ext>
                  </a:extLst>
                </a:gridCol>
                <a:gridCol w="263829">
                  <a:extLst>
                    <a:ext uri="{9D8B030D-6E8A-4147-A177-3AD203B41FA5}">
                      <a16:colId xmlns:a16="http://schemas.microsoft.com/office/drawing/2014/main" val="37532066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US" sz="1600" dirty="0">
                        <a:solidFill>
                          <a:srgbClr val="0C1752"/>
                        </a:solidFill>
                        <a:effectLst/>
                      </a:endParaRPr>
                    </a:p>
                  </a:txBody>
                  <a:tcPr marL="76200" marR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1" dirty="0">
                          <a:solidFill>
                            <a:srgbClr val="0C1752"/>
                          </a:solidFill>
                          <a:effectLst/>
                          <a:latin typeface="Montserrat" panose="00000500000000000000" pitchFamily="2" charset="0"/>
                          <a:cs typeface="Mongolian Baiti" panose="03000500000000000000" pitchFamily="66" charset="0"/>
                        </a:rPr>
                        <a:t>[</a:t>
                      </a:r>
                    </a:p>
                  </a:txBody>
                  <a:tcPr marL="76200" marR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1" dirty="0">
                          <a:solidFill>
                            <a:srgbClr val="0C1752"/>
                          </a:solidFill>
                          <a:effectLst/>
                          <a:latin typeface="Montserrat" panose="00000500000000000000" pitchFamily="2" charset="0"/>
                          <a:cs typeface="Mongolian Baiti" panose="03000500000000000000" pitchFamily="66" charset="0"/>
                        </a:rPr>
                        <a:t>9,</a:t>
                      </a:r>
                    </a:p>
                  </a:txBody>
                  <a:tcPr marL="76200" marR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1" dirty="0">
                          <a:solidFill>
                            <a:srgbClr val="0C1752"/>
                          </a:solidFill>
                          <a:effectLst/>
                          <a:latin typeface="Montserrat" panose="00000500000000000000" pitchFamily="2" charset="0"/>
                          <a:cs typeface="Mongolian Baiti" panose="03000500000000000000" pitchFamily="66" charset="0"/>
                        </a:rPr>
                        <a:t>7,</a:t>
                      </a:r>
                    </a:p>
                  </a:txBody>
                  <a:tcPr marL="76200" marR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1" dirty="0">
                          <a:solidFill>
                            <a:srgbClr val="0C1752"/>
                          </a:solidFill>
                          <a:effectLst/>
                          <a:latin typeface="Montserrat" panose="00000500000000000000" pitchFamily="2" charset="0"/>
                          <a:cs typeface="Mongolian Baiti" panose="03000500000000000000" pitchFamily="66" charset="0"/>
                        </a:rPr>
                        <a:t>8</a:t>
                      </a:r>
                    </a:p>
                  </a:txBody>
                  <a:tcPr marL="76200" marR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2000" b="1" dirty="0">
                          <a:solidFill>
                            <a:srgbClr val="0C1752"/>
                          </a:solidFill>
                          <a:effectLst/>
                          <a:latin typeface="Montserrat" panose="00000500000000000000" pitchFamily="2" charset="0"/>
                          <a:cs typeface="Mongolian Baiti" panose="03000500000000000000" pitchFamily="66" charset="0"/>
                        </a:rPr>
                        <a:t>]</a:t>
                      </a:r>
                    </a:p>
                  </a:txBody>
                  <a:tcPr marL="76200" marR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96927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46881C-73F7-9429-F14F-AE4A5E56AAA0}"/>
              </a:ext>
            </a:extLst>
          </p:cNvPr>
          <p:cNvCxnSpPr>
            <a:cxnSpLocks/>
          </p:cNvCxnSpPr>
          <p:nvPr/>
        </p:nvCxnSpPr>
        <p:spPr>
          <a:xfrm>
            <a:off x="3867823" y="3936627"/>
            <a:ext cx="6904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5E5D35-04B2-2CEF-6825-AD9B00ED06CD}"/>
              </a:ext>
            </a:extLst>
          </p:cNvPr>
          <p:cNvCxnSpPr>
            <a:cxnSpLocks/>
          </p:cNvCxnSpPr>
          <p:nvPr/>
        </p:nvCxnSpPr>
        <p:spPr>
          <a:xfrm>
            <a:off x="6921413" y="3908933"/>
            <a:ext cx="6904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46EDBD1-67D4-2696-E96A-F74756424BF2}"/>
              </a:ext>
            </a:extLst>
          </p:cNvPr>
          <p:cNvSpPr txBox="1"/>
          <p:nvPr/>
        </p:nvSpPr>
        <p:spPr>
          <a:xfrm>
            <a:off x="6184134" y="3299298"/>
            <a:ext cx="6489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46"/>
            <a:r>
              <a:rPr lang="en-US" b="1" dirty="0">
                <a:solidFill>
                  <a:srgbClr val="0C1752"/>
                </a:solidFill>
                <a:latin typeface="Montserrat" panose="00000500000000000000" pitchFamily="2" charset="0"/>
              </a:rPr>
              <a:t>Vector Embedding</a:t>
            </a:r>
            <a:endParaRPr lang="en-US" dirty="0">
              <a:solidFill>
                <a:srgbClr val="0C1752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4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3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E72CF-AE24-2709-12AC-40200233F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6BB05C-70F3-DDCF-3811-3B15C43CB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8F5D17-CF58-2EB1-BE9F-5362BF068A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0C576307-C1FF-3393-38C7-581D704FECD0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Embedding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309109-C6B0-A2F1-CCA9-4F52A2BD7646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pic>
        <p:nvPicPr>
          <p:cNvPr id="2" name="Picture 2" descr="Output image">
            <a:extLst>
              <a:ext uri="{FF2B5EF4-FFF2-40B4-BE49-F238E27FC236}">
                <a16:creationId xmlns:a16="http://schemas.microsoft.com/office/drawing/2014/main" id="{19FAC34E-E9D2-9DA2-F531-F199B5128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725" y="1262384"/>
            <a:ext cx="3862257" cy="389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C1C98FF-492C-58F8-72A7-9E5045CDEAFE}"/>
              </a:ext>
            </a:extLst>
          </p:cNvPr>
          <p:cNvSpPr/>
          <p:nvPr/>
        </p:nvSpPr>
        <p:spPr>
          <a:xfrm>
            <a:off x="8093995" y="2341984"/>
            <a:ext cx="279919" cy="270588"/>
          </a:xfrm>
          <a:prstGeom prst="ellipse">
            <a:avLst/>
          </a:prstGeom>
          <a:solidFill>
            <a:srgbClr val="D56E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8EECD-950D-12F8-DB3B-4B10DEB624FE}"/>
              </a:ext>
            </a:extLst>
          </p:cNvPr>
          <p:cNvSpPr txBox="1"/>
          <p:nvPr/>
        </p:nvSpPr>
        <p:spPr>
          <a:xfrm>
            <a:off x="7933230" y="1989367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C07676A-C1BF-DCCF-D58B-ECEE7A31F3B5}"/>
              </a:ext>
            </a:extLst>
          </p:cNvPr>
          <p:cNvSpPr/>
          <p:nvPr/>
        </p:nvSpPr>
        <p:spPr>
          <a:xfrm>
            <a:off x="8124198" y="3974841"/>
            <a:ext cx="279919" cy="270588"/>
          </a:xfrm>
          <a:prstGeom prst="ellipse">
            <a:avLst/>
          </a:prstGeom>
          <a:solidFill>
            <a:srgbClr val="D56E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71312D-9A28-6FBA-6C24-588C6978AD1F}"/>
              </a:ext>
            </a:extLst>
          </p:cNvPr>
          <p:cNvSpPr txBox="1"/>
          <p:nvPr/>
        </p:nvSpPr>
        <p:spPr>
          <a:xfrm>
            <a:off x="7963433" y="3622224"/>
            <a:ext cx="53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DA8B73-0BA3-3923-2B15-F4F09413E66C}"/>
              </a:ext>
            </a:extLst>
          </p:cNvPr>
          <p:cNvSpPr/>
          <p:nvPr/>
        </p:nvSpPr>
        <p:spPr>
          <a:xfrm>
            <a:off x="10730480" y="2358699"/>
            <a:ext cx="279919" cy="270588"/>
          </a:xfrm>
          <a:prstGeom prst="ellipse">
            <a:avLst/>
          </a:prstGeom>
          <a:solidFill>
            <a:srgbClr val="D56E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79C3A3-E43E-9DBF-3211-27E9337D5EC6}"/>
              </a:ext>
            </a:extLst>
          </p:cNvPr>
          <p:cNvSpPr txBox="1"/>
          <p:nvPr/>
        </p:nvSpPr>
        <p:spPr>
          <a:xfrm>
            <a:off x="10473714" y="1989367"/>
            <a:ext cx="88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woman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A68A633-C176-6993-F739-04B10191730E}"/>
              </a:ext>
            </a:extLst>
          </p:cNvPr>
          <p:cNvSpPr/>
          <p:nvPr/>
        </p:nvSpPr>
        <p:spPr>
          <a:xfrm>
            <a:off x="10730480" y="3991556"/>
            <a:ext cx="279919" cy="270588"/>
          </a:xfrm>
          <a:prstGeom prst="ellipse">
            <a:avLst/>
          </a:prstGeom>
          <a:solidFill>
            <a:srgbClr val="D56E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0E1237-45AC-9492-E3BC-09478A1C429F}"/>
              </a:ext>
            </a:extLst>
          </p:cNvPr>
          <p:cNvSpPr txBox="1"/>
          <p:nvPr/>
        </p:nvSpPr>
        <p:spPr>
          <a:xfrm>
            <a:off x="10674117" y="362222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girl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B28B4-8CBC-4E28-CC8B-775DBCE08DC7}"/>
              </a:ext>
            </a:extLst>
          </p:cNvPr>
          <p:cNvSpPr txBox="1"/>
          <p:nvPr/>
        </p:nvSpPr>
        <p:spPr>
          <a:xfrm>
            <a:off x="207502" y="999950"/>
            <a:ext cx="7254248" cy="2478692"/>
          </a:xfrm>
          <a:prstGeom prst="rect">
            <a:avLst/>
          </a:prstGeom>
        </p:spPr>
        <p:txBody>
          <a:bodyPr vert="horz" lIns="60960" tIns="30480" rIns="60960" bIns="30480" rtlCol="0">
            <a:noAutofit/>
          </a:bodyPr>
          <a:lstStyle>
            <a:defPPr>
              <a:defRPr lang="en-US"/>
            </a:defPPr>
            <a:lvl1pPr marL="228611" indent="-228611" defTabSz="914446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1867">
                <a:solidFill>
                  <a:srgbClr val="000000"/>
                </a:solidFill>
                <a:latin typeface="Montserrat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1114425" indent="-428625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3000"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714500" indent="-3429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3000"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400300" indent="-3429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3000"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3086100" indent="-3429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3000"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771900" indent="-3429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lvl6pPr>
            <a:lvl7pPr marL="4457700" indent="-3429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lvl7pPr>
            <a:lvl8pPr marL="5143500" indent="-3429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lvl8pPr>
            <a:lvl9pPr marL="5829300" indent="-3429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Assume that we want to represent the words “man”, “woman”, “boy”, and “girl” on a </a:t>
            </a:r>
            <a:r>
              <a:rPr lang="en-US" b="1" dirty="0"/>
              <a:t>semantic feature space</a:t>
            </a:r>
            <a:r>
              <a:rPr lang="en-US" dirty="0"/>
              <a:t>.</a:t>
            </a:r>
          </a:p>
          <a:p>
            <a:r>
              <a:rPr lang="en-US" dirty="0"/>
              <a:t>On the X-axis, we have “gender”, and on the Y-axis, we have “Age”. These are called </a:t>
            </a:r>
            <a:r>
              <a:rPr lang="en-US" b="1" dirty="0"/>
              <a:t>semantic features</a:t>
            </a:r>
            <a:r>
              <a:rPr lang="en-US" dirty="0"/>
              <a:t>. </a:t>
            </a:r>
          </a:p>
          <a:p>
            <a:r>
              <a:rPr lang="en-US" dirty="0"/>
              <a:t>Note that two words refer to males, two to females, two to adults, and two to children.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9F249D2-D140-A2E9-C53B-19AB2702E8CA}"/>
              </a:ext>
            </a:extLst>
          </p:cNvPr>
          <p:cNvSpPr/>
          <p:nvPr/>
        </p:nvSpPr>
        <p:spPr>
          <a:xfrm>
            <a:off x="8093995" y="1653065"/>
            <a:ext cx="279919" cy="270588"/>
          </a:xfrm>
          <a:prstGeom prst="ellipse">
            <a:avLst/>
          </a:prstGeom>
          <a:solidFill>
            <a:srgbClr val="11CCD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72345C-FE20-84D0-D4B6-20482C1DA350}"/>
              </a:ext>
            </a:extLst>
          </p:cNvPr>
          <p:cNvSpPr txBox="1"/>
          <p:nvPr/>
        </p:nvSpPr>
        <p:spPr>
          <a:xfrm>
            <a:off x="7848625" y="1366162"/>
            <a:ext cx="129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grandfather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CB2BE5-8232-F179-DBBB-2FFDC2E02286}"/>
              </a:ext>
            </a:extLst>
          </p:cNvPr>
          <p:cNvSpPr/>
          <p:nvPr/>
        </p:nvSpPr>
        <p:spPr>
          <a:xfrm>
            <a:off x="9460323" y="3974841"/>
            <a:ext cx="279919" cy="270588"/>
          </a:xfrm>
          <a:prstGeom prst="ellipse">
            <a:avLst/>
          </a:prstGeom>
          <a:solidFill>
            <a:srgbClr val="11CCD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7C2DBD-CE64-517B-6E2A-69D38DAE4112}"/>
              </a:ext>
            </a:extLst>
          </p:cNvPr>
          <p:cNvSpPr txBox="1"/>
          <p:nvPr/>
        </p:nvSpPr>
        <p:spPr>
          <a:xfrm>
            <a:off x="9302842" y="362222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child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0F96110-8059-F29F-4A0A-4BD8CF28A679}"/>
              </a:ext>
            </a:extLst>
          </p:cNvPr>
          <p:cNvSpPr/>
          <p:nvPr/>
        </p:nvSpPr>
        <p:spPr>
          <a:xfrm>
            <a:off x="10730480" y="1691686"/>
            <a:ext cx="279919" cy="270588"/>
          </a:xfrm>
          <a:prstGeom prst="ellipse">
            <a:avLst/>
          </a:prstGeom>
          <a:solidFill>
            <a:srgbClr val="11CCD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7284CD-57E5-5192-CDCA-529D425C5660}"/>
              </a:ext>
            </a:extLst>
          </p:cNvPr>
          <p:cNvSpPr txBox="1"/>
          <p:nvPr/>
        </p:nvSpPr>
        <p:spPr>
          <a:xfrm>
            <a:off x="10284167" y="1376548"/>
            <a:ext cx="142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grandmother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39B02E4-A094-E21C-615B-CBD530C5E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4166" y="3609022"/>
            <a:ext cx="3810330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0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8" grpId="0" animBg="1"/>
      <p:bldP spid="10" grpId="0"/>
      <p:bldP spid="11" grpId="0" animBg="1"/>
      <p:bldP spid="12" grpId="0"/>
      <p:bldP spid="13" grpId="0" animBg="1"/>
      <p:bldP spid="14" grpId="0"/>
      <p:bldP spid="16" grpId="0" animBg="1"/>
      <p:bldP spid="17" grpId="0"/>
      <p:bldP spid="18" grpId="0" animBg="1"/>
      <p:bldP spid="19" grpId="0"/>
      <p:bldP spid="20" grpId="0" animBg="1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5435B-223E-D1DB-BFBA-8665CF634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B5F31A-2E03-8C14-E1A5-081C08034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2F158B-E895-DC4D-DEDC-0BC33DA330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EA7AA3A0-A4BE-FAC7-373E-ECA131AD0C99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Let’s View Embeddings in 3D Space!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A7911D-D9BE-6256-89F0-61A62E1E1E14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0EE92-B0C7-BDC4-0AAE-7B0A17A35142}"/>
              </a:ext>
            </a:extLst>
          </p:cNvPr>
          <p:cNvSpPr txBox="1"/>
          <p:nvPr/>
        </p:nvSpPr>
        <p:spPr>
          <a:xfrm>
            <a:off x="78239" y="827299"/>
            <a:ext cx="12035522" cy="3168881"/>
          </a:xfrm>
          <a:prstGeom prst="rect">
            <a:avLst/>
          </a:prstGeom>
        </p:spPr>
        <p:txBody>
          <a:bodyPr vert="horz" lIns="60960" tIns="30480" rIns="60960" bIns="30480" rtlCol="0">
            <a:noAutofit/>
          </a:bodyPr>
          <a:lstStyle>
            <a:defPPr>
              <a:defRPr lang="en-US"/>
            </a:defPPr>
            <a:lvl1pPr marL="228611" indent="-228611" defTabSz="914446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1867">
                <a:solidFill>
                  <a:srgbClr val="000000"/>
                </a:solidFill>
                <a:latin typeface="Montserrat" panose="00000500000000000000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1114425" indent="-428625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3000"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714500" indent="-3429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3000"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400300" indent="-3429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3000"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3086100" indent="-3429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3000"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771900" indent="-3429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lvl6pPr>
            <a:lvl7pPr marL="4457700" indent="-3429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lvl7pPr>
            <a:lvl8pPr marL="5143500" indent="-3429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lvl8pPr>
            <a:lvl9pPr marL="5829300" indent="-3429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Let’s now look at the words “king,” “queen,” “prince,” and “princess.”</a:t>
            </a:r>
          </a:p>
          <a:p>
            <a:r>
              <a:rPr lang="en-US" dirty="0"/>
              <a:t>While these words share similar gender &amp; age attributes with “man,” “woman,” “boy,” and “girl,” they have different meanings. </a:t>
            </a:r>
          </a:p>
          <a:p>
            <a:r>
              <a:rPr lang="en-US" dirty="0"/>
              <a:t>To distinguish “man” from “king,” “woman” from “queen,” we need to introduce a new semantic feature that sets them apart. We’ll call this feature </a:t>
            </a:r>
            <a:r>
              <a:rPr lang="en-US" b="1" dirty="0"/>
              <a:t>“Royalty”</a:t>
            </a:r>
            <a:r>
              <a:rPr lang="en-US" dirty="0"/>
              <a:t>.</a:t>
            </a:r>
            <a:r>
              <a:rPr lang="en-US" b="1" dirty="0"/>
              <a:t> </a:t>
            </a:r>
            <a:r>
              <a:rPr lang="en-US" dirty="0"/>
              <a:t>Let’s view them in a 3D space.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0D96051-A7D8-A934-1E8B-B30FA3950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22" y="2965404"/>
            <a:ext cx="3827259" cy="306529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E0969D2-FC6D-C244-9420-A0FAFB4FB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4048" y="3178518"/>
            <a:ext cx="3616676" cy="269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99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909FB-E671-B17D-77BB-65311A51D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45C378-4A8E-9187-A206-DB4730F915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25B6F-0705-62E5-DF16-79898F062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90" y="1992488"/>
            <a:ext cx="5198017" cy="14365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A9FA6F-A71D-92D5-9E16-A91F986E09CE}"/>
              </a:ext>
            </a:extLst>
          </p:cNvPr>
          <p:cNvSpPr/>
          <p:nvPr/>
        </p:nvSpPr>
        <p:spPr>
          <a:xfrm>
            <a:off x="3306715" y="3495040"/>
            <a:ext cx="55785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9615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F9B9B-E2B4-D0E3-4656-E6F700518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F0B83B-C5A8-E0C4-77C4-95EED0BD9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73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49A778-13FA-7646-FC26-7056909860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120B4547-76A8-D5C9-52EC-A0626E701E3B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Project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6D56BF-CBDD-F0E2-1F12-7693390612A5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CBDCE8-54B3-A7B8-91C2-00217FD0BD00}"/>
              </a:ext>
            </a:extLst>
          </p:cNvPr>
          <p:cNvSpPr txBox="1"/>
          <p:nvPr/>
        </p:nvSpPr>
        <p:spPr>
          <a:xfrm>
            <a:off x="722168" y="692498"/>
            <a:ext cx="1116725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algn="ctr">
              <a:defRPr sz="2000" b="0">
                <a:solidFill>
                  <a:srgbClr val="D56E48"/>
                </a:solidFill>
              </a:defRPr>
            </a:lvl1pPr>
          </a:lstStyle>
          <a:p>
            <a:endParaRPr lang="en-CA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28FE2F-E08E-4C81-7ABC-A6F5389A8B88}"/>
              </a:ext>
            </a:extLst>
          </p:cNvPr>
          <p:cNvCxnSpPr>
            <a:cxnSpLocks/>
          </p:cNvCxnSpPr>
          <p:nvPr/>
        </p:nvCxnSpPr>
        <p:spPr>
          <a:xfrm>
            <a:off x="2830882" y="3151816"/>
            <a:ext cx="1055740" cy="0"/>
          </a:xfrm>
          <a:prstGeom prst="straightConnector1">
            <a:avLst/>
          </a:prstGeom>
          <a:ln w="38100">
            <a:solidFill>
              <a:srgbClr val="D56E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4FADC8-2C48-8C68-CF68-508F7BE5C028}"/>
              </a:ext>
            </a:extLst>
          </p:cNvPr>
          <p:cNvCxnSpPr>
            <a:cxnSpLocks/>
          </p:cNvCxnSpPr>
          <p:nvPr/>
        </p:nvCxnSpPr>
        <p:spPr>
          <a:xfrm>
            <a:off x="7467046" y="3120416"/>
            <a:ext cx="922840" cy="0"/>
          </a:xfrm>
          <a:prstGeom prst="straightConnector1">
            <a:avLst/>
          </a:prstGeom>
          <a:ln w="38100">
            <a:solidFill>
              <a:srgbClr val="D56E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1BF394-0610-46A8-9825-39684818C55E}"/>
              </a:ext>
            </a:extLst>
          </p:cNvPr>
          <p:cNvSpPr txBox="1"/>
          <p:nvPr/>
        </p:nvSpPr>
        <p:spPr>
          <a:xfrm>
            <a:off x="9428854" y="2277729"/>
            <a:ext cx="2711945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200" b="1" i="0">
                <a:solidFill>
                  <a:srgbClr val="16191F"/>
                </a:solidFill>
                <a:effectLst/>
                <a:latin typeface="+mj-lt"/>
              </a:defRPr>
            </a:lvl1pPr>
          </a:lstStyle>
          <a:p>
            <a:pPr defTabSz="914446"/>
            <a:r>
              <a:rPr lang="en-US" sz="2133" dirty="0">
                <a:latin typeface="Montserrat" panose="00000500000000000000" pitchFamily="2" charset="0"/>
              </a:rPr>
              <a:t>Output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B2122B-C1AF-F037-61AC-012BD4934647}"/>
              </a:ext>
            </a:extLst>
          </p:cNvPr>
          <p:cNvSpPr txBox="1"/>
          <p:nvPr/>
        </p:nvSpPr>
        <p:spPr>
          <a:xfrm>
            <a:off x="205771" y="960315"/>
            <a:ext cx="10919429" cy="1245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rgbClr val="1BBFD1"/>
              </a:buClr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1pPr>
            <a:lvl2pPr marL="742987" indent="-285764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57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80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503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726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949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171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394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In this project, we'll build an AI assistant that can answer questions about a specific topic (the Eleven Madison Park restaurant) based on provided documents in a database. </a:t>
            </a:r>
          </a:p>
          <a:p>
            <a:r>
              <a:rPr lang="en-US" dirty="0"/>
              <a:t>This technique is called Retrieval-Augmented Generation (RAG).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9E4B1BC-6ADC-1B3F-B13F-1EF845A46CA1}"/>
              </a:ext>
            </a:extLst>
          </p:cNvPr>
          <p:cNvSpPr/>
          <p:nvPr/>
        </p:nvSpPr>
        <p:spPr>
          <a:xfrm>
            <a:off x="3925611" y="2277729"/>
            <a:ext cx="3445826" cy="154183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46"/>
            <a:endParaRPr lang="en-US" b="1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9F94ED-4E93-8DAE-8450-DD7A4D09A30C}"/>
              </a:ext>
            </a:extLst>
          </p:cNvPr>
          <p:cNvSpPr txBox="1"/>
          <p:nvPr/>
        </p:nvSpPr>
        <p:spPr>
          <a:xfrm>
            <a:off x="-446141" y="2263543"/>
            <a:ext cx="3445826" cy="420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46"/>
            <a:r>
              <a:rPr lang="en-US" sz="2133" b="1" dirty="0">
                <a:solidFill>
                  <a:srgbClr val="16191F"/>
                </a:solidFill>
                <a:latin typeface="Montserrat" panose="00000500000000000000" pitchFamily="2" charset="0"/>
              </a:rPr>
              <a:t>Input</a:t>
            </a:r>
            <a:endParaRPr lang="en-US" sz="2133" dirty="0">
              <a:solidFill>
                <a:srgbClr val="16191F"/>
              </a:solidFill>
              <a:latin typeface="Montserrat" panose="000005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3EA66B-3218-0B18-43D6-09289546E374}"/>
              </a:ext>
            </a:extLst>
          </p:cNvPr>
          <p:cNvSpPr txBox="1"/>
          <p:nvPr/>
        </p:nvSpPr>
        <p:spPr>
          <a:xfrm>
            <a:off x="8333020" y="2738488"/>
            <a:ext cx="3365059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lvl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 kumimoji="0" sz="1700" b="0" i="0" u="none" strike="noStrike" cap="none" normalizeH="0" baseline="0">
                <a:ln>
                  <a:noFill/>
                </a:ln>
                <a:effectLst/>
                <a:latin typeface="Montserrat" panose="00000500000000000000" pitchFamily="2" charset="0"/>
              </a:defRPr>
            </a:lvl1pPr>
          </a:lstStyle>
          <a:p>
            <a:r>
              <a:rPr lang="en-US" altLang="en-US" i="1" dirty="0"/>
              <a:t> Eleven Madison Park serves a fully plant-based menu, using no animal products.</a:t>
            </a:r>
          </a:p>
          <a:p>
            <a:endParaRPr lang="en-US" altLang="en-US" i="1" dirty="0"/>
          </a:p>
          <a:p>
            <a:endParaRPr lang="en-US" i="1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878A1027-1295-41F0-3DDF-D48F9C0B1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94F6F7-A998-4F6C-5AF4-7DA198235342}"/>
              </a:ext>
            </a:extLst>
          </p:cNvPr>
          <p:cNvSpPr txBox="1"/>
          <p:nvPr/>
        </p:nvSpPr>
        <p:spPr>
          <a:xfrm>
            <a:off x="-255833" y="2927288"/>
            <a:ext cx="3261745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lvl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 kumimoji="0" sz="1700" b="1" i="0" u="none" strike="noStrike" cap="none" normalizeH="0" baseline="0">
                <a:ln>
                  <a:noFill/>
                </a:ln>
                <a:effectLst/>
                <a:latin typeface="Montserrat" panose="00000500000000000000" pitchFamily="2" charset="0"/>
              </a:defRPr>
            </a:lvl1pPr>
          </a:lstStyle>
          <a:p>
            <a:r>
              <a:rPr lang="en-US" b="0" i="1" dirty="0"/>
              <a:t>What kind of food does Eleven Madison Park Restaurant serve?</a:t>
            </a:r>
            <a:endParaRPr lang="en-CA" b="0" i="1" dirty="0"/>
          </a:p>
        </p:txBody>
      </p:sp>
      <p:pic>
        <p:nvPicPr>
          <p:cNvPr id="21" name="Graphic 20" descr="Database with solid fill">
            <a:extLst>
              <a:ext uri="{FF2B5EF4-FFF2-40B4-BE49-F238E27FC236}">
                <a16:creationId xmlns:a16="http://schemas.microsoft.com/office/drawing/2014/main" id="{24C74C31-9952-6FD3-9BF3-C3C5A4E389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2216" y="4790754"/>
            <a:ext cx="1179967" cy="117996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A8C1521-75DB-378A-FFA2-2A229DE8E124}"/>
              </a:ext>
            </a:extLst>
          </p:cNvPr>
          <p:cNvSpPr txBox="1"/>
          <p:nvPr/>
        </p:nvSpPr>
        <p:spPr>
          <a:xfrm>
            <a:off x="3844097" y="5903517"/>
            <a:ext cx="372089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lvl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 kumimoji="0" sz="1700" b="0" i="1" u="none" strike="noStrike" cap="none" normalizeH="0" baseline="0">
                <a:ln>
                  <a:noFill/>
                </a:ln>
                <a:effectLst/>
                <a:latin typeface="Montserrat" panose="00000500000000000000" pitchFamily="2" charset="0"/>
              </a:defRPr>
            </a:lvl1pPr>
          </a:lstStyle>
          <a:p>
            <a:r>
              <a:rPr lang="en-US" dirty="0"/>
              <a:t>Eleven Madison Park Data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E5D426-4E47-1D97-7509-98BB18C6581E}"/>
              </a:ext>
            </a:extLst>
          </p:cNvPr>
          <p:cNvCxnSpPr>
            <a:cxnSpLocks/>
          </p:cNvCxnSpPr>
          <p:nvPr/>
        </p:nvCxnSpPr>
        <p:spPr>
          <a:xfrm>
            <a:off x="5441169" y="3891011"/>
            <a:ext cx="0" cy="979594"/>
          </a:xfrm>
          <a:prstGeom prst="straightConnector1">
            <a:avLst/>
          </a:prstGeom>
          <a:ln w="38100">
            <a:solidFill>
              <a:srgbClr val="D56E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75EE1EC-059F-DC64-4421-83A5DD9735AB}"/>
              </a:ext>
            </a:extLst>
          </p:cNvPr>
          <p:cNvSpPr txBox="1"/>
          <p:nvPr/>
        </p:nvSpPr>
        <p:spPr>
          <a:xfrm>
            <a:off x="4455732" y="4102130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C1752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Search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047E169-8B29-D6DB-96BB-0AC12A609252}"/>
              </a:ext>
            </a:extLst>
          </p:cNvPr>
          <p:cNvCxnSpPr>
            <a:cxnSpLocks/>
          </p:cNvCxnSpPr>
          <p:nvPr/>
        </p:nvCxnSpPr>
        <p:spPr>
          <a:xfrm flipV="1">
            <a:off x="5876866" y="3891011"/>
            <a:ext cx="0" cy="907965"/>
          </a:xfrm>
          <a:prstGeom prst="straightConnector1">
            <a:avLst/>
          </a:prstGeom>
          <a:ln w="38100">
            <a:solidFill>
              <a:srgbClr val="D56E4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723B816-DEF2-89F2-05A1-F879CC20D6E7}"/>
              </a:ext>
            </a:extLst>
          </p:cNvPr>
          <p:cNvSpPr txBox="1"/>
          <p:nvPr/>
        </p:nvSpPr>
        <p:spPr>
          <a:xfrm>
            <a:off x="5914980" y="4097625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C1752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Fetch</a:t>
            </a:r>
          </a:p>
        </p:txBody>
      </p:sp>
      <p:pic>
        <p:nvPicPr>
          <p:cNvPr id="32" name="Graphic 31" descr="Robot with solid fill">
            <a:extLst>
              <a:ext uri="{FF2B5EF4-FFF2-40B4-BE49-F238E27FC236}">
                <a16:creationId xmlns:a16="http://schemas.microsoft.com/office/drawing/2014/main" id="{E306C821-2460-DF99-4892-B85F74585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65477" y="2524663"/>
            <a:ext cx="1017395" cy="101739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44B4DB9-D070-4E97-69AC-1C6E80625563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343" t="1" r="22942" b="5549"/>
          <a:stretch/>
        </p:blipFill>
        <p:spPr>
          <a:xfrm>
            <a:off x="4613341" y="2417127"/>
            <a:ext cx="2932544" cy="117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5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 animBg="1"/>
      <p:bldP spid="13" grpId="0"/>
      <p:bldP spid="22" grpId="0"/>
      <p:bldP spid="24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3259A-CD2C-0446-CFDB-7C77F895E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63B532-B70B-27B1-177A-CB748A1AE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773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EB8891-9091-D8AE-274C-311260BAD8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ED59B6F3-FE94-D3AD-FBDF-FCCA6423DC88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Key Learning Outcomes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A16CE7-2A01-E640-0FE1-E69B0F92F97D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773C611-BA6D-FC93-DE06-38892BF0DB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3172820"/>
              </p:ext>
            </p:extLst>
          </p:nvPr>
        </p:nvGraphicFramePr>
        <p:xfrm>
          <a:off x="350570" y="1581067"/>
          <a:ext cx="11193730" cy="5078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7D0D5BC5-AA51-6124-3A42-ADDC656CF4D1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81267" y="642643"/>
            <a:ext cx="1853533" cy="187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3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B558E55-37DC-4859-9ABB-EFE02DEEEF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1B558E55-37DC-4859-9ABB-EFE02DEEEF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2810BF3-ECCB-42DB-8C1B-4FF2F8DD31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E2810BF3-ECCB-42DB-8C1B-4FF2F8DD31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6FD1FEE-6916-469C-AC20-5281BA3533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graphicEl>
                                              <a:dgm id="{66FD1FEE-6916-469C-AC20-5281BA35338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252F9F4-D0DC-4D13-9592-F953C7F496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graphicEl>
                                              <a:dgm id="{6252F9F4-D0DC-4D13-9592-F953C7F496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2AE5A2B-7540-4FDD-87BF-1494829FA0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22AE5A2B-7540-4FDD-87BF-1494829FA0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1F82D9B-EC09-4C11-A0C7-AD3C5461BC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graphicEl>
                                              <a:dgm id="{F1F82D9B-EC09-4C11-A0C7-AD3C5461BC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C01F02F-5F77-483E-97F4-A915C5D0FB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graphicEl>
                                              <a:dgm id="{4C01F02F-5F77-483E-97F4-A915C5D0FB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F6620-3831-B9AB-F1DB-0BA10580D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5EDF9A-6011-907E-EE5A-ED2477CCD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7B1850-35E4-3ECF-0670-4767056A52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10DEBF56-6EE6-076C-102C-4FD41140BA11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7D3E14-E341-6833-1EBF-896296E335D0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7600C-84B4-C578-295E-23C9DFFC5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214" y="747533"/>
            <a:ext cx="1924946" cy="1903870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04D8008-416A-3257-C658-8D212E939B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7662580"/>
              </p:ext>
            </p:extLst>
          </p:nvPr>
        </p:nvGraphicFramePr>
        <p:xfrm>
          <a:off x="500964" y="1253741"/>
          <a:ext cx="9264138" cy="4299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4063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B4CCA74-6D60-4F7A-906E-EE23C7443F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4B4CCA74-6D60-4F7A-906E-EE23C7443F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69268E7-0E1D-44DB-A593-961A3E1565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graphicEl>
                                              <a:dgm id="{B69268E7-0E1D-44DB-A593-961A3E1565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E8E755A-062E-40B4-A94E-1AC8F9D03E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AE8E755A-062E-40B4-A94E-1AC8F9D03E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9DE3447-2C86-4776-B794-0B57ABDA44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B9DE3447-2C86-4776-B794-0B57ABDA44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57BD0-78A8-2BBE-3C7D-92314FA0E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026EBD-BDB5-427E-1D36-270A6F6341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7098"/>
          <a:stretch/>
        </p:blipFill>
        <p:spPr>
          <a:xfrm>
            <a:off x="0" y="0"/>
            <a:ext cx="12224773" cy="8848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CD8B4E-175A-732C-4CF7-D9ED068D40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B3124CA5-D7E0-26C3-9EFB-21C797393EF5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Retrieval Augmented Generation (RAG)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E7106C-923A-FD55-92A0-19D6161E6A69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All rights reserved for Dr. Ryan Ahmed @Stemplicity Inc.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E10EF-4180-36B2-28C8-BB36C6D6ED4E}"/>
              </a:ext>
            </a:extLst>
          </p:cNvPr>
          <p:cNvSpPr txBox="1"/>
          <p:nvPr/>
        </p:nvSpPr>
        <p:spPr>
          <a:xfrm>
            <a:off x="146982" y="872745"/>
            <a:ext cx="11898033" cy="1217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RAG is a technique that combines retrieval-based systems with generative AI models.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It's commonly used to enhance the capabilities of LLMs by integrating external knowledge sources.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4DA290-CEB3-8CF9-22FD-BC9025B3DBD7}"/>
              </a:ext>
            </a:extLst>
          </p:cNvPr>
          <p:cNvSpPr txBox="1"/>
          <p:nvPr/>
        </p:nvSpPr>
        <p:spPr>
          <a:xfrm>
            <a:off x="546109" y="5026975"/>
            <a:ext cx="66635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R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Lookup the external source to retrieve the relevant information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A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Add the retrieved information to the user prompt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G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Use LLM to generate a response to the user prompt with the context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184C4FA-A281-15B3-22EE-644B3E86B304}"/>
              </a:ext>
            </a:extLst>
          </p:cNvPr>
          <p:cNvSpPr/>
          <p:nvPr/>
        </p:nvSpPr>
        <p:spPr>
          <a:xfrm>
            <a:off x="3671197" y="2082053"/>
            <a:ext cx="1749373" cy="711332"/>
          </a:xfrm>
          <a:prstGeom prst="roundRect">
            <a:avLst/>
          </a:prstGeom>
          <a:solidFill>
            <a:srgbClr val="D56E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Retriever</a:t>
            </a:r>
          </a:p>
        </p:txBody>
      </p:sp>
      <p:pic>
        <p:nvPicPr>
          <p:cNvPr id="15" name="Graphic 14" descr="User outline">
            <a:extLst>
              <a:ext uri="{FF2B5EF4-FFF2-40B4-BE49-F238E27FC236}">
                <a16:creationId xmlns:a16="http://schemas.microsoft.com/office/drawing/2014/main" id="{286465FF-9476-D1A5-24AF-A7FCAEAC2B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07875" y="1888881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15FAAB6-4189-B26F-2FD0-03099520E959}"/>
              </a:ext>
            </a:extLst>
          </p:cNvPr>
          <p:cNvSpPr txBox="1"/>
          <p:nvPr/>
        </p:nvSpPr>
        <p:spPr>
          <a:xfrm>
            <a:off x="1709048" y="267568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56E48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User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09E02D-BABB-BACE-8A2B-6B4362E53961}"/>
              </a:ext>
            </a:extLst>
          </p:cNvPr>
          <p:cNvCxnSpPr>
            <a:cxnSpLocks/>
          </p:cNvCxnSpPr>
          <p:nvPr/>
        </p:nvCxnSpPr>
        <p:spPr>
          <a:xfrm>
            <a:off x="2478049" y="2447254"/>
            <a:ext cx="968486" cy="0"/>
          </a:xfrm>
          <a:prstGeom prst="straightConnector1">
            <a:avLst/>
          </a:prstGeom>
          <a:ln w="38100">
            <a:solidFill>
              <a:srgbClr val="0C17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9B4D13-EDED-BD10-EA71-8C29AC7A5D38}"/>
              </a:ext>
            </a:extLst>
          </p:cNvPr>
          <p:cNvSpPr txBox="1"/>
          <p:nvPr/>
        </p:nvSpPr>
        <p:spPr>
          <a:xfrm>
            <a:off x="2364187" y="204408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C1752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Prompt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640F6A-5B70-A056-44BA-14FD0CE4FFB3}"/>
              </a:ext>
            </a:extLst>
          </p:cNvPr>
          <p:cNvSpPr txBox="1"/>
          <p:nvPr/>
        </p:nvSpPr>
        <p:spPr>
          <a:xfrm>
            <a:off x="4263754" y="1476098"/>
            <a:ext cx="524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D56E48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D56E48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B9117B-ABB1-D5C8-5E04-36D5BC890269}"/>
              </a:ext>
            </a:extLst>
          </p:cNvPr>
          <p:cNvCxnSpPr>
            <a:cxnSpLocks/>
          </p:cNvCxnSpPr>
          <p:nvPr/>
        </p:nvCxnSpPr>
        <p:spPr>
          <a:xfrm>
            <a:off x="5644290" y="2461659"/>
            <a:ext cx="2123514" cy="0"/>
          </a:xfrm>
          <a:prstGeom prst="straightConnector1">
            <a:avLst/>
          </a:prstGeom>
          <a:ln w="38100">
            <a:solidFill>
              <a:srgbClr val="0C17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D98ABE6-0E3E-E0B1-AB8F-246AF7228672}"/>
              </a:ext>
            </a:extLst>
          </p:cNvPr>
          <p:cNvSpPr txBox="1"/>
          <p:nvPr/>
        </p:nvSpPr>
        <p:spPr>
          <a:xfrm>
            <a:off x="5530428" y="2058487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C1752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Prompt + Context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621731-7DDD-EB66-A8D0-3D722C832BD6}"/>
              </a:ext>
            </a:extLst>
          </p:cNvPr>
          <p:cNvCxnSpPr>
            <a:cxnSpLocks/>
          </p:cNvCxnSpPr>
          <p:nvPr/>
        </p:nvCxnSpPr>
        <p:spPr>
          <a:xfrm>
            <a:off x="9004684" y="2461476"/>
            <a:ext cx="968486" cy="0"/>
          </a:xfrm>
          <a:prstGeom prst="straightConnector1">
            <a:avLst/>
          </a:prstGeom>
          <a:ln w="38100">
            <a:solidFill>
              <a:srgbClr val="0C17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627F5A2-3784-CD09-2D63-4CF76CEFFB52}"/>
              </a:ext>
            </a:extLst>
          </p:cNvPr>
          <p:cNvSpPr txBox="1"/>
          <p:nvPr/>
        </p:nvSpPr>
        <p:spPr>
          <a:xfrm>
            <a:off x="8890822" y="2058304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C1752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Output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654505-3A6F-0E60-1C57-5CEAD15C2B49}"/>
              </a:ext>
            </a:extLst>
          </p:cNvPr>
          <p:cNvSpPr txBox="1"/>
          <p:nvPr/>
        </p:nvSpPr>
        <p:spPr>
          <a:xfrm>
            <a:off x="6351525" y="1461693"/>
            <a:ext cx="538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D56E48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A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D56E48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9161D3-4764-5F10-D925-C68A1AFA7BBD}"/>
              </a:ext>
            </a:extLst>
          </p:cNvPr>
          <p:cNvSpPr txBox="1"/>
          <p:nvPr/>
        </p:nvSpPr>
        <p:spPr>
          <a:xfrm>
            <a:off x="8086446" y="1476097"/>
            <a:ext cx="538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D56E48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G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D56E48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pic>
        <p:nvPicPr>
          <p:cNvPr id="29" name="Graphic 28" descr="Database with solid fill">
            <a:extLst>
              <a:ext uri="{FF2B5EF4-FFF2-40B4-BE49-F238E27FC236}">
                <a16:creationId xmlns:a16="http://schemas.microsoft.com/office/drawing/2014/main" id="{AA4FF6DD-8A88-B60C-8368-5FA30DFA9D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55651" y="3370248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2D51BAF-562F-800B-903F-44130EA9E191}"/>
              </a:ext>
            </a:extLst>
          </p:cNvPr>
          <p:cNvSpPr txBox="1"/>
          <p:nvPr/>
        </p:nvSpPr>
        <p:spPr>
          <a:xfrm>
            <a:off x="3468218" y="4133751"/>
            <a:ext cx="236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56E48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Database (context)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690392-3B5F-8F4A-8C50-4AA8A4546BAC}"/>
              </a:ext>
            </a:extLst>
          </p:cNvPr>
          <p:cNvCxnSpPr>
            <a:cxnSpLocks/>
          </p:cNvCxnSpPr>
          <p:nvPr/>
        </p:nvCxnSpPr>
        <p:spPr>
          <a:xfrm>
            <a:off x="4372657" y="2860350"/>
            <a:ext cx="0" cy="580142"/>
          </a:xfrm>
          <a:prstGeom prst="straightConnector1">
            <a:avLst/>
          </a:prstGeom>
          <a:ln w="38100">
            <a:solidFill>
              <a:srgbClr val="0C17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77D511F-3211-44B3-355D-4AA7292D4AE6}"/>
              </a:ext>
            </a:extLst>
          </p:cNvPr>
          <p:cNvSpPr txBox="1"/>
          <p:nvPr/>
        </p:nvSpPr>
        <p:spPr>
          <a:xfrm>
            <a:off x="3387220" y="2960812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C1752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Search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FDB5F36-EB68-E34B-889A-64174630BBDF}"/>
              </a:ext>
            </a:extLst>
          </p:cNvPr>
          <p:cNvCxnSpPr>
            <a:cxnSpLocks/>
          </p:cNvCxnSpPr>
          <p:nvPr/>
        </p:nvCxnSpPr>
        <p:spPr>
          <a:xfrm flipV="1">
            <a:off x="4808354" y="2881284"/>
            <a:ext cx="0" cy="487579"/>
          </a:xfrm>
          <a:prstGeom prst="straightConnector1">
            <a:avLst/>
          </a:prstGeom>
          <a:ln w="38100">
            <a:solidFill>
              <a:srgbClr val="0C175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8E72D74-115E-69A8-9337-22C6AB5CD12B}"/>
              </a:ext>
            </a:extLst>
          </p:cNvPr>
          <p:cNvSpPr txBox="1"/>
          <p:nvPr/>
        </p:nvSpPr>
        <p:spPr>
          <a:xfrm>
            <a:off x="4929890" y="2952313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C1752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Fetch</a:t>
            </a:r>
          </a:p>
        </p:txBody>
      </p:sp>
      <p:pic>
        <p:nvPicPr>
          <p:cNvPr id="38" name="Graphic 37" descr="Left Brain with solid fill">
            <a:extLst>
              <a:ext uri="{FF2B5EF4-FFF2-40B4-BE49-F238E27FC236}">
                <a16:creationId xmlns:a16="http://schemas.microsoft.com/office/drawing/2014/main" id="{0EDC018B-B64F-CA03-9392-314BC3B8B0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52037" y="1929751"/>
            <a:ext cx="1063450" cy="106345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BA8A28D-5888-1F3F-031A-9A30D8865F19}"/>
              </a:ext>
            </a:extLst>
          </p:cNvPr>
          <p:cNvSpPr txBox="1"/>
          <p:nvPr/>
        </p:nvSpPr>
        <p:spPr>
          <a:xfrm>
            <a:off x="8047853" y="281593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56E48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LLM</a:t>
            </a:r>
          </a:p>
        </p:txBody>
      </p:sp>
    </p:spTree>
    <p:extLst>
      <p:ext uri="{BB962C8B-B14F-4D97-AF65-F5344CB8AC3E}">
        <p14:creationId xmlns:p14="http://schemas.microsoft.com/office/powerpoint/2010/main" val="246549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3" grpId="0" animBg="1"/>
      <p:bldP spid="16" grpId="0"/>
      <p:bldP spid="19" grpId="0"/>
      <p:bldP spid="20" grpId="0"/>
      <p:bldP spid="22" grpId="0"/>
      <p:bldP spid="24" grpId="0"/>
      <p:bldP spid="26" grpId="0"/>
      <p:bldP spid="27" grpId="0"/>
      <p:bldP spid="30" grpId="0"/>
      <p:bldP spid="32" grpId="0"/>
      <p:bldP spid="35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59C46-4F03-9C45-AD6F-583B3961C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96CE21-1B93-0BE7-236C-89BB4E7CE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AA2D14-1F09-C1AE-9EC6-59CAC4C7D6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10CEB80E-B0D0-74E3-4D97-28BB4FE911AC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Retrieval Augmented Generation (RAG)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A1BD2C-03E2-FD3A-9A0B-9104C55083A8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All rights reserved for Dr. Ryan Ahmed @Stemplicity Inc.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A6C7286-07B0-61A9-64EE-22EA5500D6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5255184"/>
              </p:ext>
            </p:extLst>
          </p:nvPr>
        </p:nvGraphicFramePr>
        <p:xfrm>
          <a:off x="271942" y="1809574"/>
          <a:ext cx="11345536" cy="4650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6F936CC-D14B-415F-3823-24C5617B51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5780" y="742598"/>
            <a:ext cx="5853945" cy="207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5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940DA-8FE3-9288-D137-6B7422E95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407338-1609-A18A-525C-DDE91DD04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387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59D145-BB1F-E3F6-B76D-87D5FAE776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BB10F8D3-4539-D8DF-E33E-A228DCC10254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Why use RAG?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A1622A-9D4C-36A4-FCC1-AF553E3782CD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All rights reserved for Dr. Ryan Ahmed @Stemplicity Inc.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951E395-5384-F935-F7A1-81FE822447B3}"/>
              </a:ext>
            </a:extLst>
          </p:cNvPr>
          <p:cNvSpPr txBox="1">
            <a:spLocks/>
          </p:cNvSpPr>
          <p:nvPr/>
        </p:nvSpPr>
        <p:spPr>
          <a:xfrm>
            <a:off x="2694808" y="2578970"/>
            <a:ext cx="11228635" cy="4762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11" indent="-228611" algn="l" defTabSz="914446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87" indent="-285764" algn="l" defTabSz="914446" rtl="0" eaLnBrk="1" latinLnBrk="0" hangingPunct="1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57" indent="-228611" algn="l" defTabSz="914446" rtl="0" eaLnBrk="1" latinLnBrk="0" hangingPunct="1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80" indent="-228611" algn="l" defTabSz="914446" rtl="0" eaLnBrk="1" latinLnBrk="0" hangingPunct="1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503" indent="-228611" algn="l" defTabSz="914446" rtl="0" eaLnBrk="1" latinLnBrk="0" hangingPunct="1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11" marR="0" lvl="0" indent="-228611" algn="l" defTabSz="914446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Clr>
                <a:srgbClr val="0B8EC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F0CBCB6-D6CA-2DD7-F245-FE8F3ABEF6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3364863"/>
              </p:ext>
            </p:extLst>
          </p:nvPr>
        </p:nvGraphicFramePr>
        <p:xfrm>
          <a:off x="885823" y="907669"/>
          <a:ext cx="10376274" cy="5029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9406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5166C-A1A8-8EBF-5BA0-C59847708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4DF0EF-257F-E1CF-2E29-5C4DA8547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387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F0CF64-51EF-8043-95FC-842791F575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22534762-8915-5D4A-F17D-DEE8D0CD6457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Fine-tuning Vs. RAG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E0C221-3D67-C511-EC66-F637595B33A0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All rights reserved for Dr. Ryan Ahmed @Stemplicity Inc.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DFC18AD-A1E1-5606-0CA0-F3029B8A5A69}"/>
              </a:ext>
            </a:extLst>
          </p:cNvPr>
          <p:cNvSpPr txBox="1">
            <a:spLocks/>
          </p:cNvSpPr>
          <p:nvPr/>
        </p:nvSpPr>
        <p:spPr>
          <a:xfrm>
            <a:off x="2694808" y="2578970"/>
            <a:ext cx="11228635" cy="4762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11" indent="-228611" algn="l" defTabSz="914446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87" indent="-285764" algn="l" defTabSz="914446" rtl="0" eaLnBrk="1" latinLnBrk="0" hangingPunct="1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57" indent="-228611" algn="l" defTabSz="914446" rtl="0" eaLnBrk="1" latinLnBrk="0" hangingPunct="1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80" indent="-228611" algn="l" defTabSz="914446" rtl="0" eaLnBrk="1" latinLnBrk="0" hangingPunct="1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503" indent="-228611" algn="l" defTabSz="914446" rtl="0" eaLnBrk="1" latinLnBrk="0" hangingPunct="1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11" marR="0" lvl="0" indent="-228611" algn="l" defTabSz="914446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Clr>
                <a:srgbClr val="0B8EC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7B7031A9-C5FB-98AD-669B-58490E1D8EAA}"/>
              </a:ext>
            </a:extLst>
          </p:cNvPr>
          <p:cNvGraphicFramePr>
            <a:graphicFrameLocks noGrp="1"/>
          </p:cNvGraphicFramePr>
          <p:nvPr/>
        </p:nvGraphicFramePr>
        <p:xfrm>
          <a:off x="64433" y="1294174"/>
          <a:ext cx="11824987" cy="3630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3425">
                  <a:extLst>
                    <a:ext uri="{9D8B030D-6E8A-4147-A177-3AD203B41FA5}">
                      <a16:colId xmlns:a16="http://schemas.microsoft.com/office/drawing/2014/main" val="2620839592"/>
                    </a:ext>
                  </a:extLst>
                </a:gridCol>
                <a:gridCol w="4444181">
                  <a:extLst>
                    <a:ext uri="{9D8B030D-6E8A-4147-A177-3AD203B41FA5}">
                      <a16:colId xmlns:a16="http://schemas.microsoft.com/office/drawing/2014/main" val="445722314"/>
                    </a:ext>
                  </a:extLst>
                </a:gridCol>
                <a:gridCol w="6147381">
                  <a:extLst>
                    <a:ext uri="{9D8B030D-6E8A-4147-A177-3AD203B41FA5}">
                      <a16:colId xmlns:a16="http://schemas.microsoft.com/office/drawing/2014/main" val="1985706799"/>
                    </a:ext>
                  </a:extLst>
                </a:gridCol>
              </a:tblGrid>
              <a:tr h="2327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  <a:latin typeface="Montserrat" panose="00000500000000000000" pitchFamily="2" charset="0"/>
                        </a:rPr>
                        <a:t>Aspect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  <a:latin typeface="Montserrat" panose="00000500000000000000" pitchFamily="2" charset="0"/>
                        </a:rPr>
                        <a:t>Fine-Tuning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  <a:latin typeface="Montserrat" panose="00000500000000000000" pitchFamily="2" charset="0"/>
                        </a:rPr>
                        <a:t>Retrieval-Augmented Generation (RAG)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extLst>
                  <a:ext uri="{0D108BD9-81ED-4DB2-BD59-A6C34878D82A}">
                    <a16:rowId xmlns:a16="http://schemas.microsoft.com/office/drawing/2014/main" val="706270213"/>
                  </a:ext>
                </a:extLst>
              </a:tr>
              <a:tr h="3862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u="none" strike="noStrike" dirty="0">
                          <a:effectLst/>
                          <a:latin typeface="Montserrat" panose="00000500000000000000" pitchFamily="2" charset="0"/>
                        </a:rPr>
                        <a:t>What It Is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  <a:latin typeface="Montserrat" panose="00000500000000000000" pitchFamily="2" charset="0"/>
                        </a:rPr>
                        <a:t>Training the base model (e.g., GPT) on a specific dataset to adapt it to a particular use case.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  <a:latin typeface="Montserrat" panose="00000500000000000000" pitchFamily="2" charset="0"/>
                        </a:rPr>
                        <a:t>Combines GPT's language generation with a retrieval mechanism that fetches external information.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extLst>
                  <a:ext uri="{0D108BD9-81ED-4DB2-BD59-A6C34878D82A}">
                    <a16:rowId xmlns:a16="http://schemas.microsoft.com/office/drawing/2014/main" val="4238248173"/>
                  </a:ext>
                </a:extLst>
              </a:tr>
              <a:tr h="266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u="none" strike="noStrike" dirty="0">
                          <a:effectLst/>
                          <a:latin typeface="Montserrat" panose="00000500000000000000" pitchFamily="2" charset="0"/>
                        </a:rPr>
                        <a:t>How It Works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  <a:latin typeface="Montserrat" panose="00000500000000000000" pitchFamily="2" charset="0"/>
                        </a:rPr>
                        <a:t>Provide a labeled dataset tailored to your task.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  <a:latin typeface="Montserrat" panose="00000500000000000000" pitchFamily="2" charset="0"/>
                        </a:rPr>
                        <a:t>A document or database is indexed using a vector database.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extLst>
                  <a:ext uri="{0D108BD9-81ED-4DB2-BD59-A6C34878D82A}">
                    <a16:rowId xmlns:a16="http://schemas.microsoft.com/office/drawing/2014/main" val="3433075324"/>
                  </a:ext>
                </a:extLst>
              </a:tr>
              <a:tr h="266468">
                <a:tc>
                  <a:txBody>
                    <a:bodyPr/>
                    <a:lstStyle/>
                    <a:p>
                      <a:pPr algn="l" fontAlgn="ctr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  <a:latin typeface="Montserrat" panose="00000500000000000000" pitchFamily="2" charset="0"/>
                        </a:rPr>
                        <a:t>Retrain the model using this data, updating its weights.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  <a:latin typeface="Montserrat" panose="00000500000000000000" pitchFamily="2" charset="0"/>
                        </a:rPr>
                        <a:t>When queried, retrieves the most relevant chunks using similarity search.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extLst>
                  <a:ext uri="{0D108BD9-81ED-4DB2-BD59-A6C34878D82A}">
                    <a16:rowId xmlns:a16="http://schemas.microsoft.com/office/drawing/2014/main" val="3023319182"/>
                  </a:ext>
                </a:extLst>
              </a:tr>
              <a:tr h="307057">
                <a:tc>
                  <a:txBody>
                    <a:bodyPr/>
                    <a:lstStyle/>
                    <a:p>
                      <a:pPr algn="l" fontAlgn="ctr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  <a:latin typeface="Montserrat" panose="00000500000000000000" pitchFamily="2" charset="0"/>
                        </a:rPr>
                        <a:t>GPT generates responses by combining retrieved information with general knowledge.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extLst>
                  <a:ext uri="{0D108BD9-81ED-4DB2-BD59-A6C34878D82A}">
                    <a16:rowId xmlns:a16="http://schemas.microsoft.com/office/drawing/2014/main" val="951451810"/>
                  </a:ext>
                </a:extLst>
              </a:tr>
              <a:tr h="30705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u="none" strike="noStrike" dirty="0">
                          <a:effectLst/>
                          <a:latin typeface="Montserrat" panose="00000500000000000000" pitchFamily="2" charset="0"/>
                        </a:rPr>
                        <a:t>Use Case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  <a:latin typeface="Montserrat" panose="00000500000000000000" pitchFamily="2" charset="0"/>
                        </a:rPr>
                        <a:t>Useful for well-structured, high-quality datasets and niche understanding.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  <a:latin typeface="Montserrat" panose="00000500000000000000" pitchFamily="2" charset="0"/>
                        </a:rPr>
                        <a:t>Ideal for applications requiring up-to-date or domain-specific knowledge without retraining.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extLst>
                  <a:ext uri="{0D108BD9-81ED-4DB2-BD59-A6C34878D82A}">
                    <a16:rowId xmlns:a16="http://schemas.microsoft.com/office/drawing/2014/main" val="1014829618"/>
                  </a:ext>
                </a:extLst>
              </a:tr>
              <a:tr h="204921">
                <a:tc>
                  <a:txBody>
                    <a:bodyPr/>
                    <a:lstStyle/>
                    <a:p>
                      <a:pPr algn="l" fontAlgn="ctr"/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  <a:latin typeface="Montserrat" panose="00000500000000000000" pitchFamily="2" charset="0"/>
                        </a:rPr>
                        <a:t>Requires compute resources and training expertise.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extLst>
                  <a:ext uri="{0D108BD9-81ED-4DB2-BD59-A6C34878D82A}">
                    <a16:rowId xmlns:a16="http://schemas.microsoft.com/office/drawing/2014/main" val="3201459173"/>
                  </a:ext>
                </a:extLst>
              </a:tr>
              <a:tr h="2664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u="none" strike="noStrike" dirty="0">
                          <a:effectLst/>
                          <a:latin typeface="Montserrat" panose="00000500000000000000" pitchFamily="2" charset="0"/>
                        </a:rPr>
                        <a:t>Advantages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  <a:latin typeface="Montserrat" panose="00000500000000000000" pitchFamily="2" charset="0"/>
                        </a:rPr>
                        <a:t>Deeply integrates the knowledge from the dataset.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  <a:latin typeface="Montserrat" panose="00000500000000000000" pitchFamily="2" charset="0"/>
                        </a:rPr>
                        <a:t>Does not require retraining the model; integrates external knowledge.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extLst>
                  <a:ext uri="{0D108BD9-81ED-4DB2-BD59-A6C34878D82A}">
                    <a16:rowId xmlns:a16="http://schemas.microsoft.com/office/drawing/2014/main" val="2516522285"/>
                  </a:ext>
                </a:extLst>
              </a:tr>
              <a:tr h="266468">
                <a:tc>
                  <a:txBody>
                    <a:bodyPr/>
                    <a:lstStyle/>
                    <a:p>
                      <a:pPr algn="l" fontAlgn="ctr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  <a:latin typeface="Montserrat" panose="00000500000000000000" pitchFamily="2" charset="0"/>
                        </a:rPr>
                        <a:t>Easier to maintain; data can be updated without modifying the model.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extLst>
                  <a:ext uri="{0D108BD9-81ED-4DB2-BD59-A6C34878D82A}">
                    <a16:rowId xmlns:a16="http://schemas.microsoft.com/office/drawing/2014/main" val="1234018615"/>
                  </a:ext>
                </a:extLst>
              </a:tr>
              <a:tr h="143962">
                <a:tc>
                  <a:txBody>
                    <a:bodyPr/>
                    <a:lstStyle/>
                    <a:p>
                      <a:pPr algn="l" fontAlgn="ctr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  <a:latin typeface="Montserrat" panose="00000500000000000000" pitchFamily="2" charset="0"/>
                        </a:rPr>
                        <a:t>Cost-effective compared to fine-tuning.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extLst>
                  <a:ext uri="{0D108BD9-81ED-4DB2-BD59-A6C34878D82A}">
                    <a16:rowId xmlns:a16="http://schemas.microsoft.com/office/drawing/2014/main" val="239066925"/>
                  </a:ext>
                </a:extLst>
              </a:tr>
              <a:tr h="2049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u="none" strike="noStrike" dirty="0">
                          <a:effectLst/>
                          <a:latin typeface="Montserrat" panose="00000500000000000000" pitchFamily="2" charset="0"/>
                        </a:rPr>
                        <a:t>Drawbacks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  <a:latin typeface="Montserrat" panose="00000500000000000000" pitchFamily="2" charset="0"/>
                        </a:rPr>
                        <a:t>Expensive and time-consuming.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  <a:latin typeface="Montserrat" panose="00000500000000000000" pitchFamily="2" charset="0"/>
                        </a:rPr>
                        <a:t>Relies on the quality of the retrieval system and indexed data.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extLst>
                  <a:ext uri="{0D108BD9-81ED-4DB2-BD59-A6C34878D82A}">
                    <a16:rowId xmlns:a16="http://schemas.microsoft.com/office/drawing/2014/main" val="499839283"/>
                  </a:ext>
                </a:extLst>
              </a:tr>
              <a:tr h="307057">
                <a:tc>
                  <a:txBody>
                    <a:bodyPr/>
                    <a:lstStyle/>
                    <a:p>
                      <a:pPr algn="l" fontAlgn="ctr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  <a:latin typeface="Montserrat" panose="00000500000000000000" pitchFamily="2" charset="0"/>
                        </a:rPr>
                        <a:t>Locks the model into a specific knowledge set, limiting flexibility for dynamic or broad queries.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 dirty="0">
                          <a:effectLst/>
                          <a:latin typeface="Montserrat" panose="00000500000000000000" pitchFamily="2" charset="0"/>
                        </a:rPr>
                        <a:t>Retrieval may fail if documents are poorly indexed or irrelevant data is fetched.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extLst>
                  <a:ext uri="{0D108BD9-81ED-4DB2-BD59-A6C34878D82A}">
                    <a16:rowId xmlns:a16="http://schemas.microsoft.com/office/drawing/2014/main" val="588165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99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0902D-4054-7EC7-ADE9-DA354C4DA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066C31-E3C8-A7E6-EF8F-556FB0C9D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387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5F3AEA-9FCB-FC93-C75D-80791F79C6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B6492D40-78F4-CD4D-BA21-F2BBDE6377C0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charset="0"/>
                <a:ea typeface="Montserrat" charset="0"/>
                <a:cs typeface="Montserrat" charset="0"/>
              </a:rPr>
              <a:t>What is LangChain?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ADCA6-45B9-878B-F9B3-782809FA3A59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All rights reserved for Dr. Ryan Ahmed @Stemplicity Inc. 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858CA19-DF47-F43B-F081-678E4DA68B21}"/>
              </a:ext>
            </a:extLst>
          </p:cNvPr>
          <p:cNvSpPr txBox="1">
            <a:spLocks/>
          </p:cNvSpPr>
          <p:nvPr/>
        </p:nvSpPr>
        <p:spPr>
          <a:xfrm>
            <a:off x="2694808" y="2578970"/>
            <a:ext cx="11228635" cy="4762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11" indent="-228611" algn="l" defTabSz="914446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87" indent="-285764" algn="l" defTabSz="914446" rtl="0" eaLnBrk="1" latinLnBrk="0" hangingPunct="1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57" indent="-228611" algn="l" defTabSz="914446" rtl="0" eaLnBrk="1" latinLnBrk="0" hangingPunct="1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80" indent="-228611" algn="l" defTabSz="914446" rtl="0" eaLnBrk="1" latinLnBrk="0" hangingPunct="1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503" indent="-228611" algn="l" defTabSz="914446" rtl="0" eaLnBrk="1" latinLnBrk="0" hangingPunct="1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11" marR="0" lvl="0" indent="-228611" algn="l" defTabSz="914446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333"/>
              </a:spcAft>
              <a:buClr>
                <a:srgbClr val="0B8EC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902AB3-A8CF-E563-2558-49582BA125E6}"/>
              </a:ext>
            </a:extLst>
          </p:cNvPr>
          <p:cNvSpPr txBox="1"/>
          <p:nvPr/>
        </p:nvSpPr>
        <p:spPr>
          <a:xfrm>
            <a:off x="154721" y="893292"/>
            <a:ext cx="11715109" cy="2148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marR="0" lvl="0" indent="-2286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  <a:tabLst/>
              <a:defRPr kumimoji="0" b="0" i="0" u="none" strike="noStrike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LangChain is a framework designed to help developers build applications using large language models more effectively. </a:t>
            </a:r>
          </a:p>
          <a:p>
            <a:r>
              <a:rPr lang="en-US" dirty="0"/>
              <a:t>Instead of just sending one prompt and getting one reply, LangChain lets you chain together different components (like prompts, memory, tools, retrieval from documents, etc.) to build more complex, smarter </a:t>
            </a:r>
            <a:r>
              <a:rPr lang="en-US"/>
              <a:t>apps.</a:t>
            </a:r>
            <a:endParaRPr lang="en-US" dirty="0"/>
          </a:p>
        </p:txBody>
      </p:sp>
      <p:pic>
        <p:nvPicPr>
          <p:cNvPr id="2050" name="Picture 2" descr="LangChain logo in PNG and vector formats (SVG, EPS, PDF)">
            <a:extLst>
              <a:ext uri="{FF2B5EF4-FFF2-40B4-BE49-F238E27FC236}">
                <a16:creationId xmlns:a16="http://schemas.microsoft.com/office/drawing/2014/main" id="{CBF57A08-48D9-F601-0F24-99DD44DD22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10" b="34136"/>
          <a:stretch/>
        </p:blipFill>
        <p:spPr bwMode="auto">
          <a:xfrm>
            <a:off x="2377141" y="3185295"/>
            <a:ext cx="6560693" cy="177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776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7793</TotalTime>
  <Words>1361</Words>
  <Application>Microsoft Office PowerPoint</Application>
  <PresentationFormat>Widescreen</PresentationFormat>
  <Paragraphs>144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kukesh kodess</dc:creator>
  <cp:lastModifiedBy>Ryan Ahmed</cp:lastModifiedBy>
  <cp:revision>506</cp:revision>
  <dcterms:created xsi:type="dcterms:W3CDTF">2019-11-18T17:58:36Z</dcterms:created>
  <dcterms:modified xsi:type="dcterms:W3CDTF">2025-04-28T00:55:54Z</dcterms:modified>
</cp:coreProperties>
</file>