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565" r:id="rId2"/>
    <p:sldId id="4221" r:id="rId3"/>
    <p:sldId id="4228" r:id="rId4"/>
    <p:sldId id="4218" r:id="rId5"/>
    <p:sldId id="4229" r:id="rId6"/>
    <p:sldId id="27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CCDD"/>
    <a:srgbClr val="D56E48"/>
    <a:srgbClr val="0C1752"/>
    <a:srgbClr val="1BBFD1"/>
    <a:srgbClr val="E3E9EE"/>
    <a:srgbClr val="FFFFFF"/>
    <a:srgbClr val="F09063"/>
    <a:srgbClr val="F9F9F9"/>
    <a:srgbClr val="E7C24C"/>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721"/>
  </p:normalViewPr>
  <p:slideViewPr>
    <p:cSldViewPr snapToGrid="0" snapToObjects="1">
      <p:cViewPr varScale="1">
        <p:scale>
          <a:sx n="101" d="100"/>
          <a:sy n="101" d="100"/>
        </p:scale>
        <p:origin x="78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B5DF1-6160-48DA-9244-780755A51C3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566F586A-A994-4804-9C96-3046E55639C7}">
      <dgm:prSet phldrT="[Text]" custT="1"/>
      <dgm:spPr>
        <a:solidFill>
          <a:srgbClr val="D56E48"/>
        </a:solidFill>
        <a:ln>
          <a:noFill/>
        </a:ln>
      </dgm:spPr>
      <dgm:t>
        <a:bodyPr/>
        <a:lstStyle/>
        <a:p>
          <a:r>
            <a:rPr lang="en-CA" sz="2200" dirty="0">
              <a:latin typeface="Montserrat" panose="00000500000000000000" pitchFamily="2" charset="0"/>
            </a:rPr>
            <a:t>Master Pydantic library for output validation</a:t>
          </a:r>
          <a:endParaRPr lang="en-CA" sz="2200" dirty="0">
            <a:latin typeface="Montserrat" panose="00000500000000000000" pitchFamily="2" charset="0"/>
            <a:cs typeface="Mongolian Baiti" panose="03000500000000000000" pitchFamily="66" charset="0"/>
          </a:endParaRPr>
        </a:p>
      </dgm:t>
    </dgm:pt>
    <dgm:pt modelId="{0E646359-7774-44D7-A78E-48FF645A581F}" type="parTrans" cxnId="{9FB5AB61-78F8-4CE9-BA1C-2D3174FA942B}">
      <dgm:prSet/>
      <dgm:spPr/>
      <dgm:t>
        <a:bodyPr/>
        <a:lstStyle/>
        <a:p>
          <a:endParaRPr lang="en-CA" sz="2200">
            <a:latin typeface="Montserrat" panose="00000500000000000000" pitchFamily="2" charset="0"/>
            <a:cs typeface="Mongolian Baiti" panose="03000500000000000000" pitchFamily="66" charset="0"/>
          </a:endParaRPr>
        </a:p>
      </dgm:t>
    </dgm:pt>
    <dgm:pt modelId="{354A0CE6-2E67-42BB-BD99-61C4184CA873}" type="sibTrans" cxnId="{9FB5AB61-78F8-4CE9-BA1C-2D3174FA942B}">
      <dgm:prSet/>
      <dgm:spPr/>
      <dgm:t>
        <a:bodyPr/>
        <a:lstStyle/>
        <a:p>
          <a:endParaRPr lang="en-CA" sz="2200">
            <a:latin typeface="Montserrat" panose="00000500000000000000" pitchFamily="2" charset="0"/>
            <a:cs typeface="Mongolian Baiti" panose="03000500000000000000" pitchFamily="66" charset="0"/>
          </a:endParaRPr>
        </a:p>
      </dgm:t>
    </dgm:pt>
    <dgm:pt modelId="{A0002731-D28C-4A50-BEB6-82E42A6EA6A0}">
      <dgm:prSet phldrT="[Text]" custT="1"/>
      <dgm:spPr>
        <a:solidFill>
          <a:srgbClr val="11CCDD"/>
        </a:solidFill>
        <a:ln>
          <a:noFill/>
        </a:ln>
      </dgm:spPr>
      <dgm:t>
        <a:bodyPr/>
        <a:lstStyle/>
        <a:p>
          <a:r>
            <a:rPr lang="en-CA" sz="2200" dirty="0">
              <a:latin typeface="Montserrat" panose="00000500000000000000" pitchFamily="2" charset="0"/>
              <a:cs typeface="Mongolian Baiti" panose="03000500000000000000" pitchFamily="66" charset="0"/>
            </a:rPr>
            <a:t>Learn how to generate parsed structured output from OpenAI with Pydantic</a:t>
          </a:r>
        </a:p>
      </dgm:t>
    </dgm:pt>
    <dgm:pt modelId="{D7039768-1D31-426E-85CC-D75BE37A7BF9}" type="parTrans" cxnId="{93C0DD62-31BD-4A57-9D13-62B9908472AD}">
      <dgm:prSet/>
      <dgm:spPr/>
      <dgm:t>
        <a:bodyPr/>
        <a:lstStyle/>
        <a:p>
          <a:endParaRPr lang="en-CA"/>
        </a:p>
      </dgm:t>
    </dgm:pt>
    <dgm:pt modelId="{860D0BB9-7B25-4C97-85FE-4287A5FBD9BA}" type="sibTrans" cxnId="{93C0DD62-31BD-4A57-9D13-62B9908472AD}">
      <dgm:prSet/>
      <dgm:spPr/>
      <dgm:t>
        <a:bodyPr/>
        <a:lstStyle/>
        <a:p>
          <a:endParaRPr lang="en-CA"/>
        </a:p>
      </dgm:t>
    </dgm:pt>
    <dgm:pt modelId="{46D885B5-5B2D-4FD4-A5F9-CDB8A76DB74F}">
      <dgm:prSet phldrT="[Text]" custT="1"/>
      <dgm:spPr>
        <a:solidFill>
          <a:schemeClr val="bg2">
            <a:lumMod val="75000"/>
          </a:schemeClr>
        </a:solidFill>
        <a:ln>
          <a:noFill/>
        </a:ln>
      </dgm:spPr>
      <dgm:t>
        <a:bodyPr/>
        <a:lstStyle/>
        <a:p>
          <a:r>
            <a:rPr lang="en-CA" sz="2200" dirty="0">
              <a:latin typeface="Montserrat" panose="00000500000000000000" pitchFamily="2" charset="0"/>
              <a:cs typeface="Mongolian Baiti" panose="03000500000000000000" pitchFamily="66" charset="0"/>
            </a:rPr>
            <a:t>Learn how to develop a text change tracker using OpenAI</a:t>
          </a:r>
        </a:p>
      </dgm:t>
    </dgm:pt>
    <dgm:pt modelId="{24393E76-F819-4F5C-938D-46801EDE2772}" type="parTrans" cxnId="{E3620182-2B86-482E-A66F-642BCF153D80}">
      <dgm:prSet/>
      <dgm:spPr/>
      <dgm:t>
        <a:bodyPr/>
        <a:lstStyle/>
        <a:p>
          <a:endParaRPr lang="en-CA"/>
        </a:p>
      </dgm:t>
    </dgm:pt>
    <dgm:pt modelId="{C70FA472-65CB-449A-88E9-E66F648149F8}" type="sibTrans" cxnId="{E3620182-2B86-482E-A66F-642BCF153D80}">
      <dgm:prSet/>
      <dgm:spPr/>
      <dgm:t>
        <a:bodyPr/>
        <a:lstStyle/>
        <a:p>
          <a:endParaRPr lang="en-CA"/>
        </a:p>
      </dgm:t>
    </dgm:pt>
    <dgm:pt modelId="{1758920E-87FE-42D3-AADA-4D6760E5C14D}">
      <dgm:prSet phldrT="[Text]" custT="1"/>
      <dgm:spPr>
        <a:solidFill>
          <a:srgbClr val="0C1752"/>
        </a:solidFill>
        <a:ln>
          <a:noFill/>
        </a:ln>
      </dgm:spPr>
      <dgm:t>
        <a:bodyPr/>
        <a:lstStyle/>
        <a:p>
          <a:r>
            <a:rPr lang="en-CA" sz="2200" dirty="0">
              <a:latin typeface="Montserrat" panose="00000500000000000000" pitchFamily="2" charset="0"/>
              <a:cs typeface="Mongolian Baiti" panose="03000500000000000000" pitchFamily="66" charset="0"/>
            </a:rPr>
            <a:t>Build a powerful AI resume editor that can identify gaps between resume and the job description and tailor the resume and cover letter.</a:t>
          </a:r>
        </a:p>
      </dgm:t>
    </dgm:pt>
    <dgm:pt modelId="{185C6719-8C73-4AEE-B932-0DF477EA7287}" type="parTrans" cxnId="{051732A5-B235-40AD-82B8-ED25AC2606C0}">
      <dgm:prSet/>
      <dgm:spPr/>
      <dgm:t>
        <a:bodyPr/>
        <a:lstStyle/>
        <a:p>
          <a:endParaRPr lang="en-CA"/>
        </a:p>
      </dgm:t>
    </dgm:pt>
    <dgm:pt modelId="{75F90D20-7C91-41F5-93E2-216420DDF72E}" type="sibTrans" cxnId="{051732A5-B235-40AD-82B8-ED25AC2606C0}">
      <dgm:prSet/>
      <dgm:spPr/>
      <dgm:t>
        <a:bodyPr/>
        <a:lstStyle/>
        <a:p>
          <a:endParaRPr lang="en-CA"/>
        </a:p>
      </dgm:t>
    </dgm:pt>
    <dgm:pt modelId="{91AECCB5-357E-4817-8D8B-617F328E7EE2}" type="pres">
      <dgm:prSet presAssocID="{C5BB5DF1-6160-48DA-9244-780755A51C37}" presName="diagram" presStyleCnt="0">
        <dgm:presLayoutVars>
          <dgm:dir/>
          <dgm:resizeHandles val="exact"/>
        </dgm:presLayoutVars>
      </dgm:prSet>
      <dgm:spPr/>
    </dgm:pt>
    <dgm:pt modelId="{D9147124-3C63-4A4D-8C9B-C522176F03EC}" type="pres">
      <dgm:prSet presAssocID="{1758920E-87FE-42D3-AADA-4D6760E5C14D}" presName="node" presStyleLbl="node1" presStyleIdx="0" presStyleCnt="4">
        <dgm:presLayoutVars>
          <dgm:bulletEnabled val="1"/>
        </dgm:presLayoutVars>
      </dgm:prSet>
      <dgm:spPr/>
    </dgm:pt>
    <dgm:pt modelId="{C5322D37-A6D2-4EBC-8BD0-60862C9FAD76}" type="pres">
      <dgm:prSet presAssocID="{75F90D20-7C91-41F5-93E2-216420DDF72E}" presName="sibTrans" presStyleCnt="0"/>
      <dgm:spPr/>
    </dgm:pt>
    <dgm:pt modelId="{1B558E55-37DC-4859-9ABB-EFE02DEEEF05}" type="pres">
      <dgm:prSet presAssocID="{566F586A-A994-4804-9C96-3046E55639C7}" presName="node" presStyleLbl="node1" presStyleIdx="1" presStyleCnt="4">
        <dgm:presLayoutVars>
          <dgm:bulletEnabled val="1"/>
        </dgm:presLayoutVars>
      </dgm:prSet>
      <dgm:spPr/>
    </dgm:pt>
    <dgm:pt modelId="{01464A9C-616B-49B1-952D-EFAA01A6B320}" type="pres">
      <dgm:prSet presAssocID="{354A0CE6-2E67-42BB-BD99-61C4184CA873}" presName="sibTrans" presStyleCnt="0"/>
      <dgm:spPr/>
    </dgm:pt>
    <dgm:pt modelId="{BF34E69A-6766-4451-8342-A9892700C0F9}" type="pres">
      <dgm:prSet presAssocID="{A0002731-D28C-4A50-BEB6-82E42A6EA6A0}" presName="node" presStyleLbl="node1" presStyleIdx="2" presStyleCnt="4">
        <dgm:presLayoutVars>
          <dgm:bulletEnabled val="1"/>
        </dgm:presLayoutVars>
      </dgm:prSet>
      <dgm:spPr/>
    </dgm:pt>
    <dgm:pt modelId="{6399BC05-9D3D-4F08-95BA-44E1E4CC02D7}" type="pres">
      <dgm:prSet presAssocID="{860D0BB9-7B25-4C97-85FE-4287A5FBD9BA}" presName="sibTrans" presStyleCnt="0"/>
      <dgm:spPr/>
    </dgm:pt>
    <dgm:pt modelId="{0429AC21-C4B7-4067-BCB0-B775422BF23D}" type="pres">
      <dgm:prSet presAssocID="{46D885B5-5B2D-4FD4-A5F9-CDB8A76DB74F}" presName="node" presStyleLbl="node1" presStyleIdx="3" presStyleCnt="4">
        <dgm:presLayoutVars>
          <dgm:bulletEnabled val="1"/>
        </dgm:presLayoutVars>
      </dgm:prSet>
      <dgm:spPr/>
    </dgm:pt>
  </dgm:ptLst>
  <dgm:cxnLst>
    <dgm:cxn modelId="{8D874905-73C9-4E87-B0B0-20AFAE1624E1}" type="presOf" srcId="{566F586A-A994-4804-9C96-3046E55639C7}" destId="{1B558E55-37DC-4859-9ABB-EFE02DEEEF05}" srcOrd="0" destOrd="0" presId="urn:microsoft.com/office/officeart/2005/8/layout/default"/>
    <dgm:cxn modelId="{9FB5AB61-78F8-4CE9-BA1C-2D3174FA942B}" srcId="{C5BB5DF1-6160-48DA-9244-780755A51C37}" destId="{566F586A-A994-4804-9C96-3046E55639C7}" srcOrd="1" destOrd="0" parTransId="{0E646359-7774-44D7-A78E-48FF645A581F}" sibTransId="{354A0CE6-2E67-42BB-BD99-61C4184CA873}"/>
    <dgm:cxn modelId="{93C0DD62-31BD-4A57-9D13-62B9908472AD}" srcId="{C5BB5DF1-6160-48DA-9244-780755A51C37}" destId="{A0002731-D28C-4A50-BEB6-82E42A6EA6A0}" srcOrd="2" destOrd="0" parTransId="{D7039768-1D31-426E-85CC-D75BE37A7BF9}" sibTransId="{860D0BB9-7B25-4C97-85FE-4287A5FBD9BA}"/>
    <dgm:cxn modelId="{E3620182-2B86-482E-A66F-642BCF153D80}" srcId="{C5BB5DF1-6160-48DA-9244-780755A51C37}" destId="{46D885B5-5B2D-4FD4-A5F9-CDB8A76DB74F}" srcOrd="3" destOrd="0" parTransId="{24393E76-F819-4F5C-938D-46801EDE2772}" sibTransId="{C70FA472-65CB-449A-88E9-E66F648149F8}"/>
    <dgm:cxn modelId="{1F6ED38A-3C9B-42EF-92CA-8ABCD67F5A1F}" type="presOf" srcId="{46D885B5-5B2D-4FD4-A5F9-CDB8A76DB74F}" destId="{0429AC21-C4B7-4067-BCB0-B775422BF23D}" srcOrd="0" destOrd="0" presId="urn:microsoft.com/office/officeart/2005/8/layout/default"/>
    <dgm:cxn modelId="{D3725B95-D5B9-4233-A5F4-16D06404B807}" type="presOf" srcId="{A0002731-D28C-4A50-BEB6-82E42A6EA6A0}" destId="{BF34E69A-6766-4451-8342-A9892700C0F9}" srcOrd="0" destOrd="0" presId="urn:microsoft.com/office/officeart/2005/8/layout/default"/>
    <dgm:cxn modelId="{051732A5-B235-40AD-82B8-ED25AC2606C0}" srcId="{C5BB5DF1-6160-48DA-9244-780755A51C37}" destId="{1758920E-87FE-42D3-AADA-4D6760E5C14D}" srcOrd="0" destOrd="0" parTransId="{185C6719-8C73-4AEE-B932-0DF477EA7287}" sibTransId="{75F90D20-7C91-41F5-93E2-216420DDF72E}"/>
    <dgm:cxn modelId="{3C10F0DC-3A5C-4EC1-B115-A57BDCCAAB27}" type="presOf" srcId="{1758920E-87FE-42D3-AADA-4D6760E5C14D}" destId="{D9147124-3C63-4A4D-8C9B-C522176F03EC}" srcOrd="0" destOrd="0" presId="urn:microsoft.com/office/officeart/2005/8/layout/default"/>
    <dgm:cxn modelId="{BCF0D0E2-7832-4736-98E9-D156945CD970}" type="presOf" srcId="{C5BB5DF1-6160-48DA-9244-780755A51C37}" destId="{91AECCB5-357E-4817-8D8B-617F328E7EE2}" srcOrd="0" destOrd="0" presId="urn:microsoft.com/office/officeart/2005/8/layout/default"/>
    <dgm:cxn modelId="{9C5EA30C-60F1-4A82-855A-3D052E4E3C7B}" type="presParOf" srcId="{91AECCB5-357E-4817-8D8B-617F328E7EE2}" destId="{D9147124-3C63-4A4D-8C9B-C522176F03EC}" srcOrd="0" destOrd="0" presId="urn:microsoft.com/office/officeart/2005/8/layout/default"/>
    <dgm:cxn modelId="{E3769939-981D-4B76-B390-1D19EC9F5F63}" type="presParOf" srcId="{91AECCB5-357E-4817-8D8B-617F328E7EE2}" destId="{C5322D37-A6D2-4EBC-8BD0-60862C9FAD76}" srcOrd="1" destOrd="0" presId="urn:microsoft.com/office/officeart/2005/8/layout/default"/>
    <dgm:cxn modelId="{8A1C0F08-D7F6-4EF0-BBC7-A54829BBDEC1}" type="presParOf" srcId="{91AECCB5-357E-4817-8D8B-617F328E7EE2}" destId="{1B558E55-37DC-4859-9ABB-EFE02DEEEF05}" srcOrd="2" destOrd="0" presId="urn:microsoft.com/office/officeart/2005/8/layout/default"/>
    <dgm:cxn modelId="{C88EBAF7-B818-49AE-9EA9-495FE02D8303}" type="presParOf" srcId="{91AECCB5-357E-4817-8D8B-617F328E7EE2}" destId="{01464A9C-616B-49B1-952D-EFAA01A6B320}" srcOrd="3" destOrd="0" presId="urn:microsoft.com/office/officeart/2005/8/layout/default"/>
    <dgm:cxn modelId="{A0434FBF-FBC6-463B-8E18-13F6B66DB530}" type="presParOf" srcId="{91AECCB5-357E-4817-8D8B-617F328E7EE2}" destId="{BF34E69A-6766-4451-8342-A9892700C0F9}" srcOrd="4" destOrd="0" presId="urn:microsoft.com/office/officeart/2005/8/layout/default"/>
    <dgm:cxn modelId="{278173C5-4BDC-4248-B1F6-129E591E543C}" type="presParOf" srcId="{91AECCB5-357E-4817-8D8B-617F328E7EE2}" destId="{6399BC05-9D3D-4F08-95BA-44E1E4CC02D7}" srcOrd="5" destOrd="0" presId="urn:microsoft.com/office/officeart/2005/8/layout/default"/>
    <dgm:cxn modelId="{96BE7BA5-FA89-4152-BC31-521E956B41CD}" type="presParOf" srcId="{91AECCB5-357E-4817-8D8B-617F328E7EE2}" destId="{0429AC21-C4B7-4067-BCB0-B775422BF23D}" srcOrd="6" destOrd="0" presId="urn:microsoft.com/office/officeart/2005/8/layout/default"/>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5956B-7142-45B3-8DE5-D244F09C1D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C8D2E032-0B97-48FC-A6CA-0BD000138640}">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a:buNone/>
          </a:pPr>
          <a:r>
            <a:rPr lang="en-CA" sz="1900" dirty="0">
              <a:latin typeface="Montserrat" panose="00000500000000000000" pitchFamily="2" charset="0"/>
            </a:rPr>
            <a:t>Pydantic is a powerful library that can perform data validation and output parsing and ensure consistent, well-structured, and robust outputs. </a:t>
          </a:r>
          <a:endParaRPr lang="en-US" sz="1900" dirty="0">
            <a:latin typeface="Montserrat" panose="00000500000000000000" pitchFamily="2" charset="0"/>
          </a:endParaRPr>
        </a:p>
      </dgm:t>
    </dgm:pt>
    <dgm:pt modelId="{52B61E58-110A-49C3-9F54-2D90926C9003}" type="parTrans" cxnId="{682BE536-069F-4200-8BE3-4154DDC27BE1}">
      <dgm:prSet/>
      <dgm:spPr/>
      <dgm:t>
        <a:bodyPr/>
        <a:lstStyle/>
        <a:p>
          <a:endParaRPr lang="en-CA" sz="1900"/>
        </a:p>
      </dgm:t>
    </dgm:pt>
    <dgm:pt modelId="{259148F1-C963-47A5-8CB6-21BE506A50F1}" type="sibTrans" cxnId="{682BE536-069F-4200-8BE3-4154DDC27BE1}">
      <dgm:prSet/>
      <dgm:spPr/>
      <dgm:t>
        <a:bodyPr/>
        <a:lstStyle/>
        <a:p>
          <a:endParaRPr lang="en-CA" sz="1900"/>
        </a:p>
      </dgm:t>
    </dgm:pt>
    <dgm:pt modelId="{98345771-BEDD-4E41-9227-CD9BD789DE8E}">
      <dgm:prSet custT="1"/>
      <dgm:spPr>
        <a:solidFill>
          <a:srgbClr val="D56E48"/>
        </a:solidFill>
        <a:ln w="12700" cap="flat" cmpd="sng" algn="ctr">
          <a:solidFill>
            <a:prstClr val="white">
              <a:hueOff val="0"/>
              <a:satOff val="0"/>
              <a:lumOff val="0"/>
              <a:alphaOff val="0"/>
            </a:prstClr>
          </a:solidFill>
          <a:prstDash val="solid"/>
          <a:miter lim="800000"/>
        </a:ln>
        <a:effectLst/>
      </dgm:spPr>
      <dgm:t>
        <a:bodyPr spcFirstLastPara="0" vert="horz" wrap="square" lIns="76200" tIns="76200" rIns="76200" bIns="76200" numCol="1" spcCol="1270" anchor="ctr" anchorCtr="0"/>
        <a:lstStyle/>
        <a:p>
          <a:pPr marL="0" lvl="0" indent="0" algn="l" defTabSz="889000">
            <a:lnSpc>
              <a:spcPct val="90000"/>
            </a:lnSpc>
            <a:spcBef>
              <a:spcPct val="0"/>
            </a:spcBef>
            <a:spcAft>
              <a:spcPct val="35000"/>
            </a:spcAft>
            <a:buNone/>
          </a:pPr>
          <a:r>
            <a:rPr lang="en-CA" sz="1900" kern="1200" dirty="0">
              <a:solidFill>
                <a:prstClr val="white"/>
              </a:solidFill>
              <a:latin typeface="Montserrat" panose="00000500000000000000" pitchFamily="2" charset="0"/>
              <a:ea typeface="+mn-ea"/>
              <a:cs typeface="+mn-cs"/>
            </a:rPr>
            <a:t>Text change tracking feature can be implemented using a proper prompt.</a:t>
          </a:r>
        </a:p>
      </dgm:t>
    </dgm:pt>
    <dgm:pt modelId="{93BA8C1C-03B7-420D-A4DE-A5A226E6A8D1}" type="parTrans" cxnId="{76D80BD4-16FA-4D09-8E66-BA1ACB94D137}">
      <dgm:prSet/>
      <dgm:spPr/>
      <dgm:t>
        <a:bodyPr/>
        <a:lstStyle/>
        <a:p>
          <a:endParaRPr lang="en-CA" sz="1900"/>
        </a:p>
      </dgm:t>
    </dgm:pt>
    <dgm:pt modelId="{6FF7859E-D66D-438F-8A37-4CFBFF65C2C9}" type="sibTrans" cxnId="{76D80BD4-16FA-4D09-8E66-BA1ACB94D137}">
      <dgm:prSet/>
      <dgm:spPr/>
      <dgm:t>
        <a:bodyPr/>
        <a:lstStyle/>
        <a:p>
          <a:endParaRPr lang="en-CA" sz="1900"/>
        </a:p>
      </dgm:t>
    </dgm:pt>
    <dgm:pt modelId="{F2BC609A-97E3-46A1-BDB0-691E27375CFC}">
      <dgm:prSet custT="1"/>
      <dgm:spPr>
        <a:solidFill>
          <a:srgbClr val="D56E48"/>
        </a:solidFill>
        <a:ln w="12700" cap="flat" cmpd="sng" algn="ctr">
          <a:solidFill>
            <a:prstClr val="white">
              <a:hueOff val="0"/>
              <a:satOff val="0"/>
              <a:lumOff val="0"/>
              <a:alphaOff val="0"/>
            </a:prstClr>
          </a:solidFill>
          <a:prstDash val="solid"/>
          <a:miter lim="800000"/>
        </a:ln>
        <a:effectLst/>
      </dgm:spPr>
      <dgm:t>
        <a:bodyPr spcFirstLastPara="0" vert="horz" wrap="square" lIns="76200" tIns="76200" rIns="76200" bIns="76200" numCol="1" spcCol="1270" anchor="ctr" anchorCtr="0"/>
        <a:lstStyle/>
        <a:p>
          <a:pPr marL="0" lvl="0" indent="0" algn="l" defTabSz="889000">
            <a:lnSpc>
              <a:spcPct val="90000"/>
            </a:lnSpc>
            <a:spcBef>
              <a:spcPct val="0"/>
            </a:spcBef>
            <a:spcAft>
              <a:spcPct val="35000"/>
            </a:spcAft>
            <a:buNone/>
          </a:pPr>
          <a:r>
            <a:rPr lang="en-CA" sz="1900" kern="1200">
              <a:solidFill>
                <a:prstClr val="white"/>
              </a:solidFill>
              <a:latin typeface="Montserrat" panose="00000500000000000000" pitchFamily="2" charset="0"/>
              <a:ea typeface="+mn-ea"/>
              <a:cs typeface="+mn-cs"/>
            </a:rPr>
            <a:t>A powerful application for resume enhancement can be developed in one day with the power of LLMs such as gpt-4.o and Gemini. </a:t>
          </a:r>
          <a:endParaRPr lang="en-CA" sz="1900" kern="1200" dirty="0">
            <a:solidFill>
              <a:prstClr val="white"/>
            </a:solidFill>
            <a:latin typeface="Montserrat" panose="00000500000000000000" pitchFamily="2" charset="0"/>
            <a:ea typeface="+mn-ea"/>
            <a:cs typeface="+mn-cs"/>
          </a:endParaRPr>
        </a:p>
      </dgm:t>
    </dgm:pt>
    <dgm:pt modelId="{5B6B21F1-8C5D-457E-A9C8-0DAD0DDE0DAE}" type="parTrans" cxnId="{36D55044-A91A-48BF-A969-2F4E70D355DE}">
      <dgm:prSet/>
      <dgm:spPr/>
      <dgm:t>
        <a:bodyPr/>
        <a:lstStyle/>
        <a:p>
          <a:endParaRPr lang="en-CA"/>
        </a:p>
      </dgm:t>
    </dgm:pt>
    <dgm:pt modelId="{5B5CAA10-D691-461A-9EC3-60A0765BF18D}" type="sibTrans" cxnId="{36D55044-A91A-48BF-A969-2F4E70D355DE}">
      <dgm:prSet/>
      <dgm:spPr/>
      <dgm:t>
        <a:bodyPr/>
        <a:lstStyle/>
        <a:p>
          <a:endParaRPr lang="en-CA"/>
        </a:p>
      </dgm:t>
    </dgm:pt>
    <dgm:pt modelId="{D0CCD457-7D44-40F6-A1E5-BE2FB793C746}" type="pres">
      <dgm:prSet presAssocID="{E375956B-7142-45B3-8DE5-D244F09C1DB8}" presName="linear" presStyleCnt="0">
        <dgm:presLayoutVars>
          <dgm:animLvl val="lvl"/>
          <dgm:resizeHandles val="exact"/>
        </dgm:presLayoutVars>
      </dgm:prSet>
      <dgm:spPr/>
    </dgm:pt>
    <dgm:pt modelId="{EFBD4A4C-43A2-4840-AABB-D7653C95F957}" type="pres">
      <dgm:prSet presAssocID="{C8D2E032-0B97-48FC-A6CA-0BD000138640}" presName="parentText" presStyleLbl="node1" presStyleIdx="0" presStyleCnt="3">
        <dgm:presLayoutVars>
          <dgm:chMax val="0"/>
          <dgm:bulletEnabled val="1"/>
        </dgm:presLayoutVars>
      </dgm:prSet>
      <dgm:spPr/>
    </dgm:pt>
    <dgm:pt modelId="{FE6AD6D8-D2C0-4606-8EDC-5558C7DB5137}" type="pres">
      <dgm:prSet presAssocID="{259148F1-C963-47A5-8CB6-21BE506A50F1}" presName="spacer" presStyleCnt="0"/>
      <dgm:spPr/>
    </dgm:pt>
    <dgm:pt modelId="{BBCAD95C-169D-4629-8CE3-60AB74847102}" type="pres">
      <dgm:prSet presAssocID="{98345771-BEDD-4E41-9227-CD9BD789DE8E}" presName="parentText" presStyleLbl="node1" presStyleIdx="1" presStyleCnt="3">
        <dgm:presLayoutVars>
          <dgm:chMax val="0"/>
          <dgm:bulletEnabled val="1"/>
        </dgm:presLayoutVars>
      </dgm:prSet>
      <dgm:spPr>
        <a:xfrm>
          <a:off x="0" y="3041402"/>
          <a:ext cx="9264138" cy="1216800"/>
        </a:xfrm>
        <a:prstGeom prst="roundRect">
          <a:avLst/>
        </a:prstGeom>
      </dgm:spPr>
    </dgm:pt>
    <dgm:pt modelId="{B5178435-9C83-42CD-947D-61F8EBBF1C5C}" type="pres">
      <dgm:prSet presAssocID="{6FF7859E-D66D-438F-8A37-4CFBFF65C2C9}" presName="spacer" presStyleCnt="0"/>
      <dgm:spPr/>
    </dgm:pt>
    <dgm:pt modelId="{92D73EC7-E6B0-402D-BAE0-4E0E279E2D27}" type="pres">
      <dgm:prSet presAssocID="{F2BC609A-97E3-46A1-BDB0-691E27375CFC}" presName="parentText" presStyleLbl="node1" presStyleIdx="2" presStyleCnt="3">
        <dgm:presLayoutVars>
          <dgm:chMax val="0"/>
          <dgm:bulletEnabled val="1"/>
        </dgm:presLayoutVars>
      </dgm:prSet>
      <dgm:spPr>
        <a:prstGeom prst="roundRect">
          <a:avLst/>
        </a:prstGeom>
      </dgm:spPr>
    </dgm:pt>
  </dgm:ptLst>
  <dgm:cxnLst>
    <dgm:cxn modelId="{7AF9F502-BBF4-4E13-99D1-8ED98F52CE0B}" type="presOf" srcId="{C8D2E032-0B97-48FC-A6CA-0BD000138640}" destId="{EFBD4A4C-43A2-4840-AABB-D7653C95F957}" srcOrd="0" destOrd="0" presId="urn:microsoft.com/office/officeart/2005/8/layout/vList2"/>
    <dgm:cxn modelId="{682BE536-069F-4200-8BE3-4154DDC27BE1}" srcId="{E375956B-7142-45B3-8DE5-D244F09C1DB8}" destId="{C8D2E032-0B97-48FC-A6CA-0BD000138640}" srcOrd="0" destOrd="0" parTransId="{52B61E58-110A-49C3-9F54-2D90926C9003}" sibTransId="{259148F1-C963-47A5-8CB6-21BE506A50F1}"/>
    <dgm:cxn modelId="{36D55044-A91A-48BF-A969-2F4E70D355DE}" srcId="{E375956B-7142-45B3-8DE5-D244F09C1DB8}" destId="{F2BC609A-97E3-46A1-BDB0-691E27375CFC}" srcOrd="2" destOrd="0" parTransId="{5B6B21F1-8C5D-457E-A9C8-0DAD0DDE0DAE}" sibTransId="{5B5CAA10-D691-461A-9EC3-60A0765BF18D}"/>
    <dgm:cxn modelId="{2334A0B9-8EDC-47A9-86DA-45A792C8F7A4}" type="presOf" srcId="{E375956B-7142-45B3-8DE5-D244F09C1DB8}" destId="{D0CCD457-7D44-40F6-A1E5-BE2FB793C746}" srcOrd="0" destOrd="0" presId="urn:microsoft.com/office/officeart/2005/8/layout/vList2"/>
    <dgm:cxn modelId="{76D80BD4-16FA-4D09-8E66-BA1ACB94D137}" srcId="{E375956B-7142-45B3-8DE5-D244F09C1DB8}" destId="{98345771-BEDD-4E41-9227-CD9BD789DE8E}" srcOrd="1" destOrd="0" parTransId="{93BA8C1C-03B7-420D-A4DE-A5A226E6A8D1}" sibTransId="{6FF7859E-D66D-438F-8A37-4CFBFF65C2C9}"/>
    <dgm:cxn modelId="{5BA529E9-9AC8-4490-80BA-6891D86ACC32}" type="presOf" srcId="{98345771-BEDD-4E41-9227-CD9BD789DE8E}" destId="{BBCAD95C-169D-4629-8CE3-60AB74847102}" srcOrd="0" destOrd="0" presId="urn:microsoft.com/office/officeart/2005/8/layout/vList2"/>
    <dgm:cxn modelId="{AA0F71FF-76E7-4AF5-8D94-C759FE69E0E9}" type="presOf" srcId="{F2BC609A-97E3-46A1-BDB0-691E27375CFC}" destId="{92D73EC7-E6B0-402D-BAE0-4E0E279E2D27}" srcOrd="0" destOrd="0" presId="urn:microsoft.com/office/officeart/2005/8/layout/vList2"/>
    <dgm:cxn modelId="{A8F1A2FF-ECEF-41B8-83B6-4A1571256D01}" type="presParOf" srcId="{D0CCD457-7D44-40F6-A1E5-BE2FB793C746}" destId="{EFBD4A4C-43A2-4840-AABB-D7653C95F957}" srcOrd="0" destOrd="0" presId="urn:microsoft.com/office/officeart/2005/8/layout/vList2"/>
    <dgm:cxn modelId="{443E2876-1C7A-4864-8DDB-9E339A77CBC6}" type="presParOf" srcId="{D0CCD457-7D44-40F6-A1E5-BE2FB793C746}" destId="{FE6AD6D8-D2C0-4606-8EDC-5558C7DB5137}" srcOrd="1" destOrd="0" presId="urn:microsoft.com/office/officeart/2005/8/layout/vList2"/>
    <dgm:cxn modelId="{AF63C9C4-BE18-4EAC-9F7B-25338E2B1056}" type="presParOf" srcId="{D0CCD457-7D44-40F6-A1E5-BE2FB793C746}" destId="{BBCAD95C-169D-4629-8CE3-60AB74847102}" srcOrd="2" destOrd="0" presId="urn:microsoft.com/office/officeart/2005/8/layout/vList2"/>
    <dgm:cxn modelId="{B296E2FC-A3EB-4A6B-8F57-FEDD825BA66D}" type="presParOf" srcId="{D0CCD457-7D44-40F6-A1E5-BE2FB793C746}" destId="{B5178435-9C83-42CD-947D-61F8EBBF1C5C}" srcOrd="3" destOrd="0" presId="urn:microsoft.com/office/officeart/2005/8/layout/vList2"/>
    <dgm:cxn modelId="{4F766289-9ABF-4499-8BD6-0FC51550C721}" type="presParOf" srcId="{D0CCD457-7D44-40F6-A1E5-BE2FB793C746}" destId="{92D73EC7-E6B0-402D-BAE0-4E0E279E2D27}"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47124-3C63-4A4D-8C9B-C522176F03EC}">
      <dsp:nvSpPr>
        <dsp:cNvPr id="0" name=""/>
        <dsp:cNvSpPr/>
      </dsp:nvSpPr>
      <dsp:spPr>
        <a:xfrm>
          <a:off x="1032290" y="2601"/>
          <a:ext cx="3902713" cy="2341628"/>
        </a:xfrm>
        <a:prstGeom prst="rect">
          <a:avLst/>
        </a:prstGeom>
        <a:solidFill>
          <a:srgbClr val="0C17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latin typeface="Montserrat" panose="00000500000000000000" pitchFamily="2" charset="0"/>
              <a:cs typeface="Mongolian Baiti" panose="03000500000000000000" pitchFamily="66" charset="0"/>
            </a:rPr>
            <a:t>Build a powerful AI resume editor that can identify gaps between resume and the job description and tailor the resume and cover letter.</a:t>
          </a:r>
        </a:p>
      </dsp:txBody>
      <dsp:txXfrm>
        <a:off x="1032290" y="2601"/>
        <a:ext cx="3902713" cy="2341628"/>
      </dsp:txXfrm>
    </dsp:sp>
    <dsp:sp modelId="{1B558E55-37DC-4859-9ABB-EFE02DEEEF05}">
      <dsp:nvSpPr>
        <dsp:cNvPr id="0" name=""/>
        <dsp:cNvSpPr/>
      </dsp:nvSpPr>
      <dsp:spPr>
        <a:xfrm>
          <a:off x="5325275" y="2601"/>
          <a:ext cx="3902713" cy="2341628"/>
        </a:xfrm>
        <a:prstGeom prst="rect">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latin typeface="Montserrat" panose="00000500000000000000" pitchFamily="2" charset="0"/>
            </a:rPr>
            <a:t>Master Pydantic library for output validation</a:t>
          </a:r>
          <a:endParaRPr lang="en-CA" sz="2200" kern="1200" dirty="0">
            <a:latin typeface="Montserrat" panose="00000500000000000000" pitchFamily="2" charset="0"/>
            <a:cs typeface="Mongolian Baiti" panose="03000500000000000000" pitchFamily="66" charset="0"/>
          </a:endParaRPr>
        </a:p>
      </dsp:txBody>
      <dsp:txXfrm>
        <a:off x="5325275" y="2601"/>
        <a:ext cx="3902713" cy="2341628"/>
      </dsp:txXfrm>
    </dsp:sp>
    <dsp:sp modelId="{BF34E69A-6766-4451-8342-A9892700C0F9}">
      <dsp:nvSpPr>
        <dsp:cNvPr id="0" name=""/>
        <dsp:cNvSpPr/>
      </dsp:nvSpPr>
      <dsp:spPr>
        <a:xfrm>
          <a:off x="1032290" y="2734501"/>
          <a:ext cx="3902713" cy="2341628"/>
        </a:xfrm>
        <a:prstGeom prst="rect">
          <a:avLst/>
        </a:prstGeom>
        <a:solidFill>
          <a:srgbClr val="11CC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latin typeface="Montserrat" panose="00000500000000000000" pitchFamily="2" charset="0"/>
              <a:cs typeface="Mongolian Baiti" panose="03000500000000000000" pitchFamily="66" charset="0"/>
            </a:rPr>
            <a:t>Learn how to generate parsed structured output from OpenAI with Pydantic</a:t>
          </a:r>
        </a:p>
      </dsp:txBody>
      <dsp:txXfrm>
        <a:off x="1032290" y="2734501"/>
        <a:ext cx="3902713" cy="2341628"/>
      </dsp:txXfrm>
    </dsp:sp>
    <dsp:sp modelId="{0429AC21-C4B7-4067-BCB0-B775422BF23D}">
      <dsp:nvSpPr>
        <dsp:cNvPr id="0" name=""/>
        <dsp:cNvSpPr/>
      </dsp:nvSpPr>
      <dsp:spPr>
        <a:xfrm>
          <a:off x="5325275" y="2734501"/>
          <a:ext cx="3902713" cy="2341628"/>
        </a:xfrm>
        <a:prstGeom prst="rect">
          <a:avLst/>
        </a:prstGeom>
        <a:solidFill>
          <a:schemeClr val="bg2">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kern="1200" dirty="0">
              <a:latin typeface="Montserrat" panose="00000500000000000000" pitchFamily="2" charset="0"/>
              <a:cs typeface="Mongolian Baiti" panose="03000500000000000000" pitchFamily="66" charset="0"/>
            </a:rPr>
            <a:t>Learn how to develop a text change tracker using OpenAI</a:t>
          </a:r>
        </a:p>
      </dsp:txBody>
      <dsp:txXfrm>
        <a:off x="5325275" y="2734501"/>
        <a:ext cx="3902713" cy="234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D4A4C-43A2-4840-AABB-D7653C95F957}">
      <dsp:nvSpPr>
        <dsp:cNvPr id="0" name=""/>
        <dsp:cNvSpPr/>
      </dsp:nvSpPr>
      <dsp:spPr>
        <a:xfrm>
          <a:off x="0" y="233401"/>
          <a:ext cx="9264138" cy="12168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latin typeface="Montserrat" panose="00000500000000000000" pitchFamily="2" charset="0"/>
            </a:rPr>
            <a:t>Pydantic is a powerful library that can perform data validation and output parsing and ensure consistent, well-structured, and robust outputs. </a:t>
          </a:r>
          <a:endParaRPr lang="en-US" sz="1900" kern="1200" dirty="0">
            <a:latin typeface="Montserrat" panose="00000500000000000000" pitchFamily="2" charset="0"/>
          </a:endParaRPr>
        </a:p>
      </dsp:txBody>
      <dsp:txXfrm>
        <a:off x="59399" y="292800"/>
        <a:ext cx="9145340" cy="1098002"/>
      </dsp:txXfrm>
    </dsp:sp>
    <dsp:sp modelId="{BBCAD95C-169D-4629-8CE3-60AB74847102}">
      <dsp:nvSpPr>
        <dsp:cNvPr id="0" name=""/>
        <dsp:cNvSpPr/>
      </dsp:nvSpPr>
      <dsp:spPr>
        <a:xfrm>
          <a:off x="0" y="1637402"/>
          <a:ext cx="9264138" cy="12168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1900" kern="1200" dirty="0">
              <a:solidFill>
                <a:prstClr val="white"/>
              </a:solidFill>
              <a:latin typeface="Montserrat" panose="00000500000000000000" pitchFamily="2" charset="0"/>
              <a:ea typeface="+mn-ea"/>
              <a:cs typeface="+mn-cs"/>
            </a:rPr>
            <a:t>Text change tracking feature can be implemented using a proper prompt.</a:t>
          </a:r>
        </a:p>
      </dsp:txBody>
      <dsp:txXfrm>
        <a:off x="59399" y="1696801"/>
        <a:ext cx="9145340" cy="1098002"/>
      </dsp:txXfrm>
    </dsp:sp>
    <dsp:sp modelId="{92D73EC7-E6B0-402D-BAE0-4E0E279E2D27}">
      <dsp:nvSpPr>
        <dsp:cNvPr id="0" name=""/>
        <dsp:cNvSpPr/>
      </dsp:nvSpPr>
      <dsp:spPr>
        <a:xfrm>
          <a:off x="0" y="3041402"/>
          <a:ext cx="9264138" cy="12168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1900" kern="1200">
              <a:solidFill>
                <a:prstClr val="white"/>
              </a:solidFill>
              <a:latin typeface="Montserrat" panose="00000500000000000000" pitchFamily="2" charset="0"/>
              <a:ea typeface="+mn-ea"/>
              <a:cs typeface="+mn-cs"/>
            </a:rPr>
            <a:t>A powerful application for resume enhancement can be developed in one day with the power of LLMs such as gpt-4.o and Gemini. </a:t>
          </a:r>
          <a:endParaRPr lang="en-CA" sz="1900" kern="1200" dirty="0">
            <a:solidFill>
              <a:prstClr val="white"/>
            </a:solidFill>
            <a:latin typeface="Montserrat" panose="00000500000000000000" pitchFamily="2" charset="0"/>
            <a:ea typeface="+mn-ea"/>
            <a:cs typeface="+mn-cs"/>
          </a:endParaRPr>
        </a:p>
      </dsp:txBody>
      <dsp:txXfrm>
        <a:off x="59399" y="3100801"/>
        <a:ext cx="914534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1D1-6589-4D4A-810A-D1CB24D30600}"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4E27-21C0-AB42-9720-9468F68AD70E}" type="slidenum">
              <a:rPr lang="en-US" smtClean="0"/>
              <a:t>‹#›</a:t>
            </a:fld>
            <a:endParaRPr lang="en-US"/>
          </a:p>
        </p:txBody>
      </p:sp>
    </p:spTree>
    <p:extLst>
      <p:ext uri="{BB962C8B-B14F-4D97-AF65-F5344CB8AC3E}">
        <p14:creationId xmlns:p14="http://schemas.microsoft.com/office/powerpoint/2010/main" val="331515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ED6F-859A-B746-837E-C5D978EC3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CAE93-A6A2-054F-8C31-54E8ABF6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ADB13-4A11-2643-B65C-065BE17739F2}"/>
              </a:ext>
            </a:extLst>
          </p:cNvPr>
          <p:cNvSpPr>
            <a:spLocks noGrp="1"/>
          </p:cNvSpPr>
          <p:nvPr>
            <p:ph type="dt" sz="half" idx="10"/>
          </p:nvPr>
        </p:nvSpPr>
        <p:spPr/>
        <p:txBody>
          <a:bodyPr/>
          <a:lstStyle/>
          <a:p>
            <a:fld id="{FD8C779B-2DF9-41ED-BDF6-094A96BB5831}" type="datetime1">
              <a:rPr lang="en-US" smtClean="0"/>
              <a:t>4/16/2025</a:t>
            </a:fld>
            <a:endParaRPr lang="en-US"/>
          </a:p>
        </p:txBody>
      </p:sp>
      <p:sp>
        <p:nvSpPr>
          <p:cNvPr id="5" name="Footer Placeholder 4">
            <a:extLst>
              <a:ext uri="{FF2B5EF4-FFF2-40B4-BE49-F238E27FC236}">
                <a16:creationId xmlns:a16="http://schemas.microsoft.com/office/drawing/2014/main" id="{3F68DD79-905B-054B-B597-6AB72529A68D}"/>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3FDD4DF4-5AD9-8C41-9C38-63470B32845E}"/>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0513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4858-278B-D14B-9123-9451D8F7B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8E07C-511F-3A43-84A6-1011012918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27FEB-35FC-E245-9B8A-12B959651942}"/>
              </a:ext>
            </a:extLst>
          </p:cNvPr>
          <p:cNvSpPr>
            <a:spLocks noGrp="1"/>
          </p:cNvSpPr>
          <p:nvPr>
            <p:ph type="dt" sz="half" idx="10"/>
          </p:nvPr>
        </p:nvSpPr>
        <p:spPr/>
        <p:txBody>
          <a:bodyPr/>
          <a:lstStyle/>
          <a:p>
            <a:fld id="{2050BBC8-E478-43C9-A4F1-EDD4F72015DC}" type="datetime1">
              <a:rPr lang="en-US" smtClean="0"/>
              <a:t>4/16/2025</a:t>
            </a:fld>
            <a:endParaRPr lang="en-US"/>
          </a:p>
        </p:txBody>
      </p:sp>
      <p:sp>
        <p:nvSpPr>
          <p:cNvPr id="5" name="Footer Placeholder 4">
            <a:extLst>
              <a:ext uri="{FF2B5EF4-FFF2-40B4-BE49-F238E27FC236}">
                <a16:creationId xmlns:a16="http://schemas.microsoft.com/office/drawing/2014/main" id="{06777081-9459-C64F-895D-A9A37C0D0BB7}"/>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1FAC1E24-D886-5444-8983-468379B78FD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66370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F08AD-56F2-8141-B3EC-B0792780C2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A58ED-0A7F-F541-B86D-470505704E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2861A-7351-3846-BCB0-C5618DA092CE}"/>
              </a:ext>
            </a:extLst>
          </p:cNvPr>
          <p:cNvSpPr>
            <a:spLocks noGrp="1"/>
          </p:cNvSpPr>
          <p:nvPr>
            <p:ph type="dt" sz="half" idx="10"/>
          </p:nvPr>
        </p:nvSpPr>
        <p:spPr/>
        <p:txBody>
          <a:bodyPr/>
          <a:lstStyle/>
          <a:p>
            <a:fld id="{04321BB6-29D9-437A-B4EB-C48447ACC5C8}" type="datetime1">
              <a:rPr lang="en-US" smtClean="0"/>
              <a:t>4/16/2025</a:t>
            </a:fld>
            <a:endParaRPr lang="en-US"/>
          </a:p>
        </p:txBody>
      </p:sp>
      <p:sp>
        <p:nvSpPr>
          <p:cNvPr id="5" name="Footer Placeholder 4">
            <a:extLst>
              <a:ext uri="{FF2B5EF4-FFF2-40B4-BE49-F238E27FC236}">
                <a16:creationId xmlns:a16="http://schemas.microsoft.com/office/drawing/2014/main" id="{BAA1FD98-D553-4C46-941B-9CF2C56A19F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ABD676D-8472-4F4A-A337-CF5E8C495173}"/>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97730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3AB-04A1-834E-A498-C252C1113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534D4-4817-FF44-8044-9A872518B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B8C4A-8264-ED4C-B758-FA62E7CC38F6}"/>
              </a:ext>
            </a:extLst>
          </p:cNvPr>
          <p:cNvSpPr>
            <a:spLocks noGrp="1"/>
          </p:cNvSpPr>
          <p:nvPr>
            <p:ph type="dt" sz="half" idx="10"/>
          </p:nvPr>
        </p:nvSpPr>
        <p:spPr/>
        <p:txBody>
          <a:bodyPr/>
          <a:lstStyle/>
          <a:p>
            <a:fld id="{CEC83053-3D74-4D22-89B3-9024BA4F287F}" type="datetime1">
              <a:rPr lang="en-US" smtClean="0"/>
              <a:t>4/16/2025</a:t>
            </a:fld>
            <a:endParaRPr lang="en-US"/>
          </a:p>
        </p:txBody>
      </p:sp>
      <p:sp>
        <p:nvSpPr>
          <p:cNvPr id="5" name="Footer Placeholder 4">
            <a:extLst>
              <a:ext uri="{FF2B5EF4-FFF2-40B4-BE49-F238E27FC236}">
                <a16:creationId xmlns:a16="http://schemas.microsoft.com/office/drawing/2014/main" id="{878AE0D2-BE66-FF45-B7B1-F69E22F06CE9}"/>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49FB4184-A60F-6246-8A9A-79DD6FECEA1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71510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D0B-A98C-6E4C-9A34-47981F0C2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5EE8E-C392-5E47-ADCB-A446128CA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B14B18-53C2-D548-8CFF-5D7097F07978}"/>
              </a:ext>
            </a:extLst>
          </p:cNvPr>
          <p:cNvSpPr>
            <a:spLocks noGrp="1"/>
          </p:cNvSpPr>
          <p:nvPr>
            <p:ph type="dt" sz="half" idx="10"/>
          </p:nvPr>
        </p:nvSpPr>
        <p:spPr/>
        <p:txBody>
          <a:bodyPr/>
          <a:lstStyle/>
          <a:p>
            <a:fld id="{37A6BCF6-84B7-49AA-A69F-35D95B9487C2}" type="datetime1">
              <a:rPr lang="en-US" smtClean="0"/>
              <a:t>4/16/2025</a:t>
            </a:fld>
            <a:endParaRPr lang="en-US"/>
          </a:p>
        </p:txBody>
      </p:sp>
      <p:sp>
        <p:nvSpPr>
          <p:cNvPr id="5" name="Footer Placeholder 4">
            <a:extLst>
              <a:ext uri="{FF2B5EF4-FFF2-40B4-BE49-F238E27FC236}">
                <a16:creationId xmlns:a16="http://schemas.microsoft.com/office/drawing/2014/main" id="{1710654B-C8C3-F647-BDFC-BE54D2B2895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CD63980-622B-334C-9137-9A86615196EB}"/>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065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2288-ED8B-E34E-BAB6-1D26157B9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AE68A-CA3F-9948-9F78-46C13FEE82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E62E7-8BD2-264E-A470-F8E73C9D6F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23621-D1A0-D241-B666-A457ACCAB3EB}"/>
              </a:ext>
            </a:extLst>
          </p:cNvPr>
          <p:cNvSpPr>
            <a:spLocks noGrp="1"/>
          </p:cNvSpPr>
          <p:nvPr>
            <p:ph type="dt" sz="half" idx="10"/>
          </p:nvPr>
        </p:nvSpPr>
        <p:spPr/>
        <p:txBody>
          <a:bodyPr/>
          <a:lstStyle/>
          <a:p>
            <a:fld id="{DFF119D7-9FF6-460F-A484-0C02884C819E}" type="datetime1">
              <a:rPr lang="en-US" smtClean="0"/>
              <a:t>4/16/2025</a:t>
            </a:fld>
            <a:endParaRPr lang="en-US"/>
          </a:p>
        </p:txBody>
      </p:sp>
      <p:sp>
        <p:nvSpPr>
          <p:cNvPr id="6" name="Footer Placeholder 5">
            <a:extLst>
              <a:ext uri="{FF2B5EF4-FFF2-40B4-BE49-F238E27FC236}">
                <a16:creationId xmlns:a16="http://schemas.microsoft.com/office/drawing/2014/main" id="{D5769F7B-BD42-C44E-AA35-681E6A1C40A4}"/>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BA17368C-62E4-C243-98AE-B5BC9B4F3F0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28810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A85E-7345-A641-A78E-CFCE6B479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A13C7-3C24-DC40-8DAD-E16482E6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90715-8982-4245-AC34-4AFC280BDF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4CC337-7A68-B44F-A75F-2EAED4C8C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4BF17B-E9E2-5A4F-9564-4E8671A7A2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A4340-16C5-D64A-954E-D207165B5D6E}"/>
              </a:ext>
            </a:extLst>
          </p:cNvPr>
          <p:cNvSpPr>
            <a:spLocks noGrp="1"/>
          </p:cNvSpPr>
          <p:nvPr>
            <p:ph type="dt" sz="half" idx="10"/>
          </p:nvPr>
        </p:nvSpPr>
        <p:spPr/>
        <p:txBody>
          <a:bodyPr/>
          <a:lstStyle/>
          <a:p>
            <a:fld id="{00D3F2F9-9F59-4926-81E1-5AE7B5F13616}" type="datetime1">
              <a:rPr lang="en-US" smtClean="0"/>
              <a:t>4/16/2025</a:t>
            </a:fld>
            <a:endParaRPr lang="en-US"/>
          </a:p>
        </p:txBody>
      </p:sp>
      <p:sp>
        <p:nvSpPr>
          <p:cNvPr id="8" name="Footer Placeholder 7">
            <a:extLst>
              <a:ext uri="{FF2B5EF4-FFF2-40B4-BE49-F238E27FC236}">
                <a16:creationId xmlns:a16="http://schemas.microsoft.com/office/drawing/2014/main" id="{5B44C0C9-507A-DC40-9896-CAA4CCBF98F5}"/>
              </a:ext>
            </a:extLst>
          </p:cNvPr>
          <p:cNvSpPr>
            <a:spLocks noGrp="1"/>
          </p:cNvSpPr>
          <p:nvPr>
            <p:ph type="ftr" sz="quarter" idx="11"/>
          </p:nvPr>
        </p:nvSpPr>
        <p:spPr/>
        <p:txBody>
          <a:bodyPr/>
          <a:lstStyle/>
          <a:p>
            <a:r>
              <a:rPr lang="en-US"/>
              <a:t>Dr. Ryan Ahmed @Stemplicity</a:t>
            </a:r>
          </a:p>
        </p:txBody>
      </p:sp>
      <p:sp>
        <p:nvSpPr>
          <p:cNvPr id="9" name="Slide Number Placeholder 8">
            <a:extLst>
              <a:ext uri="{FF2B5EF4-FFF2-40B4-BE49-F238E27FC236}">
                <a16:creationId xmlns:a16="http://schemas.microsoft.com/office/drawing/2014/main" id="{B4C3C304-57C8-6848-8E40-051A6BFA3F85}"/>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77099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005-2F0C-3F41-8F0D-B94FF1E86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EC46B-9591-7147-B23E-808DFCDBEEE0}"/>
              </a:ext>
            </a:extLst>
          </p:cNvPr>
          <p:cNvSpPr>
            <a:spLocks noGrp="1"/>
          </p:cNvSpPr>
          <p:nvPr>
            <p:ph type="dt" sz="half" idx="10"/>
          </p:nvPr>
        </p:nvSpPr>
        <p:spPr/>
        <p:txBody>
          <a:bodyPr/>
          <a:lstStyle/>
          <a:p>
            <a:fld id="{2425E9FE-B00F-4787-941B-81F5C60BF956}" type="datetime1">
              <a:rPr lang="en-US" smtClean="0"/>
              <a:t>4/16/2025</a:t>
            </a:fld>
            <a:endParaRPr lang="en-US"/>
          </a:p>
        </p:txBody>
      </p:sp>
      <p:sp>
        <p:nvSpPr>
          <p:cNvPr id="4" name="Footer Placeholder 3">
            <a:extLst>
              <a:ext uri="{FF2B5EF4-FFF2-40B4-BE49-F238E27FC236}">
                <a16:creationId xmlns:a16="http://schemas.microsoft.com/office/drawing/2014/main" id="{41A8438C-4B28-CC47-9F0D-D243C05972C5}"/>
              </a:ext>
            </a:extLst>
          </p:cNvPr>
          <p:cNvSpPr>
            <a:spLocks noGrp="1"/>
          </p:cNvSpPr>
          <p:nvPr>
            <p:ph type="ftr" sz="quarter" idx="11"/>
          </p:nvPr>
        </p:nvSpPr>
        <p:spPr/>
        <p:txBody>
          <a:bodyPr/>
          <a:lstStyle/>
          <a:p>
            <a:r>
              <a:rPr lang="en-US"/>
              <a:t>Dr. Ryan Ahmed @Stemplicity</a:t>
            </a:r>
          </a:p>
        </p:txBody>
      </p:sp>
      <p:sp>
        <p:nvSpPr>
          <p:cNvPr id="5" name="Slide Number Placeholder 4">
            <a:extLst>
              <a:ext uri="{FF2B5EF4-FFF2-40B4-BE49-F238E27FC236}">
                <a16:creationId xmlns:a16="http://schemas.microsoft.com/office/drawing/2014/main" id="{55C64186-1092-3244-AA0C-4F8C98ECF0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35757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1ABCA-C9B4-2C4E-A11A-21473A2C36B2}"/>
              </a:ext>
            </a:extLst>
          </p:cNvPr>
          <p:cNvSpPr>
            <a:spLocks noGrp="1"/>
          </p:cNvSpPr>
          <p:nvPr>
            <p:ph type="dt" sz="half" idx="10"/>
          </p:nvPr>
        </p:nvSpPr>
        <p:spPr/>
        <p:txBody>
          <a:bodyPr/>
          <a:lstStyle/>
          <a:p>
            <a:fld id="{A83063A8-27AB-4485-9BAB-385A926DB554}" type="datetime1">
              <a:rPr lang="en-US" smtClean="0"/>
              <a:t>4/16/2025</a:t>
            </a:fld>
            <a:endParaRPr lang="en-US"/>
          </a:p>
        </p:txBody>
      </p:sp>
      <p:sp>
        <p:nvSpPr>
          <p:cNvPr id="3" name="Footer Placeholder 2">
            <a:extLst>
              <a:ext uri="{FF2B5EF4-FFF2-40B4-BE49-F238E27FC236}">
                <a16:creationId xmlns:a16="http://schemas.microsoft.com/office/drawing/2014/main" id="{C628B611-5E83-0843-977C-16E1A2E894CA}"/>
              </a:ext>
            </a:extLst>
          </p:cNvPr>
          <p:cNvSpPr>
            <a:spLocks noGrp="1"/>
          </p:cNvSpPr>
          <p:nvPr>
            <p:ph type="ftr" sz="quarter" idx="11"/>
          </p:nvPr>
        </p:nvSpPr>
        <p:spPr/>
        <p:txBody>
          <a:bodyPr/>
          <a:lstStyle/>
          <a:p>
            <a:r>
              <a:rPr lang="en-US"/>
              <a:t>Dr. Ryan Ahmed @Stemplicity</a:t>
            </a:r>
          </a:p>
        </p:txBody>
      </p:sp>
      <p:sp>
        <p:nvSpPr>
          <p:cNvPr id="4" name="Slide Number Placeholder 3">
            <a:extLst>
              <a:ext uri="{FF2B5EF4-FFF2-40B4-BE49-F238E27FC236}">
                <a16:creationId xmlns:a16="http://schemas.microsoft.com/office/drawing/2014/main" id="{1A6D3613-5124-BA4D-9CAB-52053A73DB72}"/>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3273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5775-3C65-984A-BA3D-74F6AA540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76B8A-7DF2-254A-A58A-3F781F1A7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7C9F2F-598A-9444-B48C-6BA9400EF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A619B-B04E-A94F-B294-EE523AB822EB}"/>
              </a:ext>
            </a:extLst>
          </p:cNvPr>
          <p:cNvSpPr>
            <a:spLocks noGrp="1"/>
          </p:cNvSpPr>
          <p:nvPr>
            <p:ph type="dt" sz="half" idx="10"/>
          </p:nvPr>
        </p:nvSpPr>
        <p:spPr/>
        <p:txBody>
          <a:bodyPr/>
          <a:lstStyle/>
          <a:p>
            <a:fld id="{B91EE9DF-0ED6-4B61-A1FD-8DD75280FE01}" type="datetime1">
              <a:rPr lang="en-US" smtClean="0"/>
              <a:t>4/16/2025</a:t>
            </a:fld>
            <a:endParaRPr lang="en-US"/>
          </a:p>
        </p:txBody>
      </p:sp>
      <p:sp>
        <p:nvSpPr>
          <p:cNvPr id="6" name="Footer Placeholder 5">
            <a:extLst>
              <a:ext uri="{FF2B5EF4-FFF2-40B4-BE49-F238E27FC236}">
                <a16:creationId xmlns:a16="http://schemas.microsoft.com/office/drawing/2014/main" id="{F218418F-6D05-564F-ACAC-0CE18B415C47}"/>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2652FA7B-E334-F841-9F55-8FE3994F67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54719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0FD-C21B-F942-933E-C7F1539A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509F0-CB84-8346-88EC-B60FAB239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2B07D7-B626-4245-8DB7-641F9BE45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192CF3-BF8E-CC45-AFD1-29BF788849AD}"/>
              </a:ext>
            </a:extLst>
          </p:cNvPr>
          <p:cNvSpPr>
            <a:spLocks noGrp="1"/>
          </p:cNvSpPr>
          <p:nvPr>
            <p:ph type="dt" sz="half" idx="10"/>
          </p:nvPr>
        </p:nvSpPr>
        <p:spPr/>
        <p:txBody>
          <a:bodyPr/>
          <a:lstStyle/>
          <a:p>
            <a:fld id="{0C6B4C01-5047-4D04-A79D-6D96B1DB76E2}" type="datetime1">
              <a:rPr lang="en-US" smtClean="0"/>
              <a:t>4/16/2025</a:t>
            </a:fld>
            <a:endParaRPr lang="en-US"/>
          </a:p>
        </p:txBody>
      </p:sp>
      <p:sp>
        <p:nvSpPr>
          <p:cNvPr id="6" name="Footer Placeholder 5">
            <a:extLst>
              <a:ext uri="{FF2B5EF4-FFF2-40B4-BE49-F238E27FC236}">
                <a16:creationId xmlns:a16="http://schemas.microsoft.com/office/drawing/2014/main" id="{91BEEA5E-B447-2945-A61F-23F43D1BAE5F}"/>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4E03110A-1EF4-4E47-BC27-95CCC22DB031}"/>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4156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70BF-9A90-A245-B77A-28DCF3E4E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F1332-889D-FA43-A51D-33C48B35B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7FC81-D9EE-0347-B9BA-8E603587A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9903-C382-4170-95C6-7F2CD4702B84}" type="datetime1">
              <a:rPr lang="en-US" smtClean="0"/>
              <a:t>4/16/2025</a:t>
            </a:fld>
            <a:endParaRPr lang="en-US"/>
          </a:p>
        </p:txBody>
      </p:sp>
      <p:sp>
        <p:nvSpPr>
          <p:cNvPr id="5" name="Footer Placeholder 4">
            <a:extLst>
              <a:ext uri="{FF2B5EF4-FFF2-40B4-BE49-F238E27FC236}">
                <a16:creationId xmlns:a16="http://schemas.microsoft.com/office/drawing/2014/main" id="{F7CC4954-DDAB-064F-B985-8986B1132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Ryan Ahmed @Stemplicity</a:t>
            </a:r>
          </a:p>
        </p:txBody>
      </p:sp>
      <p:sp>
        <p:nvSpPr>
          <p:cNvPr id="6" name="Slide Number Placeholder 5">
            <a:extLst>
              <a:ext uri="{FF2B5EF4-FFF2-40B4-BE49-F238E27FC236}">
                <a16:creationId xmlns:a16="http://schemas.microsoft.com/office/drawing/2014/main" id="{E670476A-2C89-5D4A-A893-BDE076899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A372C-9768-B740-91C6-444FA6615483}" type="slidenum">
              <a:rPr lang="en-US" smtClean="0"/>
              <a:t>‹#›</a:t>
            </a:fld>
            <a:endParaRPr lang="en-US"/>
          </a:p>
        </p:txBody>
      </p:sp>
    </p:spTree>
    <p:extLst>
      <p:ext uri="{BB962C8B-B14F-4D97-AF65-F5344CB8AC3E}">
        <p14:creationId xmlns:p14="http://schemas.microsoft.com/office/powerpoint/2010/main" val="25987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1.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F529F-B86A-83C8-478E-307AC30917EC}"/>
              </a:ext>
            </a:extLst>
          </p:cNvPr>
          <p:cNvPicPr>
            <a:picLocks noChangeAspect="1"/>
          </p:cNvPicPr>
          <p:nvPr/>
        </p:nvPicPr>
        <p:blipFill>
          <a:blip r:embed="rId2"/>
          <a:stretch>
            <a:fillRect/>
          </a:stretch>
        </p:blipFill>
        <p:spPr>
          <a:xfrm>
            <a:off x="-6382" y="-1"/>
            <a:ext cx="12198382" cy="6858001"/>
          </a:xfrm>
          <a:prstGeom prst="rect">
            <a:avLst/>
          </a:prstGeom>
        </p:spPr>
      </p:pic>
      <p:sp>
        <p:nvSpPr>
          <p:cNvPr id="4" name="Rectangle 3">
            <a:extLst>
              <a:ext uri="{FF2B5EF4-FFF2-40B4-BE49-F238E27FC236}">
                <a16:creationId xmlns:a16="http://schemas.microsoft.com/office/drawing/2014/main" id="{8C403872-6FAD-0F11-5844-575593A583D8}"/>
              </a:ext>
            </a:extLst>
          </p:cNvPr>
          <p:cNvSpPr/>
          <p:nvPr/>
        </p:nvSpPr>
        <p:spPr>
          <a:xfrm>
            <a:off x="134842" y="731078"/>
            <a:ext cx="4010667" cy="2554545"/>
          </a:xfrm>
          <a:prstGeom prst="rect">
            <a:avLst/>
          </a:prstGeom>
        </p:spPr>
        <p:txBody>
          <a:bodyPr wrap="square">
            <a:spAutoFit/>
          </a:bodyPr>
          <a:lstStyle/>
          <a:p>
            <a:r>
              <a:rPr lang="en-US" sz="3200" b="1" dirty="0">
                <a:solidFill>
                  <a:schemeClr val="bg1"/>
                </a:solidFill>
                <a:latin typeface="Montserrat" charset="0"/>
                <a:ea typeface="Montserrat" charset="0"/>
                <a:cs typeface="Montserrat" charset="0"/>
              </a:rPr>
              <a:t>BUILD A RESUME AI ASSISTANT WITH OPENAI, GEMINI &amp; PYDANTIC</a:t>
            </a:r>
            <a:endParaRPr lang="en-US" sz="3200" b="1" dirty="0">
              <a:solidFill>
                <a:schemeClr val="bg1"/>
              </a:solidFill>
              <a:latin typeface="Montserrat" charset="0"/>
            </a:endParaRPr>
          </a:p>
        </p:txBody>
      </p:sp>
      <p:pic>
        <p:nvPicPr>
          <p:cNvPr id="6" name="Picture 5">
            <a:extLst>
              <a:ext uri="{FF2B5EF4-FFF2-40B4-BE49-F238E27FC236}">
                <a16:creationId xmlns:a16="http://schemas.microsoft.com/office/drawing/2014/main" id="{8F922CCA-AE82-A418-52D1-CBC82BEC14DD}"/>
              </a:ext>
            </a:extLst>
          </p:cNvPr>
          <p:cNvPicPr>
            <a:picLocks noChangeAspect="1"/>
          </p:cNvPicPr>
          <p:nvPr/>
        </p:nvPicPr>
        <p:blipFill>
          <a:blip r:embed="rId3"/>
          <a:stretch>
            <a:fillRect/>
          </a:stretch>
        </p:blipFill>
        <p:spPr>
          <a:xfrm>
            <a:off x="134842" y="5586363"/>
            <a:ext cx="3856133" cy="1065672"/>
          </a:xfrm>
          <a:prstGeom prst="rect">
            <a:avLst/>
          </a:prstGeom>
        </p:spPr>
      </p:pic>
    </p:spTree>
    <p:extLst>
      <p:ext uri="{BB962C8B-B14F-4D97-AF65-F5344CB8AC3E}">
        <p14:creationId xmlns:p14="http://schemas.microsoft.com/office/powerpoint/2010/main" val="227071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F9B9B-E2B4-D0E3-4656-E6F700518F1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F0B83B-C5A8-E0C4-77C4-95EED0BD9986}"/>
              </a:ext>
            </a:extLst>
          </p:cNvPr>
          <p:cNvPicPr>
            <a:picLocks noChangeAspect="1"/>
          </p:cNvPicPr>
          <p:nvPr/>
        </p:nvPicPr>
        <p:blipFill>
          <a:blip r:embed="rId2"/>
          <a:stretch>
            <a:fillRect/>
          </a:stretch>
        </p:blipFill>
        <p:spPr>
          <a:xfrm>
            <a:off x="3202" y="0"/>
            <a:ext cx="12224773" cy="6858000"/>
          </a:xfrm>
          <a:prstGeom prst="rect">
            <a:avLst/>
          </a:prstGeom>
        </p:spPr>
      </p:pic>
      <p:pic>
        <p:nvPicPr>
          <p:cNvPr id="6" name="Picture 5">
            <a:extLst>
              <a:ext uri="{FF2B5EF4-FFF2-40B4-BE49-F238E27FC236}">
                <a16:creationId xmlns:a16="http://schemas.microsoft.com/office/drawing/2014/main" id="{CC49A778-13FA-7646-FC26-70569098608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20B4547-76A8-D5C9-52EC-A0626E701E3B}"/>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Project Overview</a:t>
            </a:r>
          </a:p>
        </p:txBody>
      </p:sp>
      <p:sp>
        <p:nvSpPr>
          <p:cNvPr id="9" name="TextBox 8">
            <a:extLst>
              <a:ext uri="{FF2B5EF4-FFF2-40B4-BE49-F238E27FC236}">
                <a16:creationId xmlns:a16="http://schemas.microsoft.com/office/drawing/2014/main" id="{1B6D56BF-CBDD-F0E2-1F12-7693390612A5}"/>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6" name="TextBox 15">
            <a:extLst>
              <a:ext uri="{FF2B5EF4-FFF2-40B4-BE49-F238E27FC236}">
                <a16:creationId xmlns:a16="http://schemas.microsoft.com/office/drawing/2014/main" id="{41CBDCE8-54B3-A7B8-91C2-00217FD0BD00}"/>
              </a:ext>
            </a:extLst>
          </p:cNvPr>
          <p:cNvSpPr txBox="1"/>
          <p:nvPr/>
        </p:nvSpPr>
        <p:spPr>
          <a:xfrm>
            <a:off x="722168" y="692498"/>
            <a:ext cx="11167251" cy="400110"/>
          </a:xfrm>
          <a:prstGeom prst="rect">
            <a:avLst/>
          </a:prstGeom>
          <a:solidFill>
            <a:schemeClr val="bg1"/>
          </a:solidFill>
        </p:spPr>
        <p:txBody>
          <a:bodyPr wrap="square" rtlCol="0">
            <a:spAutoFit/>
          </a:bodyPr>
          <a:lstStyle>
            <a:defPPr marR="0" lvl="0" algn="l" rtl="0">
              <a:lnSpc>
                <a:spcPct val="100000"/>
              </a:lnSpc>
              <a:spcBef>
                <a:spcPts val="0"/>
              </a:spcBef>
              <a:spcAft>
                <a:spcPts val="0"/>
              </a:spcAft>
              <a:defRPr lang="en-US"/>
            </a:defPPr>
            <a:lvl1pPr algn="ctr">
              <a:defRPr sz="2000" b="0">
                <a:solidFill>
                  <a:srgbClr val="D56E48"/>
                </a:solidFill>
              </a:defRPr>
            </a:lvl1pPr>
          </a:lstStyle>
          <a:p>
            <a:endParaRPr lang="en-CA" dirty="0"/>
          </a:p>
        </p:txBody>
      </p:sp>
      <p:cxnSp>
        <p:nvCxnSpPr>
          <p:cNvPr id="4" name="Straight Arrow Connector 3">
            <a:extLst>
              <a:ext uri="{FF2B5EF4-FFF2-40B4-BE49-F238E27FC236}">
                <a16:creationId xmlns:a16="http://schemas.microsoft.com/office/drawing/2014/main" id="{4A28FE2F-E08E-4C81-7ABC-A6F5389A8B88}"/>
              </a:ext>
            </a:extLst>
          </p:cNvPr>
          <p:cNvCxnSpPr>
            <a:cxnSpLocks/>
          </p:cNvCxnSpPr>
          <p:nvPr/>
        </p:nvCxnSpPr>
        <p:spPr>
          <a:xfrm>
            <a:off x="3914775" y="3000375"/>
            <a:ext cx="775942" cy="8989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74FADC8-2C48-8C68-CF68-508F7BE5C028}"/>
              </a:ext>
            </a:extLst>
          </p:cNvPr>
          <p:cNvCxnSpPr>
            <a:cxnSpLocks/>
          </p:cNvCxnSpPr>
          <p:nvPr/>
        </p:nvCxnSpPr>
        <p:spPr>
          <a:xfrm>
            <a:off x="7457408" y="3899306"/>
            <a:ext cx="6904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1BF394-0610-46A8-9825-39684818C55E}"/>
              </a:ext>
            </a:extLst>
          </p:cNvPr>
          <p:cNvSpPr txBox="1"/>
          <p:nvPr/>
        </p:nvSpPr>
        <p:spPr>
          <a:xfrm>
            <a:off x="8874895" y="1416774"/>
            <a:ext cx="2711945" cy="420564"/>
          </a:xfrm>
          <a:prstGeom prst="rect">
            <a:avLst/>
          </a:prstGeom>
          <a:noFill/>
        </p:spPr>
        <p:txBody>
          <a:bodyPr wrap="square">
            <a:spAutoFit/>
          </a:bodyPr>
          <a:lstStyle>
            <a:defPPr>
              <a:defRPr lang="en-US"/>
            </a:defPPr>
            <a:lvl1pPr>
              <a:defRPr sz="3200" b="1" i="0">
                <a:solidFill>
                  <a:srgbClr val="16191F"/>
                </a:solidFill>
                <a:effectLst/>
                <a:latin typeface="+mj-lt"/>
              </a:defRPr>
            </a:lvl1pPr>
          </a:lstStyle>
          <a:p>
            <a:pPr defTabSz="914446"/>
            <a:r>
              <a:rPr lang="en-US" sz="2133" dirty="0">
                <a:latin typeface="Montserrat" panose="00000500000000000000" pitchFamily="2" charset="0"/>
              </a:rPr>
              <a:t>Model Output</a:t>
            </a:r>
          </a:p>
        </p:txBody>
      </p:sp>
      <p:sp>
        <p:nvSpPr>
          <p:cNvPr id="15" name="TextBox 14">
            <a:extLst>
              <a:ext uri="{FF2B5EF4-FFF2-40B4-BE49-F238E27FC236}">
                <a16:creationId xmlns:a16="http://schemas.microsoft.com/office/drawing/2014/main" id="{AAB2122B-C1AF-F037-61AC-012BD4934647}"/>
              </a:ext>
            </a:extLst>
          </p:cNvPr>
          <p:cNvSpPr txBox="1"/>
          <p:nvPr/>
        </p:nvSpPr>
        <p:spPr>
          <a:xfrm>
            <a:off x="144938" y="760605"/>
            <a:ext cx="11780457" cy="124569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dirty="0"/>
              <a:t>In this project, we'll build a "Resume AI Assistant" which uses the power of LLMs like OpenAI's GPT, Google's Gemini, and Pydantic to help job seekers tailor their resumes and generate custom cover letters for specific job applications.</a:t>
            </a:r>
          </a:p>
        </p:txBody>
      </p:sp>
      <p:sp>
        <p:nvSpPr>
          <p:cNvPr id="19" name="Rectangle: Rounded Corners 18">
            <a:extLst>
              <a:ext uri="{FF2B5EF4-FFF2-40B4-BE49-F238E27FC236}">
                <a16:creationId xmlns:a16="http://schemas.microsoft.com/office/drawing/2014/main" id="{E9E4B1BC-6ADC-1B3F-B13F-1EF845A46CA1}"/>
              </a:ext>
            </a:extLst>
          </p:cNvPr>
          <p:cNvSpPr/>
          <p:nvPr/>
        </p:nvSpPr>
        <p:spPr>
          <a:xfrm>
            <a:off x="4758184" y="3075033"/>
            <a:ext cx="2680720" cy="2220866"/>
          </a:xfrm>
          <a:prstGeom prst="roundRect">
            <a:avLst/>
          </a:prstGeom>
          <a:solidFill>
            <a:schemeClr val="bg1"/>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pic>
        <p:nvPicPr>
          <p:cNvPr id="17" name="Picture 2" descr="The Complete History Of The ChatGPT Logo - Hatchwise">
            <a:extLst>
              <a:ext uri="{FF2B5EF4-FFF2-40B4-BE49-F238E27FC236}">
                <a16:creationId xmlns:a16="http://schemas.microsoft.com/office/drawing/2014/main" id="{EC764406-F2CD-F98C-D7DB-35D5D18711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634" r="66157" b="19929"/>
          <a:stretch/>
        </p:blipFill>
        <p:spPr bwMode="auto">
          <a:xfrm>
            <a:off x="4916042" y="3180423"/>
            <a:ext cx="884780" cy="8343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C2EE0A-7D4E-7569-5FC0-4C6F39AEE6CC}"/>
              </a:ext>
            </a:extLst>
          </p:cNvPr>
          <p:cNvSpPr txBox="1"/>
          <p:nvPr/>
        </p:nvSpPr>
        <p:spPr>
          <a:xfrm>
            <a:off x="5655862" y="3348369"/>
            <a:ext cx="1892560" cy="400110"/>
          </a:xfrm>
          <a:prstGeom prst="rect">
            <a:avLst/>
          </a:prstGeom>
          <a:noFill/>
        </p:spPr>
        <p:txBody>
          <a:bodyPr wrap="square">
            <a:spAutoFit/>
          </a:bodyPr>
          <a:lstStyle/>
          <a:p>
            <a:r>
              <a:rPr lang="en-US" sz="2000" b="1" dirty="0">
                <a:solidFill>
                  <a:srgbClr val="16191F"/>
                </a:solidFill>
                <a:latin typeface="Montserrat" panose="00000500000000000000" pitchFamily="2" charset="0"/>
              </a:rPr>
              <a:t>OpenAI API</a:t>
            </a:r>
            <a:endParaRPr lang="en-CA" sz="2000" dirty="0"/>
          </a:p>
        </p:txBody>
      </p:sp>
      <p:sp>
        <p:nvSpPr>
          <p:cNvPr id="13" name="TextBox 12">
            <a:extLst>
              <a:ext uri="{FF2B5EF4-FFF2-40B4-BE49-F238E27FC236}">
                <a16:creationId xmlns:a16="http://schemas.microsoft.com/office/drawing/2014/main" id="{A69F94ED-4E93-8DAE-8450-DD7A4D09A30C}"/>
              </a:ext>
            </a:extLst>
          </p:cNvPr>
          <p:cNvSpPr txBox="1"/>
          <p:nvPr/>
        </p:nvSpPr>
        <p:spPr>
          <a:xfrm>
            <a:off x="312754" y="1584411"/>
            <a:ext cx="3445826" cy="369332"/>
          </a:xfrm>
          <a:prstGeom prst="rect">
            <a:avLst/>
          </a:prstGeom>
          <a:noFill/>
        </p:spPr>
        <p:txBody>
          <a:bodyPr wrap="square">
            <a:spAutoFit/>
          </a:bodyPr>
          <a:lstStyle/>
          <a:p>
            <a:pPr algn="ctr" defTabSz="914446"/>
            <a:r>
              <a:rPr lang="en-US" b="1" dirty="0">
                <a:solidFill>
                  <a:srgbClr val="16191F"/>
                </a:solidFill>
                <a:latin typeface="Montserrat" panose="00000500000000000000" pitchFamily="2" charset="0"/>
              </a:rPr>
              <a:t>Old Resume</a:t>
            </a:r>
            <a:endParaRPr lang="en-US" dirty="0">
              <a:solidFill>
                <a:srgbClr val="16191F"/>
              </a:solidFill>
              <a:latin typeface="Montserrat" panose="00000500000000000000" pitchFamily="2" charset="0"/>
            </a:endParaRPr>
          </a:p>
        </p:txBody>
      </p:sp>
      <p:sp>
        <p:nvSpPr>
          <p:cNvPr id="20" name="Rectangle 2">
            <a:extLst>
              <a:ext uri="{FF2B5EF4-FFF2-40B4-BE49-F238E27FC236}">
                <a16:creationId xmlns:a16="http://schemas.microsoft.com/office/drawing/2014/main" id="{878A1027-1295-41F0-3DDF-D48F9C0B147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cxnSp>
        <p:nvCxnSpPr>
          <p:cNvPr id="22" name="Straight Arrow Connector 21">
            <a:extLst>
              <a:ext uri="{FF2B5EF4-FFF2-40B4-BE49-F238E27FC236}">
                <a16:creationId xmlns:a16="http://schemas.microsoft.com/office/drawing/2014/main" id="{297A3C95-22C5-65D0-890F-703A2C22710C}"/>
              </a:ext>
            </a:extLst>
          </p:cNvPr>
          <p:cNvCxnSpPr>
            <a:cxnSpLocks/>
          </p:cNvCxnSpPr>
          <p:nvPr/>
        </p:nvCxnSpPr>
        <p:spPr>
          <a:xfrm flipV="1">
            <a:off x="4012858" y="4312896"/>
            <a:ext cx="667441" cy="9100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D9CADCEC-4843-0C52-4225-D523156D17DA}"/>
              </a:ext>
            </a:extLst>
          </p:cNvPr>
          <p:cNvPicPr>
            <a:picLocks noChangeAspect="1"/>
          </p:cNvPicPr>
          <p:nvPr/>
        </p:nvPicPr>
        <p:blipFill>
          <a:blip r:embed="rId5"/>
          <a:stretch>
            <a:fillRect/>
          </a:stretch>
        </p:blipFill>
        <p:spPr>
          <a:xfrm>
            <a:off x="380932" y="1988941"/>
            <a:ext cx="3377648" cy="1739627"/>
          </a:xfrm>
          <a:prstGeom prst="rect">
            <a:avLst/>
          </a:prstGeom>
          <a:ln w="38100">
            <a:solidFill>
              <a:srgbClr val="0C1752"/>
            </a:solidFill>
          </a:ln>
        </p:spPr>
      </p:pic>
      <p:sp>
        <p:nvSpPr>
          <p:cNvPr id="28" name="TextBox 27">
            <a:extLst>
              <a:ext uri="{FF2B5EF4-FFF2-40B4-BE49-F238E27FC236}">
                <a16:creationId xmlns:a16="http://schemas.microsoft.com/office/drawing/2014/main" id="{5D5F4752-366A-5ACB-E757-514D3C44B4BD}"/>
              </a:ext>
            </a:extLst>
          </p:cNvPr>
          <p:cNvSpPr txBox="1"/>
          <p:nvPr/>
        </p:nvSpPr>
        <p:spPr>
          <a:xfrm>
            <a:off x="357028" y="4062035"/>
            <a:ext cx="3445826" cy="369332"/>
          </a:xfrm>
          <a:prstGeom prst="rect">
            <a:avLst/>
          </a:prstGeom>
          <a:noFill/>
        </p:spPr>
        <p:txBody>
          <a:bodyPr wrap="square">
            <a:spAutoFit/>
          </a:bodyPr>
          <a:lstStyle>
            <a:defPPr>
              <a:defRPr lang="en-US"/>
            </a:defPPr>
            <a:lvl1pPr algn="ctr" defTabSz="914446">
              <a:defRPr b="1">
                <a:solidFill>
                  <a:srgbClr val="16191F"/>
                </a:solidFill>
                <a:latin typeface="Montserrat" panose="00000500000000000000" pitchFamily="2" charset="0"/>
              </a:defRPr>
            </a:lvl1pPr>
          </a:lstStyle>
          <a:p>
            <a:r>
              <a:rPr lang="en-US" dirty="0"/>
              <a:t>Target Job Description</a:t>
            </a:r>
          </a:p>
        </p:txBody>
      </p:sp>
      <p:pic>
        <p:nvPicPr>
          <p:cNvPr id="30" name="Picture 29">
            <a:extLst>
              <a:ext uri="{FF2B5EF4-FFF2-40B4-BE49-F238E27FC236}">
                <a16:creationId xmlns:a16="http://schemas.microsoft.com/office/drawing/2014/main" id="{33958C74-2E5C-01D9-AA3C-89CC1840621B}"/>
              </a:ext>
            </a:extLst>
          </p:cNvPr>
          <p:cNvPicPr>
            <a:picLocks noChangeAspect="1"/>
          </p:cNvPicPr>
          <p:nvPr/>
        </p:nvPicPr>
        <p:blipFill>
          <a:blip r:embed="rId6"/>
          <a:stretch>
            <a:fillRect/>
          </a:stretch>
        </p:blipFill>
        <p:spPr>
          <a:xfrm>
            <a:off x="471114" y="4436569"/>
            <a:ext cx="3287466" cy="2083968"/>
          </a:xfrm>
          <a:prstGeom prst="rect">
            <a:avLst/>
          </a:prstGeom>
          <a:ln w="38100">
            <a:solidFill>
              <a:srgbClr val="0C1752"/>
            </a:solidFill>
          </a:ln>
        </p:spPr>
      </p:pic>
      <p:pic>
        <p:nvPicPr>
          <p:cNvPr id="1026" name="Picture 2" descr="A Practical Guide to using Pydantic | by Marc Nealer | Medium">
            <a:extLst>
              <a:ext uri="{FF2B5EF4-FFF2-40B4-BE49-F238E27FC236}">
                <a16:creationId xmlns:a16="http://schemas.microsoft.com/office/drawing/2014/main" id="{5874C7B5-5453-7DFE-EAFD-F7857E0C4251}"/>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4459" t="20943" r="4459" b="42489"/>
          <a:stretch/>
        </p:blipFill>
        <p:spPr bwMode="auto">
          <a:xfrm>
            <a:off x="4811186" y="4497115"/>
            <a:ext cx="2569627" cy="5416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mini vector logo (svg, eps) free download - Brandlogos.net">
            <a:extLst>
              <a:ext uri="{FF2B5EF4-FFF2-40B4-BE49-F238E27FC236}">
                <a16:creationId xmlns:a16="http://schemas.microsoft.com/office/drawing/2014/main" id="{22DBDCEF-C9FC-F29D-97A7-DE3DC64A0EA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6786" b="35709"/>
          <a:stretch/>
        </p:blipFill>
        <p:spPr bwMode="auto">
          <a:xfrm>
            <a:off x="5152132" y="3809095"/>
            <a:ext cx="1992591" cy="747328"/>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0354CAA2-16CA-2C22-349E-59A971217D1B}"/>
              </a:ext>
            </a:extLst>
          </p:cNvPr>
          <p:cNvSpPr txBox="1"/>
          <p:nvPr/>
        </p:nvSpPr>
        <p:spPr>
          <a:xfrm>
            <a:off x="8178724" y="2148786"/>
            <a:ext cx="3799720" cy="3785652"/>
          </a:xfrm>
          <a:prstGeom prst="rect">
            <a:avLst/>
          </a:prstGeom>
          <a:noFill/>
        </p:spPr>
        <p:txBody>
          <a:bodyPr wrap="square">
            <a:spAutoFit/>
          </a:bodyPr>
          <a:lstStyle>
            <a:defPPr>
              <a:defRPr lang="en-US"/>
            </a:defPPr>
            <a:lvl1pPr>
              <a:defRPr sz="3200" b="1" i="0">
                <a:solidFill>
                  <a:srgbClr val="16191F"/>
                </a:solidFill>
                <a:effectLst/>
                <a:latin typeface="+mj-lt"/>
              </a:defRPr>
            </a:lvl1pPr>
          </a:lstStyle>
          <a:p>
            <a:pPr marL="342900" indent="-342900" defTabSz="914446">
              <a:buFont typeface="Arial" panose="020B0604020202020204" pitchFamily="34" charset="0"/>
              <a:buChar char="•"/>
            </a:pPr>
            <a:r>
              <a:rPr lang="en-US" sz="2000" b="0" dirty="0">
                <a:latin typeface="Montserrat" panose="00000500000000000000" pitchFamily="2" charset="0"/>
              </a:rPr>
              <a:t>Gaps/Mismatch between resume &amp; Job Description</a:t>
            </a:r>
          </a:p>
          <a:p>
            <a:pPr marL="342900" indent="-342900" defTabSz="914446">
              <a:buFont typeface="Arial" panose="020B0604020202020204" pitchFamily="34" charset="0"/>
              <a:buChar char="•"/>
            </a:pPr>
            <a:endParaRPr lang="en-US" sz="2000" b="0" dirty="0">
              <a:latin typeface="Montserrat" panose="00000500000000000000" pitchFamily="2" charset="0"/>
            </a:endParaRPr>
          </a:p>
          <a:p>
            <a:pPr marL="342900" indent="-342900" defTabSz="914446">
              <a:buFont typeface="Arial" panose="020B0604020202020204" pitchFamily="34" charset="0"/>
              <a:buChar char="•"/>
            </a:pPr>
            <a:r>
              <a:rPr lang="en-US" sz="2000" b="0" dirty="0">
                <a:latin typeface="Montserrat" panose="00000500000000000000" pitchFamily="2" charset="0"/>
              </a:rPr>
              <a:t>Potential Strength</a:t>
            </a:r>
          </a:p>
          <a:p>
            <a:pPr marL="342900" indent="-342900" defTabSz="914446">
              <a:buFont typeface="Arial" panose="020B0604020202020204" pitchFamily="34" charset="0"/>
              <a:buChar char="•"/>
            </a:pPr>
            <a:endParaRPr lang="en-US" sz="2000" b="0" dirty="0">
              <a:latin typeface="Montserrat" panose="00000500000000000000" pitchFamily="2" charset="0"/>
            </a:endParaRPr>
          </a:p>
          <a:p>
            <a:pPr marL="342900" indent="-342900" defTabSz="914446">
              <a:buFont typeface="Arial" panose="020B0604020202020204" pitchFamily="34" charset="0"/>
              <a:buChar char="•"/>
            </a:pPr>
            <a:r>
              <a:rPr lang="en-US" sz="2000" b="0" dirty="0">
                <a:latin typeface="Montserrat" panose="00000500000000000000" pitchFamily="2" charset="0"/>
              </a:rPr>
              <a:t>Match % Score </a:t>
            </a:r>
          </a:p>
          <a:p>
            <a:pPr marL="342900" indent="-342900" defTabSz="914446">
              <a:buFont typeface="Arial" panose="020B0604020202020204" pitchFamily="34" charset="0"/>
              <a:buChar char="•"/>
            </a:pPr>
            <a:endParaRPr lang="en-US" sz="2000" b="0" dirty="0">
              <a:latin typeface="Montserrat" panose="00000500000000000000" pitchFamily="2" charset="0"/>
            </a:endParaRPr>
          </a:p>
          <a:p>
            <a:pPr marL="342900" indent="-342900" defTabSz="914446">
              <a:buFont typeface="Arial" panose="020B0604020202020204" pitchFamily="34" charset="0"/>
              <a:buChar char="•"/>
            </a:pPr>
            <a:r>
              <a:rPr lang="en-US" sz="2000" b="0" dirty="0">
                <a:latin typeface="Montserrat" panose="00000500000000000000" pitchFamily="2" charset="0"/>
              </a:rPr>
              <a:t>New Resume with gaps addressed</a:t>
            </a:r>
          </a:p>
          <a:p>
            <a:pPr marL="342900" indent="-342900" defTabSz="914446">
              <a:buFont typeface="Arial" panose="020B0604020202020204" pitchFamily="34" charset="0"/>
              <a:buChar char="•"/>
            </a:pPr>
            <a:endParaRPr lang="en-US" sz="2000" b="0" dirty="0">
              <a:latin typeface="Montserrat" panose="00000500000000000000" pitchFamily="2" charset="0"/>
            </a:endParaRPr>
          </a:p>
          <a:p>
            <a:pPr marL="342900" indent="-342900" defTabSz="914446">
              <a:buFont typeface="Arial" panose="020B0604020202020204" pitchFamily="34" charset="0"/>
              <a:buChar char="•"/>
            </a:pPr>
            <a:r>
              <a:rPr lang="en-US" sz="2000" b="0" dirty="0">
                <a:latin typeface="Montserrat" panose="00000500000000000000" pitchFamily="2" charset="0"/>
              </a:rPr>
              <a:t>New tailored Cover Letter </a:t>
            </a:r>
          </a:p>
        </p:txBody>
      </p:sp>
    </p:spTree>
    <p:extLst>
      <p:ext uri="{BB962C8B-B14F-4D97-AF65-F5344CB8AC3E}">
        <p14:creationId xmlns:p14="http://schemas.microsoft.com/office/powerpoint/2010/main" val="390145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13" grpId="0"/>
      <p:bldP spid="28"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F6620-3831-B9AB-F1DB-0BA10580D34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E5EDF9A-6011-907E-EE5A-ED2477CCD24E}"/>
              </a:ext>
            </a:extLst>
          </p:cNvPr>
          <p:cNvPicPr>
            <a:picLocks noChangeAspect="1"/>
          </p:cNvPicPr>
          <p:nvPr/>
        </p:nvPicPr>
        <p:blipFill>
          <a:blip r:embed="rId2"/>
          <a:stretch>
            <a:fillRect/>
          </a:stretch>
        </p:blipFill>
        <p:spPr>
          <a:xfrm>
            <a:off x="3202" y="0"/>
            <a:ext cx="12224773" cy="6858000"/>
          </a:xfrm>
          <a:prstGeom prst="rect">
            <a:avLst/>
          </a:prstGeom>
        </p:spPr>
      </p:pic>
      <p:pic>
        <p:nvPicPr>
          <p:cNvPr id="6" name="Picture 5">
            <a:extLst>
              <a:ext uri="{FF2B5EF4-FFF2-40B4-BE49-F238E27FC236}">
                <a16:creationId xmlns:a16="http://schemas.microsoft.com/office/drawing/2014/main" id="{9C7B1850-35E4-3ECF-0670-4767056A52BF}"/>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0DEBF56-6EE6-076C-102C-4FD41140BA11}"/>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Pydantic 101</a:t>
            </a:r>
          </a:p>
        </p:txBody>
      </p:sp>
      <p:sp>
        <p:nvSpPr>
          <p:cNvPr id="9" name="TextBox 8">
            <a:extLst>
              <a:ext uri="{FF2B5EF4-FFF2-40B4-BE49-F238E27FC236}">
                <a16:creationId xmlns:a16="http://schemas.microsoft.com/office/drawing/2014/main" id="{317D3E14-E341-6833-1EBF-896296E335D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2050" name="Picture 2">
            <a:extLst>
              <a:ext uri="{FF2B5EF4-FFF2-40B4-BE49-F238E27FC236}">
                <a16:creationId xmlns:a16="http://schemas.microsoft.com/office/drawing/2014/main" id="{86DF8467-92A8-3F45-F141-BA1522FAC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25" y="3142258"/>
            <a:ext cx="5800725" cy="30430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2EB1AA-CD7B-0100-1B62-32F35122CD40}"/>
              </a:ext>
            </a:extLst>
          </p:cNvPr>
          <p:cNvSpPr txBox="1"/>
          <p:nvPr/>
        </p:nvSpPr>
        <p:spPr>
          <a:xfrm>
            <a:off x="3202" y="768712"/>
            <a:ext cx="12073253" cy="5022487"/>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dirty="0"/>
              <a:t>Pydantic is a Python library used to validate and parse data using Python type hints. It ensures that the data you get is clean, well-structured, and follows the rules you set.</a:t>
            </a:r>
          </a:p>
          <a:p>
            <a:r>
              <a:rPr lang="en-US" dirty="0"/>
              <a:t>How it works:</a:t>
            </a:r>
          </a:p>
          <a:p>
            <a:pPr lvl="1"/>
            <a:r>
              <a:rPr lang="en-US" sz="1800" dirty="0">
                <a:latin typeface="Montserrat" panose="00000500000000000000" pitchFamily="2" charset="0"/>
              </a:rPr>
              <a:t>You define a data structure using a class</a:t>
            </a:r>
          </a:p>
          <a:p>
            <a:pPr lvl="1"/>
            <a:r>
              <a:rPr lang="en-US" sz="1800" dirty="0">
                <a:latin typeface="Montserrat" panose="00000500000000000000" pitchFamily="2" charset="0"/>
              </a:rPr>
              <a:t>Pydantic ensures the data is correct (types, required fields, etc.)</a:t>
            </a:r>
          </a:p>
          <a:p>
            <a:pPr lvl="1"/>
            <a:r>
              <a:rPr lang="en-US" sz="1800" dirty="0">
                <a:latin typeface="Montserrat" panose="00000500000000000000" pitchFamily="2" charset="0"/>
              </a:rPr>
              <a:t>It even converts data automatically if possible (e.g., turns strings into numbers or dates)</a:t>
            </a:r>
          </a:p>
          <a:p>
            <a:endParaRPr lang="en-US" dirty="0"/>
          </a:p>
          <a:p>
            <a:endParaRPr lang="en-CA" dirty="0"/>
          </a:p>
        </p:txBody>
      </p:sp>
    </p:spTree>
    <p:extLst>
      <p:ext uri="{BB962C8B-B14F-4D97-AF65-F5344CB8AC3E}">
        <p14:creationId xmlns:p14="http://schemas.microsoft.com/office/powerpoint/2010/main" val="424063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3259A-CD2C-0446-CFDB-7C77F895EB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63B532-B70B-27B1-177A-CB748A1AE87E}"/>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2CEB8891-9091-D8AE-274C-311260BAD88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ED59B6F3-FE94-D3AD-FBDF-FCCA6423DC8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Key Learning Outcomes</a:t>
            </a:r>
          </a:p>
        </p:txBody>
      </p:sp>
      <p:sp>
        <p:nvSpPr>
          <p:cNvPr id="9" name="TextBox 8">
            <a:extLst>
              <a:ext uri="{FF2B5EF4-FFF2-40B4-BE49-F238E27FC236}">
                <a16:creationId xmlns:a16="http://schemas.microsoft.com/office/drawing/2014/main" id="{D6A16CE7-2A01-E640-0FE1-E69B0F92F97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graphicFrame>
        <p:nvGraphicFramePr>
          <p:cNvPr id="3" name="Diagram 2">
            <a:extLst>
              <a:ext uri="{FF2B5EF4-FFF2-40B4-BE49-F238E27FC236}">
                <a16:creationId xmlns:a16="http://schemas.microsoft.com/office/drawing/2014/main" id="{5773C611-BA6D-FC93-DE06-38892BF0DB8C}"/>
              </a:ext>
            </a:extLst>
          </p:cNvPr>
          <p:cNvGraphicFramePr/>
          <p:nvPr>
            <p:extLst>
              <p:ext uri="{D42A27DB-BD31-4B8C-83A1-F6EECF244321}">
                <p14:modId xmlns:p14="http://schemas.microsoft.com/office/powerpoint/2010/main" val="10125278"/>
              </p:ext>
            </p:extLst>
          </p:nvPr>
        </p:nvGraphicFramePr>
        <p:xfrm>
          <a:off x="236270" y="1127835"/>
          <a:ext cx="10260280" cy="50787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a:extLst>
              <a:ext uri="{FF2B5EF4-FFF2-40B4-BE49-F238E27FC236}">
                <a16:creationId xmlns:a16="http://schemas.microsoft.com/office/drawing/2014/main" id="{7D0D5BC5-AA51-6124-3A42-ADDC656CF4D1}"/>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881267" y="642643"/>
            <a:ext cx="1853533" cy="1876848"/>
          </a:xfrm>
          <a:prstGeom prst="rect">
            <a:avLst/>
          </a:prstGeom>
        </p:spPr>
      </p:pic>
    </p:spTree>
    <p:extLst>
      <p:ext uri="{BB962C8B-B14F-4D97-AF65-F5344CB8AC3E}">
        <p14:creationId xmlns:p14="http://schemas.microsoft.com/office/powerpoint/2010/main" val="113113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D9147124-3C63-4A4D-8C9B-C522176F03EC}"/>
                                            </p:graphicEl>
                                          </p:spTgt>
                                        </p:tgtEl>
                                        <p:attrNameLst>
                                          <p:attrName>style.visibility</p:attrName>
                                        </p:attrNameLst>
                                      </p:cBhvr>
                                      <p:to>
                                        <p:strVal val="visible"/>
                                      </p:to>
                                    </p:set>
                                    <p:animEffect transition="in" filter="fade">
                                      <p:cBhvr>
                                        <p:cTn id="7" dur="500"/>
                                        <p:tgtEl>
                                          <p:spTgt spid="3">
                                            <p:graphicEl>
                                              <a:dgm id="{D9147124-3C63-4A4D-8C9B-C522176F03E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1B558E55-37DC-4859-9ABB-EFE02DEEEF05}"/>
                                            </p:graphicEl>
                                          </p:spTgt>
                                        </p:tgtEl>
                                        <p:attrNameLst>
                                          <p:attrName>style.visibility</p:attrName>
                                        </p:attrNameLst>
                                      </p:cBhvr>
                                      <p:to>
                                        <p:strVal val="visible"/>
                                      </p:to>
                                    </p:set>
                                    <p:animEffect transition="in" filter="fade">
                                      <p:cBhvr>
                                        <p:cTn id="12" dur="500"/>
                                        <p:tgtEl>
                                          <p:spTgt spid="3">
                                            <p:graphicEl>
                                              <a:dgm id="{1B558E55-37DC-4859-9ABB-EFE02DEEEF0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BF34E69A-6766-4451-8342-A9892700C0F9}"/>
                                            </p:graphicEl>
                                          </p:spTgt>
                                        </p:tgtEl>
                                        <p:attrNameLst>
                                          <p:attrName>style.visibility</p:attrName>
                                        </p:attrNameLst>
                                      </p:cBhvr>
                                      <p:to>
                                        <p:strVal val="visible"/>
                                      </p:to>
                                    </p:set>
                                    <p:animEffect transition="in" filter="fade">
                                      <p:cBhvr>
                                        <p:cTn id="17" dur="500"/>
                                        <p:tgtEl>
                                          <p:spTgt spid="3">
                                            <p:graphicEl>
                                              <a:dgm id="{BF34E69A-6766-4451-8342-A9892700C0F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0429AC21-C4B7-4067-BCB0-B775422BF23D}"/>
                                            </p:graphicEl>
                                          </p:spTgt>
                                        </p:tgtEl>
                                        <p:attrNameLst>
                                          <p:attrName>style.visibility</p:attrName>
                                        </p:attrNameLst>
                                      </p:cBhvr>
                                      <p:to>
                                        <p:strVal val="visible"/>
                                      </p:to>
                                    </p:set>
                                    <p:animEffect transition="in" filter="fade">
                                      <p:cBhvr>
                                        <p:cTn id="22" dur="500"/>
                                        <p:tgtEl>
                                          <p:spTgt spid="3">
                                            <p:graphicEl>
                                              <a:dgm id="{0429AC21-C4B7-4067-BCB0-B775422BF23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25A83-A45E-B299-F409-21F31FFD477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548457-AB03-32DC-B192-B2B84F4C80E0}"/>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D652D3D0-75E9-DDC2-5DE0-ECAA9985E89C}"/>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33456656-D0C3-6C4D-D3FC-D12A263A3D6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Summary</a:t>
            </a:r>
          </a:p>
        </p:txBody>
      </p:sp>
      <p:sp>
        <p:nvSpPr>
          <p:cNvPr id="9" name="TextBox 8">
            <a:extLst>
              <a:ext uri="{FF2B5EF4-FFF2-40B4-BE49-F238E27FC236}">
                <a16:creationId xmlns:a16="http://schemas.microsoft.com/office/drawing/2014/main" id="{3E65A031-2E6F-9766-33E1-D5ED16FCBFF1}"/>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4" name="Picture 3">
            <a:extLst>
              <a:ext uri="{FF2B5EF4-FFF2-40B4-BE49-F238E27FC236}">
                <a16:creationId xmlns:a16="http://schemas.microsoft.com/office/drawing/2014/main" id="{ECAC1CCF-5CCC-FAAB-0CB4-3AF09F06468A}"/>
              </a:ext>
            </a:extLst>
          </p:cNvPr>
          <p:cNvPicPr>
            <a:picLocks noChangeAspect="1"/>
          </p:cNvPicPr>
          <p:nvPr/>
        </p:nvPicPr>
        <p:blipFill>
          <a:blip r:embed="rId4"/>
          <a:stretch>
            <a:fillRect/>
          </a:stretch>
        </p:blipFill>
        <p:spPr>
          <a:xfrm>
            <a:off x="9982214" y="747533"/>
            <a:ext cx="1924946" cy="1903870"/>
          </a:xfrm>
          <a:prstGeom prst="rect">
            <a:avLst/>
          </a:prstGeom>
        </p:spPr>
      </p:pic>
      <p:graphicFrame>
        <p:nvGraphicFramePr>
          <p:cNvPr id="2" name="Diagram 1">
            <a:extLst>
              <a:ext uri="{FF2B5EF4-FFF2-40B4-BE49-F238E27FC236}">
                <a16:creationId xmlns:a16="http://schemas.microsoft.com/office/drawing/2014/main" id="{2E24D872-DDC7-DEAD-E0C1-41E38A1C8750}"/>
              </a:ext>
            </a:extLst>
          </p:cNvPr>
          <p:cNvGraphicFramePr/>
          <p:nvPr>
            <p:extLst>
              <p:ext uri="{D42A27DB-BD31-4B8C-83A1-F6EECF244321}">
                <p14:modId xmlns:p14="http://schemas.microsoft.com/office/powerpoint/2010/main" val="3563890493"/>
              </p:ext>
            </p:extLst>
          </p:nvPr>
        </p:nvGraphicFramePr>
        <p:xfrm>
          <a:off x="500964" y="1253741"/>
          <a:ext cx="9264138" cy="44916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358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EFBD4A4C-43A2-4840-AABB-D7653C95F957}"/>
                                            </p:graphicEl>
                                          </p:spTgt>
                                        </p:tgtEl>
                                        <p:attrNameLst>
                                          <p:attrName>style.visibility</p:attrName>
                                        </p:attrNameLst>
                                      </p:cBhvr>
                                      <p:to>
                                        <p:strVal val="visible"/>
                                      </p:to>
                                    </p:set>
                                    <p:animEffect transition="in" filter="fade">
                                      <p:cBhvr>
                                        <p:cTn id="7" dur="500"/>
                                        <p:tgtEl>
                                          <p:spTgt spid="2">
                                            <p:graphicEl>
                                              <a:dgm id="{EFBD4A4C-43A2-4840-AABB-D7653C95F95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BBCAD95C-169D-4629-8CE3-60AB74847102}"/>
                                            </p:graphicEl>
                                          </p:spTgt>
                                        </p:tgtEl>
                                        <p:attrNameLst>
                                          <p:attrName>style.visibility</p:attrName>
                                        </p:attrNameLst>
                                      </p:cBhvr>
                                      <p:to>
                                        <p:strVal val="visible"/>
                                      </p:to>
                                    </p:set>
                                    <p:animEffect transition="in" filter="fade">
                                      <p:cBhvr>
                                        <p:cTn id="12" dur="500"/>
                                        <p:tgtEl>
                                          <p:spTgt spid="2">
                                            <p:graphicEl>
                                              <a:dgm id="{BBCAD95C-169D-4629-8CE3-60AB7484710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92D73EC7-E6B0-402D-BAE0-4E0E279E2D27}"/>
                                            </p:graphicEl>
                                          </p:spTgt>
                                        </p:tgtEl>
                                        <p:attrNameLst>
                                          <p:attrName>style.visibility</p:attrName>
                                        </p:attrNameLst>
                                      </p:cBhvr>
                                      <p:to>
                                        <p:strVal val="visible"/>
                                      </p:to>
                                    </p:set>
                                    <p:animEffect transition="in" filter="fade">
                                      <p:cBhvr>
                                        <p:cTn id="17" dur="500"/>
                                        <p:tgtEl>
                                          <p:spTgt spid="2">
                                            <p:graphicEl>
                                              <a:dgm id="{92D73EC7-E6B0-402D-BAE0-4E0E279E2D2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909FB-E671-B17D-77BB-65311A51D4C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F45C378-4A8E-9187-A206-DB4730F91548}"/>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25B6F-0705-62E5-DF16-79898F062A86}"/>
              </a:ext>
            </a:extLst>
          </p:cNvPr>
          <p:cNvPicPr>
            <a:picLocks noChangeAspect="1"/>
          </p:cNvPicPr>
          <p:nvPr/>
        </p:nvPicPr>
        <p:blipFill>
          <a:blip r:embed="rId2"/>
          <a:stretch>
            <a:fillRect/>
          </a:stretch>
        </p:blipFill>
        <p:spPr>
          <a:xfrm>
            <a:off x="3496990" y="1992488"/>
            <a:ext cx="5198017" cy="1436512"/>
          </a:xfrm>
          <a:prstGeom prst="rect">
            <a:avLst/>
          </a:prstGeom>
        </p:spPr>
      </p:pic>
      <p:sp>
        <p:nvSpPr>
          <p:cNvPr id="6" name="Rectangle 5">
            <a:extLst>
              <a:ext uri="{FF2B5EF4-FFF2-40B4-BE49-F238E27FC236}">
                <a16:creationId xmlns:a16="http://schemas.microsoft.com/office/drawing/2014/main" id="{AEA9FA6F-A71D-92D5-9E16-A91F986E09CE}"/>
              </a:ext>
            </a:extLst>
          </p:cNvPr>
          <p:cNvSpPr/>
          <p:nvPr/>
        </p:nvSpPr>
        <p:spPr>
          <a:xfrm>
            <a:off x="3306715" y="3495040"/>
            <a:ext cx="5578566" cy="707886"/>
          </a:xfrm>
          <a:prstGeom prst="rect">
            <a:avLst/>
          </a:prstGeom>
        </p:spPr>
        <p:txBody>
          <a:bodyPr wrap="square">
            <a:spAutoFit/>
          </a:bodyPr>
          <a:lstStyle/>
          <a:p>
            <a:pPr algn="ctr"/>
            <a:r>
              <a:rPr lang="en-US" sz="4000" dirty="0">
                <a:solidFill>
                  <a:schemeClr val="bg1"/>
                </a:solidFill>
                <a:latin typeface="Montserrat" charset="0"/>
                <a:ea typeface="Montserrat" charset="0"/>
                <a:cs typeface="Montserrat" charset="0"/>
              </a:rPr>
              <a:t>Thank you!</a:t>
            </a:r>
          </a:p>
        </p:txBody>
      </p:sp>
    </p:spTree>
    <p:extLst>
      <p:ext uri="{BB962C8B-B14F-4D97-AF65-F5344CB8AC3E}">
        <p14:creationId xmlns:p14="http://schemas.microsoft.com/office/powerpoint/2010/main" val="259615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7172</TotalTime>
  <Words>340</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kukesh kodess</dc:creator>
  <cp:lastModifiedBy>Ryan Ahmed</cp:lastModifiedBy>
  <cp:revision>500</cp:revision>
  <dcterms:created xsi:type="dcterms:W3CDTF">2019-11-18T17:58:36Z</dcterms:created>
  <dcterms:modified xsi:type="dcterms:W3CDTF">2025-04-17T02:39:44Z</dcterms:modified>
</cp:coreProperties>
</file>