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565" r:id="rId2"/>
    <p:sldId id="4231" r:id="rId3"/>
    <p:sldId id="4228" r:id="rId4"/>
    <p:sldId id="4230" r:id="rId5"/>
    <p:sldId id="4232" r:id="rId6"/>
    <p:sldId id="4218" r:id="rId7"/>
    <p:sldId id="4229" r:id="rId8"/>
    <p:sldId id="277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1752"/>
    <a:srgbClr val="D56E48"/>
    <a:srgbClr val="11CCDD"/>
    <a:srgbClr val="1BBFD1"/>
    <a:srgbClr val="E3E9EE"/>
    <a:srgbClr val="FFFFFF"/>
    <a:srgbClr val="F09063"/>
    <a:srgbClr val="F9F9F9"/>
    <a:srgbClr val="E7C24C"/>
    <a:srgbClr val="FF0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721"/>
  </p:normalViewPr>
  <p:slideViewPr>
    <p:cSldViewPr snapToGrid="0" snapToObjects="1">
      <p:cViewPr varScale="1">
        <p:scale>
          <a:sx n="111" d="100"/>
          <a:sy n="111" d="100"/>
        </p:scale>
        <p:origin x="390" y="3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B5DF1-6160-48DA-9244-780755A51C3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CA"/>
        </a:p>
      </dgm:t>
    </dgm:pt>
    <dgm:pt modelId="{1758920E-87FE-42D3-AADA-4D6760E5C14D}">
      <dgm:prSet phldrT="[Text]" custT="1"/>
      <dgm:spPr>
        <a:solidFill>
          <a:srgbClr val="0C1752"/>
        </a:solidFill>
        <a:ln>
          <a:noFill/>
        </a:ln>
      </dgm:spPr>
      <dgm:t>
        <a:bodyPr/>
        <a:lstStyle/>
        <a:p>
          <a:r>
            <a:rPr lang="en-US" sz="1800" dirty="0">
              <a:latin typeface="Montserrat" panose="00000500000000000000" pitchFamily="2" charset="0"/>
              <a:cs typeface="Mongolian Baiti" panose="03000500000000000000" pitchFamily="66" charset="0"/>
            </a:rPr>
            <a:t>Understand the basic concept of multi-model AI Agents in AutoGen.</a:t>
          </a:r>
          <a:endParaRPr lang="en-CA" sz="1800" dirty="0">
            <a:latin typeface="Montserrat" panose="00000500000000000000" pitchFamily="2" charset="0"/>
            <a:cs typeface="Mongolian Baiti" panose="03000500000000000000" pitchFamily="66" charset="0"/>
          </a:endParaRPr>
        </a:p>
      </dgm:t>
    </dgm:pt>
    <dgm:pt modelId="{185C6719-8C73-4AEE-B932-0DF477EA7287}" type="parTrans" cxnId="{051732A5-B235-40AD-82B8-ED25AC2606C0}">
      <dgm:prSet/>
      <dgm:spPr/>
      <dgm:t>
        <a:bodyPr/>
        <a:lstStyle/>
        <a:p>
          <a:endParaRPr lang="en-CA" sz="1800"/>
        </a:p>
      </dgm:t>
    </dgm:pt>
    <dgm:pt modelId="{75F90D20-7C91-41F5-93E2-216420DDF72E}" type="sibTrans" cxnId="{051732A5-B235-40AD-82B8-ED25AC2606C0}">
      <dgm:prSet/>
      <dgm:spPr/>
      <dgm:t>
        <a:bodyPr/>
        <a:lstStyle/>
        <a:p>
          <a:endParaRPr lang="en-CA" sz="1800"/>
        </a:p>
      </dgm:t>
    </dgm:pt>
    <dgm:pt modelId="{2DB9EB8F-EE3C-4A3D-93DA-AD8B19A4DB98}">
      <dgm:prSet phldrT="[Text]" custT="1"/>
      <dgm:spPr>
        <a:solidFill>
          <a:srgbClr val="0C1752"/>
        </a:solidFill>
        <a:ln>
          <a:noFill/>
        </a:ln>
      </dgm:spPr>
      <dgm:t>
        <a:bodyPr/>
        <a:lstStyle/>
        <a:p>
          <a:r>
            <a:rPr lang="en-US" sz="1800" dirty="0">
              <a:latin typeface="Montserrat" panose="00000500000000000000" pitchFamily="2" charset="0"/>
              <a:cs typeface="Mongolian Baiti" panose="03000500000000000000" pitchFamily="66" charset="0"/>
            </a:rPr>
            <a:t>Modify agents to use different multi-model LLMs (e.g., Gemini for CMO, GPT for Marketer).</a:t>
          </a:r>
          <a:endParaRPr lang="en-CA" sz="1800" dirty="0">
            <a:latin typeface="Montserrat" panose="00000500000000000000" pitchFamily="2" charset="0"/>
            <a:cs typeface="Mongolian Baiti" panose="03000500000000000000" pitchFamily="66" charset="0"/>
          </a:endParaRPr>
        </a:p>
      </dgm:t>
    </dgm:pt>
    <dgm:pt modelId="{C8715383-70CD-45BB-ADFA-743F1B18284B}" type="parTrans" cxnId="{12F2C567-9507-4BB1-90FC-C54C9611D2CA}">
      <dgm:prSet/>
      <dgm:spPr/>
      <dgm:t>
        <a:bodyPr/>
        <a:lstStyle/>
        <a:p>
          <a:endParaRPr lang="en-CA" sz="1800"/>
        </a:p>
      </dgm:t>
    </dgm:pt>
    <dgm:pt modelId="{1EE76B09-AC8D-4680-A78F-FF3565794419}" type="sibTrans" cxnId="{12F2C567-9507-4BB1-90FC-C54C9611D2CA}">
      <dgm:prSet/>
      <dgm:spPr/>
      <dgm:t>
        <a:bodyPr/>
        <a:lstStyle/>
        <a:p>
          <a:endParaRPr lang="en-CA" sz="1800"/>
        </a:p>
      </dgm:t>
    </dgm:pt>
    <dgm:pt modelId="{86506516-895A-4F3D-8351-1AB2B14FCD48}">
      <dgm:prSet phldrT="[Text]" custT="1"/>
      <dgm:spPr>
        <a:solidFill>
          <a:srgbClr val="D56E48"/>
        </a:solidFill>
        <a:ln>
          <a:solidFill>
            <a:srgbClr val="D56E48"/>
          </a:solidFill>
        </a:ln>
      </dgm:spPr>
      <dgm:t>
        <a:bodyPr/>
        <a:lstStyle/>
        <a:p>
          <a:r>
            <a:rPr lang="en-US" sz="1800" dirty="0">
              <a:latin typeface="Montserrat" panose="00000500000000000000" pitchFamily="2" charset="0"/>
              <a:cs typeface="Mongolian Baiti" panose="03000500000000000000" pitchFamily="66" charset="0"/>
            </a:rPr>
            <a:t>Configure AutoGen and load API keys for both OpenAI and Google Gemini.</a:t>
          </a:r>
          <a:endParaRPr lang="en-CA" sz="1800" dirty="0">
            <a:latin typeface="Montserrat" panose="00000500000000000000" pitchFamily="2" charset="0"/>
            <a:cs typeface="Mongolian Baiti" panose="03000500000000000000" pitchFamily="66" charset="0"/>
          </a:endParaRPr>
        </a:p>
      </dgm:t>
    </dgm:pt>
    <dgm:pt modelId="{BBEA61DC-6B2E-4731-BC79-3A80D602F43E}" type="parTrans" cxnId="{AB1D6A1D-9C9B-4C43-84C3-B2650487305B}">
      <dgm:prSet/>
      <dgm:spPr/>
      <dgm:t>
        <a:bodyPr/>
        <a:lstStyle/>
        <a:p>
          <a:endParaRPr lang="en-CA" sz="1800"/>
        </a:p>
      </dgm:t>
    </dgm:pt>
    <dgm:pt modelId="{2140B3CA-3E15-4C4E-B555-43F1B52DAE7A}" type="sibTrans" cxnId="{AB1D6A1D-9C9B-4C43-84C3-B2650487305B}">
      <dgm:prSet/>
      <dgm:spPr/>
      <dgm:t>
        <a:bodyPr/>
        <a:lstStyle/>
        <a:p>
          <a:endParaRPr lang="en-CA" sz="1800"/>
        </a:p>
      </dgm:t>
    </dgm:pt>
    <dgm:pt modelId="{7E4AF8B3-1543-4BDD-9770-38EA2325D2E4}">
      <dgm:prSet phldrT="[Text]" custT="1"/>
      <dgm:spPr>
        <a:solidFill>
          <a:srgbClr val="11CCDD"/>
        </a:solidFill>
        <a:ln>
          <a:noFill/>
        </a:ln>
      </dgm:spPr>
      <dgm:t>
        <a:bodyPr/>
        <a:lstStyle/>
        <a:p>
          <a:r>
            <a:rPr lang="en-US" sz="1800" dirty="0">
              <a:latin typeface="Montserrat" panose="00000500000000000000" pitchFamily="2" charset="0"/>
              <a:cs typeface="Mongolian Baiti" panose="03000500000000000000" pitchFamily="66" charset="0"/>
            </a:rPr>
            <a:t>Create single model AI Agents including a Marketing CMO and Brand Marketer using OpenAI's GPT first.</a:t>
          </a:r>
          <a:endParaRPr lang="en-CA" sz="1800" dirty="0">
            <a:latin typeface="Montserrat" panose="00000500000000000000" pitchFamily="2" charset="0"/>
            <a:cs typeface="Mongolian Baiti" panose="03000500000000000000" pitchFamily="66" charset="0"/>
          </a:endParaRPr>
        </a:p>
      </dgm:t>
    </dgm:pt>
    <dgm:pt modelId="{96D4973E-3A57-49B9-9E8C-160773626E74}" type="parTrans" cxnId="{B16DFB29-E3EF-4C32-9481-9576909B8D9F}">
      <dgm:prSet/>
      <dgm:spPr/>
      <dgm:t>
        <a:bodyPr/>
        <a:lstStyle/>
        <a:p>
          <a:endParaRPr lang="en-CA" sz="1800"/>
        </a:p>
      </dgm:t>
    </dgm:pt>
    <dgm:pt modelId="{E4A0E121-FFAD-43B8-BB01-EA157B1771C2}" type="sibTrans" cxnId="{B16DFB29-E3EF-4C32-9481-9576909B8D9F}">
      <dgm:prSet/>
      <dgm:spPr/>
      <dgm:t>
        <a:bodyPr/>
        <a:lstStyle/>
        <a:p>
          <a:endParaRPr lang="en-CA" sz="1800"/>
        </a:p>
      </dgm:t>
    </dgm:pt>
    <dgm:pt modelId="{3A4DE6D8-3D40-4CC2-804A-C46F0D34E2A5}">
      <dgm:prSet phldrT="[Text]" custT="1"/>
      <dgm:spPr>
        <a:solidFill>
          <a:schemeClr val="tx1">
            <a:lumMod val="50000"/>
            <a:lumOff val="50000"/>
          </a:schemeClr>
        </a:solidFill>
        <a:ln>
          <a:noFill/>
        </a:ln>
      </dgm:spPr>
      <dgm:t>
        <a:bodyPr/>
        <a:lstStyle/>
        <a:p>
          <a:r>
            <a:rPr lang="en-US" sz="1800" dirty="0">
              <a:latin typeface="Montserrat" panose="00000500000000000000" pitchFamily="2" charset="0"/>
              <a:cs typeface="Mongolian Baiti" panose="03000500000000000000" pitchFamily="66" charset="0"/>
            </a:rPr>
            <a:t>Make the AI agents discuss ideas using AutoGen's chat capabilities (initiate_chat, max_turns).</a:t>
          </a:r>
          <a:endParaRPr lang="en-CA" sz="1800" dirty="0">
            <a:latin typeface="Montserrat" panose="00000500000000000000" pitchFamily="2" charset="0"/>
            <a:cs typeface="Mongolian Baiti" panose="03000500000000000000" pitchFamily="66" charset="0"/>
          </a:endParaRPr>
        </a:p>
      </dgm:t>
    </dgm:pt>
    <dgm:pt modelId="{C8E0CB72-B3CF-42DD-979B-B8D410AADC26}" type="parTrans" cxnId="{1A86AD26-6E9C-479E-9C7A-36AB99E65A31}">
      <dgm:prSet/>
      <dgm:spPr/>
      <dgm:t>
        <a:bodyPr/>
        <a:lstStyle/>
        <a:p>
          <a:endParaRPr lang="en-CA" sz="1800"/>
        </a:p>
      </dgm:t>
    </dgm:pt>
    <dgm:pt modelId="{A5A62762-EE40-400B-B939-A85AD1AD2DC9}" type="sibTrans" cxnId="{1A86AD26-6E9C-479E-9C7A-36AB99E65A31}">
      <dgm:prSet/>
      <dgm:spPr/>
      <dgm:t>
        <a:bodyPr/>
        <a:lstStyle/>
        <a:p>
          <a:endParaRPr lang="en-CA" sz="1800"/>
        </a:p>
      </dgm:t>
    </dgm:pt>
    <dgm:pt modelId="{DB8C8FAB-8475-43EC-BC81-06427896317D}">
      <dgm:prSet phldrT="[Text]" custT="1"/>
      <dgm:spPr>
        <a:solidFill>
          <a:srgbClr val="D56E48"/>
        </a:solidFill>
        <a:ln>
          <a:noFill/>
        </a:ln>
      </dgm:spPr>
      <dgm:t>
        <a:bodyPr/>
        <a:lstStyle/>
        <a:p>
          <a:r>
            <a:rPr lang="en-US" sz="1800" dirty="0">
              <a:latin typeface="Montserrat" panose="00000500000000000000" pitchFamily="2" charset="0"/>
              <a:cs typeface="Mongolian Baiti" panose="03000500000000000000" pitchFamily="66" charset="0"/>
            </a:rPr>
            <a:t>Introduce Human Oversight: Add a "User Proxy" agent with a human in the loop.</a:t>
          </a:r>
          <a:endParaRPr lang="en-CA" sz="1800" dirty="0">
            <a:latin typeface="Montserrat" panose="00000500000000000000" pitchFamily="2" charset="0"/>
            <a:cs typeface="Mongolian Baiti" panose="03000500000000000000" pitchFamily="66" charset="0"/>
          </a:endParaRPr>
        </a:p>
      </dgm:t>
    </dgm:pt>
    <dgm:pt modelId="{6A7E96D9-826D-413A-8B49-915E39EDB161}" type="parTrans" cxnId="{83E2D012-C56E-43B1-9821-608D7EDB7C4C}">
      <dgm:prSet/>
      <dgm:spPr/>
      <dgm:t>
        <a:bodyPr/>
        <a:lstStyle/>
        <a:p>
          <a:endParaRPr lang="en-CA" sz="1800"/>
        </a:p>
      </dgm:t>
    </dgm:pt>
    <dgm:pt modelId="{ABC09C3A-8D91-4D61-B918-C04764DDA6A6}" type="sibTrans" cxnId="{83E2D012-C56E-43B1-9821-608D7EDB7C4C}">
      <dgm:prSet/>
      <dgm:spPr/>
      <dgm:t>
        <a:bodyPr/>
        <a:lstStyle/>
        <a:p>
          <a:endParaRPr lang="en-CA" sz="1800"/>
        </a:p>
      </dgm:t>
    </dgm:pt>
    <dgm:pt modelId="{91AECCB5-357E-4817-8D8B-617F328E7EE2}" type="pres">
      <dgm:prSet presAssocID="{C5BB5DF1-6160-48DA-9244-780755A51C37}" presName="diagram" presStyleCnt="0">
        <dgm:presLayoutVars>
          <dgm:dir/>
          <dgm:resizeHandles val="exact"/>
        </dgm:presLayoutVars>
      </dgm:prSet>
      <dgm:spPr/>
    </dgm:pt>
    <dgm:pt modelId="{D9147124-3C63-4A4D-8C9B-C522176F03EC}" type="pres">
      <dgm:prSet presAssocID="{1758920E-87FE-42D3-AADA-4D6760E5C14D}" presName="node" presStyleLbl="node1" presStyleIdx="0" presStyleCnt="6">
        <dgm:presLayoutVars>
          <dgm:bulletEnabled val="1"/>
        </dgm:presLayoutVars>
      </dgm:prSet>
      <dgm:spPr/>
    </dgm:pt>
    <dgm:pt modelId="{A988C4EC-B867-4B41-BF9C-5ADFE141F989}" type="pres">
      <dgm:prSet presAssocID="{75F90D20-7C91-41F5-93E2-216420DDF72E}" presName="sibTrans" presStyleCnt="0"/>
      <dgm:spPr/>
    </dgm:pt>
    <dgm:pt modelId="{9F3C62DF-E2EF-408F-8930-6BCC540EFB68}" type="pres">
      <dgm:prSet presAssocID="{86506516-895A-4F3D-8351-1AB2B14FCD48}" presName="node" presStyleLbl="node1" presStyleIdx="1" presStyleCnt="6">
        <dgm:presLayoutVars>
          <dgm:bulletEnabled val="1"/>
        </dgm:presLayoutVars>
      </dgm:prSet>
      <dgm:spPr/>
    </dgm:pt>
    <dgm:pt modelId="{1FAA6B84-78D2-4511-967A-47B08442FCE8}" type="pres">
      <dgm:prSet presAssocID="{2140B3CA-3E15-4C4E-B555-43F1B52DAE7A}" presName="sibTrans" presStyleCnt="0"/>
      <dgm:spPr/>
    </dgm:pt>
    <dgm:pt modelId="{C874591B-3FD4-4A20-85A5-4FDDEFF0840A}" type="pres">
      <dgm:prSet presAssocID="{7E4AF8B3-1543-4BDD-9770-38EA2325D2E4}" presName="node" presStyleLbl="node1" presStyleIdx="2" presStyleCnt="6">
        <dgm:presLayoutVars>
          <dgm:bulletEnabled val="1"/>
        </dgm:presLayoutVars>
      </dgm:prSet>
      <dgm:spPr/>
    </dgm:pt>
    <dgm:pt modelId="{ABB9BE4C-B062-4942-B377-B71AE4943650}" type="pres">
      <dgm:prSet presAssocID="{E4A0E121-FFAD-43B8-BB01-EA157B1771C2}" presName="sibTrans" presStyleCnt="0"/>
      <dgm:spPr/>
    </dgm:pt>
    <dgm:pt modelId="{7924884B-B849-42B0-BAA4-53AA3D3FFC33}" type="pres">
      <dgm:prSet presAssocID="{3A4DE6D8-3D40-4CC2-804A-C46F0D34E2A5}" presName="node" presStyleLbl="node1" presStyleIdx="3" presStyleCnt="6">
        <dgm:presLayoutVars>
          <dgm:bulletEnabled val="1"/>
        </dgm:presLayoutVars>
      </dgm:prSet>
      <dgm:spPr/>
    </dgm:pt>
    <dgm:pt modelId="{55301E83-C48E-4C28-94D2-52E288B4ED1D}" type="pres">
      <dgm:prSet presAssocID="{A5A62762-EE40-400B-B939-A85AD1AD2DC9}" presName="sibTrans" presStyleCnt="0"/>
      <dgm:spPr/>
    </dgm:pt>
    <dgm:pt modelId="{0DB0B210-7C7E-4B73-868A-61A8CEC2EFFB}" type="pres">
      <dgm:prSet presAssocID="{2DB9EB8F-EE3C-4A3D-93DA-AD8B19A4DB98}" presName="node" presStyleLbl="node1" presStyleIdx="4" presStyleCnt="6">
        <dgm:presLayoutVars>
          <dgm:bulletEnabled val="1"/>
        </dgm:presLayoutVars>
      </dgm:prSet>
      <dgm:spPr/>
    </dgm:pt>
    <dgm:pt modelId="{1E4D408F-36AA-4D0E-9FE3-8A614951A47E}" type="pres">
      <dgm:prSet presAssocID="{1EE76B09-AC8D-4680-A78F-FF3565794419}" presName="sibTrans" presStyleCnt="0"/>
      <dgm:spPr/>
    </dgm:pt>
    <dgm:pt modelId="{7ED1DA5C-FC53-4097-B619-E3185BA2AFC9}" type="pres">
      <dgm:prSet presAssocID="{DB8C8FAB-8475-43EC-BC81-06427896317D}" presName="node" presStyleLbl="node1" presStyleIdx="5" presStyleCnt="6">
        <dgm:presLayoutVars>
          <dgm:bulletEnabled val="1"/>
        </dgm:presLayoutVars>
      </dgm:prSet>
      <dgm:spPr/>
    </dgm:pt>
  </dgm:ptLst>
  <dgm:cxnLst>
    <dgm:cxn modelId="{83E2D012-C56E-43B1-9821-608D7EDB7C4C}" srcId="{C5BB5DF1-6160-48DA-9244-780755A51C37}" destId="{DB8C8FAB-8475-43EC-BC81-06427896317D}" srcOrd="5" destOrd="0" parTransId="{6A7E96D9-826D-413A-8B49-915E39EDB161}" sibTransId="{ABC09C3A-8D91-4D61-B918-C04764DDA6A6}"/>
    <dgm:cxn modelId="{AB1D6A1D-9C9B-4C43-84C3-B2650487305B}" srcId="{C5BB5DF1-6160-48DA-9244-780755A51C37}" destId="{86506516-895A-4F3D-8351-1AB2B14FCD48}" srcOrd="1" destOrd="0" parTransId="{BBEA61DC-6B2E-4731-BC79-3A80D602F43E}" sibTransId="{2140B3CA-3E15-4C4E-B555-43F1B52DAE7A}"/>
    <dgm:cxn modelId="{1A86AD26-6E9C-479E-9C7A-36AB99E65A31}" srcId="{C5BB5DF1-6160-48DA-9244-780755A51C37}" destId="{3A4DE6D8-3D40-4CC2-804A-C46F0D34E2A5}" srcOrd="3" destOrd="0" parTransId="{C8E0CB72-B3CF-42DD-979B-B8D410AADC26}" sibTransId="{A5A62762-EE40-400B-B939-A85AD1AD2DC9}"/>
    <dgm:cxn modelId="{B16DFB29-E3EF-4C32-9481-9576909B8D9F}" srcId="{C5BB5DF1-6160-48DA-9244-780755A51C37}" destId="{7E4AF8B3-1543-4BDD-9770-38EA2325D2E4}" srcOrd="2" destOrd="0" parTransId="{96D4973E-3A57-49B9-9E8C-160773626E74}" sibTransId="{E4A0E121-FFAD-43B8-BB01-EA157B1771C2}"/>
    <dgm:cxn modelId="{FC2CD25D-8679-4950-8F48-374E1595B07F}" type="presOf" srcId="{DB8C8FAB-8475-43EC-BC81-06427896317D}" destId="{7ED1DA5C-FC53-4097-B619-E3185BA2AFC9}" srcOrd="0" destOrd="0" presId="urn:microsoft.com/office/officeart/2005/8/layout/default"/>
    <dgm:cxn modelId="{12F2C567-9507-4BB1-90FC-C54C9611D2CA}" srcId="{C5BB5DF1-6160-48DA-9244-780755A51C37}" destId="{2DB9EB8F-EE3C-4A3D-93DA-AD8B19A4DB98}" srcOrd="4" destOrd="0" parTransId="{C8715383-70CD-45BB-ADFA-743F1B18284B}" sibTransId="{1EE76B09-AC8D-4680-A78F-FF3565794419}"/>
    <dgm:cxn modelId="{57C56E7B-1F5E-46FC-9C4A-606D3E96291C}" type="presOf" srcId="{3A4DE6D8-3D40-4CC2-804A-C46F0D34E2A5}" destId="{7924884B-B849-42B0-BAA4-53AA3D3FFC33}" srcOrd="0" destOrd="0" presId="urn:microsoft.com/office/officeart/2005/8/layout/default"/>
    <dgm:cxn modelId="{46E4C18E-BB11-48B4-B15B-BD1235998A79}" type="presOf" srcId="{7E4AF8B3-1543-4BDD-9770-38EA2325D2E4}" destId="{C874591B-3FD4-4A20-85A5-4FDDEFF0840A}" srcOrd="0" destOrd="0" presId="urn:microsoft.com/office/officeart/2005/8/layout/default"/>
    <dgm:cxn modelId="{C937869E-CCDC-4E2C-BC9D-652DCE876B3B}" type="presOf" srcId="{2DB9EB8F-EE3C-4A3D-93DA-AD8B19A4DB98}" destId="{0DB0B210-7C7E-4B73-868A-61A8CEC2EFFB}" srcOrd="0" destOrd="0" presId="urn:microsoft.com/office/officeart/2005/8/layout/default"/>
    <dgm:cxn modelId="{051732A5-B235-40AD-82B8-ED25AC2606C0}" srcId="{C5BB5DF1-6160-48DA-9244-780755A51C37}" destId="{1758920E-87FE-42D3-AADA-4D6760E5C14D}" srcOrd="0" destOrd="0" parTransId="{185C6719-8C73-4AEE-B932-0DF477EA7287}" sibTransId="{75F90D20-7C91-41F5-93E2-216420DDF72E}"/>
    <dgm:cxn modelId="{3C10F0DC-3A5C-4EC1-B115-A57BDCCAAB27}" type="presOf" srcId="{1758920E-87FE-42D3-AADA-4D6760E5C14D}" destId="{D9147124-3C63-4A4D-8C9B-C522176F03EC}" srcOrd="0" destOrd="0" presId="urn:microsoft.com/office/officeart/2005/8/layout/default"/>
    <dgm:cxn modelId="{BCF0D0E2-7832-4736-98E9-D156945CD970}" type="presOf" srcId="{C5BB5DF1-6160-48DA-9244-780755A51C37}" destId="{91AECCB5-357E-4817-8D8B-617F328E7EE2}" srcOrd="0" destOrd="0" presId="urn:microsoft.com/office/officeart/2005/8/layout/default"/>
    <dgm:cxn modelId="{AA64BDEB-3D4C-4497-B88F-FF3DD8BAAF66}" type="presOf" srcId="{86506516-895A-4F3D-8351-1AB2B14FCD48}" destId="{9F3C62DF-E2EF-408F-8930-6BCC540EFB68}" srcOrd="0" destOrd="0" presId="urn:microsoft.com/office/officeart/2005/8/layout/default"/>
    <dgm:cxn modelId="{9C5EA30C-60F1-4A82-855A-3D052E4E3C7B}" type="presParOf" srcId="{91AECCB5-357E-4817-8D8B-617F328E7EE2}" destId="{D9147124-3C63-4A4D-8C9B-C522176F03EC}" srcOrd="0" destOrd="0" presId="urn:microsoft.com/office/officeart/2005/8/layout/default"/>
    <dgm:cxn modelId="{5B4777A6-A089-4A64-9298-C93F3A5F8BE8}" type="presParOf" srcId="{91AECCB5-357E-4817-8D8B-617F328E7EE2}" destId="{A988C4EC-B867-4B41-BF9C-5ADFE141F989}" srcOrd="1" destOrd="0" presId="urn:microsoft.com/office/officeart/2005/8/layout/default"/>
    <dgm:cxn modelId="{2A5A5513-0762-45CC-9DFC-A9B7B344BE7E}" type="presParOf" srcId="{91AECCB5-357E-4817-8D8B-617F328E7EE2}" destId="{9F3C62DF-E2EF-408F-8930-6BCC540EFB68}" srcOrd="2" destOrd="0" presId="urn:microsoft.com/office/officeart/2005/8/layout/default"/>
    <dgm:cxn modelId="{F9C73ED8-5864-4D5C-BE36-8C94B4EE52E8}" type="presParOf" srcId="{91AECCB5-357E-4817-8D8B-617F328E7EE2}" destId="{1FAA6B84-78D2-4511-967A-47B08442FCE8}" srcOrd="3" destOrd="0" presId="urn:microsoft.com/office/officeart/2005/8/layout/default"/>
    <dgm:cxn modelId="{25039385-F730-478E-AFD4-E017B5AA6310}" type="presParOf" srcId="{91AECCB5-357E-4817-8D8B-617F328E7EE2}" destId="{C874591B-3FD4-4A20-85A5-4FDDEFF0840A}" srcOrd="4" destOrd="0" presId="urn:microsoft.com/office/officeart/2005/8/layout/default"/>
    <dgm:cxn modelId="{3639730F-938E-4CEB-8673-55D2000D2E4B}" type="presParOf" srcId="{91AECCB5-357E-4817-8D8B-617F328E7EE2}" destId="{ABB9BE4C-B062-4942-B377-B71AE4943650}" srcOrd="5" destOrd="0" presId="urn:microsoft.com/office/officeart/2005/8/layout/default"/>
    <dgm:cxn modelId="{5455EF4F-23B8-467B-BC67-2DDA5AE60DB0}" type="presParOf" srcId="{91AECCB5-357E-4817-8D8B-617F328E7EE2}" destId="{7924884B-B849-42B0-BAA4-53AA3D3FFC33}" srcOrd="6" destOrd="0" presId="urn:microsoft.com/office/officeart/2005/8/layout/default"/>
    <dgm:cxn modelId="{A2FBB90A-D802-4A1A-9CD9-FA1CC1FE2D43}" type="presParOf" srcId="{91AECCB5-357E-4817-8D8B-617F328E7EE2}" destId="{55301E83-C48E-4C28-94D2-52E288B4ED1D}" srcOrd="7" destOrd="0" presId="urn:microsoft.com/office/officeart/2005/8/layout/default"/>
    <dgm:cxn modelId="{DAF28F14-2DA1-434E-B397-68D792C27D15}" type="presParOf" srcId="{91AECCB5-357E-4817-8D8B-617F328E7EE2}" destId="{0DB0B210-7C7E-4B73-868A-61A8CEC2EFFB}" srcOrd="8" destOrd="0" presId="urn:microsoft.com/office/officeart/2005/8/layout/default"/>
    <dgm:cxn modelId="{710EC3C5-5E70-4E29-B901-FF1CFADA6F46}" type="presParOf" srcId="{91AECCB5-357E-4817-8D8B-617F328E7EE2}" destId="{1E4D408F-36AA-4D0E-9FE3-8A614951A47E}" srcOrd="9" destOrd="0" presId="urn:microsoft.com/office/officeart/2005/8/layout/default"/>
    <dgm:cxn modelId="{EE385370-934A-43FC-A4B4-39A69D4C5F03}" type="presParOf" srcId="{91AECCB5-357E-4817-8D8B-617F328E7EE2}" destId="{7ED1DA5C-FC53-4097-B619-E3185BA2AFC9}" srcOrd="10" destOrd="0" presId="urn:microsoft.com/office/officeart/2005/8/layout/default"/>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75956B-7142-45B3-8DE5-D244F09C1DB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CA"/>
        </a:p>
      </dgm:t>
    </dgm:pt>
    <dgm:pt modelId="{C8D2E032-0B97-48FC-A6CA-0BD000138640}">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US" sz="1800" b="0" dirty="0" err="1">
              <a:latin typeface="Montserrat" panose="00000500000000000000" pitchFamily="2" charset="0"/>
            </a:rPr>
            <a:t>AutoGen</a:t>
          </a:r>
          <a:r>
            <a:rPr lang="en-US" sz="1800" b="0" dirty="0">
              <a:latin typeface="Montserrat" panose="00000500000000000000" pitchFamily="2" charset="0"/>
            </a:rPr>
            <a:t> is a powerful framework that enables developers to build multi-agent systems with just a few lines of code.</a:t>
          </a:r>
        </a:p>
      </dgm:t>
    </dgm:pt>
    <dgm:pt modelId="{52B61E58-110A-49C3-9F54-2D90926C9003}" type="parTrans" cxnId="{682BE536-069F-4200-8BE3-4154DDC27BE1}">
      <dgm:prSet/>
      <dgm:spPr/>
      <dgm:t>
        <a:bodyPr/>
        <a:lstStyle/>
        <a:p>
          <a:endParaRPr lang="en-CA" sz="1900"/>
        </a:p>
      </dgm:t>
    </dgm:pt>
    <dgm:pt modelId="{259148F1-C963-47A5-8CB6-21BE506A50F1}" type="sibTrans" cxnId="{682BE536-069F-4200-8BE3-4154DDC27BE1}">
      <dgm:prSet/>
      <dgm:spPr/>
      <dgm:t>
        <a:bodyPr/>
        <a:lstStyle/>
        <a:p>
          <a:endParaRPr lang="en-CA" sz="1900"/>
        </a:p>
      </dgm:t>
    </dgm:pt>
    <dgm:pt modelId="{12147781-7C2E-49C3-A942-A3A3BF8FE36F}">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CA" sz="1800" b="0" dirty="0">
              <a:latin typeface="Montserrat" panose="00000500000000000000" pitchFamily="2" charset="0"/>
            </a:rPr>
            <a:t>These agents can seamlessly collaborate using LLMs like OpenAI’s GPT, Anthropic’s Claude, and Google’s Gemini.</a:t>
          </a:r>
          <a:endParaRPr lang="en-US" sz="1800" b="0" dirty="0">
            <a:latin typeface="Montserrat" panose="00000500000000000000" pitchFamily="2" charset="0"/>
          </a:endParaRPr>
        </a:p>
      </dgm:t>
    </dgm:pt>
    <dgm:pt modelId="{6A5A5983-7C7B-4BC4-BB63-88E0CF21A013}" type="parTrans" cxnId="{24B99A8E-8CC4-4DBC-855B-A97FA79E0A15}">
      <dgm:prSet/>
      <dgm:spPr/>
      <dgm:t>
        <a:bodyPr/>
        <a:lstStyle/>
        <a:p>
          <a:endParaRPr lang="en-CA"/>
        </a:p>
      </dgm:t>
    </dgm:pt>
    <dgm:pt modelId="{2BFFCCD6-E7D9-4B1D-9811-28EDE9437E83}" type="sibTrans" cxnId="{24B99A8E-8CC4-4DBC-855B-A97FA79E0A15}">
      <dgm:prSet/>
      <dgm:spPr/>
      <dgm:t>
        <a:bodyPr/>
        <a:lstStyle/>
        <a:p>
          <a:endParaRPr lang="en-CA"/>
        </a:p>
      </dgm:t>
    </dgm:pt>
    <dgm:pt modelId="{F9DD41DB-0688-49D8-A06E-E880ED2427A1}">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US" sz="1800" b="0" dirty="0">
              <a:latin typeface="Montserrat" panose="00000500000000000000" pitchFamily="2" charset="0"/>
            </a:rPr>
            <a:t>You can even configure human oversight to join and contribute within multi-agent conversations.</a:t>
          </a:r>
        </a:p>
      </dgm:t>
    </dgm:pt>
    <dgm:pt modelId="{DD8D9F1B-5E43-430B-BA83-95E0AA3A9A96}" type="parTrans" cxnId="{476745E4-3C99-4F08-A605-0BE093222D9E}">
      <dgm:prSet/>
      <dgm:spPr/>
      <dgm:t>
        <a:bodyPr/>
        <a:lstStyle/>
        <a:p>
          <a:endParaRPr lang="en-CA"/>
        </a:p>
      </dgm:t>
    </dgm:pt>
    <dgm:pt modelId="{15A053A1-7D09-4673-B8D1-0303A103E553}" type="sibTrans" cxnId="{476745E4-3C99-4F08-A605-0BE093222D9E}">
      <dgm:prSet/>
      <dgm:spPr/>
      <dgm:t>
        <a:bodyPr/>
        <a:lstStyle/>
        <a:p>
          <a:endParaRPr lang="en-CA"/>
        </a:p>
      </dgm:t>
    </dgm:pt>
    <dgm:pt modelId="{C04B2677-7A19-4F2C-B81E-CAB40D9A4580}">
      <dgm:prSet custT="1"/>
      <dgm:spPr>
        <a:solidFill>
          <a:srgbClr val="D56E48"/>
        </a:solidFill>
        <a:ln w="12700" cap="flat" cmpd="sng" algn="ctr">
          <a:solidFill>
            <a:prstClr val="white">
              <a:hueOff val="0"/>
              <a:satOff val="0"/>
              <a:lumOff val="0"/>
              <a:alphaOff val="0"/>
            </a:prstClr>
          </a:solidFill>
          <a:prstDash val="solid"/>
          <a:miter lim="800000"/>
        </a:ln>
        <a:effectLst/>
      </dgm:spPr>
      <dgm:t>
        <a:bodyPr/>
        <a:lstStyle/>
        <a:p>
          <a:pPr>
            <a:buNone/>
          </a:pPr>
          <a:r>
            <a:rPr lang="en-US" sz="1800" b="0" dirty="0">
              <a:latin typeface="Montserrat" panose="00000500000000000000" pitchFamily="2" charset="0"/>
            </a:rPr>
            <a:t>AI agents are shaping the future of work and there’s never been a more exciting time to be part of it!</a:t>
          </a:r>
        </a:p>
      </dgm:t>
    </dgm:pt>
    <dgm:pt modelId="{60EB9AB5-9F93-4C49-8682-402B215549BB}" type="parTrans" cxnId="{2EEA4A20-726F-4E51-9F45-EF6B6B9E38A6}">
      <dgm:prSet/>
      <dgm:spPr/>
      <dgm:t>
        <a:bodyPr/>
        <a:lstStyle/>
        <a:p>
          <a:endParaRPr lang="en-CA"/>
        </a:p>
      </dgm:t>
    </dgm:pt>
    <dgm:pt modelId="{8E1AB6C6-78DD-4093-9DA1-501560E84429}" type="sibTrans" cxnId="{2EEA4A20-726F-4E51-9F45-EF6B6B9E38A6}">
      <dgm:prSet/>
      <dgm:spPr/>
      <dgm:t>
        <a:bodyPr/>
        <a:lstStyle/>
        <a:p>
          <a:endParaRPr lang="en-CA"/>
        </a:p>
      </dgm:t>
    </dgm:pt>
    <dgm:pt modelId="{D0CCD457-7D44-40F6-A1E5-BE2FB793C746}" type="pres">
      <dgm:prSet presAssocID="{E375956B-7142-45B3-8DE5-D244F09C1DB8}" presName="linear" presStyleCnt="0">
        <dgm:presLayoutVars>
          <dgm:animLvl val="lvl"/>
          <dgm:resizeHandles val="exact"/>
        </dgm:presLayoutVars>
      </dgm:prSet>
      <dgm:spPr/>
    </dgm:pt>
    <dgm:pt modelId="{EFBD4A4C-43A2-4840-AABB-D7653C95F957}" type="pres">
      <dgm:prSet presAssocID="{C8D2E032-0B97-48FC-A6CA-0BD000138640}" presName="parentText" presStyleLbl="node1" presStyleIdx="0" presStyleCnt="4">
        <dgm:presLayoutVars>
          <dgm:chMax val="0"/>
          <dgm:bulletEnabled val="1"/>
        </dgm:presLayoutVars>
      </dgm:prSet>
      <dgm:spPr/>
    </dgm:pt>
    <dgm:pt modelId="{FE6AD6D8-D2C0-4606-8EDC-5558C7DB5137}" type="pres">
      <dgm:prSet presAssocID="{259148F1-C963-47A5-8CB6-21BE506A50F1}" presName="spacer" presStyleCnt="0"/>
      <dgm:spPr/>
    </dgm:pt>
    <dgm:pt modelId="{26AABF26-CD9E-4935-AC4D-5CD35D292656}" type="pres">
      <dgm:prSet presAssocID="{12147781-7C2E-49C3-A942-A3A3BF8FE36F}" presName="parentText" presStyleLbl="node1" presStyleIdx="1" presStyleCnt="4">
        <dgm:presLayoutVars>
          <dgm:chMax val="0"/>
          <dgm:bulletEnabled val="1"/>
        </dgm:presLayoutVars>
      </dgm:prSet>
      <dgm:spPr/>
    </dgm:pt>
    <dgm:pt modelId="{E93F5BF0-D552-48D0-BA3D-A7CBC2AD145C}" type="pres">
      <dgm:prSet presAssocID="{2BFFCCD6-E7D9-4B1D-9811-28EDE9437E83}" presName="spacer" presStyleCnt="0"/>
      <dgm:spPr/>
    </dgm:pt>
    <dgm:pt modelId="{87AB904C-1F4C-414F-B623-A331B09ED282}" type="pres">
      <dgm:prSet presAssocID="{F9DD41DB-0688-49D8-A06E-E880ED2427A1}" presName="parentText" presStyleLbl="node1" presStyleIdx="2" presStyleCnt="4">
        <dgm:presLayoutVars>
          <dgm:chMax val="0"/>
          <dgm:bulletEnabled val="1"/>
        </dgm:presLayoutVars>
      </dgm:prSet>
      <dgm:spPr/>
    </dgm:pt>
    <dgm:pt modelId="{740EBB26-766F-41BE-99BD-135ABA9F3C4A}" type="pres">
      <dgm:prSet presAssocID="{15A053A1-7D09-4673-B8D1-0303A103E553}" presName="spacer" presStyleCnt="0"/>
      <dgm:spPr/>
    </dgm:pt>
    <dgm:pt modelId="{E0C7C1A2-4216-408D-BB47-50679B61B83F}" type="pres">
      <dgm:prSet presAssocID="{C04B2677-7A19-4F2C-B81E-CAB40D9A4580}" presName="parentText" presStyleLbl="node1" presStyleIdx="3" presStyleCnt="4">
        <dgm:presLayoutVars>
          <dgm:chMax val="0"/>
          <dgm:bulletEnabled val="1"/>
        </dgm:presLayoutVars>
      </dgm:prSet>
      <dgm:spPr/>
    </dgm:pt>
  </dgm:ptLst>
  <dgm:cxnLst>
    <dgm:cxn modelId="{7AF9F502-BBF4-4E13-99D1-8ED98F52CE0B}" type="presOf" srcId="{C8D2E032-0B97-48FC-A6CA-0BD000138640}" destId="{EFBD4A4C-43A2-4840-AABB-D7653C95F957}" srcOrd="0" destOrd="0" presId="urn:microsoft.com/office/officeart/2005/8/layout/vList2"/>
    <dgm:cxn modelId="{2EEA4A20-726F-4E51-9F45-EF6B6B9E38A6}" srcId="{E375956B-7142-45B3-8DE5-D244F09C1DB8}" destId="{C04B2677-7A19-4F2C-B81E-CAB40D9A4580}" srcOrd="3" destOrd="0" parTransId="{60EB9AB5-9F93-4C49-8682-402B215549BB}" sibTransId="{8E1AB6C6-78DD-4093-9DA1-501560E84429}"/>
    <dgm:cxn modelId="{3CC1DA32-099B-4AF9-9C24-B8B25D47709C}" type="presOf" srcId="{F9DD41DB-0688-49D8-A06E-E880ED2427A1}" destId="{87AB904C-1F4C-414F-B623-A331B09ED282}" srcOrd="0" destOrd="0" presId="urn:microsoft.com/office/officeart/2005/8/layout/vList2"/>
    <dgm:cxn modelId="{682BE536-069F-4200-8BE3-4154DDC27BE1}" srcId="{E375956B-7142-45B3-8DE5-D244F09C1DB8}" destId="{C8D2E032-0B97-48FC-A6CA-0BD000138640}" srcOrd="0" destOrd="0" parTransId="{52B61E58-110A-49C3-9F54-2D90926C9003}" sibTransId="{259148F1-C963-47A5-8CB6-21BE506A50F1}"/>
    <dgm:cxn modelId="{D8651937-1F28-49B2-BE02-993BFBC6065D}" type="presOf" srcId="{12147781-7C2E-49C3-A942-A3A3BF8FE36F}" destId="{26AABF26-CD9E-4935-AC4D-5CD35D292656}" srcOrd="0" destOrd="0" presId="urn:microsoft.com/office/officeart/2005/8/layout/vList2"/>
    <dgm:cxn modelId="{24B99A8E-8CC4-4DBC-855B-A97FA79E0A15}" srcId="{E375956B-7142-45B3-8DE5-D244F09C1DB8}" destId="{12147781-7C2E-49C3-A942-A3A3BF8FE36F}" srcOrd="1" destOrd="0" parTransId="{6A5A5983-7C7B-4BC4-BB63-88E0CF21A013}" sibTransId="{2BFFCCD6-E7D9-4B1D-9811-28EDE9437E83}"/>
    <dgm:cxn modelId="{04E6BAB3-7D32-45A1-A96B-38A889734464}" type="presOf" srcId="{C04B2677-7A19-4F2C-B81E-CAB40D9A4580}" destId="{E0C7C1A2-4216-408D-BB47-50679B61B83F}" srcOrd="0" destOrd="0" presId="urn:microsoft.com/office/officeart/2005/8/layout/vList2"/>
    <dgm:cxn modelId="{2334A0B9-8EDC-47A9-86DA-45A792C8F7A4}" type="presOf" srcId="{E375956B-7142-45B3-8DE5-D244F09C1DB8}" destId="{D0CCD457-7D44-40F6-A1E5-BE2FB793C746}" srcOrd="0" destOrd="0" presId="urn:microsoft.com/office/officeart/2005/8/layout/vList2"/>
    <dgm:cxn modelId="{476745E4-3C99-4F08-A605-0BE093222D9E}" srcId="{E375956B-7142-45B3-8DE5-D244F09C1DB8}" destId="{F9DD41DB-0688-49D8-A06E-E880ED2427A1}" srcOrd="2" destOrd="0" parTransId="{DD8D9F1B-5E43-430B-BA83-95E0AA3A9A96}" sibTransId="{15A053A1-7D09-4673-B8D1-0303A103E553}"/>
    <dgm:cxn modelId="{A8F1A2FF-ECEF-41B8-83B6-4A1571256D01}" type="presParOf" srcId="{D0CCD457-7D44-40F6-A1E5-BE2FB793C746}" destId="{EFBD4A4C-43A2-4840-AABB-D7653C95F957}" srcOrd="0" destOrd="0" presId="urn:microsoft.com/office/officeart/2005/8/layout/vList2"/>
    <dgm:cxn modelId="{443E2876-1C7A-4864-8DDB-9E339A77CBC6}" type="presParOf" srcId="{D0CCD457-7D44-40F6-A1E5-BE2FB793C746}" destId="{FE6AD6D8-D2C0-4606-8EDC-5558C7DB5137}" srcOrd="1" destOrd="0" presId="urn:microsoft.com/office/officeart/2005/8/layout/vList2"/>
    <dgm:cxn modelId="{46147836-66CA-4791-B040-B3F749EEB00A}" type="presParOf" srcId="{D0CCD457-7D44-40F6-A1E5-BE2FB793C746}" destId="{26AABF26-CD9E-4935-AC4D-5CD35D292656}" srcOrd="2" destOrd="0" presId="urn:microsoft.com/office/officeart/2005/8/layout/vList2"/>
    <dgm:cxn modelId="{D84D910B-0469-4C8E-9BD5-29414D174D4D}" type="presParOf" srcId="{D0CCD457-7D44-40F6-A1E5-BE2FB793C746}" destId="{E93F5BF0-D552-48D0-BA3D-A7CBC2AD145C}" srcOrd="3" destOrd="0" presId="urn:microsoft.com/office/officeart/2005/8/layout/vList2"/>
    <dgm:cxn modelId="{BBDD6228-08EC-4871-833E-0DBA47E2B206}" type="presParOf" srcId="{D0CCD457-7D44-40F6-A1E5-BE2FB793C746}" destId="{87AB904C-1F4C-414F-B623-A331B09ED282}" srcOrd="4" destOrd="0" presId="urn:microsoft.com/office/officeart/2005/8/layout/vList2"/>
    <dgm:cxn modelId="{3AAEC747-B485-4461-84CA-10E48016E253}" type="presParOf" srcId="{D0CCD457-7D44-40F6-A1E5-BE2FB793C746}" destId="{740EBB26-766F-41BE-99BD-135ABA9F3C4A}" srcOrd="5" destOrd="0" presId="urn:microsoft.com/office/officeart/2005/8/layout/vList2"/>
    <dgm:cxn modelId="{BC03D4CD-F87E-4349-B476-D50D340AA48B}" type="presParOf" srcId="{D0CCD457-7D44-40F6-A1E5-BE2FB793C746}" destId="{E0C7C1A2-4216-408D-BB47-50679B61B83F}"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47124-3C63-4A4D-8C9B-C522176F03EC}">
      <dsp:nvSpPr>
        <dsp:cNvPr id="0" name=""/>
        <dsp:cNvSpPr/>
      </dsp:nvSpPr>
      <dsp:spPr>
        <a:xfrm>
          <a:off x="0" y="266591"/>
          <a:ext cx="3194495" cy="1916697"/>
        </a:xfrm>
        <a:prstGeom prst="rect">
          <a:avLst/>
        </a:prstGeom>
        <a:solidFill>
          <a:srgbClr val="0C17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Understand the basic concept of multi-model AI Agents in AutoGen.</a:t>
          </a:r>
          <a:endParaRPr lang="en-CA" sz="1800" kern="1200" dirty="0">
            <a:latin typeface="Montserrat" panose="00000500000000000000" pitchFamily="2" charset="0"/>
            <a:cs typeface="Mongolian Baiti" panose="03000500000000000000" pitchFamily="66" charset="0"/>
          </a:endParaRPr>
        </a:p>
      </dsp:txBody>
      <dsp:txXfrm>
        <a:off x="0" y="266591"/>
        <a:ext cx="3194495" cy="1916697"/>
      </dsp:txXfrm>
    </dsp:sp>
    <dsp:sp modelId="{9F3C62DF-E2EF-408F-8930-6BCC540EFB68}">
      <dsp:nvSpPr>
        <dsp:cNvPr id="0" name=""/>
        <dsp:cNvSpPr/>
      </dsp:nvSpPr>
      <dsp:spPr>
        <a:xfrm>
          <a:off x="3513944" y="266591"/>
          <a:ext cx="3194495" cy="1916697"/>
        </a:xfrm>
        <a:prstGeom prst="rect">
          <a:avLst/>
        </a:prstGeom>
        <a:solidFill>
          <a:srgbClr val="D56E48"/>
        </a:solidFill>
        <a:ln w="12700" cap="flat" cmpd="sng" algn="ctr">
          <a:solidFill>
            <a:srgbClr val="D56E48"/>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Configure AutoGen and load API keys for both OpenAI and Google Gemini.</a:t>
          </a:r>
          <a:endParaRPr lang="en-CA" sz="1800" kern="1200" dirty="0">
            <a:latin typeface="Montserrat" panose="00000500000000000000" pitchFamily="2" charset="0"/>
            <a:cs typeface="Mongolian Baiti" panose="03000500000000000000" pitchFamily="66" charset="0"/>
          </a:endParaRPr>
        </a:p>
      </dsp:txBody>
      <dsp:txXfrm>
        <a:off x="3513944" y="266591"/>
        <a:ext cx="3194495" cy="1916697"/>
      </dsp:txXfrm>
    </dsp:sp>
    <dsp:sp modelId="{C874591B-3FD4-4A20-85A5-4FDDEFF0840A}">
      <dsp:nvSpPr>
        <dsp:cNvPr id="0" name=""/>
        <dsp:cNvSpPr/>
      </dsp:nvSpPr>
      <dsp:spPr>
        <a:xfrm>
          <a:off x="7027889" y="266591"/>
          <a:ext cx="3194495" cy="1916697"/>
        </a:xfrm>
        <a:prstGeom prst="rect">
          <a:avLst/>
        </a:prstGeom>
        <a:solidFill>
          <a:srgbClr val="11CCDD"/>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Create single model AI Agents including a Marketing CMO and Brand Marketer using OpenAI's GPT first.</a:t>
          </a:r>
          <a:endParaRPr lang="en-CA" sz="1800" kern="1200" dirty="0">
            <a:latin typeface="Montserrat" panose="00000500000000000000" pitchFamily="2" charset="0"/>
            <a:cs typeface="Mongolian Baiti" panose="03000500000000000000" pitchFamily="66" charset="0"/>
          </a:endParaRPr>
        </a:p>
      </dsp:txBody>
      <dsp:txXfrm>
        <a:off x="7027889" y="266591"/>
        <a:ext cx="3194495" cy="1916697"/>
      </dsp:txXfrm>
    </dsp:sp>
    <dsp:sp modelId="{7924884B-B849-42B0-BAA4-53AA3D3FFC33}">
      <dsp:nvSpPr>
        <dsp:cNvPr id="0" name=""/>
        <dsp:cNvSpPr/>
      </dsp:nvSpPr>
      <dsp:spPr>
        <a:xfrm>
          <a:off x="0" y="2502738"/>
          <a:ext cx="3194495" cy="1916697"/>
        </a:xfrm>
        <a:prstGeom prst="rect">
          <a:avLst/>
        </a:prstGeom>
        <a:solidFill>
          <a:schemeClr val="tx1">
            <a:lumMod val="50000"/>
            <a:lumOff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Make the AI agents discuss ideas using AutoGen's chat capabilities (initiate_chat, max_turns).</a:t>
          </a:r>
          <a:endParaRPr lang="en-CA" sz="1800" kern="1200" dirty="0">
            <a:latin typeface="Montserrat" panose="00000500000000000000" pitchFamily="2" charset="0"/>
            <a:cs typeface="Mongolian Baiti" panose="03000500000000000000" pitchFamily="66" charset="0"/>
          </a:endParaRPr>
        </a:p>
      </dsp:txBody>
      <dsp:txXfrm>
        <a:off x="0" y="2502738"/>
        <a:ext cx="3194495" cy="1916697"/>
      </dsp:txXfrm>
    </dsp:sp>
    <dsp:sp modelId="{0DB0B210-7C7E-4B73-868A-61A8CEC2EFFB}">
      <dsp:nvSpPr>
        <dsp:cNvPr id="0" name=""/>
        <dsp:cNvSpPr/>
      </dsp:nvSpPr>
      <dsp:spPr>
        <a:xfrm>
          <a:off x="3513944" y="2502738"/>
          <a:ext cx="3194495" cy="1916697"/>
        </a:xfrm>
        <a:prstGeom prst="rect">
          <a:avLst/>
        </a:prstGeom>
        <a:solidFill>
          <a:srgbClr val="0C175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Modify agents to use different multi-model LLMs (e.g., Gemini for CMO, GPT for Marketer).</a:t>
          </a:r>
          <a:endParaRPr lang="en-CA" sz="1800" kern="1200" dirty="0">
            <a:latin typeface="Montserrat" panose="00000500000000000000" pitchFamily="2" charset="0"/>
            <a:cs typeface="Mongolian Baiti" panose="03000500000000000000" pitchFamily="66" charset="0"/>
          </a:endParaRPr>
        </a:p>
      </dsp:txBody>
      <dsp:txXfrm>
        <a:off x="3513944" y="2502738"/>
        <a:ext cx="3194495" cy="1916697"/>
      </dsp:txXfrm>
    </dsp:sp>
    <dsp:sp modelId="{7ED1DA5C-FC53-4097-B619-E3185BA2AFC9}">
      <dsp:nvSpPr>
        <dsp:cNvPr id="0" name=""/>
        <dsp:cNvSpPr/>
      </dsp:nvSpPr>
      <dsp:spPr>
        <a:xfrm>
          <a:off x="7027889" y="2502738"/>
          <a:ext cx="3194495" cy="1916697"/>
        </a:xfrm>
        <a:prstGeom prst="rect">
          <a:avLst/>
        </a:prstGeom>
        <a:solidFill>
          <a:srgbClr val="D56E4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Montserrat" panose="00000500000000000000" pitchFamily="2" charset="0"/>
              <a:cs typeface="Mongolian Baiti" panose="03000500000000000000" pitchFamily="66" charset="0"/>
            </a:rPr>
            <a:t>Introduce Human Oversight: Add a "User Proxy" agent with a human in the loop.</a:t>
          </a:r>
          <a:endParaRPr lang="en-CA" sz="1800" kern="1200" dirty="0">
            <a:latin typeface="Montserrat" panose="00000500000000000000" pitchFamily="2" charset="0"/>
            <a:cs typeface="Mongolian Baiti" panose="03000500000000000000" pitchFamily="66" charset="0"/>
          </a:endParaRPr>
        </a:p>
      </dsp:txBody>
      <dsp:txXfrm>
        <a:off x="7027889" y="2502738"/>
        <a:ext cx="3194495" cy="19166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BD4A4C-43A2-4840-AABB-D7653C95F957}">
      <dsp:nvSpPr>
        <dsp:cNvPr id="0" name=""/>
        <dsp:cNvSpPr/>
      </dsp:nvSpPr>
      <dsp:spPr>
        <a:xfrm>
          <a:off x="0" y="32521"/>
          <a:ext cx="9264138" cy="99216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err="1">
              <a:latin typeface="Montserrat" panose="00000500000000000000" pitchFamily="2" charset="0"/>
            </a:rPr>
            <a:t>AutoGen</a:t>
          </a:r>
          <a:r>
            <a:rPr lang="en-US" sz="1800" b="0" kern="1200" dirty="0">
              <a:latin typeface="Montserrat" panose="00000500000000000000" pitchFamily="2" charset="0"/>
            </a:rPr>
            <a:t> is a powerful framework that enables developers to build multi-agent systems with just a few lines of code.</a:t>
          </a:r>
        </a:p>
      </dsp:txBody>
      <dsp:txXfrm>
        <a:off x="48433" y="80954"/>
        <a:ext cx="9167272" cy="895294"/>
      </dsp:txXfrm>
    </dsp:sp>
    <dsp:sp modelId="{26AABF26-CD9E-4935-AC4D-5CD35D292656}">
      <dsp:nvSpPr>
        <dsp:cNvPr id="0" name=""/>
        <dsp:cNvSpPr/>
      </dsp:nvSpPr>
      <dsp:spPr>
        <a:xfrm>
          <a:off x="0" y="1177322"/>
          <a:ext cx="9264138" cy="99216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CA" sz="1800" b="0" kern="1200" dirty="0">
              <a:latin typeface="Montserrat" panose="00000500000000000000" pitchFamily="2" charset="0"/>
            </a:rPr>
            <a:t>These agents can seamlessly collaborate using LLMs like OpenAI’s GPT, Anthropic’s Claude, and Google’s Gemini.</a:t>
          </a:r>
          <a:endParaRPr lang="en-US" sz="1800" b="0" kern="1200" dirty="0">
            <a:latin typeface="Montserrat" panose="00000500000000000000" pitchFamily="2" charset="0"/>
          </a:endParaRPr>
        </a:p>
      </dsp:txBody>
      <dsp:txXfrm>
        <a:off x="48433" y="1225755"/>
        <a:ext cx="9167272" cy="895294"/>
      </dsp:txXfrm>
    </dsp:sp>
    <dsp:sp modelId="{87AB904C-1F4C-414F-B623-A331B09ED282}">
      <dsp:nvSpPr>
        <dsp:cNvPr id="0" name=""/>
        <dsp:cNvSpPr/>
      </dsp:nvSpPr>
      <dsp:spPr>
        <a:xfrm>
          <a:off x="0" y="2322122"/>
          <a:ext cx="9264138" cy="99216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ontserrat" panose="00000500000000000000" pitchFamily="2" charset="0"/>
            </a:rPr>
            <a:t>You can even configure human oversight to join and contribute within multi-agent conversations.</a:t>
          </a:r>
        </a:p>
      </dsp:txBody>
      <dsp:txXfrm>
        <a:off x="48433" y="2370555"/>
        <a:ext cx="9167272" cy="895294"/>
      </dsp:txXfrm>
    </dsp:sp>
    <dsp:sp modelId="{E0C7C1A2-4216-408D-BB47-50679B61B83F}">
      <dsp:nvSpPr>
        <dsp:cNvPr id="0" name=""/>
        <dsp:cNvSpPr/>
      </dsp:nvSpPr>
      <dsp:spPr>
        <a:xfrm>
          <a:off x="0" y="3466922"/>
          <a:ext cx="9264138" cy="992160"/>
        </a:xfrm>
        <a:prstGeom prst="roundRect">
          <a:avLst/>
        </a:prstGeom>
        <a:solidFill>
          <a:srgbClr val="D56E48"/>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kern="1200" dirty="0">
              <a:latin typeface="Montserrat" panose="00000500000000000000" pitchFamily="2" charset="0"/>
            </a:rPr>
            <a:t>AI agents are shaping the future of work and there’s never been a more exciting time to be part of it!</a:t>
          </a:r>
        </a:p>
      </dsp:txBody>
      <dsp:txXfrm>
        <a:off x="48433" y="3515355"/>
        <a:ext cx="9167272" cy="8952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C911D1-6589-4D4A-810A-D1CB24D30600}"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234E27-21C0-AB42-9720-9468F68AD70E}" type="slidenum">
              <a:rPr lang="en-US" smtClean="0"/>
              <a:t>‹#›</a:t>
            </a:fld>
            <a:endParaRPr lang="en-US"/>
          </a:p>
        </p:txBody>
      </p:sp>
    </p:spTree>
    <p:extLst>
      <p:ext uri="{BB962C8B-B14F-4D97-AF65-F5344CB8AC3E}">
        <p14:creationId xmlns:p14="http://schemas.microsoft.com/office/powerpoint/2010/main" val="331515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6ED6F-859A-B746-837E-C5D978EC30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6CAE93-A6A2-054F-8C31-54E8ABF6AE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8ADB13-4A11-2643-B65C-065BE17739F2}"/>
              </a:ext>
            </a:extLst>
          </p:cNvPr>
          <p:cNvSpPr>
            <a:spLocks noGrp="1"/>
          </p:cNvSpPr>
          <p:nvPr>
            <p:ph type="dt" sz="half" idx="10"/>
          </p:nvPr>
        </p:nvSpPr>
        <p:spPr/>
        <p:txBody>
          <a:bodyPr/>
          <a:lstStyle/>
          <a:p>
            <a:fld id="{FD8C779B-2DF9-41ED-BDF6-094A96BB5831}" type="datetime1">
              <a:rPr lang="en-US" smtClean="0"/>
              <a:t>4/18/2025</a:t>
            </a:fld>
            <a:endParaRPr lang="en-US"/>
          </a:p>
        </p:txBody>
      </p:sp>
      <p:sp>
        <p:nvSpPr>
          <p:cNvPr id="5" name="Footer Placeholder 4">
            <a:extLst>
              <a:ext uri="{FF2B5EF4-FFF2-40B4-BE49-F238E27FC236}">
                <a16:creationId xmlns:a16="http://schemas.microsoft.com/office/drawing/2014/main" id="{3F68DD79-905B-054B-B597-6AB72529A68D}"/>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3FDD4DF4-5AD9-8C41-9C38-63470B32845E}"/>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05137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4858-278B-D14B-9123-9451D8F7BB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98E07C-511F-3A43-84A6-1011012918C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27FEB-35FC-E245-9B8A-12B959651942}"/>
              </a:ext>
            </a:extLst>
          </p:cNvPr>
          <p:cNvSpPr>
            <a:spLocks noGrp="1"/>
          </p:cNvSpPr>
          <p:nvPr>
            <p:ph type="dt" sz="half" idx="10"/>
          </p:nvPr>
        </p:nvSpPr>
        <p:spPr/>
        <p:txBody>
          <a:bodyPr/>
          <a:lstStyle/>
          <a:p>
            <a:fld id="{2050BBC8-E478-43C9-A4F1-EDD4F72015DC}" type="datetime1">
              <a:rPr lang="en-US" smtClean="0"/>
              <a:t>4/18/2025</a:t>
            </a:fld>
            <a:endParaRPr lang="en-US"/>
          </a:p>
        </p:txBody>
      </p:sp>
      <p:sp>
        <p:nvSpPr>
          <p:cNvPr id="5" name="Footer Placeholder 4">
            <a:extLst>
              <a:ext uri="{FF2B5EF4-FFF2-40B4-BE49-F238E27FC236}">
                <a16:creationId xmlns:a16="http://schemas.microsoft.com/office/drawing/2014/main" id="{06777081-9459-C64F-895D-A9A37C0D0BB7}"/>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1FAC1E24-D886-5444-8983-468379B78FD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663703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7F08AD-56F2-8141-B3EC-B0792780C2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A58ED-0A7F-F541-B86D-470505704EB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2861A-7351-3846-BCB0-C5618DA092CE}"/>
              </a:ext>
            </a:extLst>
          </p:cNvPr>
          <p:cNvSpPr>
            <a:spLocks noGrp="1"/>
          </p:cNvSpPr>
          <p:nvPr>
            <p:ph type="dt" sz="half" idx="10"/>
          </p:nvPr>
        </p:nvSpPr>
        <p:spPr/>
        <p:txBody>
          <a:bodyPr/>
          <a:lstStyle/>
          <a:p>
            <a:fld id="{04321BB6-29D9-437A-B4EB-C48447ACC5C8}" type="datetime1">
              <a:rPr lang="en-US" smtClean="0"/>
              <a:t>4/18/2025</a:t>
            </a:fld>
            <a:endParaRPr lang="en-US"/>
          </a:p>
        </p:txBody>
      </p:sp>
      <p:sp>
        <p:nvSpPr>
          <p:cNvPr id="5" name="Footer Placeholder 4">
            <a:extLst>
              <a:ext uri="{FF2B5EF4-FFF2-40B4-BE49-F238E27FC236}">
                <a16:creationId xmlns:a16="http://schemas.microsoft.com/office/drawing/2014/main" id="{BAA1FD98-D553-4C46-941B-9CF2C56A19F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ABD676D-8472-4F4A-A337-CF5E8C495173}"/>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977303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3AB-04A1-834E-A498-C252C11131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8534D4-4817-FF44-8044-9A872518BEF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EB8C4A-8264-ED4C-B758-FA62E7CC38F6}"/>
              </a:ext>
            </a:extLst>
          </p:cNvPr>
          <p:cNvSpPr>
            <a:spLocks noGrp="1"/>
          </p:cNvSpPr>
          <p:nvPr>
            <p:ph type="dt" sz="half" idx="10"/>
          </p:nvPr>
        </p:nvSpPr>
        <p:spPr/>
        <p:txBody>
          <a:bodyPr/>
          <a:lstStyle/>
          <a:p>
            <a:fld id="{CEC83053-3D74-4D22-89B3-9024BA4F287F}" type="datetime1">
              <a:rPr lang="en-US" smtClean="0"/>
              <a:t>4/18/2025</a:t>
            </a:fld>
            <a:endParaRPr lang="en-US"/>
          </a:p>
        </p:txBody>
      </p:sp>
      <p:sp>
        <p:nvSpPr>
          <p:cNvPr id="5" name="Footer Placeholder 4">
            <a:extLst>
              <a:ext uri="{FF2B5EF4-FFF2-40B4-BE49-F238E27FC236}">
                <a16:creationId xmlns:a16="http://schemas.microsoft.com/office/drawing/2014/main" id="{878AE0D2-BE66-FF45-B7B1-F69E22F06CE9}"/>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49FB4184-A60F-6246-8A9A-79DD6FECEA1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71510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2D0B-A98C-6E4C-9A34-47981F0C23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55EE8E-C392-5E47-ADCB-A446128CAD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6B14B18-53C2-D548-8CFF-5D7097F07978}"/>
              </a:ext>
            </a:extLst>
          </p:cNvPr>
          <p:cNvSpPr>
            <a:spLocks noGrp="1"/>
          </p:cNvSpPr>
          <p:nvPr>
            <p:ph type="dt" sz="half" idx="10"/>
          </p:nvPr>
        </p:nvSpPr>
        <p:spPr/>
        <p:txBody>
          <a:bodyPr/>
          <a:lstStyle/>
          <a:p>
            <a:fld id="{37A6BCF6-84B7-49AA-A69F-35D95B9487C2}" type="datetime1">
              <a:rPr lang="en-US" smtClean="0"/>
              <a:t>4/18/2025</a:t>
            </a:fld>
            <a:endParaRPr lang="en-US"/>
          </a:p>
        </p:txBody>
      </p:sp>
      <p:sp>
        <p:nvSpPr>
          <p:cNvPr id="5" name="Footer Placeholder 4">
            <a:extLst>
              <a:ext uri="{FF2B5EF4-FFF2-40B4-BE49-F238E27FC236}">
                <a16:creationId xmlns:a16="http://schemas.microsoft.com/office/drawing/2014/main" id="{1710654B-C8C3-F647-BDFC-BE54D2B2895E}"/>
              </a:ext>
            </a:extLst>
          </p:cNvPr>
          <p:cNvSpPr>
            <a:spLocks noGrp="1"/>
          </p:cNvSpPr>
          <p:nvPr>
            <p:ph type="ftr" sz="quarter" idx="11"/>
          </p:nvPr>
        </p:nvSpPr>
        <p:spPr/>
        <p:txBody>
          <a:bodyPr/>
          <a:lstStyle/>
          <a:p>
            <a:r>
              <a:rPr lang="en-US"/>
              <a:t>Dr. Ryan Ahmed @Stemplicity</a:t>
            </a:r>
          </a:p>
        </p:txBody>
      </p:sp>
      <p:sp>
        <p:nvSpPr>
          <p:cNvPr id="6" name="Slide Number Placeholder 5">
            <a:extLst>
              <a:ext uri="{FF2B5EF4-FFF2-40B4-BE49-F238E27FC236}">
                <a16:creationId xmlns:a16="http://schemas.microsoft.com/office/drawing/2014/main" id="{BCD63980-622B-334C-9137-9A86615196EB}"/>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0658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92288-ED8B-E34E-BAB6-1D26157B9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AE68A-CA3F-9948-9F78-46C13FEE829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1E62E7-8BD2-264E-A470-F8E73C9D6FE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E423621-D1A0-D241-B666-A457ACCAB3EB}"/>
              </a:ext>
            </a:extLst>
          </p:cNvPr>
          <p:cNvSpPr>
            <a:spLocks noGrp="1"/>
          </p:cNvSpPr>
          <p:nvPr>
            <p:ph type="dt" sz="half" idx="10"/>
          </p:nvPr>
        </p:nvSpPr>
        <p:spPr/>
        <p:txBody>
          <a:bodyPr/>
          <a:lstStyle/>
          <a:p>
            <a:fld id="{DFF119D7-9FF6-460F-A484-0C02884C819E}" type="datetime1">
              <a:rPr lang="en-US" smtClean="0"/>
              <a:t>4/18/2025</a:t>
            </a:fld>
            <a:endParaRPr lang="en-US"/>
          </a:p>
        </p:txBody>
      </p:sp>
      <p:sp>
        <p:nvSpPr>
          <p:cNvPr id="6" name="Footer Placeholder 5">
            <a:extLst>
              <a:ext uri="{FF2B5EF4-FFF2-40B4-BE49-F238E27FC236}">
                <a16:creationId xmlns:a16="http://schemas.microsoft.com/office/drawing/2014/main" id="{D5769F7B-BD42-C44E-AA35-681E6A1C40A4}"/>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BA17368C-62E4-C243-98AE-B5BC9B4F3F09}"/>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28810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A85E-7345-A641-A78E-CFCE6B479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A13C7-3C24-DC40-8DAD-E16482E60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CF90715-8982-4245-AC34-4AFC280BDFC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4CC337-7A68-B44F-A75F-2EAED4C8CC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4BF17B-E9E2-5A4F-9564-4E8671A7A27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DA4340-16C5-D64A-954E-D207165B5D6E}"/>
              </a:ext>
            </a:extLst>
          </p:cNvPr>
          <p:cNvSpPr>
            <a:spLocks noGrp="1"/>
          </p:cNvSpPr>
          <p:nvPr>
            <p:ph type="dt" sz="half" idx="10"/>
          </p:nvPr>
        </p:nvSpPr>
        <p:spPr/>
        <p:txBody>
          <a:bodyPr/>
          <a:lstStyle/>
          <a:p>
            <a:fld id="{00D3F2F9-9F59-4926-81E1-5AE7B5F13616}" type="datetime1">
              <a:rPr lang="en-US" smtClean="0"/>
              <a:t>4/18/2025</a:t>
            </a:fld>
            <a:endParaRPr lang="en-US"/>
          </a:p>
        </p:txBody>
      </p:sp>
      <p:sp>
        <p:nvSpPr>
          <p:cNvPr id="8" name="Footer Placeholder 7">
            <a:extLst>
              <a:ext uri="{FF2B5EF4-FFF2-40B4-BE49-F238E27FC236}">
                <a16:creationId xmlns:a16="http://schemas.microsoft.com/office/drawing/2014/main" id="{5B44C0C9-507A-DC40-9896-CAA4CCBF98F5}"/>
              </a:ext>
            </a:extLst>
          </p:cNvPr>
          <p:cNvSpPr>
            <a:spLocks noGrp="1"/>
          </p:cNvSpPr>
          <p:nvPr>
            <p:ph type="ftr" sz="quarter" idx="11"/>
          </p:nvPr>
        </p:nvSpPr>
        <p:spPr/>
        <p:txBody>
          <a:bodyPr/>
          <a:lstStyle/>
          <a:p>
            <a:r>
              <a:rPr lang="en-US"/>
              <a:t>Dr. Ryan Ahmed @Stemplicity</a:t>
            </a:r>
          </a:p>
        </p:txBody>
      </p:sp>
      <p:sp>
        <p:nvSpPr>
          <p:cNvPr id="9" name="Slide Number Placeholder 8">
            <a:extLst>
              <a:ext uri="{FF2B5EF4-FFF2-40B4-BE49-F238E27FC236}">
                <a16:creationId xmlns:a16="http://schemas.microsoft.com/office/drawing/2014/main" id="{B4C3C304-57C8-6848-8E40-051A6BFA3F85}"/>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770995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31005-2F0C-3F41-8F0D-B94FF1E86A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EC46B-9591-7147-B23E-808DFCDBEEE0}"/>
              </a:ext>
            </a:extLst>
          </p:cNvPr>
          <p:cNvSpPr>
            <a:spLocks noGrp="1"/>
          </p:cNvSpPr>
          <p:nvPr>
            <p:ph type="dt" sz="half" idx="10"/>
          </p:nvPr>
        </p:nvSpPr>
        <p:spPr/>
        <p:txBody>
          <a:bodyPr/>
          <a:lstStyle/>
          <a:p>
            <a:fld id="{2425E9FE-B00F-4787-941B-81F5C60BF956}" type="datetime1">
              <a:rPr lang="en-US" smtClean="0"/>
              <a:t>4/18/2025</a:t>
            </a:fld>
            <a:endParaRPr lang="en-US"/>
          </a:p>
        </p:txBody>
      </p:sp>
      <p:sp>
        <p:nvSpPr>
          <p:cNvPr id="4" name="Footer Placeholder 3">
            <a:extLst>
              <a:ext uri="{FF2B5EF4-FFF2-40B4-BE49-F238E27FC236}">
                <a16:creationId xmlns:a16="http://schemas.microsoft.com/office/drawing/2014/main" id="{41A8438C-4B28-CC47-9F0D-D243C05972C5}"/>
              </a:ext>
            </a:extLst>
          </p:cNvPr>
          <p:cNvSpPr>
            <a:spLocks noGrp="1"/>
          </p:cNvSpPr>
          <p:nvPr>
            <p:ph type="ftr" sz="quarter" idx="11"/>
          </p:nvPr>
        </p:nvSpPr>
        <p:spPr/>
        <p:txBody>
          <a:bodyPr/>
          <a:lstStyle/>
          <a:p>
            <a:r>
              <a:rPr lang="en-US"/>
              <a:t>Dr. Ryan Ahmed @Stemplicity</a:t>
            </a:r>
          </a:p>
        </p:txBody>
      </p:sp>
      <p:sp>
        <p:nvSpPr>
          <p:cNvPr id="5" name="Slide Number Placeholder 4">
            <a:extLst>
              <a:ext uri="{FF2B5EF4-FFF2-40B4-BE49-F238E27FC236}">
                <a16:creationId xmlns:a16="http://schemas.microsoft.com/office/drawing/2014/main" id="{55C64186-1092-3244-AA0C-4F8C98ECF0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3357577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81ABCA-C9B4-2C4E-A11A-21473A2C36B2}"/>
              </a:ext>
            </a:extLst>
          </p:cNvPr>
          <p:cNvSpPr>
            <a:spLocks noGrp="1"/>
          </p:cNvSpPr>
          <p:nvPr>
            <p:ph type="dt" sz="half" idx="10"/>
          </p:nvPr>
        </p:nvSpPr>
        <p:spPr/>
        <p:txBody>
          <a:bodyPr/>
          <a:lstStyle/>
          <a:p>
            <a:fld id="{A83063A8-27AB-4485-9BAB-385A926DB554}" type="datetime1">
              <a:rPr lang="en-US" smtClean="0"/>
              <a:t>4/18/2025</a:t>
            </a:fld>
            <a:endParaRPr lang="en-US"/>
          </a:p>
        </p:txBody>
      </p:sp>
      <p:sp>
        <p:nvSpPr>
          <p:cNvPr id="3" name="Footer Placeholder 2">
            <a:extLst>
              <a:ext uri="{FF2B5EF4-FFF2-40B4-BE49-F238E27FC236}">
                <a16:creationId xmlns:a16="http://schemas.microsoft.com/office/drawing/2014/main" id="{C628B611-5E83-0843-977C-16E1A2E894CA}"/>
              </a:ext>
            </a:extLst>
          </p:cNvPr>
          <p:cNvSpPr>
            <a:spLocks noGrp="1"/>
          </p:cNvSpPr>
          <p:nvPr>
            <p:ph type="ftr" sz="quarter" idx="11"/>
          </p:nvPr>
        </p:nvSpPr>
        <p:spPr/>
        <p:txBody>
          <a:bodyPr/>
          <a:lstStyle/>
          <a:p>
            <a:r>
              <a:rPr lang="en-US"/>
              <a:t>Dr. Ryan Ahmed @Stemplicity</a:t>
            </a:r>
          </a:p>
        </p:txBody>
      </p:sp>
      <p:sp>
        <p:nvSpPr>
          <p:cNvPr id="4" name="Slide Number Placeholder 3">
            <a:extLst>
              <a:ext uri="{FF2B5EF4-FFF2-40B4-BE49-F238E27FC236}">
                <a16:creationId xmlns:a16="http://schemas.microsoft.com/office/drawing/2014/main" id="{1A6D3613-5124-BA4D-9CAB-52053A73DB72}"/>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132734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D5775-3C65-984A-BA3D-74F6AA540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876B8A-7DF2-254A-A58A-3F781F1A7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7C9F2F-598A-9444-B48C-6BA9400EF9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EFA619B-B04E-A94F-B294-EE523AB822EB}"/>
              </a:ext>
            </a:extLst>
          </p:cNvPr>
          <p:cNvSpPr>
            <a:spLocks noGrp="1"/>
          </p:cNvSpPr>
          <p:nvPr>
            <p:ph type="dt" sz="half" idx="10"/>
          </p:nvPr>
        </p:nvSpPr>
        <p:spPr/>
        <p:txBody>
          <a:bodyPr/>
          <a:lstStyle/>
          <a:p>
            <a:fld id="{B91EE9DF-0ED6-4B61-A1FD-8DD75280FE01}" type="datetime1">
              <a:rPr lang="en-US" smtClean="0"/>
              <a:t>4/18/2025</a:t>
            </a:fld>
            <a:endParaRPr lang="en-US"/>
          </a:p>
        </p:txBody>
      </p:sp>
      <p:sp>
        <p:nvSpPr>
          <p:cNvPr id="6" name="Footer Placeholder 5">
            <a:extLst>
              <a:ext uri="{FF2B5EF4-FFF2-40B4-BE49-F238E27FC236}">
                <a16:creationId xmlns:a16="http://schemas.microsoft.com/office/drawing/2014/main" id="{F218418F-6D05-564F-ACAC-0CE18B415C47}"/>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2652FA7B-E334-F841-9F55-8FE3994F6708}"/>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547199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0FD-C21B-F942-933E-C7F1539AE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0509F0-CB84-8346-88EC-B60FAB2391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2B07D7-B626-4245-8DB7-641F9BE45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192CF3-BF8E-CC45-AFD1-29BF788849AD}"/>
              </a:ext>
            </a:extLst>
          </p:cNvPr>
          <p:cNvSpPr>
            <a:spLocks noGrp="1"/>
          </p:cNvSpPr>
          <p:nvPr>
            <p:ph type="dt" sz="half" idx="10"/>
          </p:nvPr>
        </p:nvSpPr>
        <p:spPr/>
        <p:txBody>
          <a:bodyPr/>
          <a:lstStyle/>
          <a:p>
            <a:fld id="{0C6B4C01-5047-4D04-A79D-6D96B1DB76E2}" type="datetime1">
              <a:rPr lang="en-US" smtClean="0"/>
              <a:t>4/18/2025</a:t>
            </a:fld>
            <a:endParaRPr lang="en-US"/>
          </a:p>
        </p:txBody>
      </p:sp>
      <p:sp>
        <p:nvSpPr>
          <p:cNvPr id="6" name="Footer Placeholder 5">
            <a:extLst>
              <a:ext uri="{FF2B5EF4-FFF2-40B4-BE49-F238E27FC236}">
                <a16:creationId xmlns:a16="http://schemas.microsoft.com/office/drawing/2014/main" id="{91BEEA5E-B447-2945-A61F-23F43D1BAE5F}"/>
              </a:ext>
            </a:extLst>
          </p:cNvPr>
          <p:cNvSpPr>
            <a:spLocks noGrp="1"/>
          </p:cNvSpPr>
          <p:nvPr>
            <p:ph type="ftr" sz="quarter" idx="11"/>
          </p:nvPr>
        </p:nvSpPr>
        <p:spPr/>
        <p:txBody>
          <a:bodyPr/>
          <a:lstStyle/>
          <a:p>
            <a:r>
              <a:rPr lang="en-US"/>
              <a:t>Dr. Ryan Ahmed @Stemplicity</a:t>
            </a:r>
          </a:p>
        </p:txBody>
      </p:sp>
      <p:sp>
        <p:nvSpPr>
          <p:cNvPr id="7" name="Slide Number Placeholder 6">
            <a:extLst>
              <a:ext uri="{FF2B5EF4-FFF2-40B4-BE49-F238E27FC236}">
                <a16:creationId xmlns:a16="http://schemas.microsoft.com/office/drawing/2014/main" id="{4E03110A-1EF4-4E47-BC27-95CCC22DB031}"/>
              </a:ext>
            </a:extLst>
          </p:cNvPr>
          <p:cNvSpPr>
            <a:spLocks noGrp="1"/>
          </p:cNvSpPr>
          <p:nvPr>
            <p:ph type="sldNum" sz="quarter" idx="12"/>
          </p:nvPr>
        </p:nvSpPr>
        <p:spPr/>
        <p:txBody>
          <a:bodyPr/>
          <a:lstStyle/>
          <a:p>
            <a:fld id="{FEAA372C-9768-B740-91C6-444FA6615483}" type="slidenum">
              <a:rPr lang="en-US" smtClean="0"/>
              <a:t>‹#›</a:t>
            </a:fld>
            <a:endParaRPr lang="en-US"/>
          </a:p>
        </p:txBody>
      </p:sp>
    </p:spTree>
    <p:extLst>
      <p:ext uri="{BB962C8B-B14F-4D97-AF65-F5344CB8AC3E}">
        <p14:creationId xmlns:p14="http://schemas.microsoft.com/office/powerpoint/2010/main" val="404156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B070BF-9A90-A245-B77A-28DCF3E4E9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9F1332-889D-FA43-A51D-33C48B35BB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27FC81-D9EE-0347-B9BA-8E603587AC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29903-C382-4170-95C6-7F2CD4702B84}" type="datetime1">
              <a:rPr lang="en-US" smtClean="0"/>
              <a:t>4/18/2025</a:t>
            </a:fld>
            <a:endParaRPr lang="en-US"/>
          </a:p>
        </p:txBody>
      </p:sp>
      <p:sp>
        <p:nvSpPr>
          <p:cNvPr id="5" name="Footer Placeholder 4">
            <a:extLst>
              <a:ext uri="{FF2B5EF4-FFF2-40B4-BE49-F238E27FC236}">
                <a16:creationId xmlns:a16="http://schemas.microsoft.com/office/drawing/2014/main" id="{F7CC4954-DDAB-064F-B985-8986B1132B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Ryan Ahmed @Stemplicity</a:t>
            </a:r>
          </a:p>
        </p:txBody>
      </p:sp>
      <p:sp>
        <p:nvSpPr>
          <p:cNvPr id="6" name="Slide Number Placeholder 5">
            <a:extLst>
              <a:ext uri="{FF2B5EF4-FFF2-40B4-BE49-F238E27FC236}">
                <a16:creationId xmlns:a16="http://schemas.microsoft.com/office/drawing/2014/main" id="{E670476A-2C89-5D4A-A893-BDE0768995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AA372C-9768-B740-91C6-444FA6615483}" type="slidenum">
              <a:rPr lang="en-US" smtClean="0"/>
              <a:t>‹#›</a:t>
            </a:fld>
            <a:endParaRPr lang="en-US"/>
          </a:p>
        </p:txBody>
      </p:sp>
    </p:spTree>
    <p:extLst>
      <p:ext uri="{BB962C8B-B14F-4D97-AF65-F5344CB8AC3E}">
        <p14:creationId xmlns:p14="http://schemas.microsoft.com/office/powerpoint/2010/main" val="259871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microsoft.github.io/autogen/0.2/docs/tutorial/conversation-patterns" TargetMode="External"/><Relationship Id="rId5" Type="http://schemas.openxmlformats.org/officeDocument/2006/relationships/image" Target="../media/image12.pn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microsoft.github.io/autogen/0.2/docs/tutorial/conversation-patterns" TargetMode="Externa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15.png"/><Relationship Id="rId9" Type="http://schemas.microsoft.com/office/2007/relationships/diagramDrawing" Target="../diagrams/drawing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AF529F-B86A-83C8-478E-307AC30917EC}"/>
              </a:ext>
            </a:extLst>
          </p:cNvPr>
          <p:cNvPicPr>
            <a:picLocks noChangeAspect="1"/>
          </p:cNvPicPr>
          <p:nvPr/>
        </p:nvPicPr>
        <p:blipFill>
          <a:blip r:embed="rId2"/>
          <a:stretch>
            <a:fillRect/>
          </a:stretch>
        </p:blipFill>
        <p:spPr>
          <a:xfrm>
            <a:off x="-6382" y="-1"/>
            <a:ext cx="12198382" cy="6858001"/>
          </a:xfrm>
          <a:prstGeom prst="rect">
            <a:avLst/>
          </a:prstGeom>
        </p:spPr>
      </p:pic>
      <p:sp>
        <p:nvSpPr>
          <p:cNvPr id="4" name="Rectangle 3">
            <a:extLst>
              <a:ext uri="{FF2B5EF4-FFF2-40B4-BE49-F238E27FC236}">
                <a16:creationId xmlns:a16="http://schemas.microsoft.com/office/drawing/2014/main" id="{8C403872-6FAD-0F11-5844-575593A583D8}"/>
              </a:ext>
            </a:extLst>
          </p:cNvPr>
          <p:cNvSpPr/>
          <p:nvPr/>
        </p:nvSpPr>
        <p:spPr>
          <a:xfrm>
            <a:off x="134842" y="521528"/>
            <a:ext cx="4741958" cy="2062103"/>
          </a:xfrm>
          <a:prstGeom prst="rect">
            <a:avLst/>
          </a:prstGeom>
        </p:spPr>
        <p:txBody>
          <a:bodyPr wrap="square">
            <a:spAutoFit/>
          </a:bodyPr>
          <a:lstStyle/>
          <a:p>
            <a:r>
              <a:rPr lang="en-US" sz="3200" b="1" dirty="0">
                <a:solidFill>
                  <a:schemeClr val="bg1"/>
                </a:solidFill>
                <a:latin typeface="Montserrat" charset="0"/>
                <a:ea typeface="Montserrat" charset="0"/>
                <a:cs typeface="Montserrat" charset="0"/>
              </a:rPr>
              <a:t>BUILD INTERACTIVE MULTIMODEL AI AGENT TEAMS WITH AUTOGEN</a:t>
            </a:r>
            <a:endParaRPr lang="en-US" sz="3200" b="1" dirty="0">
              <a:solidFill>
                <a:schemeClr val="bg1"/>
              </a:solidFill>
              <a:latin typeface="Montserrat" charset="0"/>
            </a:endParaRPr>
          </a:p>
        </p:txBody>
      </p:sp>
      <p:pic>
        <p:nvPicPr>
          <p:cNvPr id="6" name="Picture 5">
            <a:extLst>
              <a:ext uri="{FF2B5EF4-FFF2-40B4-BE49-F238E27FC236}">
                <a16:creationId xmlns:a16="http://schemas.microsoft.com/office/drawing/2014/main" id="{8F922CCA-AE82-A418-52D1-CBC82BEC14DD}"/>
              </a:ext>
            </a:extLst>
          </p:cNvPr>
          <p:cNvPicPr>
            <a:picLocks noChangeAspect="1"/>
          </p:cNvPicPr>
          <p:nvPr/>
        </p:nvPicPr>
        <p:blipFill>
          <a:blip r:embed="rId3"/>
          <a:stretch>
            <a:fillRect/>
          </a:stretch>
        </p:blipFill>
        <p:spPr>
          <a:xfrm>
            <a:off x="134842" y="5586363"/>
            <a:ext cx="3856133" cy="1065672"/>
          </a:xfrm>
          <a:prstGeom prst="rect">
            <a:avLst/>
          </a:prstGeom>
        </p:spPr>
      </p:pic>
    </p:spTree>
    <p:extLst>
      <p:ext uri="{BB962C8B-B14F-4D97-AF65-F5344CB8AC3E}">
        <p14:creationId xmlns:p14="http://schemas.microsoft.com/office/powerpoint/2010/main" val="2270711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2E7FC-AEDE-A55E-8C3E-B1FE6FF0FA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9126ACF-12BF-4F3A-0975-2113AB72D633}"/>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D44A431E-FC9C-33C2-272D-F49CCF37BFAC}"/>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714989E3-5A3A-03E4-E3B8-2C44227332E6}"/>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Project overview</a:t>
            </a:r>
          </a:p>
        </p:txBody>
      </p:sp>
      <p:sp>
        <p:nvSpPr>
          <p:cNvPr id="9" name="TextBox 8">
            <a:extLst>
              <a:ext uri="{FF2B5EF4-FFF2-40B4-BE49-F238E27FC236}">
                <a16:creationId xmlns:a16="http://schemas.microsoft.com/office/drawing/2014/main" id="{41A6A184-CCB1-E0F6-0BF8-191EC06C82C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2" name="Rectangle: Rounded Corners 1">
            <a:extLst>
              <a:ext uri="{FF2B5EF4-FFF2-40B4-BE49-F238E27FC236}">
                <a16:creationId xmlns:a16="http://schemas.microsoft.com/office/drawing/2014/main" id="{AD4256EB-C16A-5686-BD27-3C0B3D5E2B2D}"/>
              </a:ext>
            </a:extLst>
          </p:cNvPr>
          <p:cNvSpPr/>
          <p:nvPr/>
        </p:nvSpPr>
        <p:spPr>
          <a:xfrm>
            <a:off x="8069338" y="2187259"/>
            <a:ext cx="2959023" cy="2220866"/>
          </a:xfrm>
          <a:prstGeom prst="roundRect">
            <a:avLst/>
          </a:prstGeom>
          <a:solidFill>
            <a:schemeClr val="bg1"/>
          </a:solidFill>
          <a:ln w="57150">
            <a:solidFill>
              <a:srgbClr val="0C1752"/>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3" name="Rectangle: Rounded Corners 2">
            <a:extLst>
              <a:ext uri="{FF2B5EF4-FFF2-40B4-BE49-F238E27FC236}">
                <a16:creationId xmlns:a16="http://schemas.microsoft.com/office/drawing/2014/main" id="{54F9391B-75F9-470D-7F17-FAD8F3EBA91A}"/>
              </a:ext>
            </a:extLst>
          </p:cNvPr>
          <p:cNvSpPr/>
          <p:nvPr/>
        </p:nvSpPr>
        <p:spPr>
          <a:xfrm>
            <a:off x="4913363" y="839288"/>
            <a:ext cx="2959023" cy="2220866"/>
          </a:xfrm>
          <a:prstGeom prst="roundRect">
            <a:avLst/>
          </a:prstGeom>
          <a:solidFill>
            <a:schemeClr val="bg1"/>
          </a:solidFill>
          <a:ln w="57150">
            <a:solidFill>
              <a:srgbClr val="0C1752"/>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4" name="Rectangle: Rounded Corners 3">
            <a:extLst>
              <a:ext uri="{FF2B5EF4-FFF2-40B4-BE49-F238E27FC236}">
                <a16:creationId xmlns:a16="http://schemas.microsoft.com/office/drawing/2014/main" id="{B3116FCD-8E4F-A0B6-C8A8-353F26FA076C}"/>
              </a:ext>
            </a:extLst>
          </p:cNvPr>
          <p:cNvSpPr/>
          <p:nvPr/>
        </p:nvSpPr>
        <p:spPr>
          <a:xfrm>
            <a:off x="5007542" y="4389113"/>
            <a:ext cx="2841049" cy="2220866"/>
          </a:xfrm>
          <a:prstGeom prst="roundRect">
            <a:avLst/>
          </a:prstGeom>
          <a:solidFill>
            <a:schemeClr val="bg1"/>
          </a:solidFill>
          <a:ln w="57150">
            <a:solidFill>
              <a:srgbClr val="0C1752"/>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12" name="TextBox 11">
            <a:extLst>
              <a:ext uri="{FF2B5EF4-FFF2-40B4-BE49-F238E27FC236}">
                <a16:creationId xmlns:a16="http://schemas.microsoft.com/office/drawing/2014/main" id="{1C28E40C-85F0-D9F3-5A94-777E9502BE3F}"/>
              </a:ext>
            </a:extLst>
          </p:cNvPr>
          <p:cNvSpPr txBox="1"/>
          <p:nvPr/>
        </p:nvSpPr>
        <p:spPr>
          <a:xfrm>
            <a:off x="5241473" y="920728"/>
            <a:ext cx="2334975" cy="707886"/>
          </a:xfrm>
          <a:prstGeom prst="rect">
            <a:avLst/>
          </a:prstGeom>
          <a:noFill/>
        </p:spPr>
        <p:txBody>
          <a:bodyPr wrap="square" rtlCol="0">
            <a:spAutoFit/>
          </a:bodyPr>
          <a:lstStyle/>
          <a:p>
            <a:pPr algn="ctr"/>
            <a:r>
              <a:rPr lang="en-CA" sz="2000" b="1" dirty="0">
                <a:solidFill>
                  <a:srgbClr val="0C1752"/>
                </a:solidFill>
                <a:latin typeface="Montserrat" panose="00000500000000000000" pitchFamily="2" charset="0"/>
              </a:rPr>
              <a:t>Chief Marketing Officer (CMO)</a:t>
            </a:r>
          </a:p>
        </p:txBody>
      </p:sp>
      <p:sp>
        <p:nvSpPr>
          <p:cNvPr id="13" name="TextBox 12">
            <a:extLst>
              <a:ext uri="{FF2B5EF4-FFF2-40B4-BE49-F238E27FC236}">
                <a16:creationId xmlns:a16="http://schemas.microsoft.com/office/drawing/2014/main" id="{BE33106A-4F5A-1007-C57A-F64C73304334}"/>
              </a:ext>
            </a:extLst>
          </p:cNvPr>
          <p:cNvSpPr txBox="1"/>
          <p:nvPr/>
        </p:nvSpPr>
        <p:spPr>
          <a:xfrm>
            <a:off x="8345853" y="2230601"/>
            <a:ext cx="2334975" cy="707886"/>
          </a:xfrm>
          <a:prstGeom prst="rect">
            <a:avLst/>
          </a:prstGeom>
          <a:noFill/>
        </p:spPr>
        <p:txBody>
          <a:bodyPr wrap="square" rtlCol="0">
            <a:spAutoFit/>
          </a:bodyPr>
          <a:lstStyle/>
          <a:p>
            <a:pPr algn="ctr"/>
            <a:r>
              <a:rPr lang="en-CA" sz="2000" b="1" dirty="0">
                <a:solidFill>
                  <a:srgbClr val="0C1752"/>
                </a:solidFill>
                <a:latin typeface="Montserrat" panose="00000500000000000000" pitchFamily="2" charset="0"/>
              </a:rPr>
              <a:t>Marketing Manager</a:t>
            </a:r>
          </a:p>
        </p:txBody>
      </p:sp>
      <p:sp>
        <p:nvSpPr>
          <p:cNvPr id="14" name="TextBox 13">
            <a:extLst>
              <a:ext uri="{FF2B5EF4-FFF2-40B4-BE49-F238E27FC236}">
                <a16:creationId xmlns:a16="http://schemas.microsoft.com/office/drawing/2014/main" id="{D74FF3E9-CE56-100F-B3BB-B3AFD8351C26}"/>
              </a:ext>
            </a:extLst>
          </p:cNvPr>
          <p:cNvSpPr txBox="1"/>
          <p:nvPr/>
        </p:nvSpPr>
        <p:spPr>
          <a:xfrm>
            <a:off x="5108889" y="4473582"/>
            <a:ext cx="2334975" cy="400110"/>
          </a:xfrm>
          <a:prstGeom prst="rect">
            <a:avLst/>
          </a:prstGeom>
          <a:noFill/>
        </p:spPr>
        <p:txBody>
          <a:bodyPr wrap="square" rtlCol="0">
            <a:spAutoFit/>
          </a:bodyPr>
          <a:lstStyle/>
          <a:p>
            <a:pPr algn="ctr"/>
            <a:r>
              <a:rPr lang="en-CA" sz="2000" b="1" dirty="0">
                <a:solidFill>
                  <a:srgbClr val="0C1752"/>
                </a:solidFill>
                <a:latin typeface="Montserrat" panose="00000500000000000000" pitchFamily="2" charset="0"/>
              </a:rPr>
              <a:t>Human</a:t>
            </a:r>
          </a:p>
        </p:txBody>
      </p:sp>
      <p:pic>
        <p:nvPicPr>
          <p:cNvPr id="4100" name="Picture 4" descr="Generated image">
            <a:extLst>
              <a:ext uri="{FF2B5EF4-FFF2-40B4-BE49-F238E27FC236}">
                <a16:creationId xmlns:a16="http://schemas.microsoft.com/office/drawing/2014/main" id="{B3693883-9047-2F8E-9A99-86F829B3E111}"/>
              </a:ext>
            </a:extLst>
          </p:cNvPr>
          <p:cNvPicPr>
            <a:picLocks noChangeAspect="1" noChangeArrowheads="1"/>
          </p:cNvPicPr>
          <p:nvPr/>
        </p:nvPicPr>
        <p:blipFill>
          <a:blip r:embed="rId4">
            <a:clrChange>
              <a:clrFrom>
                <a:srgbClr val="FFFFFE"/>
              </a:clrFrom>
              <a:clrTo>
                <a:srgbClr val="FFFFFE">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023323" y="1789830"/>
            <a:ext cx="1307941" cy="1307941"/>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Generated image">
            <a:extLst>
              <a:ext uri="{FF2B5EF4-FFF2-40B4-BE49-F238E27FC236}">
                <a16:creationId xmlns:a16="http://schemas.microsoft.com/office/drawing/2014/main" id="{86C518C6-0BB9-0A45-7FC7-5EC4F8393CBD}"/>
              </a:ext>
            </a:extLst>
          </p:cNvPr>
          <p:cNvPicPr>
            <a:picLocks noChangeAspect="1" noChangeArrowheads="1"/>
          </p:cNvPicPr>
          <p:nvPr/>
        </p:nvPicPr>
        <p:blipFill>
          <a:blip r:embed="rId4">
            <a:clrChange>
              <a:clrFrom>
                <a:srgbClr val="FFFFFE"/>
              </a:clrFrom>
              <a:clrTo>
                <a:srgbClr val="FFFFFE">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262274" y="3147749"/>
            <a:ext cx="1286576" cy="128657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r. Ryan Ahmed – Faculty of Engineering">
            <a:extLst>
              <a:ext uri="{FF2B5EF4-FFF2-40B4-BE49-F238E27FC236}">
                <a16:creationId xmlns:a16="http://schemas.microsoft.com/office/drawing/2014/main" id="{3B09DF09-1837-8B0E-7689-E95DC33F19EB}"/>
              </a:ext>
            </a:extLst>
          </p:cNvPr>
          <p:cNvPicPr>
            <a:picLocks noChangeAspect="1" noChangeArrowheads="1"/>
          </p:cNvPicPr>
          <p:nvPr/>
        </p:nvPicPr>
        <p:blipFill>
          <a:blip r:embed="rId5">
            <a:clrChange>
              <a:clrFrom>
                <a:srgbClr val="F6F5F5"/>
              </a:clrFrom>
              <a:clrTo>
                <a:srgbClr val="F6F5F5">
                  <a:alpha val="0"/>
                </a:srgbClr>
              </a:clrTo>
            </a:clrChange>
            <a:extLst>
              <a:ext uri="{28A0092B-C50C-407E-A947-70E740481C1C}">
                <a14:useLocalDpi xmlns:a14="http://schemas.microsoft.com/office/drawing/2010/main" val="0"/>
              </a:ext>
            </a:extLst>
          </a:blip>
          <a:srcRect/>
          <a:stretch>
            <a:fillRect/>
          </a:stretch>
        </p:blipFill>
        <p:spPr bwMode="auto">
          <a:xfrm>
            <a:off x="5660834" y="5047414"/>
            <a:ext cx="1508288" cy="1508288"/>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180E7F74-15C1-18B2-DE92-8167A323534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71534" y="3237704"/>
            <a:ext cx="992387" cy="9923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Gemini vector logo (svg, eps) free download - Brandlogos.net">
            <a:extLst>
              <a:ext uri="{FF2B5EF4-FFF2-40B4-BE49-F238E27FC236}">
                <a16:creationId xmlns:a16="http://schemas.microsoft.com/office/drawing/2014/main" id="{0AAEAFCA-3FC2-396C-C674-85F5341FCD1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26786" b="35709"/>
          <a:stretch/>
        </p:blipFill>
        <p:spPr bwMode="auto">
          <a:xfrm>
            <a:off x="6161883" y="2011893"/>
            <a:ext cx="1839045" cy="689740"/>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Connector: Curved 26">
            <a:extLst>
              <a:ext uri="{FF2B5EF4-FFF2-40B4-BE49-F238E27FC236}">
                <a16:creationId xmlns:a16="http://schemas.microsoft.com/office/drawing/2014/main" id="{77ABAF1B-9D33-7B11-30BA-BEE1FF877FFE}"/>
              </a:ext>
            </a:extLst>
          </p:cNvPr>
          <p:cNvCxnSpPr>
            <a:cxnSpLocks/>
            <a:stCxn id="2" idx="2"/>
          </p:cNvCxnSpPr>
          <p:nvPr/>
        </p:nvCxnSpPr>
        <p:spPr>
          <a:xfrm rot="5400000">
            <a:off x="8109781" y="4180188"/>
            <a:ext cx="1211132" cy="1667007"/>
          </a:xfrm>
          <a:prstGeom prst="curvedConnector2">
            <a:avLst/>
          </a:prstGeom>
          <a:ln w="57150">
            <a:solidFill>
              <a:srgbClr val="D56E4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1082B902-5D76-3EE4-43E4-70BD2634C08C}"/>
              </a:ext>
            </a:extLst>
          </p:cNvPr>
          <p:cNvCxnSpPr>
            <a:cxnSpLocks/>
          </p:cNvCxnSpPr>
          <p:nvPr/>
        </p:nvCxnSpPr>
        <p:spPr>
          <a:xfrm>
            <a:off x="7929516" y="1122834"/>
            <a:ext cx="1570983" cy="1001460"/>
          </a:xfrm>
          <a:prstGeom prst="curvedConnector2">
            <a:avLst/>
          </a:prstGeom>
          <a:ln w="57150">
            <a:solidFill>
              <a:srgbClr val="D56E48"/>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1652F42-84AE-C603-587B-88285690DF9B}"/>
              </a:ext>
            </a:extLst>
          </p:cNvPr>
          <p:cNvSpPr/>
          <p:nvPr/>
        </p:nvSpPr>
        <p:spPr>
          <a:xfrm>
            <a:off x="586631" y="658766"/>
            <a:ext cx="11111440" cy="6108745"/>
          </a:xfrm>
          <a:prstGeom prst="ellipse">
            <a:avLst/>
          </a:prstGeom>
          <a:noFill/>
          <a:ln w="57150">
            <a:solidFill>
              <a:srgbClr val="0C175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dirty="0"/>
          </a:p>
        </p:txBody>
      </p:sp>
      <p:sp>
        <p:nvSpPr>
          <p:cNvPr id="10" name="Rectangle: Rounded Corners 9">
            <a:extLst>
              <a:ext uri="{FF2B5EF4-FFF2-40B4-BE49-F238E27FC236}">
                <a16:creationId xmlns:a16="http://schemas.microsoft.com/office/drawing/2014/main" id="{50C1E7B2-93A5-D631-8976-43AF5FA59C3A}"/>
              </a:ext>
            </a:extLst>
          </p:cNvPr>
          <p:cNvSpPr/>
          <p:nvPr/>
        </p:nvSpPr>
        <p:spPr>
          <a:xfrm>
            <a:off x="118451" y="729588"/>
            <a:ext cx="2680720" cy="2220866"/>
          </a:xfrm>
          <a:prstGeom prst="roundRect">
            <a:avLst/>
          </a:prstGeom>
          <a:solidFill>
            <a:schemeClr val="bg1"/>
          </a:solidFill>
          <a:ln w="57150">
            <a:solidFill>
              <a:srgbClr val="D56E48"/>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11" name="TextBox 10">
            <a:extLst>
              <a:ext uri="{FF2B5EF4-FFF2-40B4-BE49-F238E27FC236}">
                <a16:creationId xmlns:a16="http://schemas.microsoft.com/office/drawing/2014/main" id="{9707E70C-9078-70B7-A107-6C77812431E5}"/>
              </a:ext>
            </a:extLst>
          </p:cNvPr>
          <p:cNvSpPr txBox="1"/>
          <p:nvPr/>
        </p:nvSpPr>
        <p:spPr>
          <a:xfrm>
            <a:off x="291323" y="742676"/>
            <a:ext cx="2334975" cy="707886"/>
          </a:xfrm>
          <a:prstGeom prst="rect">
            <a:avLst/>
          </a:prstGeom>
          <a:noFill/>
        </p:spPr>
        <p:txBody>
          <a:bodyPr wrap="square" rtlCol="0">
            <a:spAutoFit/>
          </a:bodyPr>
          <a:lstStyle/>
          <a:p>
            <a:pPr algn="ctr"/>
            <a:r>
              <a:rPr lang="en-CA" sz="2000" b="1" dirty="0">
                <a:solidFill>
                  <a:srgbClr val="D56E48"/>
                </a:solidFill>
                <a:latin typeface="Montserrat" panose="00000500000000000000" pitchFamily="2" charset="0"/>
              </a:rPr>
              <a:t>Group Chat Manager</a:t>
            </a:r>
          </a:p>
        </p:txBody>
      </p:sp>
      <p:pic>
        <p:nvPicPr>
          <p:cNvPr id="4104" name="Picture 8" descr="Generated image">
            <a:extLst>
              <a:ext uri="{FF2B5EF4-FFF2-40B4-BE49-F238E27FC236}">
                <a16:creationId xmlns:a16="http://schemas.microsoft.com/office/drawing/2014/main" id="{C57E6271-E6EE-BCEE-753B-C559C193DF9F}"/>
              </a:ext>
            </a:extLst>
          </p:cNvPr>
          <p:cNvPicPr>
            <a:picLocks noChangeAspect="1" noChangeArrowheads="1"/>
          </p:cNvPicPr>
          <p:nvPr/>
        </p:nvPicPr>
        <p:blipFill rotWithShape="1">
          <a:blip r:embed="rId8">
            <a:clrChange>
              <a:clrFrom>
                <a:srgbClr val="FDFFFF"/>
              </a:clrFrom>
              <a:clrTo>
                <a:srgbClr val="FD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r="884" b="24202"/>
          <a:stretch/>
        </p:blipFill>
        <p:spPr bwMode="auto">
          <a:xfrm>
            <a:off x="605635" y="1719294"/>
            <a:ext cx="1473744" cy="112702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descr="AutoGen — AutoGen">
            <a:extLst>
              <a:ext uri="{FF2B5EF4-FFF2-40B4-BE49-F238E27FC236}">
                <a16:creationId xmlns:a16="http://schemas.microsoft.com/office/drawing/2014/main" id="{E885FC5D-35D8-9FF3-CCB7-0ED512C10F20}"/>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22121" b="27043"/>
          <a:stretch/>
        </p:blipFill>
        <p:spPr bwMode="auto">
          <a:xfrm>
            <a:off x="9905769" y="771376"/>
            <a:ext cx="1993032" cy="1013174"/>
          </a:xfrm>
          <a:prstGeom prst="rect">
            <a:avLst/>
          </a:prstGeom>
          <a:noFill/>
          <a:extLst>
            <a:ext uri="{909E8E84-426E-40DD-AFC4-6F175D3DCCD1}">
              <a14:hiddenFill xmlns:a14="http://schemas.microsoft.com/office/drawing/2010/main">
                <a:solidFill>
                  <a:srgbClr val="FFFFFF"/>
                </a:solidFill>
              </a14:hiddenFill>
            </a:ext>
          </a:extLst>
        </p:spPr>
      </p:pic>
      <p:sp>
        <p:nvSpPr>
          <p:cNvPr id="56" name="TextBox 55">
            <a:extLst>
              <a:ext uri="{FF2B5EF4-FFF2-40B4-BE49-F238E27FC236}">
                <a16:creationId xmlns:a16="http://schemas.microsoft.com/office/drawing/2014/main" id="{124F98D5-9660-406E-3742-CC42B6F6694D}"/>
              </a:ext>
            </a:extLst>
          </p:cNvPr>
          <p:cNvSpPr txBox="1"/>
          <p:nvPr/>
        </p:nvSpPr>
        <p:spPr>
          <a:xfrm>
            <a:off x="5074622" y="4794998"/>
            <a:ext cx="2890294" cy="323165"/>
          </a:xfrm>
          <a:prstGeom prst="rect">
            <a:avLst/>
          </a:prstGeom>
          <a:noFill/>
        </p:spPr>
        <p:txBody>
          <a:bodyPr wrap="square">
            <a:spAutoFit/>
          </a:bodyPr>
          <a:lstStyle/>
          <a:p>
            <a:r>
              <a:rPr lang="en-CA" sz="1500" i="1" dirty="0">
                <a:solidFill>
                  <a:srgbClr val="0C1752"/>
                </a:solidFill>
                <a:latin typeface="Montserrat" panose="00000500000000000000" pitchFamily="2" charset="0"/>
              </a:rPr>
              <a:t>autogen.UserProxyAgent( )</a:t>
            </a:r>
          </a:p>
        </p:txBody>
      </p:sp>
      <p:sp>
        <p:nvSpPr>
          <p:cNvPr id="58" name="TextBox 57">
            <a:extLst>
              <a:ext uri="{FF2B5EF4-FFF2-40B4-BE49-F238E27FC236}">
                <a16:creationId xmlns:a16="http://schemas.microsoft.com/office/drawing/2014/main" id="{7C88073F-F2FA-5393-FC7B-2057DCFF0A12}"/>
              </a:ext>
            </a:extLst>
          </p:cNvPr>
          <p:cNvSpPr txBox="1"/>
          <p:nvPr/>
        </p:nvSpPr>
        <p:spPr>
          <a:xfrm>
            <a:off x="4900645" y="1523698"/>
            <a:ext cx="3061958" cy="323165"/>
          </a:xfrm>
          <a:prstGeom prst="rect">
            <a:avLst/>
          </a:prstGeom>
          <a:noFill/>
        </p:spPr>
        <p:txBody>
          <a:bodyPr wrap="square">
            <a:spAutoFit/>
          </a:bodyPr>
          <a:lstStyle>
            <a:defPPr>
              <a:defRPr lang="en-US"/>
            </a:defPPr>
            <a:lvl1pPr>
              <a:defRPr sz="1600" i="1">
                <a:latin typeface="Montserrat" panose="00000500000000000000" pitchFamily="2" charset="0"/>
              </a:defRPr>
            </a:lvl1pPr>
          </a:lstStyle>
          <a:p>
            <a:r>
              <a:rPr lang="en-CA" sz="1500" dirty="0">
                <a:solidFill>
                  <a:srgbClr val="0C1752"/>
                </a:solidFill>
              </a:rPr>
              <a:t>autogen.ConversableAgent( )</a:t>
            </a:r>
          </a:p>
        </p:txBody>
      </p:sp>
      <p:sp>
        <p:nvSpPr>
          <p:cNvPr id="59" name="TextBox 58">
            <a:extLst>
              <a:ext uri="{FF2B5EF4-FFF2-40B4-BE49-F238E27FC236}">
                <a16:creationId xmlns:a16="http://schemas.microsoft.com/office/drawing/2014/main" id="{C9F7A68C-B1B7-B28D-3D0F-A2867C50BD18}"/>
              </a:ext>
            </a:extLst>
          </p:cNvPr>
          <p:cNvSpPr txBox="1"/>
          <p:nvPr/>
        </p:nvSpPr>
        <p:spPr>
          <a:xfrm>
            <a:off x="8035717" y="2837042"/>
            <a:ext cx="3065314" cy="323165"/>
          </a:xfrm>
          <a:prstGeom prst="rect">
            <a:avLst/>
          </a:prstGeom>
          <a:noFill/>
        </p:spPr>
        <p:txBody>
          <a:bodyPr wrap="square">
            <a:spAutoFit/>
          </a:bodyPr>
          <a:lstStyle>
            <a:defPPr>
              <a:defRPr lang="en-US"/>
            </a:defPPr>
            <a:lvl1pPr>
              <a:defRPr sz="1600" i="1">
                <a:latin typeface="Montserrat" panose="00000500000000000000" pitchFamily="2" charset="0"/>
              </a:defRPr>
            </a:lvl1pPr>
          </a:lstStyle>
          <a:p>
            <a:r>
              <a:rPr lang="en-CA" sz="1500" dirty="0">
                <a:solidFill>
                  <a:srgbClr val="0C1752"/>
                </a:solidFill>
              </a:rPr>
              <a:t>autogen.ConversableAgent( )</a:t>
            </a:r>
          </a:p>
        </p:txBody>
      </p:sp>
      <p:sp>
        <p:nvSpPr>
          <p:cNvPr id="63" name="TextBox 62">
            <a:extLst>
              <a:ext uri="{FF2B5EF4-FFF2-40B4-BE49-F238E27FC236}">
                <a16:creationId xmlns:a16="http://schemas.microsoft.com/office/drawing/2014/main" id="{6D93AED7-8382-1278-66F1-D6225B756316}"/>
              </a:ext>
            </a:extLst>
          </p:cNvPr>
          <p:cNvSpPr txBox="1"/>
          <p:nvPr/>
        </p:nvSpPr>
        <p:spPr>
          <a:xfrm>
            <a:off x="255150" y="1435687"/>
            <a:ext cx="2371148" cy="323165"/>
          </a:xfrm>
          <a:prstGeom prst="rect">
            <a:avLst/>
          </a:prstGeom>
          <a:noFill/>
        </p:spPr>
        <p:txBody>
          <a:bodyPr wrap="square">
            <a:spAutoFit/>
          </a:bodyPr>
          <a:lstStyle>
            <a:defPPr>
              <a:defRPr lang="en-US"/>
            </a:defPPr>
            <a:lvl1pPr>
              <a:defRPr sz="1500" i="1">
                <a:latin typeface="Montserrat" panose="00000500000000000000" pitchFamily="2" charset="0"/>
              </a:defRPr>
            </a:lvl1pPr>
          </a:lstStyle>
          <a:p>
            <a:r>
              <a:rPr lang="en-CA" dirty="0">
                <a:solidFill>
                  <a:srgbClr val="D56E48"/>
                </a:solidFill>
              </a:rPr>
              <a:t>GroupChatManager( )</a:t>
            </a:r>
          </a:p>
        </p:txBody>
      </p:sp>
      <p:sp>
        <p:nvSpPr>
          <p:cNvPr id="4097" name="TextBox 4096">
            <a:extLst>
              <a:ext uri="{FF2B5EF4-FFF2-40B4-BE49-F238E27FC236}">
                <a16:creationId xmlns:a16="http://schemas.microsoft.com/office/drawing/2014/main" id="{651F6622-6912-E11C-B704-7F3B0F842258}"/>
              </a:ext>
            </a:extLst>
          </p:cNvPr>
          <p:cNvSpPr txBox="1"/>
          <p:nvPr/>
        </p:nvSpPr>
        <p:spPr>
          <a:xfrm>
            <a:off x="4889568" y="3138994"/>
            <a:ext cx="2959023" cy="1200329"/>
          </a:xfrm>
          <a:prstGeom prst="rect">
            <a:avLst/>
          </a:prstGeom>
          <a:noFill/>
        </p:spPr>
        <p:txBody>
          <a:bodyPr wrap="square">
            <a:spAutoFit/>
          </a:bodyPr>
          <a:lstStyle/>
          <a:p>
            <a:pPr algn="ctr"/>
            <a:r>
              <a:rPr lang="en-CA" sz="2400" b="1" dirty="0">
                <a:solidFill>
                  <a:srgbClr val="D56E48"/>
                </a:solidFill>
                <a:latin typeface="Montserrat" panose="00000500000000000000" pitchFamily="2" charset="0"/>
              </a:rPr>
              <a:t>Brainstorming a Marketing Campaign</a:t>
            </a:r>
          </a:p>
        </p:txBody>
      </p:sp>
      <p:sp>
        <p:nvSpPr>
          <p:cNvPr id="8" name="Rectangle: Rounded Corners 7">
            <a:extLst>
              <a:ext uri="{FF2B5EF4-FFF2-40B4-BE49-F238E27FC236}">
                <a16:creationId xmlns:a16="http://schemas.microsoft.com/office/drawing/2014/main" id="{EB2A6D3E-70A6-C197-B19B-5701A4442F2F}"/>
              </a:ext>
            </a:extLst>
          </p:cNvPr>
          <p:cNvSpPr/>
          <p:nvPr/>
        </p:nvSpPr>
        <p:spPr>
          <a:xfrm>
            <a:off x="1822843" y="2341132"/>
            <a:ext cx="2959023" cy="2220866"/>
          </a:xfrm>
          <a:prstGeom prst="roundRect">
            <a:avLst/>
          </a:prstGeom>
          <a:solidFill>
            <a:schemeClr val="bg1"/>
          </a:solidFill>
          <a:ln w="57150">
            <a:solidFill>
              <a:srgbClr val="0C1752"/>
            </a:solid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446"/>
            <a:endParaRPr lang="en-US" b="1" dirty="0">
              <a:solidFill>
                <a:srgbClr val="FFFFFF"/>
              </a:solidFill>
              <a:latin typeface="Montserrat" panose="00000500000000000000" pitchFamily="2" charset="0"/>
            </a:endParaRPr>
          </a:p>
        </p:txBody>
      </p:sp>
      <p:sp>
        <p:nvSpPr>
          <p:cNvPr id="17" name="TextBox 16">
            <a:extLst>
              <a:ext uri="{FF2B5EF4-FFF2-40B4-BE49-F238E27FC236}">
                <a16:creationId xmlns:a16="http://schemas.microsoft.com/office/drawing/2014/main" id="{DF1383E1-129D-3B5A-1039-1E9C4072B828}"/>
              </a:ext>
            </a:extLst>
          </p:cNvPr>
          <p:cNvSpPr txBox="1"/>
          <p:nvPr/>
        </p:nvSpPr>
        <p:spPr>
          <a:xfrm>
            <a:off x="2150953" y="2422572"/>
            <a:ext cx="2334975" cy="707886"/>
          </a:xfrm>
          <a:prstGeom prst="rect">
            <a:avLst/>
          </a:prstGeom>
          <a:noFill/>
        </p:spPr>
        <p:txBody>
          <a:bodyPr wrap="square" rtlCol="0">
            <a:spAutoFit/>
          </a:bodyPr>
          <a:lstStyle/>
          <a:p>
            <a:pPr algn="ctr"/>
            <a:r>
              <a:rPr lang="en-CA" sz="2000" b="1" dirty="0">
                <a:solidFill>
                  <a:srgbClr val="0C1752"/>
                </a:solidFill>
                <a:latin typeface="Montserrat" panose="00000500000000000000" pitchFamily="2" charset="0"/>
              </a:rPr>
              <a:t>Social Media Strategist</a:t>
            </a:r>
          </a:p>
        </p:txBody>
      </p:sp>
      <p:pic>
        <p:nvPicPr>
          <p:cNvPr id="18" name="Picture 4" descr="Generated image">
            <a:extLst>
              <a:ext uri="{FF2B5EF4-FFF2-40B4-BE49-F238E27FC236}">
                <a16:creationId xmlns:a16="http://schemas.microsoft.com/office/drawing/2014/main" id="{76DF3BEC-11AD-D178-2772-8C278E54F248}"/>
              </a:ext>
            </a:extLst>
          </p:cNvPr>
          <p:cNvPicPr>
            <a:picLocks noChangeAspect="1" noChangeArrowheads="1"/>
          </p:cNvPicPr>
          <p:nvPr/>
        </p:nvPicPr>
        <p:blipFill>
          <a:blip r:embed="rId4">
            <a:clrChange>
              <a:clrFrom>
                <a:srgbClr val="FFFFFE"/>
              </a:clrFrom>
              <a:clrTo>
                <a:srgbClr val="FFFFFE">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788040" y="3267747"/>
            <a:ext cx="1307941" cy="130794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AC7F7543-A11A-AA80-BF63-6CA847ED1E99}"/>
              </a:ext>
            </a:extLst>
          </p:cNvPr>
          <p:cNvSpPr txBox="1"/>
          <p:nvPr/>
        </p:nvSpPr>
        <p:spPr>
          <a:xfrm>
            <a:off x="1832256" y="3027448"/>
            <a:ext cx="3127251" cy="323165"/>
          </a:xfrm>
          <a:prstGeom prst="rect">
            <a:avLst/>
          </a:prstGeom>
          <a:noFill/>
        </p:spPr>
        <p:txBody>
          <a:bodyPr wrap="square">
            <a:spAutoFit/>
          </a:bodyPr>
          <a:lstStyle>
            <a:defPPr>
              <a:defRPr lang="en-US"/>
            </a:defPPr>
            <a:lvl1pPr>
              <a:defRPr sz="1600" i="1">
                <a:latin typeface="Montserrat" panose="00000500000000000000" pitchFamily="2" charset="0"/>
              </a:defRPr>
            </a:lvl1pPr>
          </a:lstStyle>
          <a:p>
            <a:r>
              <a:rPr lang="en-CA" sz="1500" dirty="0">
                <a:solidFill>
                  <a:srgbClr val="0C1752"/>
                </a:solidFill>
              </a:rPr>
              <a:t>autogen.ConversableAgent( )</a:t>
            </a:r>
          </a:p>
        </p:txBody>
      </p:sp>
      <p:pic>
        <p:nvPicPr>
          <p:cNvPr id="1026" name="Picture 2" descr="How to Build an AI Agent with Claude.ai | Osher Digital">
            <a:extLst>
              <a:ext uri="{FF2B5EF4-FFF2-40B4-BE49-F238E27FC236}">
                <a16:creationId xmlns:a16="http://schemas.microsoft.com/office/drawing/2014/main" id="{747BF60E-FA57-5F35-201A-B7BE95A21994}"/>
              </a:ext>
            </a:extLst>
          </p:cNvPr>
          <p:cNvPicPr>
            <a:picLocks noChangeAspect="1" noChangeArrowheads="1"/>
          </p:cNvPicPr>
          <p:nvPr/>
        </p:nvPicPr>
        <p:blipFill rotWithShape="1">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t="30915" b="34145"/>
          <a:stretch/>
        </p:blipFill>
        <p:spPr bwMode="auto">
          <a:xfrm>
            <a:off x="2706497" y="3624733"/>
            <a:ext cx="2002278" cy="524017"/>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or: Curved 24">
            <a:extLst>
              <a:ext uri="{FF2B5EF4-FFF2-40B4-BE49-F238E27FC236}">
                <a16:creationId xmlns:a16="http://schemas.microsoft.com/office/drawing/2014/main" id="{1D656C7C-A235-A519-9FA2-78AE119F035A}"/>
              </a:ext>
            </a:extLst>
          </p:cNvPr>
          <p:cNvCxnSpPr>
            <a:cxnSpLocks/>
            <a:stCxn id="4" idx="1"/>
            <a:endCxn id="8" idx="2"/>
          </p:cNvCxnSpPr>
          <p:nvPr/>
        </p:nvCxnSpPr>
        <p:spPr>
          <a:xfrm rot="10800000">
            <a:off x="3302356" y="4561998"/>
            <a:ext cx="1705187" cy="937548"/>
          </a:xfrm>
          <a:prstGeom prst="curvedConnector2">
            <a:avLst/>
          </a:prstGeom>
          <a:ln w="57150">
            <a:solidFill>
              <a:srgbClr val="D56E48"/>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D95FE0E9-3BEE-5B3F-D623-0A6A0EE58D68}"/>
              </a:ext>
            </a:extLst>
          </p:cNvPr>
          <p:cNvCxnSpPr>
            <a:cxnSpLocks/>
          </p:cNvCxnSpPr>
          <p:nvPr/>
        </p:nvCxnSpPr>
        <p:spPr>
          <a:xfrm rot="5400000" flipH="1" flipV="1">
            <a:off x="3529389" y="774936"/>
            <a:ext cx="1079608" cy="1605774"/>
          </a:xfrm>
          <a:prstGeom prst="curvedConnector2">
            <a:avLst/>
          </a:prstGeom>
          <a:ln w="57150">
            <a:solidFill>
              <a:srgbClr val="D56E48"/>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70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10"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F6620-3831-B9AB-F1DB-0BA10580D34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E5EDF9A-6011-907E-EE5A-ED2477CCD24E}"/>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9C7B1850-35E4-3ECF-0670-4767056A52BF}"/>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10DEBF56-6EE6-076C-102C-4FD41140BA11}"/>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What is AutoGen?</a:t>
            </a:r>
          </a:p>
        </p:txBody>
      </p:sp>
      <p:sp>
        <p:nvSpPr>
          <p:cNvPr id="9" name="TextBox 8">
            <a:extLst>
              <a:ext uri="{FF2B5EF4-FFF2-40B4-BE49-F238E27FC236}">
                <a16:creationId xmlns:a16="http://schemas.microsoft.com/office/drawing/2014/main" id="{317D3E14-E341-6833-1EBF-896296E335D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8" name="TextBox 7">
            <a:extLst>
              <a:ext uri="{FF2B5EF4-FFF2-40B4-BE49-F238E27FC236}">
                <a16:creationId xmlns:a16="http://schemas.microsoft.com/office/drawing/2014/main" id="{A92EB1AA-CD7B-0100-1B62-32F35122CD40}"/>
              </a:ext>
            </a:extLst>
          </p:cNvPr>
          <p:cNvSpPr txBox="1"/>
          <p:nvPr/>
        </p:nvSpPr>
        <p:spPr>
          <a:xfrm>
            <a:off x="78961" y="1062010"/>
            <a:ext cx="12073253" cy="5022487"/>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AutoGen is an open-source framework that simplifies how we build and manage multi-agent systems using Large Language Models like GPT-4.1, Claude, etc.</a:t>
            </a:r>
          </a:p>
          <a:p>
            <a:r>
              <a:rPr lang="en-US" dirty="0"/>
              <a:t>It helps you orchestrate multiple AI agents that can automatically talk to each other, collaborate, and solve complex tasks.</a:t>
            </a:r>
          </a:p>
          <a:p>
            <a:endParaRPr lang="en-US" dirty="0"/>
          </a:p>
          <a:p>
            <a:endParaRPr lang="en-US" dirty="0"/>
          </a:p>
          <a:p>
            <a:endParaRPr lang="en-US" dirty="0"/>
          </a:p>
          <a:p>
            <a:endParaRPr lang="en-US" dirty="0"/>
          </a:p>
          <a:p>
            <a:endParaRPr lang="en-CA" dirty="0"/>
          </a:p>
        </p:txBody>
      </p:sp>
      <p:pic>
        <p:nvPicPr>
          <p:cNvPr id="2" name="Picture 2" descr="AutoGen — AutoGen">
            <a:extLst>
              <a:ext uri="{FF2B5EF4-FFF2-40B4-BE49-F238E27FC236}">
                <a16:creationId xmlns:a16="http://schemas.microsoft.com/office/drawing/2014/main" id="{C4BB499A-44DD-5F06-B2A4-10C170901E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2121" b="27043"/>
          <a:stretch/>
        </p:blipFill>
        <p:spPr bwMode="auto">
          <a:xfrm>
            <a:off x="3761116" y="2899402"/>
            <a:ext cx="3840063" cy="1952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37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8C2C8-EAF7-BEB7-8398-ED0E6D0CA50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0E87CD8-4939-C0DA-E98F-92FB1A3AAD51}"/>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C485EAAB-5F7B-1F31-D426-38F1697EFD9E}"/>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5C06ACC6-7602-1851-7F79-AB0893782187}"/>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What is an Agent in AutoGen?</a:t>
            </a:r>
          </a:p>
        </p:txBody>
      </p:sp>
      <p:sp>
        <p:nvSpPr>
          <p:cNvPr id="9" name="TextBox 8">
            <a:extLst>
              <a:ext uri="{FF2B5EF4-FFF2-40B4-BE49-F238E27FC236}">
                <a16:creationId xmlns:a16="http://schemas.microsoft.com/office/drawing/2014/main" id="{FD870508-8E00-B3C5-22B1-597F83B22FF8}"/>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sp>
        <p:nvSpPr>
          <p:cNvPr id="8" name="TextBox 7">
            <a:extLst>
              <a:ext uri="{FF2B5EF4-FFF2-40B4-BE49-F238E27FC236}">
                <a16:creationId xmlns:a16="http://schemas.microsoft.com/office/drawing/2014/main" id="{F0D9D9F4-84A7-313B-8900-5BFBBBCE5C51}"/>
              </a:ext>
            </a:extLst>
          </p:cNvPr>
          <p:cNvSpPr txBox="1"/>
          <p:nvPr/>
        </p:nvSpPr>
        <p:spPr>
          <a:xfrm>
            <a:off x="78961" y="949496"/>
            <a:ext cx="11480435" cy="5022487"/>
          </a:xfrm>
          <a:prstGeom prst="rect">
            <a:avLst/>
          </a:prstGeom>
        </p:spPr>
        <p:txBody>
          <a:bodyPr vert="horz" lIns="91440" tIns="45720" rIns="91440" bIns="45720" rtlCol="0">
            <a:normAutofit/>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In AutoGen, an agent is an entity that can send and receive messages to and from other agents in its environment. </a:t>
            </a:r>
          </a:p>
          <a:p>
            <a:r>
              <a:rPr lang="en-US" dirty="0"/>
              <a:t>An agent can be powered by LLMs models, code executors (such as an IPython kernel), human, or a combination of these and other pluggable and customizable components.</a:t>
            </a:r>
          </a:p>
          <a:p>
            <a:endParaRPr lang="en-US" dirty="0"/>
          </a:p>
          <a:p>
            <a:endParaRPr lang="en-US" dirty="0"/>
          </a:p>
          <a:p>
            <a:endParaRPr lang="en-US" dirty="0"/>
          </a:p>
          <a:p>
            <a:endParaRPr lang="en-CA" dirty="0"/>
          </a:p>
        </p:txBody>
      </p:sp>
      <p:pic>
        <p:nvPicPr>
          <p:cNvPr id="3074" name="Picture 2" descr="ConversableAgent">
            <a:extLst>
              <a:ext uri="{FF2B5EF4-FFF2-40B4-BE49-F238E27FC236}">
                <a16:creationId xmlns:a16="http://schemas.microsoft.com/office/drawing/2014/main" id="{38C679E9-C230-4CE2-18ED-38250E3AE5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3929" y="2066733"/>
            <a:ext cx="5514975" cy="39052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58B9C9D-79F9-F043-A338-CCB62DAF23EE}"/>
              </a:ext>
            </a:extLst>
          </p:cNvPr>
          <p:cNvPicPr>
            <a:picLocks noChangeAspect="1"/>
          </p:cNvPicPr>
          <p:nvPr/>
        </p:nvPicPr>
        <p:blipFill>
          <a:blip r:embed="rId5"/>
          <a:stretch>
            <a:fillRect/>
          </a:stretch>
        </p:blipFill>
        <p:spPr>
          <a:xfrm>
            <a:off x="1392757" y="2373582"/>
            <a:ext cx="3395020" cy="3216334"/>
          </a:xfrm>
          <a:prstGeom prst="rect">
            <a:avLst/>
          </a:prstGeom>
        </p:spPr>
      </p:pic>
      <p:sp>
        <p:nvSpPr>
          <p:cNvPr id="10" name="TextBox 9">
            <a:extLst>
              <a:ext uri="{FF2B5EF4-FFF2-40B4-BE49-F238E27FC236}">
                <a16:creationId xmlns:a16="http://schemas.microsoft.com/office/drawing/2014/main" id="{E3D552C0-1FA5-D608-B06E-3D64A896D560}"/>
              </a:ext>
            </a:extLst>
          </p:cNvPr>
          <p:cNvSpPr txBox="1"/>
          <p:nvPr/>
        </p:nvSpPr>
        <p:spPr>
          <a:xfrm>
            <a:off x="1204057" y="6168536"/>
            <a:ext cx="9783885" cy="369332"/>
          </a:xfrm>
          <a:prstGeom prst="rect">
            <a:avLst/>
          </a:prstGeom>
          <a:noFill/>
        </p:spPr>
        <p:txBody>
          <a:bodyPr wrap="square">
            <a:spAutoFit/>
          </a:bodyPr>
          <a:lstStyle/>
          <a:p>
            <a:r>
              <a:rPr lang="en-CA" dirty="0"/>
              <a:t>Documentation link: </a:t>
            </a:r>
            <a:r>
              <a:rPr lang="en-CA" dirty="0">
                <a:hlinkClick r:id="rId6"/>
              </a:rPr>
              <a:t>https://microsoft.github.io/autogen/0.2/docs/tutorial/conversation-patterns</a:t>
            </a:r>
            <a:endParaRPr lang="en-CA" dirty="0"/>
          </a:p>
        </p:txBody>
      </p:sp>
    </p:spTree>
    <p:extLst>
      <p:ext uri="{BB962C8B-B14F-4D97-AF65-F5344CB8AC3E}">
        <p14:creationId xmlns:p14="http://schemas.microsoft.com/office/powerpoint/2010/main" val="338176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2CF4C-1E39-35CF-76EB-CE5FC939815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0699D84-072B-39DB-3243-3C5AD30D507B}"/>
              </a:ext>
            </a:extLst>
          </p:cNvPr>
          <p:cNvPicPr>
            <a:picLocks noChangeAspect="1"/>
          </p:cNvPicPr>
          <p:nvPr/>
        </p:nvPicPr>
        <p:blipFill>
          <a:blip r:embed="rId2"/>
          <a:stretch>
            <a:fillRect/>
          </a:stretch>
        </p:blipFill>
        <p:spPr>
          <a:xfrm>
            <a:off x="3202" y="0"/>
            <a:ext cx="12224773" cy="6858000"/>
          </a:xfrm>
          <a:prstGeom prst="rect">
            <a:avLst/>
          </a:prstGeom>
        </p:spPr>
      </p:pic>
      <p:pic>
        <p:nvPicPr>
          <p:cNvPr id="6" name="Picture 5">
            <a:extLst>
              <a:ext uri="{FF2B5EF4-FFF2-40B4-BE49-F238E27FC236}">
                <a16:creationId xmlns:a16="http://schemas.microsoft.com/office/drawing/2014/main" id="{335E86CE-F8FF-EC9F-2230-50775D39BECE}"/>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2EE7E533-9AB8-EAE3-96AF-A95E181D0E16}"/>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Group Chat</a:t>
            </a:r>
          </a:p>
        </p:txBody>
      </p:sp>
      <p:sp>
        <p:nvSpPr>
          <p:cNvPr id="9" name="TextBox 8">
            <a:extLst>
              <a:ext uri="{FF2B5EF4-FFF2-40B4-BE49-F238E27FC236}">
                <a16:creationId xmlns:a16="http://schemas.microsoft.com/office/drawing/2014/main" id="{A9EFBDC8-17BC-ED16-0A02-0921196A1350}"/>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5122" name="Picture 2" descr="group_chat">
            <a:extLst>
              <a:ext uri="{FF2B5EF4-FFF2-40B4-BE49-F238E27FC236}">
                <a16:creationId xmlns:a16="http://schemas.microsoft.com/office/drawing/2014/main" id="{EA442403-4F7C-18D2-2400-17C0BA93A9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840" y="2616785"/>
            <a:ext cx="4481780" cy="42255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58E82066-6FBD-93E4-54B6-8793226FC3BC}"/>
              </a:ext>
            </a:extLst>
          </p:cNvPr>
          <p:cNvSpPr txBox="1"/>
          <p:nvPr/>
        </p:nvSpPr>
        <p:spPr>
          <a:xfrm>
            <a:off x="293296" y="907669"/>
            <a:ext cx="11464507" cy="1477328"/>
          </a:xfrm>
          <a:prstGeom prst="rect">
            <a:avLst/>
          </a:prstGeom>
        </p:spPr>
        <p:txBody>
          <a:bodyPr vert="horz" lIns="91440" tIns="45720" rIns="91440" bIns="45720" rtlCol="0">
            <a:normAutofit fontScale="85000" lnSpcReduction="10000"/>
          </a:bodyPr>
          <a:lstStyle>
            <a:defPPr>
              <a:defRPr lang="en-US"/>
            </a:defPPr>
            <a:lvl1pPr marL="228600" indent="-228600">
              <a:lnSpc>
                <a:spcPct val="90000"/>
              </a:lnSpc>
              <a:spcBef>
                <a:spcPts val="1000"/>
              </a:spcBef>
              <a:buClr>
                <a:srgbClr val="1BBFD1"/>
              </a:buClr>
              <a:buFont typeface="Arial" panose="020B0604020202020204" pitchFamily="34" charset="0"/>
              <a:buChar char="•"/>
              <a:defRPr>
                <a:latin typeface="Montserrat" panose="00000500000000000000" pitchFamily="2" charset="0"/>
              </a:defRPr>
            </a:lvl1pPr>
            <a:lvl2pPr marL="742987" indent="-285764"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2pPr>
            <a:lvl3pPr marL="1143057" indent="-228611" defTabSz="914446">
              <a:lnSpc>
                <a:spcPct val="120000"/>
              </a:lnSpc>
              <a:spcBef>
                <a:spcPts val="333"/>
              </a:spcBef>
              <a:spcAft>
                <a:spcPts val="333"/>
              </a:spcAft>
              <a:buClr>
                <a:srgbClr val="0B8ECC"/>
              </a:buClr>
              <a:buSzPct val="100000"/>
              <a:buFont typeface="Arial" panose="020B0604020202020204" pitchFamily="34" charset="0"/>
              <a:buChar char="•"/>
              <a:defRPr sz="2000">
                <a:ea typeface="Tahoma" panose="020B0604030504040204" pitchFamily="34" charset="0"/>
                <a:cs typeface="Tahoma" panose="020B0604030504040204" pitchFamily="34" charset="0"/>
              </a:defRPr>
            </a:lvl3pPr>
            <a:lvl4pPr marL="1600280"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4pPr>
            <a:lvl5pPr marL="2057503" indent="-228611" defTabSz="914446">
              <a:lnSpc>
                <a:spcPct val="120000"/>
              </a:lnSpc>
              <a:spcBef>
                <a:spcPts val="333"/>
              </a:spcBef>
              <a:spcAft>
                <a:spcPts val="333"/>
              </a:spcAft>
              <a:buClr>
                <a:srgbClr val="0B8ECC"/>
              </a:buClr>
              <a:buFont typeface="Arial" panose="020B0604020202020204" pitchFamily="34" charset="0"/>
              <a:buChar char="•"/>
              <a:defRPr sz="2000">
                <a:ea typeface="Tahoma" panose="020B0604030504040204" pitchFamily="34" charset="0"/>
                <a:cs typeface="Tahoma" panose="020B0604030504040204" pitchFamily="34" charset="0"/>
              </a:defRPr>
            </a:lvl5pPr>
            <a:lvl6pPr marL="2514726" indent="-228611" defTabSz="914446">
              <a:lnSpc>
                <a:spcPct val="90000"/>
              </a:lnSpc>
              <a:spcBef>
                <a:spcPts val="500"/>
              </a:spcBef>
              <a:buFont typeface="Arial" panose="020B0604020202020204" pitchFamily="34" charset="0"/>
              <a:buChar char="•"/>
            </a:lvl6pPr>
            <a:lvl7pPr marL="2971949" indent="-228611" defTabSz="914446">
              <a:lnSpc>
                <a:spcPct val="90000"/>
              </a:lnSpc>
              <a:spcBef>
                <a:spcPts val="500"/>
              </a:spcBef>
              <a:buFont typeface="Arial" panose="020B0604020202020204" pitchFamily="34" charset="0"/>
              <a:buChar char="•"/>
            </a:lvl7pPr>
            <a:lvl8pPr marL="3429171" indent="-228611" defTabSz="914446">
              <a:lnSpc>
                <a:spcPct val="90000"/>
              </a:lnSpc>
              <a:spcBef>
                <a:spcPts val="500"/>
              </a:spcBef>
              <a:buFont typeface="Arial" panose="020B0604020202020204" pitchFamily="34" charset="0"/>
              <a:buChar char="•"/>
            </a:lvl8pPr>
            <a:lvl9pPr marL="3886394" indent="-228611" defTabSz="914446">
              <a:lnSpc>
                <a:spcPct val="90000"/>
              </a:lnSpc>
              <a:spcBef>
                <a:spcPts val="500"/>
              </a:spcBef>
              <a:buFont typeface="Arial" panose="020B0604020202020204" pitchFamily="34" charset="0"/>
              <a:buChar char="•"/>
            </a:lvl9pPr>
          </a:lstStyle>
          <a:p>
            <a:r>
              <a:rPr lang="en-US" dirty="0"/>
              <a:t>AutoGen provides a conversation pattern called “</a:t>
            </a:r>
            <a:r>
              <a:rPr lang="en-US" b="1" i="1" dirty="0"/>
              <a:t>group chat</a:t>
            </a:r>
            <a:r>
              <a:rPr lang="en-US" dirty="0"/>
              <a:t>”, which involves more than two agents. </a:t>
            </a:r>
          </a:p>
          <a:p>
            <a:r>
              <a:rPr lang="en-US" dirty="0"/>
              <a:t>The idea of group chat is that all agents contribute to a single conversation thread and share the same context. This is useful for tasks that require collaboration among multiple agents.</a:t>
            </a:r>
          </a:p>
          <a:p>
            <a:r>
              <a:rPr lang="en-US" dirty="0"/>
              <a:t>A group chat is orchestrated by a special agent type “</a:t>
            </a:r>
            <a:r>
              <a:rPr lang="en-US" b="1" i="1" dirty="0"/>
              <a:t>GroupChatManager</a:t>
            </a:r>
            <a:r>
              <a:rPr lang="en-US" dirty="0"/>
              <a:t>”. At first, the Group Chat Manager selects an agent to speak. Then, the selected agent speaks, and the message is sent back to the Group Chat Manager, who broadcasts the message to all other agents in the group. This process repeats until the conversation stops.</a:t>
            </a:r>
          </a:p>
          <a:p>
            <a:endParaRPr lang="en-CA" dirty="0"/>
          </a:p>
        </p:txBody>
      </p:sp>
      <p:sp>
        <p:nvSpPr>
          <p:cNvPr id="19" name="TextBox 18">
            <a:extLst>
              <a:ext uri="{FF2B5EF4-FFF2-40B4-BE49-F238E27FC236}">
                <a16:creationId xmlns:a16="http://schemas.microsoft.com/office/drawing/2014/main" id="{C9980710-8FAE-7921-ACF5-0BF37F6796AD}"/>
              </a:ext>
            </a:extLst>
          </p:cNvPr>
          <p:cNvSpPr txBox="1"/>
          <p:nvPr/>
        </p:nvSpPr>
        <p:spPr>
          <a:xfrm>
            <a:off x="6918386" y="5728835"/>
            <a:ext cx="3892042" cy="923330"/>
          </a:xfrm>
          <a:prstGeom prst="rect">
            <a:avLst/>
          </a:prstGeom>
          <a:noFill/>
        </p:spPr>
        <p:txBody>
          <a:bodyPr wrap="square">
            <a:spAutoFit/>
          </a:bodyPr>
          <a:lstStyle/>
          <a:p>
            <a:r>
              <a:rPr lang="en-CA" dirty="0"/>
              <a:t>Documentation link: </a:t>
            </a:r>
            <a:r>
              <a:rPr lang="en-CA" dirty="0">
                <a:hlinkClick r:id="rId5"/>
              </a:rPr>
              <a:t>https://microsoft.github.io/autogen/0.2/docs/tutorial/conversation-patterns</a:t>
            </a:r>
            <a:endParaRPr lang="en-CA" dirty="0"/>
          </a:p>
        </p:txBody>
      </p:sp>
    </p:spTree>
    <p:extLst>
      <p:ext uri="{BB962C8B-B14F-4D97-AF65-F5344CB8AC3E}">
        <p14:creationId xmlns:p14="http://schemas.microsoft.com/office/powerpoint/2010/main" val="1396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3259A-CD2C-0446-CFDB-7C77F895EB6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663B532-B70B-27B1-177A-CB748A1AE87E}"/>
              </a:ext>
            </a:extLst>
          </p:cNvPr>
          <p:cNvPicPr>
            <a:picLocks noChangeAspect="1"/>
          </p:cNvPicPr>
          <p:nvPr/>
        </p:nvPicPr>
        <p:blipFill>
          <a:blip r:embed="rId2"/>
          <a:stretch>
            <a:fillRect/>
          </a:stretch>
        </p:blipFill>
        <p:spPr>
          <a:xfrm>
            <a:off x="-32773" y="0"/>
            <a:ext cx="12224773" cy="6858000"/>
          </a:xfrm>
          <a:prstGeom prst="rect">
            <a:avLst/>
          </a:prstGeom>
        </p:spPr>
      </p:pic>
      <p:pic>
        <p:nvPicPr>
          <p:cNvPr id="6" name="Picture 5">
            <a:extLst>
              <a:ext uri="{FF2B5EF4-FFF2-40B4-BE49-F238E27FC236}">
                <a16:creationId xmlns:a16="http://schemas.microsoft.com/office/drawing/2014/main" id="{2CEB8891-9091-D8AE-274C-311260BAD88B}"/>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ED59B6F3-FE94-D3AD-FBDF-FCCA6423DC8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Key Learning Outcomes</a:t>
            </a:r>
          </a:p>
        </p:txBody>
      </p:sp>
      <p:sp>
        <p:nvSpPr>
          <p:cNvPr id="9" name="TextBox 8">
            <a:extLst>
              <a:ext uri="{FF2B5EF4-FFF2-40B4-BE49-F238E27FC236}">
                <a16:creationId xmlns:a16="http://schemas.microsoft.com/office/drawing/2014/main" id="{D6A16CE7-2A01-E640-0FE1-E69B0F92F97D}"/>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graphicFrame>
        <p:nvGraphicFramePr>
          <p:cNvPr id="3" name="Diagram 2">
            <a:extLst>
              <a:ext uri="{FF2B5EF4-FFF2-40B4-BE49-F238E27FC236}">
                <a16:creationId xmlns:a16="http://schemas.microsoft.com/office/drawing/2014/main" id="{5773C611-BA6D-FC93-DE06-38892BF0DB8C}"/>
              </a:ext>
            </a:extLst>
          </p:cNvPr>
          <p:cNvGraphicFramePr/>
          <p:nvPr>
            <p:extLst>
              <p:ext uri="{D42A27DB-BD31-4B8C-83A1-F6EECF244321}">
                <p14:modId xmlns:p14="http://schemas.microsoft.com/office/powerpoint/2010/main" val="2741959108"/>
              </p:ext>
            </p:extLst>
          </p:nvPr>
        </p:nvGraphicFramePr>
        <p:xfrm>
          <a:off x="154722" y="1789449"/>
          <a:ext cx="10222384" cy="468602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3" name="Picture 12">
            <a:extLst>
              <a:ext uri="{FF2B5EF4-FFF2-40B4-BE49-F238E27FC236}">
                <a16:creationId xmlns:a16="http://schemas.microsoft.com/office/drawing/2014/main" id="{7D0D5BC5-AA51-6124-3A42-ADDC656CF4D1}"/>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9881267" y="642643"/>
            <a:ext cx="1853533" cy="1876848"/>
          </a:xfrm>
          <a:prstGeom prst="rect">
            <a:avLst/>
          </a:prstGeom>
        </p:spPr>
      </p:pic>
    </p:spTree>
    <p:extLst>
      <p:ext uri="{BB962C8B-B14F-4D97-AF65-F5344CB8AC3E}">
        <p14:creationId xmlns:p14="http://schemas.microsoft.com/office/powerpoint/2010/main" val="113113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graphicEl>
                                              <a:dgm id="{D9147124-3C63-4A4D-8C9B-C522176F03EC}"/>
                                            </p:graphicEl>
                                          </p:spTgt>
                                        </p:tgtEl>
                                        <p:attrNameLst>
                                          <p:attrName>style.visibility</p:attrName>
                                        </p:attrNameLst>
                                      </p:cBhvr>
                                      <p:to>
                                        <p:strVal val="visible"/>
                                      </p:to>
                                    </p:set>
                                    <p:animEffect transition="in" filter="fade">
                                      <p:cBhvr>
                                        <p:cTn id="7" dur="500"/>
                                        <p:tgtEl>
                                          <p:spTgt spid="3">
                                            <p:graphicEl>
                                              <a:dgm id="{D9147124-3C63-4A4D-8C9B-C522176F03EC}"/>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graphicEl>
                                              <a:dgm id="{9F3C62DF-E2EF-408F-8930-6BCC540EFB68}"/>
                                            </p:graphicEl>
                                          </p:spTgt>
                                        </p:tgtEl>
                                        <p:attrNameLst>
                                          <p:attrName>style.visibility</p:attrName>
                                        </p:attrNameLst>
                                      </p:cBhvr>
                                      <p:to>
                                        <p:strVal val="visible"/>
                                      </p:to>
                                    </p:set>
                                    <p:animEffect transition="in" filter="fade">
                                      <p:cBhvr>
                                        <p:cTn id="12" dur="500"/>
                                        <p:tgtEl>
                                          <p:spTgt spid="3">
                                            <p:graphicEl>
                                              <a:dgm id="{9F3C62DF-E2EF-408F-8930-6BCC540EFB68}"/>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graphicEl>
                                              <a:dgm id="{C874591B-3FD4-4A20-85A5-4FDDEFF0840A}"/>
                                            </p:graphicEl>
                                          </p:spTgt>
                                        </p:tgtEl>
                                        <p:attrNameLst>
                                          <p:attrName>style.visibility</p:attrName>
                                        </p:attrNameLst>
                                      </p:cBhvr>
                                      <p:to>
                                        <p:strVal val="visible"/>
                                      </p:to>
                                    </p:set>
                                    <p:animEffect transition="in" filter="fade">
                                      <p:cBhvr>
                                        <p:cTn id="17" dur="500"/>
                                        <p:tgtEl>
                                          <p:spTgt spid="3">
                                            <p:graphicEl>
                                              <a:dgm id="{C874591B-3FD4-4A20-85A5-4FDDEFF0840A}"/>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graphicEl>
                                              <a:dgm id="{7924884B-B849-42B0-BAA4-53AA3D3FFC33}"/>
                                            </p:graphicEl>
                                          </p:spTgt>
                                        </p:tgtEl>
                                        <p:attrNameLst>
                                          <p:attrName>style.visibility</p:attrName>
                                        </p:attrNameLst>
                                      </p:cBhvr>
                                      <p:to>
                                        <p:strVal val="visible"/>
                                      </p:to>
                                    </p:set>
                                    <p:animEffect transition="in" filter="fade">
                                      <p:cBhvr>
                                        <p:cTn id="22" dur="500"/>
                                        <p:tgtEl>
                                          <p:spTgt spid="3">
                                            <p:graphicEl>
                                              <a:dgm id="{7924884B-B849-42B0-BAA4-53AA3D3FFC33}"/>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graphicEl>
                                              <a:dgm id="{0DB0B210-7C7E-4B73-868A-61A8CEC2EFFB}"/>
                                            </p:graphicEl>
                                          </p:spTgt>
                                        </p:tgtEl>
                                        <p:attrNameLst>
                                          <p:attrName>style.visibility</p:attrName>
                                        </p:attrNameLst>
                                      </p:cBhvr>
                                      <p:to>
                                        <p:strVal val="visible"/>
                                      </p:to>
                                    </p:set>
                                    <p:animEffect transition="in" filter="fade">
                                      <p:cBhvr>
                                        <p:cTn id="27" dur="500"/>
                                        <p:tgtEl>
                                          <p:spTgt spid="3">
                                            <p:graphicEl>
                                              <a:dgm id="{0DB0B210-7C7E-4B73-868A-61A8CEC2EFF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graphicEl>
                                              <a:dgm id="{7ED1DA5C-FC53-4097-B619-E3185BA2AFC9}"/>
                                            </p:graphicEl>
                                          </p:spTgt>
                                        </p:tgtEl>
                                        <p:attrNameLst>
                                          <p:attrName>style.visibility</p:attrName>
                                        </p:attrNameLst>
                                      </p:cBhvr>
                                      <p:to>
                                        <p:strVal val="visible"/>
                                      </p:to>
                                    </p:set>
                                    <p:animEffect transition="in" filter="fade">
                                      <p:cBhvr>
                                        <p:cTn id="32" dur="500"/>
                                        <p:tgtEl>
                                          <p:spTgt spid="3">
                                            <p:graphicEl>
                                              <a:dgm id="{7ED1DA5C-FC53-4097-B619-E3185BA2AFC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uiExpand="1">
        <p:bldSub>
          <a:bldDgm bld="one"/>
        </p:bldSub>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25A83-A45E-B299-F409-21F31FFD477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8548457-AB03-32DC-B192-B2B84F4C80E0}"/>
              </a:ext>
            </a:extLst>
          </p:cNvPr>
          <p:cNvPicPr>
            <a:picLocks noChangeAspect="1"/>
          </p:cNvPicPr>
          <p:nvPr/>
        </p:nvPicPr>
        <p:blipFill>
          <a:blip r:embed="rId2"/>
          <a:stretch>
            <a:fillRect/>
          </a:stretch>
        </p:blipFill>
        <p:spPr>
          <a:xfrm>
            <a:off x="0" y="0"/>
            <a:ext cx="12224773" cy="6858000"/>
          </a:xfrm>
          <a:prstGeom prst="rect">
            <a:avLst/>
          </a:prstGeom>
        </p:spPr>
      </p:pic>
      <p:pic>
        <p:nvPicPr>
          <p:cNvPr id="6" name="Picture 5">
            <a:extLst>
              <a:ext uri="{FF2B5EF4-FFF2-40B4-BE49-F238E27FC236}">
                <a16:creationId xmlns:a16="http://schemas.microsoft.com/office/drawing/2014/main" id="{D652D3D0-75E9-DDC2-5DE0-ECAA9985E89C}"/>
              </a:ext>
            </a:extLst>
          </p:cNvPr>
          <p:cNvPicPr>
            <a:picLocks noChangeAspect="1"/>
          </p:cNvPicPr>
          <p:nvPr/>
        </p:nvPicPr>
        <p:blipFill>
          <a:blip r:embed="rId3"/>
          <a:srcRect l="2731" t="18967" r="5594" b="23672"/>
          <a:stretch/>
        </p:blipFill>
        <p:spPr>
          <a:xfrm>
            <a:off x="9428854" y="90489"/>
            <a:ext cx="2763146" cy="477788"/>
          </a:xfrm>
          <a:prstGeom prst="rect">
            <a:avLst/>
          </a:prstGeom>
        </p:spPr>
      </p:pic>
      <p:sp>
        <p:nvSpPr>
          <p:cNvPr id="7" name="Прямоугольник 9">
            <a:extLst>
              <a:ext uri="{FF2B5EF4-FFF2-40B4-BE49-F238E27FC236}">
                <a16:creationId xmlns:a16="http://schemas.microsoft.com/office/drawing/2014/main" id="{33456656-D0C3-6C4D-D3FC-D12A263A3D68}"/>
              </a:ext>
            </a:extLst>
          </p:cNvPr>
          <p:cNvSpPr/>
          <p:nvPr/>
        </p:nvSpPr>
        <p:spPr>
          <a:xfrm>
            <a:off x="154722" y="90489"/>
            <a:ext cx="9827492" cy="461665"/>
          </a:xfrm>
          <a:prstGeom prst="rect">
            <a:avLst/>
          </a:prstGeom>
        </p:spPr>
        <p:txBody>
          <a:bodyPr wrap="square">
            <a:spAutoFit/>
          </a:bodyPr>
          <a:lstStyle/>
          <a:p>
            <a:r>
              <a:rPr lang="en-US" sz="2400" dirty="0">
                <a:solidFill>
                  <a:schemeClr val="bg1"/>
                </a:solidFill>
                <a:latin typeface="Montserrat" charset="0"/>
                <a:ea typeface="Montserrat" charset="0"/>
                <a:cs typeface="Montserrat" charset="0"/>
              </a:rPr>
              <a:t>Summary</a:t>
            </a:r>
          </a:p>
        </p:txBody>
      </p:sp>
      <p:sp>
        <p:nvSpPr>
          <p:cNvPr id="9" name="TextBox 8">
            <a:extLst>
              <a:ext uri="{FF2B5EF4-FFF2-40B4-BE49-F238E27FC236}">
                <a16:creationId xmlns:a16="http://schemas.microsoft.com/office/drawing/2014/main" id="{3E65A031-2E6F-9766-33E1-D5ED16FCBFF1}"/>
              </a:ext>
            </a:extLst>
          </p:cNvPr>
          <p:cNvSpPr txBox="1"/>
          <p:nvPr/>
        </p:nvSpPr>
        <p:spPr>
          <a:xfrm rot="5400000">
            <a:off x="9505627" y="3291463"/>
            <a:ext cx="5106141" cy="338554"/>
          </a:xfrm>
          <a:prstGeom prst="rect">
            <a:avLst/>
          </a:prstGeom>
          <a:noFill/>
        </p:spPr>
        <p:txBody>
          <a:bodyPr wrap="none" rtlCol="0">
            <a:spAutoFit/>
          </a:bodyPr>
          <a:lstStyle/>
          <a:p>
            <a:r>
              <a:rPr lang="en-US" sz="1600" dirty="0">
                <a:solidFill>
                  <a:schemeClr val="accent3"/>
                </a:solidFill>
              </a:rPr>
              <a:t>© All rights reserved for Dr. Ryan Ahmed @Stemplicity Inc. </a:t>
            </a:r>
          </a:p>
        </p:txBody>
      </p:sp>
      <p:pic>
        <p:nvPicPr>
          <p:cNvPr id="4" name="Picture 3">
            <a:extLst>
              <a:ext uri="{FF2B5EF4-FFF2-40B4-BE49-F238E27FC236}">
                <a16:creationId xmlns:a16="http://schemas.microsoft.com/office/drawing/2014/main" id="{ECAC1CCF-5CCC-FAAB-0CB4-3AF09F06468A}"/>
              </a:ext>
            </a:extLst>
          </p:cNvPr>
          <p:cNvPicPr>
            <a:picLocks noChangeAspect="1"/>
          </p:cNvPicPr>
          <p:nvPr/>
        </p:nvPicPr>
        <p:blipFill>
          <a:blip r:embed="rId4"/>
          <a:stretch>
            <a:fillRect/>
          </a:stretch>
        </p:blipFill>
        <p:spPr>
          <a:xfrm>
            <a:off x="9982214" y="747533"/>
            <a:ext cx="1924946" cy="1903870"/>
          </a:xfrm>
          <a:prstGeom prst="rect">
            <a:avLst/>
          </a:prstGeom>
        </p:spPr>
      </p:pic>
      <p:graphicFrame>
        <p:nvGraphicFramePr>
          <p:cNvPr id="2" name="Diagram 1">
            <a:extLst>
              <a:ext uri="{FF2B5EF4-FFF2-40B4-BE49-F238E27FC236}">
                <a16:creationId xmlns:a16="http://schemas.microsoft.com/office/drawing/2014/main" id="{2E24D872-DDC7-DEAD-E0C1-41E38A1C8750}"/>
              </a:ext>
            </a:extLst>
          </p:cNvPr>
          <p:cNvGraphicFramePr/>
          <p:nvPr>
            <p:extLst>
              <p:ext uri="{D42A27DB-BD31-4B8C-83A1-F6EECF244321}">
                <p14:modId xmlns:p14="http://schemas.microsoft.com/office/powerpoint/2010/main" val="4172151038"/>
              </p:ext>
            </p:extLst>
          </p:nvPr>
        </p:nvGraphicFramePr>
        <p:xfrm>
          <a:off x="500964" y="1253741"/>
          <a:ext cx="9264138" cy="449160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35898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EFBD4A4C-43A2-4840-AABB-D7653C95F957}"/>
                                            </p:graphicEl>
                                          </p:spTgt>
                                        </p:tgtEl>
                                        <p:attrNameLst>
                                          <p:attrName>style.visibility</p:attrName>
                                        </p:attrNameLst>
                                      </p:cBhvr>
                                      <p:to>
                                        <p:strVal val="visible"/>
                                      </p:to>
                                    </p:set>
                                    <p:animEffect transition="in" filter="fade">
                                      <p:cBhvr>
                                        <p:cTn id="7" dur="500"/>
                                        <p:tgtEl>
                                          <p:spTgt spid="2">
                                            <p:graphicEl>
                                              <a:dgm id="{EFBD4A4C-43A2-4840-AABB-D7653C95F957}"/>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26AABF26-CD9E-4935-AC4D-5CD35D292656}"/>
                                            </p:graphicEl>
                                          </p:spTgt>
                                        </p:tgtEl>
                                        <p:attrNameLst>
                                          <p:attrName>style.visibility</p:attrName>
                                        </p:attrNameLst>
                                      </p:cBhvr>
                                      <p:to>
                                        <p:strVal val="visible"/>
                                      </p:to>
                                    </p:set>
                                    <p:animEffect transition="in" filter="fade">
                                      <p:cBhvr>
                                        <p:cTn id="12" dur="500"/>
                                        <p:tgtEl>
                                          <p:spTgt spid="2">
                                            <p:graphicEl>
                                              <a:dgm id="{26AABF26-CD9E-4935-AC4D-5CD35D292656}"/>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graphicEl>
                                              <a:dgm id="{87AB904C-1F4C-414F-B623-A331B09ED282}"/>
                                            </p:graphicEl>
                                          </p:spTgt>
                                        </p:tgtEl>
                                        <p:attrNameLst>
                                          <p:attrName>style.visibility</p:attrName>
                                        </p:attrNameLst>
                                      </p:cBhvr>
                                      <p:to>
                                        <p:strVal val="visible"/>
                                      </p:to>
                                    </p:set>
                                    <p:animEffect transition="in" filter="fade">
                                      <p:cBhvr>
                                        <p:cTn id="17" dur="500"/>
                                        <p:tgtEl>
                                          <p:spTgt spid="2">
                                            <p:graphicEl>
                                              <a:dgm id="{87AB904C-1F4C-414F-B623-A331B09ED282}"/>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graphicEl>
                                              <a:dgm id="{E0C7C1A2-4216-408D-BB47-50679B61B83F}"/>
                                            </p:graphicEl>
                                          </p:spTgt>
                                        </p:tgtEl>
                                        <p:attrNameLst>
                                          <p:attrName>style.visibility</p:attrName>
                                        </p:attrNameLst>
                                      </p:cBhvr>
                                      <p:to>
                                        <p:strVal val="visible"/>
                                      </p:to>
                                    </p:set>
                                    <p:animEffect transition="in" filter="fade">
                                      <p:cBhvr>
                                        <p:cTn id="22" dur="500"/>
                                        <p:tgtEl>
                                          <p:spTgt spid="2">
                                            <p:graphicEl>
                                              <a:dgm id="{E0C7C1A2-4216-408D-BB47-50679B61B83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909FB-E671-B17D-77BB-65311A51D4C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F45C378-4A8E-9187-A206-DB4730F91548}"/>
              </a:ext>
            </a:extLst>
          </p:cNvPr>
          <p:cNvSpPr/>
          <p:nvPr/>
        </p:nvSpPr>
        <p:spPr>
          <a:xfrm>
            <a:off x="0" y="0"/>
            <a:ext cx="12192000" cy="6858000"/>
          </a:xfrm>
          <a:prstGeom prst="rect">
            <a:avLst/>
          </a:prstGeom>
          <a:solidFill>
            <a:srgbClr val="0C175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225B6F-0705-62E5-DF16-79898F062A86}"/>
              </a:ext>
            </a:extLst>
          </p:cNvPr>
          <p:cNvPicPr>
            <a:picLocks noChangeAspect="1"/>
          </p:cNvPicPr>
          <p:nvPr/>
        </p:nvPicPr>
        <p:blipFill>
          <a:blip r:embed="rId2"/>
          <a:stretch>
            <a:fillRect/>
          </a:stretch>
        </p:blipFill>
        <p:spPr>
          <a:xfrm>
            <a:off x="3496990" y="1992488"/>
            <a:ext cx="5198017" cy="1436512"/>
          </a:xfrm>
          <a:prstGeom prst="rect">
            <a:avLst/>
          </a:prstGeom>
        </p:spPr>
      </p:pic>
      <p:sp>
        <p:nvSpPr>
          <p:cNvPr id="6" name="Rectangle 5">
            <a:extLst>
              <a:ext uri="{FF2B5EF4-FFF2-40B4-BE49-F238E27FC236}">
                <a16:creationId xmlns:a16="http://schemas.microsoft.com/office/drawing/2014/main" id="{AEA9FA6F-A71D-92D5-9E16-A91F986E09CE}"/>
              </a:ext>
            </a:extLst>
          </p:cNvPr>
          <p:cNvSpPr/>
          <p:nvPr/>
        </p:nvSpPr>
        <p:spPr>
          <a:xfrm>
            <a:off x="3306715" y="3495040"/>
            <a:ext cx="5578566" cy="707886"/>
          </a:xfrm>
          <a:prstGeom prst="rect">
            <a:avLst/>
          </a:prstGeom>
        </p:spPr>
        <p:txBody>
          <a:bodyPr wrap="square">
            <a:spAutoFit/>
          </a:bodyPr>
          <a:lstStyle/>
          <a:p>
            <a:pPr algn="ctr"/>
            <a:r>
              <a:rPr lang="en-US" sz="4000" dirty="0">
                <a:solidFill>
                  <a:schemeClr val="bg1"/>
                </a:solidFill>
                <a:latin typeface="Montserrat" charset="0"/>
                <a:ea typeface="Montserrat" charset="0"/>
                <a:cs typeface="Montserrat" charset="0"/>
              </a:rPr>
              <a:t>Thank you!</a:t>
            </a:r>
          </a:p>
        </p:txBody>
      </p:sp>
    </p:spTree>
    <p:extLst>
      <p:ext uri="{BB962C8B-B14F-4D97-AF65-F5344CB8AC3E}">
        <p14:creationId xmlns:p14="http://schemas.microsoft.com/office/powerpoint/2010/main" val="2596154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7728</TotalTime>
  <Words>579</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kukesh kodess</dc:creator>
  <cp:lastModifiedBy>Ryan Ahmed</cp:lastModifiedBy>
  <cp:revision>536</cp:revision>
  <dcterms:created xsi:type="dcterms:W3CDTF">2019-11-18T17:58:36Z</dcterms:created>
  <dcterms:modified xsi:type="dcterms:W3CDTF">2025-04-18T22:09:57Z</dcterms:modified>
</cp:coreProperties>
</file>