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565" r:id="rId2"/>
    <p:sldId id="4221" r:id="rId3"/>
    <p:sldId id="4182" r:id="rId4"/>
    <p:sldId id="4218" r:id="rId5"/>
    <p:sldId id="4187" r:id="rId6"/>
    <p:sldId id="4184" r:id="rId7"/>
    <p:sldId id="4185" r:id="rId8"/>
    <p:sldId id="4233" r:id="rId9"/>
    <p:sldId id="4230" r:id="rId10"/>
    <p:sldId id="4231" r:id="rId11"/>
    <p:sldId id="4232" r:id="rId12"/>
    <p:sldId id="4228" r:id="rId13"/>
    <p:sldId id="27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6E48"/>
    <a:srgbClr val="0C1752"/>
    <a:srgbClr val="1BBFD1"/>
    <a:srgbClr val="11CCDD"/>
    <a:srgbClr val="E3E9EE"/>
    <a:srgbClr val="FFFFFF"/>
    <a:srgbClr val="F09063"/>
    <a:srgbClr val="F9F9F9"/>
    <a:srgbClr val="E7C24C"/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9" autoAdjust="0"/>
    <p:restoredTop sz="94721"/>
  </p:normalViewPr>
  <p:slideViewPr>
    <p:cSldViewPr snapToGrid="0" snapToObjects="1">
      <p:cViewPr varScale="1">
        <p:scale>
          <a:sx n="160" d="100"/>
          <a:sy n="160" d="100"/>
        </p:scale>
        <p:origin x="24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BB5DF1-6160-48DA-9244-780755A51C3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8FA303D-DEFC-4CDB-9941-DC4F441F5D2B}">
      <dgm:prSet custT="1"/>
      <dgm:spPr>
        <a:solidFill>
          <a:srgbClr val="0C1752"/>
        </a:solidFill>
      </dgm:spPr>
      <dgm:t>
        <a:bodyPr/>
        <a:lstStyle/>
        <a:p>
          <a:pPr>
            <a:buNone/>
          </a:pPr>
          <a:r>
            <a:rPr lang="en-US" sz="1500" dirty="0">
              <a:latin typeface="Montserrat" panose="00000500000000000000" pitchFamily="2" charset="0"/>
            </a:rPr>
            <a:t>Learn when and why to fine-tune pre-trained models to adapt them to specific tasks or specialized domains.</a:t>
          </a:r>
          <a:endParaRPr lang="en-CA" sz="1500" b="0" dirty="0">
            <a:latin typeface="Montserrat" panose="00000500000000000000" pitchFamily="2" charset="0"/>
          </a:endParaRPr>
        </a:p>
      </dgm:t>
    </dgm:pt>
    <dgm:pt modelId="{4CD70F76-EF0B-47C6-9D16-276937CA4167}" type="parTrans" cxnId="{D41596D6-3E34-40C8-92AD-A94EAFE036C6}">
      <dgm:prSet/>
      <dgm:spPr/>
      <dgm:t>
        <a:bodyPr/>
        <a:lstStyle/>
        <a:p>
          <a:endParaRPr lang="en-CA" sz="1600">
            <a:latin typeface="Montserrat" panose="00000500000000000000" pitchFamily="2" charset="0"/>
          </a:endParaRPr>
        </a:p>
      </dgm:t>
    </dgm:pt>
    <dgm:pt modelId="{2F5907DB-B5F3-4ACA-887C-70C2948E9A38}" type="sibTrans" cxnId="{D41596D6-3E34-40C8-92AD-A94EAFE036C6}">
      <dgm:prSet/>
      <dgm:spPr/>
      <dgm:t>
        <a:bodyPr/>
        <a:lstStyle/>
        <a:p>
          <a:endParaRPr lang="en-CA" sz="1600">
            <a:latin typeface="Montserrat" panose="00000500000000000000" pitchFamily="2" charset="0"/>
          </a:endParaRPr>
        </a:p>
      </dgm:t>
    </dgm:pt>
    <dgm:pt modelId="{B1C8F342-762F-412C-9A01-049B1CA5ECB9}">
      <dgm:prSet/>
      <dgm:spPr>
        <a:solidFill>
          <a:srgbClr val="D56E48"/>
        </a:solidFill>
      </dgm:spPr>
      <dgm:t>
        <a:bodyPr/>
        <a:lstStyle/>
        <a:p>
          <a:pPr>
            <a:buNone/>
          </a:pPr>
          <a:r>
            <a:rPr lang="en-US" dirty="0">
              <a:latin typeface="Montserrat" panose="00000500000000000000" pitchFamily="2" charset="0"/>
            </a:rPr>
            <a:t>Understand how parameter-efficient fine-tuning methods like LoRA make it possible to adapt large models using limited hardware, such as </a:t>
          </a:r>
          <a:r>
            <a:rPr lang="en-US" dirty="0" err="1">
              <a:latin typeface="Montserrat" panose="00000500000000000000" pitchFamily="2" charset="0"/>
            </a:rPr>
            <a:t>Colab</a:t>
          </a:r>
          <a:r>
            <a:rPr lang="en-US" dirty="0">
              <a:latin typeface="Montserrat" panose="00000500000000000000" pitchFamily="2" charset="0"/>
            </a:rPr>
            <a:t> GPUs.</a:t>
          </a:r>
        </a:p>
      </dgm:t>
    </dgm:pt>
    <dgm:pt modelId="{A5362559-0864-4F40-B565-5BEA87F7C31E}" type="parTrans" cxnId="{41DF7C8E-2FDB-438D-A598-D74CF50C9EE3}">
      <dgm:prSet/>
      <dgm:spPr/>
      <dgm:t>
        <a:bodyPr/>
        <a:lstStyle/>
        <a:p>
          <a:endParaRPr lang="en-CA"/>
        </a:p>
      </dgm:t>
    </dgm:pt>
    <dgm:pt modelId="{334B7B7D-02ED-4C06-AF4D-B2406E0A3142}" type="sibTrans" cxnId="{41DF7C8E-2FDB-438D-A598-D74CF50C9EE3}">
      <dgm:prSet/>
      <dgm:spPr/>
      <dgm:t>
        <a:bodyPr/>
        <a:lstStyle/>
        <a:p>
          <a:endParaRPr lang="en-CA"/>
        </a:p>
      </dgm:t>
    </dgm:pt>
    <dgm:pt modelId="{2C881689-57B8-4877-AB6D-EF3CA6EB812C}">
      <dgm:prSet/>
      <dgm:spPr>
        <a:solidFill>
          <a:srgbClr val="1BBFD1"/>
        </a:solidFill>
      </dgm:spPr>
      <dgm:t>
        <a:bodyPr/>
        <a:lstStyle/>
        <a:p>
          <a:pPr>
            <a:buNone/>
          </a:pPr>
          <a:r>
            <a:rPr lang="en-US" dirty="0">
              <a:latin typeface="Montserrat" panose="00000500000000000000" pitchFamily="2" charset="0"/>
            </a:rPr>
            <a:t>Use tools like Hugging Face’s </a:t>
          </a:r>
          <a:r>
            <a:rPr lang="en-US" dirty="0" err="1">
              <a:latin typeface="Montserrat" panose="00000500000000000000" pitchFamily="2" charset="0"/>
            </a:rPr>
            <a:t>trl</a:t>
          </a:r>
          <a:r>
            <a:rPr lang="en-US" dirty="0">
              <a:latin typeface="Montserrat" panose="00000500000000000000" pitchFamily="2" charset="0"/>
            </a:rPr>
            <a:t> and </a:t>
          </a:r>
          <a:r>
            <a:rPr lang="en-US" dirty="0" err="1">
              <a:latin typeface="Montserrat" panose="00000500000000000000" pitchFamily="2" charset="0"/>
            </a:rPr>
            <a:t>SFTTrainer</a:t>
          </a:r>
          <a:r>
            <a:rPr lang="en-US" dirty="0">
              <a:latin typeface="Montserrat" panose="00000500000000000000" pitchFamily="2" charset="0"/>
            </a:rPr>
            <a:t> to fine-tune transformer models for supervised learning tasks such as classification.</a:t>
          </a:r>
        </a:p>
      </dgm:t>
    </dgm:pt>
    <dgm:pt modelId="{D1592A80-87D9-4945-9876-41E19E88AFF7}" type="parTrans" cxnId="{7E818698-A750-449F-BCFB-F48FC51BA7B7}">
      <dgm:prSet/>
      <dgm:spPr/>
      <dgm:t>
        <a:bodyPr/>
        <a:lstStyle/>
        <a:p>
          <a:endParaRPr lang="en-CA"/>
        </a:p>
      </dgm:t>
    </dgm:pt>
    <dgm:pt modelId="{FE622988-A4EB-4FC9-8067-78D51D62016C}" type="sibTrans" cxnId="{7E818698-A750-449F-BCFB-F48FC51BA7B7}">
      <dgm:prSet/>
      <dgm:spPr/>
      <dgm:t>
        <a:bodyPr/>
        <a:lstStyle/>
        <a:p>
          <a:endParaRPr lang="en-CA"/>
        </a:p>
      </dgm:t>
    </dgm:pt>
    <dgm:pt modelId="{399BBF80-E5D0-4AB4-86DE-2BF62F450168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>
            <a:buNone/>
          </a:pPr>
          <a:r>
            <a:rPr lang="en-US" dirty="0">
              <a:latin typeface="Montserrat" panose="00000500000000000000" pitchFamily="2" charset="0"/>
            </a:rPr>
            <a:t>Prepare datasets in the correct format for Hugging Face fine-tuning pipelines.</a:t>
          </a:r>
        </a:p>
      </dgm:t>
    </dgm:pt>
    <dgm:pt modelId="{66B6EDF2-1FB6-4915-954A-A703628AC782}" type="parTrans" cxnId="{82F64377-A54C-4DD6-8268-A615D58A240C}">
      <dgm:prSet/>
      <dgm:spPr/>
      <dgm:t>
        <a:bodyPr/>
        <a:lstStyle/>
        <a:p>
          <a:endParaRPr lang="en-CA"/>
        </a:p>
      </dgm:t>
    </dgm:pt>
    <dgm:pt modelId="{25112D2C-9117-4226-B76D-6AB35C7A4822}" type="sibTrans" cxnId="{82F64377-A54C-4DD6-8268-A615D58A240C}">
      <dgm:prSet/>
      <dgm:spPr/>
      <dgm:t>
        <a:bodyPr/>
        <a:lstStyle/>
        <a:p>
          <a:endParaRPr lang="en-CA"/>
        </a:p>
      </dgm:t>
    </dgm:pt>
    <dgm:pt modelId="{8C5BE484-9318-4457-B46B-906A49B4FA85}">
      <dgm:prSet/>
      <dgm:spPr>
        <a:solidFill>
          <a:srgbClr val="0C1752"/>
        </a:solidFill>
      </dgm:spPr>
      <dgm:t>
        <a:bodyPr/>
        <a:lstStyle/>
        <a:p>
          <a:r>
            <a:rPr lang="en-US" dirty="0">
              <a:latin typeface="Montserrat" panose="00000500000000000000" pitchFamily="2" charset="0"/>
            </a:rPr>
            <a:t>Evaluate model performance by calculating accuracy, precision, recall, and F1-score using the scikit-learn library.</a:t>
          </a:r>
        </a:p>
      </dgm:t>
    </dgm:pt>
    <dgm:pt modelId="{789D36F9-88AF-48C5-BD8F-A2B1B85EABE2}" type="parTrans" cxnId="{1DDBD3B0-94F4-4FE1-89E6-13D672E2E7F0}">
      <dgm:prSet/>
      <dgm:spPr/>
      <dgm:t>
        <a:bodyPr/>
        <a:lstStyle/>
        <a:p>
          <a:endParaRPr lang="en-CA"/>
        </a:p>
      </dgm:t>
    </dgm:pt>
    <dgm:pt modelId="{06FF9850-C955-4B79-AE88-CA8718D73C79}" type="sibTrans" cxnId="{1DDBD3B0-94F4-4FE1-89E6-13D672E2E7F0}">
      <dgm:prSet/>
      <dgm:spPr/>
      <dgm:t>
        <a:bodyPr/>
        <a:lstStyle/>
        <a:p>
          <a:endParaRPr lang="en-CA"/>
        </a:p>
      </dgm:t>
    </dgm:pt>
    <dgm:pt modelId="{91AECCB5-357E-4817-8D8B-617F328E7EE2}" type="pres">
      <dgm:prSet presAssocID="{C5BB5DF1-6160-48DA-9244-780755A51C37}" presName="diagram" presStyleCnt="0">
        <dgm:presLayoutVars>
          <dgm:dir/>
          <dgm:resizeHandles val="exact"/>
        </dgm:presLayoutVars>
      </dgm:prSet>
      <dgm:spPr/>
    </dgm:pt>
    <dgm:pt modelId="{9EBD14AB-20E1-4AE1-AF27-00BB53EC156F}" type="pres">
      <dgm:prSet presAssocID="{48FA303D-DEFC-4CDB-9941-DC4F441F5D2B}" presName="node" presStyleLbl="node1" presStyleIdx="0" presStyleCnt="5">
        <dgm:presLayoutVars>
          <dgm:bulletEnabled val="1"/>
        </dgm:presLayoutVars>
      </dgm:prSet>
      <dgm:spPr/>
    </dgm:pt>
    <dgm:pt modelId="{217BB099-4B1D-4FF2-A0AA-2950198478C7}" type="pres">
      <dgm:prSet presAssocID="{2F5907DB-B5F3-4ACA-887C-70C2948E9A38}" presName="sibTrans" presStyleCnt="0"/>
      <dgm:spPr/>
    </dgm:pt>
    <dgm:pt modelId="{16CA0086-B062-4CB4-A35F-0E90B0A080B0}" type="pres">
      <dgm:prSet presAssocID="{B1C8F342-762F-412C-9A01-049B1CA5ECB9}" presName="node" presStyleLbl="node1" presStyleIdx="1" presStyleCnt="5">
        <dgm:presLayoutVars>
          <dgm:bulletEnabled val="1"/>
        </dgm:presLayoutVars>
      </dgm:prSet>
      <dgm:spPr/>
    </dgm:pt>
    <dgm:pt modelId="{A8B7488D-E1F5-4ED5-AC05-3E9F563A8020}" type="pres">
      <dgm:prSet presAssocID="{334B7B7D-02ED-4C06-AF4D-B2406E0A3142}" presName="sibTrans" presStyleCnt="0"/>
      <dgm:spPr/>
    </dgm:pt>
    <dgm:pt modelId="{23D87AA3-E89F-4EA1-AAA9-577B3623C4AF}" type="pres">
      <dgm:prSet presAssocID="{2C881689-57B8-4877-AB6D-EF3CA6EB812C}" presName="node" presStyleLbl="node1" presStyleIdx="2" presStyleCnt="5">
        <dgm:presLayoutVars>
          <dgm:bulletEnabled val="1"/>
        </dgm:presLayoutVars>
      </dgm:prSet>
      <dgm:spPr/>
    </dgm:pt>
    <dgm:pt modelId="{4A7A9D12-FBEA-438B-8095-E580743638D9}" type="pres">
      <dgm:prSet presAssocID="{FE622988-A4EB-4FC9-8067-78D51D62016C}" presName="sibTrans" presStyleCnt="0"/>
      <dgm:spPr/>
    </dgm:pt>
    <dgm:pt modelId="{B056E8E0-6A66-4FDC-9B4E-B5F5725CB681}" type="pres">
      <dgm:prSet presAssocID="{399BBF80-E5D0-4AB4-86DE-2BF62F450168}" presName="node" presStyleLbl="node1" presStyleIdx="3" presStyleCnt="5">
        <dgm:presLayoutVars>
          <dgm:bulletEnabled val="1"/>
        </dgm:presLayoutVars>
      </dgm:prSet>
      <dgm:spPr/>
    </dgm:pt>
    <dgm:pt modelId="{D5D8DD1D-5D8C-4127-823C-BDBFF120011C}" type="pres">
      <dgm:prSet presAssocID="{25112D2C-9117-4226-B76D-6AB35C7A4822}" presName="sibTrans" presStyleCnt="0"/>
      <dgm:spPr/>
    </dgm:pt>
    <dgm:pt modelId="{049530D5-10AE-44B5-9019-449F0AA70020}" type="pres">
      <dgm:prSet presAssocID="{8C5BE484-9318-4457-B46B-906A49B4FA85}" presName="node" presStyleLbl="node1" presStyleIdx="4" presStyleCnt="5">
        <dgm:presLayoutVars>
          <dgm:bulletEnabled val="1"/>
        </dgm:presLayoutVars>
      </dgm:prSet>
      <dgm:spPr/>
    </dgm:pt>
  </dgm:ptLst>
  <dgm:cxnLst>
    <dgm:cxn modelId="{B9930F0D-9F45-4B39-BEBE-A53207AC463D}" type="presOf" srcId="{48FA303D-DEFC-4CDB-9941-DC4F441F5D2B}" destId="{9EBD14AB-20E1-4AE1-AF27-00BB53EC156F}" srcOrd="0" destOrd="0" presId="urn:microsoft.com/office/officeart/2005/8/layout/default"/>
    <dgm:cxn modelId="{1D87CC4E-8EFB-4A2D-B520-A268AAEA87B7}" type="presOf" srcId="{8C5BE484-9318-4457-B46B-906A49B4FA85}" destId="{049530D5-10AE-44B5-9019-449F0AA70020}" srcOrd="0" destOrd="0" presId="urn:microsoft.com/office/officeart/2005/8/layout/default"/>
    <dgm:cxn modelId="{82F64377-A54C-4DD6-8268-A615D58A240C}" srcId="{C5BB5DF1-6160-48DA-9244-780755A51C37}" destId="{399BBF80-E5D0-4AB4-86DE-2BF62F450168}" srcOrd="3" destOrd="0" parTransId="{66B6EDF2-1FB6-4915-954A-A703628AC782}" sibTransId="{25112D2C-9117-4226-B76D-6AB35C7A4822}"/>
    <dgm:cxn modelId="{41DF7C8E-2FDB-438D-A598-D74CF50C9EE3}" srcId="{C5BB5DF1-6160-48DA-9244-780755A51C37}" destId="{B1C8F342-762F-412C-9A01-049B1CA5ECB9}" srcOrd="1" destOrd="0" parTransId="{A5362559-0864-4F40-B565-5BEA87F7C31E}" sibTransId="{334B7B7D-02ED-4C06-AF4D-B2406E0A3142}"/>
    <dgm:cxn modelId="{62056E90-1300-4741-A558-A9E2CD2EDE31}" type="presOf" srcId="{399BBF80-E5D0-4AB4-86DE-2BF62F450168}" destId="{B056E8E0-6A66-4FDC-9B4E-B5F5725CB681}" srcOrd="0" destOrd="0" presId="urn:microsoft.com/office/officeart/2005/8/layout/default"/>
    <dgm:cxn modelId="{7E818698-A750-449F-BCFB-F48FC51BA7B7}" srcId="{C5BB5DF1-6160-48DA-9244-780755A51C37}" destId="{2C881689-57B8-4877-AB6D-EF3CA6EB812C}" srcOrd="2" destOrd="0" parTransId="{D1592A80-87D9-4945-9876-41E19E88AFF7}" sibTransId="{FE622988-A4EB-4FC9-8067-78D51D62016C}"/>
    <dgm:cxn modelId="{FFE2C7AC-EF69-44AB-B179-2DA7E35E8A76}" type="presOf" srcId="{B1C8F342-762F-412C-9A01-049B1CA5ECB9}" destId="{16CA0086-B062-4CB4-A35F-0E90B0A080B0}" srcOrd="0" destOrd="0" presId="urn:microsoft.com/office/officeart/2005/8/layout/default"/>
    <dgm:cxn modelId="{1DDBD3B0-94F4-4FE1-89E6-13D672E2E7F0}" srcId="{C5BB5DF1-6160-48DA-9244-780755A51C37}" destId="{8C5BE484-9318-4457-B46B-906A49B4FA85}" srcOrd="4" destOrd="0" parTransId="{789D36F9-88AF-48C5-BD8F-A2B1B85EABE2}" sibTransId="{06FF9850-C955-4B79-AE88-CA8718D73C79}"/>
    <dgm:cxn modelId="{D41596D6-3E34-40C8-92AD-A94EAFE036C6}" srcId="{C5BB5DF1-6160-48DA-9244-780755A51C37}" destId="{48FA303D-DEFC-4CDB-9941-DC4F441F5D2B}" srcOrd="0" destOrd="0" parTransId="{4CD70F76-EF0B-47C6-9D16-276937CA4167}" sibTransId="{2F5907DB-B5F3-4ACA-887C-70C2948E9A38}"/>
    <dgm:cxn modelId="{B7EE23DA-5AE4-43DE-A4FD-3C8FF5AEE566}" type="presOf" srcId="{2C881689-57B8-4877-AB6D-EF3CA6EB812C}" destId="{23D87AA3-E89F-4EA1-AAA9-577B3623C4AF}" srcOrd="0" destOrd="0" presId="urn:microsoft.com/office/officeart/2005/8/layout/default"/>
    <dgm:cxn modelId="{BCF0D0E2-7832-4736-98E9-D156945CD970}" type="presOf" srcId="{C5BB5DF1-6160-48DA-9244-780755A51C37}" destId="{91AECCB5-357E-4817-8D8B-617F328E7EE2}" srcOrd="0" destOrd="0" presId="urn:microsoft.com/office/officeart/2005/8/layout/default"/>
    <dgm:cxn modelId="{0C5F09C9-3D24-48C1-BE92-76AB4835E10E}" type="presParOf" srcId="{91AECCB5-357E-4817-8D8B-617F328E7EE2}" destId="{9EBD14AB-20E1-4AE1-AF27-00BB53EC156F}" srcOrd="0" destOrd="0" presId="urn:microsoft.com/office/officeart/2005/8/layout/default"/>
    <dgm:cxn modelId="{D89AC5B8-7D9C-49A2-9D1B-119A095FC751}" type="presParOf" srcId="{91AECCB5-357E-4817-8D8B-617F328E7EE2}" destId="{217BB099-4B1D-4FF2-A0AA-2950198478C7}" srcOrd="1" destOrd="0" presId="urn:microsoft.com/office/officeart/2005/8/layout/default"/>
    <dgm:cxn modelId="{17D67A0E-AD7C-4BA1-BCBC-8EB04241BC06}" type="presParOf" srcId="{91AECCB5-357E-4817-8D8B-617F328E7EE2}" destId="{16CA0086-B062-4CB4-A35F-0E90B0A080B0}" srcOrd="2" destOrd="0" presId="urn:microsoft.com/office/officeart/2005/8/layout/default"/>
    <dgm:cxn modelId="{6E0A4188-0F8C-40C4-9979-BAFB935C10F9}" type="presParOf" srcId="{91AECCB5-357E-4817-8D8B-617F328E7EE2}" destId="{A8B7488D-E1F5-4ED5-AC05-3E9F563A8020}" srcOrd="3" destOrd="0" presId="urn:microsoft.com/office/officeart/2005/8/layout/default"/>
    <dgm:cxn modelId="{BFC58597-EEE7-4FFC-B8E5-EF103FD71FF7}" type="presParOf" srcId="{91AECCB5-357E-4817-8D8B-617F328E7EE2}" destId="{23D87AA3-E89F-4EA1-AAA9-577B3623C4AF}" srcOrd="4" destOrd="0" presId="urn:microsoft.com/office/officeart/2005/8/layout/default"/>
    <dgm:cxn modelId="{6762BECA-0AF9-4A0B-B513-4E5EB8121FA0}" type="presParOf" srcId="{91AECCB5-357E-4817-8D8B-617F328E7EE2}" destId="{4A7A9D12-FBEA-438B-8095-E580743638D9}" srcOrd="5" destOrd="0" presId="urn:microsoft.com/office/officeart/2005/8/layout/default"/>
    <dgm:cxn modelId="{B94494CA-6DD0-4234-B92D-1803E93F87D4}" type="presParOf" srcId="{91AECCB5-357E-4817-8D8B-617F328E7EE2}" destId="{B056E8E0-6A66-4FDC-9B4E-B5F5725CB681}" srcOrd="6" destOrd="0" presId="urn:microsoft.com/office/officeart/2005/8/layout/default"/>
    <dgm:cxn modelId="{CB77E0C0-C9A4-4FA2-81B5-C4CF88007DBA}" type="presParOf" srcId="{91AECCB5-357E-4817-8D8B-617F328E7EE2}" destId="{D5D8DD1D-5D8C-4127-823C-BDBFF120011C}" srcOrd="7" destOrd="0" presId="urn:microsoft.com/office/officeart/2005/8/layout/default"/>
    <dgm:cxn modelId="{9B05F35E-F56A-4FB8-9D33-03E928C88571}" type="presParOf" srcId="{91AECCB5-357E-4817-8D8B-617F328E7EE2}" destId="{049530D5-10AE-44B5-9019-449F0AA70020}" srcOrd="8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75956B-7142-45B3-8DE5-D244F09C1D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FAC453D1-7AA1-4D7D-A797-B9404C84C990}">
      <dgm:prSet custT="1"/>
      <dgm:spPr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dirty="0">
              <a:latin typeface="Montserrat" panose="00000500000000000000" pitchFamily="2" charset="0"/>
            </a:rPr>
            <a:t>Learned the importance of fine-tuning pre-trained models to tailor them for domain-specific tasks, improving their performance and relevance.</a:t>
          </a:r>
          <a:endParaRPr lang="en-CA" sz="1700" b="0" kern="1200" dirty="0">
            <a:solidFill>
              <a:prstClr val="white"/>
            </a:solidFill>
            <a:latin typeface="Montserrat" panose="00000500000000000000" pitchFamily="2" charset="0"/>
            <a:ea typeface="+mn-ea"/>
            <a:cs typeface="+mn-cs"/>
          </a:endParaRPr>
        </a:p>
      </dgm:t>
    </dgm:pt>
    <dgm:pt modelId="{3164E97A-DF06-42C0-B721-8B5BD7926B24}" type="parTrans" cxnId="{CF25B739-CEE4-4DFF-A897-6EBF71AAA8C6}">
      <dgm:prSet/>
      <dgm:spPr/>
      <dgm:t>
        <a:bodyPr/>
        <a:lstStyle/>
        <a:p>
          <a:endParaRPr lang="en-CA" sz="1600"/>
        </a:p>
      </dgm:t>
    </dgm:pt>
    <dgm:pt modelId="{26382112-73C9-4E76-89C5-1A4FD5E6C068}" type="sibTrans" cxnId="{CF25B739-CEE4-4DFF-A897-6EBF71AAA8C6}">
      <dgm:prSet/>
      <dgm:spPr/>
      <dgm:t>
        <a:bodyPr/>
        <a:lstStyle/>
        <a:p>
          <a:endParaRPr lang="en-CA" sz="1600"/>
        </a:p>
      </dgm:t>
    </dgm:pt>
    <dgm:pt modelId="{467141B9-EE0B-4C65-A23D-8095FB3CBF38}">
      <dgm:prSet custT="1"/>
      <dgm:spPr>
        <a:solidFill>
          <a:srgbClr val="D56E48"/>
        </a:solidFill>
      </dgm:spPr>
      <dgm:t>
        <a:bodyPr/>
        <a:lstStyle/>
        <a:p>
          <a:pPr>
            <a:buNone/>
          </a:pPr>
          <a:r>
            <a:rPr lang="en-US" sz="1700">
              <a:latin typeface="Montserrat" panose="00000500000000000000" pitchFamily="2" charset="0"/>
            </a:rPr>
            <a:t>Gained insight into using parameter-efficient methods like LoRA to fine-tune large models affordably on limited hardware such as Google Colab.</a:t>
          </a:r>
        </a:p>
      </dgm:t>
    </dgm:pt>
    <dgm:pt modelId="{43267BED-C885-4A38-BA1A-0D8E008CD0DD}" type="parTrans" cxnId="{AD9424D7-0D01-426E-A1E9-17D1C460AE0C}">
      <dgm:prSet/>
      <dgm:spPr/>
      <dgm:t>
        <a:bodyPr/>
        <a:lstStyle/>
        <a:p>
          <a:endParaRPr lang="en-CA"/>
        </a:p>
      </dgm:t>
    </dgm:pt>
    <dgm:pt modelId="{760C02EF-6175-438D-9DE5-5907BEC27B0D}" type="sibTrans" cxnId="{AD9424D7-0D01-426E-A1E9-17D1C460AE0C}">
      <dgm:prSet/>
      <dgm:spPr/>
      <dgm:t>
        <a:bodyPr/>
        <a:lstStyle/>
        <a:p>
          <a:endParaRPr lang="en-CA"/>
        </a:p>
      </dgm:t>
    </dgm:pt>
    <dgm:pt modelId="{15EEB02F-E18D-4F26-8063-D202232B9FCA}">
      <dgm:prSet custT="1"/>
      <dgm:spPr>
        <a:solidFill>
          <a:srgbClr val="D56E48"/>
        </a:solidFill>
      </dgm:spPr>
      <dgm:t>
        <a:bodyPr/>
        <a:lstStyle/>
        <a:p>
          <a:pPr>
            <a:buNone/>
          </a:pPr>
          <a:r>
            <a:rPr lang="en-US" sz="1700">
              <a:latin typeface="Montserrat" panose="00000500000000000000" pitchFamily="2" charset="0"/>
            </a:rPr>
            <a:t>Explored Hugging Face’s trl and SFTTrainer libraries as streamlined tools for supervised learning tasks like classification.</a:t>
          </a:r>
        </a:p>
      </dgm:t>
    </dgm:pt>
    <dgm:pt modelId="{8EC9AF9C-3E40-45A0-AD5B-99EE6870DF53}" type="parTrans" cxnId="{8CD18A47-8704-4D33-8DAB-C9D0BDB940F6}">
      <dgm:prSet/>
      <dgm:spPr/>
      <dgm:t>
        <a:bodyPr/>
        <a:lstStyle/>
        <a:p>
          <a:endParaRPr lang="en-CA"/>
        </a:p>
      </dgm:t>
    </dgm:pt>
    <dgm:pt modelId="{1FD60772-6C5B-45E4-97E2-D0EDDA4033FE}" type="sibTrans" cxnId="{8CD18A47-8704-4D33-8DAB-C9D0BDB940F6}">
      <dgm:prSet/>
      <dgm:spPr/>
      <dgm:t>
        <a:bodyPr/>
        <a:lstStyle/>
        <a:p>
          <a:endParaRPr lang="en-CA"/>
        </a:p>
      </dgm:t>
    </dgm:pt>
    <dgm:pt modelId="{E6F409C5-3C4B-43D1-9A04-834AF8BE2308}">
      <dgm:prSet custT="1"/>
      <dgm:spPr>
        <a:solidFill>
          <a:srgbClr val="D56E48"/>
        </a:solidFill>
      </dgm:spPr>
      <dgm:t>
        <a:bodyPr/>
        <a:lstStyle/>
        <a:p>
          <a:pPr>
            <a:buNone/>
          </a:pPr>
          <a:r>
            <a:rPr lang="en-US" sz="1700" dirty="0">
              <a:latin typeface="Montserrat" panose="00000500000000000000" pitchFamily="2" charset="0"/>
            </a:rPr>
            <a:t>Understood the necessity of properly formatting datasets to ensure compatibility and smooth training with Hugging Face pipelines.</a:t>
          </a:r>
        </a:p>
      </dgm:t>
    </dgm:pt>
    <dgm:pt modelId="{7464B3DA-E5C5-4049-9835-2C505449C2DF}" type="parTrans" cxnId="{2E1B8929-377D-43F4-9E04-EE53075A770F}">
      <dgm:prSet/>
      <dgm:spPr/>
      <dgm:t>
        <a:bodyPr/>
        <a:lstStyle/>
        <a:p>
          <a:endParaRPr lang="en-CA"/>
        </a:p>
      </dgm:t>
    </dgm:pt>
    <dgm:pt modelId="{6EEF50E6-616F-4949-96C2-F2FC83C40822}" type="sibTrans" cxnId="{2E1B8929-377D-43F4-9E04-EE53075A770F}">
      <dgm:prSet/>
      <dgm:spPr/>
      <dgm:t>
        <a:bodyPr/>
        <a:lstStyle/>
        <a:p>
          <a:endParaRPr lang="en-CA"/>
        </a:p>
      </dgm:t>
    </dgm:pt>
    <dgm:pt modelId="{1FAE3FE9-6D65-4DBB-BBDB-564DCF2A9DD9}">
      <dgm:prSet custT="1"/>
      <dgm:spPr>
        <a:solidFill>
          <a:srgbClr val="D56E48"/>
        </a:solidFill>
      </dgm:spPr>
      <dgm:t>
        <a:bodyPr/>
        <a:lstStyle/>
        <a:p>
          <a:r>
            <a:rPr lang="en-US" sz="1700" dirty="0">
              <a:latin typeface="Montserrat" panose="00000500000000000000" pitchFamily="2" charset="0"/>
            </a:rPr>
            <a:t>Developed skills to assess model effectiveness using metrics like accuracy, precision, recall, and F1-score with the scikit-learn library.</a:t>
          </a:r>
        </a:p>
      </dgm:t>
    </dgm:pt>
    <dgm:pt modelId="{9C1EEA6A-3302-4284-A961-0273B1570755}" type="parTrans" cxnId="{DD9CFF9B-A968-4896-82B8-B0C5BBCEA223}">
      <dgm:prSet/>
      <dgm:spPr/>
      <dgm:t>
        <a:bodyPr/>
        <a:lstStyle/>
        <a:p>
          <a:endParaRPr lang="en-CA"/>
        </a:p>
      </dgm:t>
    </dgm:pt>
    <dgm:pt modelId="{BDFF6E7B-4F0C-4614-A3AA-164A8BD4D068}" type="sibTrans" cxnId="{DD9CFF9B-A968-4896-82B8-B0C5BBCEA223}">
      <dgm:prSet/>
      <dgm:spPr/>
      <dgm:t>
        <a:bodyPr/>
        <a:lstStyle/>
        <a:p>
          <a:endParaRPr lang="en-CA"/>
        </a:p>
      </dgm:t>
    </dgm:pt>
    <dgm:pt modelId="{D0CCD457-7D44-40F6-A1E5-BE2FB793C746}" type="pres">
      <dgm:prSet presAssocID="{E375956B-7142-45B3-8DE5-D244F09C1DB8}" presName="linear" presStyleCnt="0">
        <dgm:presLayoutVars>
          <dgm:animLvl val="lvl"/>
          <dgm:resizeHandles val="exact"/>
        </dgm:presLayoutVars>
      </dgm:prSet>
      <dgm:spPr/>
    </dgm:pt>
    <dgm:pt modelId="{416D4151-1F44-49F8-8B92-642C1D043BCD}" type="pres">
      <dgm:prSet presAssocID="{FAC453D1-7AA1-4D7D-A797-B9404C84C99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E1C6F8B-7070-421B-9AB6-1B80AE62EC14}" type="pres">
      <dgm:prSet presAssocID="{26382112-73C9-4E76-89C5-1A4FD5E6C068}" presName="spacer" presStyleCnt="0"/>
      <dgm:spPr/>
    </dgm:pt>
    <dgm:pt modelId="{4268584F-94FE-4A4A-9B13-034F92732914}" type="pres">
      <dgm:prSet presAssocID="{467141B9-EE0B-4C65-A23D-8095FB3CBF3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7A0FC4D-0D66-4D42-9173-FE5FFDA75E86}" type="pres">
      <dgm:prSet presAssocID="{760C02EF-6175-438D-9DE5-5907BEC27B0D}" presName="spacer" presStyleCnt="0"/>
      <dgm:spPr/>
    </dgm:pt>
    <dgm:pt modelId="{C64C5D20-6D4A-4405-AE39-88C4916268A0}" type="pres">
      <dgm:prSet presAssocID="{15EEB02F-E18D-4F26-8063-D202232B9FC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368F7EB-D9DC-42D8-9EEE-F929A6595FCE}" type="pres">
      <dgm:prSet presAssocID="{1FD60772-6C5B-45E4-97E2-D0EDDA4033FE}" presName="spacer" presStyleCnt="0"/>
      <dgm:spPr/>
    </dgm:pt>
    <dgm:pt modelId="{06E18868-A67C-4E16-B2A8-6EC2C00B7E9D}" type="pres">
      <dgm:prSet presAssocID="{E6F409C5-3C4B-43D1-9A04-834AF8BE230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BE48E40-30F4-4AE1-85D9-4A893C756122}" type="pres">
      <dgm:prSet presAssocID="{6EEF50E6-616F-4949-96C2-F2FC83C40822}" presName="spacer" presStyleCnt="0"/>
      <dgm:spPr/>
    </dgm:pt>
    <dgm:pt modelId="{536C6B8C-22FE-4761-B3B4-42090F0C2E9F}" type="pres">
      <dgm:prSet presAssocID="{1FAE3FE9-6D65-4DBB-BBDB-564DCF2A9DD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4422F18-D611-40DE-9BC6-015C146D0618}" type="presOf" srcId="{FAC453D1-7AA1-4D7D-A797-B9404C84C990}" destId="{416D4151-1F44-49F8-8B92-642C1D043BCD}" srcOrd="0" destOrd="0" presId="urn:microsoft.com/office/officeart/2005/8/layout/vList2"/>
    <dgm:cxn modelId="{EF7B1819-48A5-432C-B92A-0047DC81F82A}" type="presOf" srcId="{15EEB02F-E18D-4F26-8063-D202232B9FCA}" destId="{C64C5D20-6D4A-4405-AE39-88C4916268A0}" srcOrd="0" destOrd="0" presId="urn:microsoft.com/office/officeart/2005/8/layout/vList2"/>
    <dgm:cxn modelId="{2E1B8929-377D-43F4-9E04-EE53075A770F}" srcId="{E375956B-7142-45B3-8DE5-D244F09C1DB8}" destId="{E6F409C5-3C4B-43D1-9A04-834AF8BE2308}" srcOrd="3" destOrd="0" parTransId="{7464B3DA-E5C5-4049-9835-2C505449C2DF}" sibTransId="{6EEF50E6-616F-4949-96C2-F2FC83C40822}"/>
    <dgm:cxn modelId="{CF25B739-CEE4-4DFF-A897-6EBF71AAA8C6}" srcId="{E375956B-7142-45B3-8DE5-D244F09C1DB8}" destId="{FAC453D1-7AA1-4D7D-A797-B9404C84C990}" srcOrd="0" destOrd="0" parTransId="{3164E97A-DF06-42C0-B721-8B5BD7926B24}" sibTransId="{26382112-73C9-4E76-89C5-1A4FD5E6C068}"/>
    <dgm:cxn modelId="{8CD18A47-8704-4D33-8DAB-C9D0BDB940F6}" srcId="{E375956B-7142-45B3-8DE5-D244F09C1DB8}" destId="{15EEB02F-E18D-4F26-8063-D202232B9FCA}" srcOrd="2" destOrd="0" parTransId="{8EC9AF9C-3E40-45A0-AD5B-99EE6870DF53}" sibTransId="{1FD60772-6C5B-45E4-97E2-D0EDDA4033FE}"/>
    <dgm:cxn modelId="{E752FD9A-42D5-4962-A622-A30FBA430292}" type="presOf" srcId="{467141B9-EE0B-4C65-A23D-8095FB3CBF38}" destId="{4268584F-94FE-4A4A-9B13-034F92732914}" srcOrd="0" destOrd="0" presId="urn:microsoft.com/office/officeart/2005/8/layout/vList2"/>
    <dgm:cxn modelId="{DD9CFF9B-A968-4896-82B8-B0C5BBCEA223}" srcId="{E375956B-7142-45B3-8DE5-D244F09C1DB8}" destId="{1FAE3FE9-6D65-4DBB-BBDB-564DCF2A9DD9}" srcOrd="4" destOrd="0" parTransId="{9C1EEA6A-3302-4284-A961-0273B1570755}" sibTransId="{BDFF6E7B-4F0C-4614-A3AA-164A8BD4D068}"/>
    <dgm:cxn modelId="{CFA9B9AE-0261-469D-9CBB-F3F24F586F9E}" type="presOf" srcId="{1FAE3FE9-6D65-4DBB-BBDB-564DCF2A9DD9}" destId="{536C6B8C-22FE-4761-B3B4-42090F0C2E9F}" srcOrd="0" destOrd="0" presId="urn:microsoft.com/office/officeart/2005/8/layout/vList2"/>
    <dgm:cxn modelId="{2334A0B9-8EDC-47A9-86DA-45A792C8F7A4}" type="presOf" srcId="{E375956B-7142-45B3-8DE5-D244F09C1DB8}" destId="{D0CCD457-7D44-40F6-A1E5-BE2FB793C746}" srcOrd="0" destOrd="0" presId="urn:microsoft.com/office/officeart/2005/8/layout/vList2"/>
    <dgm:cxn modelId="{623B95CC-B463-44EC-9FCF-DE34BB861FB1}" type="presOf" srcId="{E6F409C5-3C4B-43D1-9A04-834AF8BE2308}" destId="{06E18868-A67C-4E16-B2A8-6EC2C00B7E9D}" srcOrd="0" destOrd="0" presId="urn:microsoft.com/office/officeart/2005/8/layout/vList2"/>
    <dgm:cxn modelId="{AD9424D7-0D01-426E-A1E9-17D1C460AE0C}" srcId="{E375956B-7142-45B3-8DE5-D244F09C1DB8}" destId="{467141B9-EE0B-4C65-A23D-8095FB3CBF38}" srcOrd="1" destOrd="0" parTransId="{43267BED-C885-4A38-BA1A-0D8E008CD0DD}" sibTransId="{760C02EF-6175-438D-9DE5-5907BEC27B0D}"/>
    <dgm:cxn modelId="{866086BD-9EF6-4473-81D6-EF08DCF281ED}" type="presParOf" srcId="{D0CCD457-7D44-40F6-A1E5-BE2FB793C746}" destId="{416D4151-1F44-49F8-8B92-642C1D043BCD}" srcOrd="0" destOrd="0" presId="urn:microsoft.com/office/officeart/2005/8/layout/vList2"/>
    <dgm:cxn modelId="{DC87201E-B647-4074-A1AE-B1D3D7CAB951}" type="presParOf" srcId="{D0CCD457-7D44-40F6-A1E5-BE2FB793C746}" destId="{4E1C6F8B-7070-421B-9AB6-1B80AE62EC14}" srcOrd="1" destOrd="0" presId="urn:microsoft.com/office/officeart/2005/8/layout/vList2"/>
    <dgm:cxn modelId="{E96FB61F-ABDF-4CF6-839F-9E7597541285}" type="presParOf" srcId="{D0CCD457-7D44-40F6-A1E5-BE2FB793C746}" destId="{4268584F-94FE-4A4A-9B13-034F92732914}" srcOrd="2" destOrd="0" presId="urn:microsoft.com/office/officeart/2005/8/layout/vList2"/>
    <dgm:cxn modelId="{4EDB3909-7C34-4CCC-9FB8-082B13804320}" type="presParOf" srcId="{D0CCD457-7D44-40F6-A1E5-BE2FB793C746}" destId="{C7A0FC4D-0D66-4D42-9173-FE5FFDA75E86}" srcOrd="3" destOrd="0" presId="urn:microsoft.com/office/officeart/2005/8/layout/vList2"/>
    <dgm:cxn modelId="{BB486BFA-FD14-4FC5-AD74-B9CEB8CEEFE9}" type="presParOf" srcId="{D0CCD457-7D44-40F6-A1E5-BE2FB793C746}" destId="{C64C5D20-6D4A-4405-AE39-88C4916268A0}" srcOrd="4" destOrd="0" presId="urn:microsoft.com/office/officeart/2005/8/layout/vList2"/>
    <dgm:cxn modelId="{11B12C1C-8148-45E3-AE7F-603AEA7D4A19}" type="presParOf" srcId="{D0CCD457-7D44-40F6-A1E5-BE2FB793C746}" destId="{2368F7EB-D9DC-42D8-9EEE-F929A6595FCE}" srcOrd="5" destOrd="0" presId="urn:microsoft.com/office/officeart/2005/8/layout/vList2"/>
    <dgm:cxn modelId="{D12943C0-398F-489B-B69F-F4C943B95187}" type="presParOf" srcId="{D0CCD457-7D44-40F6-A1E5-BE2FB793C746}" destId="{06E18868-A67C-4E16-B2A8-6EC2C00B7E9D}" srcOrd="6" destOrd="0" presId="urn:microsoft.com/office/officeart/2005/8/layout/vList2"/>
    <dgm:cxn modelId="{597CC8ED-9C06-432C-A66B-1CF3A1CCE5F7}" type="presParOf" srcId="{D0CCD457-7D44-40F6-A1E5-BE2FB793C746}" destId="{1BE48E40-30F4-4AE1-85D9-4A893C756122}" srcOrd="7" destOrd="0" presId="urn:microsoft.com/office/officeart/2005/8/layout/vList2"/>
    <dgm:cxn modelId="{5BEBBE9D-E70C-4A3D-91DB-6DB291CA21A6}" type="presParOf" srcId="{D0CCD457-7D44-40F6-A1E5-BE2FB793C746}" destId="{536C6B8C-22FE-4761-B3B4-42090F0C2E9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D14AB-20E1-4AE1-AF27-00BB53EC156F}">
      <dsp:nvSpPr>
        <dsp:cNvPr id="0" name=""/>
        <dsp:cNvSpPr/>
      </dsp:nvSpPr>
      <dsp:spPr>
        <a:xfrm>
          <a:off x="0" y="168556"/>
          <a:ext cx="3172290" cy="1903374"/>
        </a:xfrm>
        <a:prstGeom prst="rect">
          <a:avLst/>
        </a:prstGeom>
        <a:solidFill>
          <a:srgbClr val="0C17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Montserrat" panose="00000500000000000000" pitchFamily="2" charset="0"/>
            </a:rPr>
            <a:t>Learn when and why to fine-tune pre-trained models to adapt them to specific tasks or specialized domains.</a:t>
          </a:r>
          <a:endParaRPr lang="en-CA" sz="1500" b="0" kern="1200" dirty="0">
            <a:latin typeface="Montserrat" panose="00000500000000000000" pitchFamily="2" charset="0"/>
          </a:endParaRPr>
        </a:p>
      </dsp:txBody>
      <dsp:txXfrm>
        <a:off x="0" y="168556"/>
        <a:ext cx="3172290" cy="1903374"/>
      </dsp:txXfrm>
    </dsp:sp>
    <dsp:sp modelId="{16CA0086-B062-4CB4-A35F-0E90B0A080B0}">
      <dsp:nvSpPr>
        <dsp:cNvPr id="0" name=""/>
        <dsp:cNvSpPr/>
      </dsp:nvSpPr>
      <dsp:spPr>
        <a:xfrm>
          <a:off x="3489519" y="168556"/>
          <a:ext cx="3172290" cy="1903374"/>
        </a:xfrm>
        <a:prstGeom prst="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Montserrat" panose="00000500000000000000" pitchFamily="2" charset="0"/>
            </a:rPr>
            <a:t>Understand how parameter-efficient fine-tuning methods like LoRA make it possible to adapt large models using limited hardware, such as </a:t>
          </a:r>
          <a:r>
            <a:rPr lang="en-US" sz="1800" kern="1200" dirty="0" err="1">
              <a:latin typeface="Montserrat" panose="00000500000000000000" pitchFamily="2" charset="0"/>
            </a:rPr>
            <a:t>Colab</a:t>
          </a:r>
          <a:r>
            <a:rPr lang="en-US" sz="1800" kern="1200" dirty="0">
              <a:latin typeface="Montserrat" panose="00000500000000000000" pitchFamily="2" charset="0"/>
            </a:rPr>
            <a:t> GPUs.</a:t>
          </a:r>
        </a:p>
      </dsp:txBody>
      <dsp:txXfrm>
        <a:off x="3489519" y="168556"/>
        <a:ext cx="3172290" cy="1903374"/>
      </dsp:txXfrm>
    </dsp:sp>
    <dsp:sp modelId="{23D87AA3-E89F-4EA1-AAA9-577B3623C4AF}">
      <dsp:nvSpPr>
        <dsp:cNvPr id="0" name=""/>
        <dsp:cNvSpPr/>
      </dsp:nvSpPr>
      <dsp:spPr>
        <a:xfrm>
          <a:off x="6979038" y="168556"/>
          <a:ext cx="3172290" cy="1903374"/>
        </a:xfrm>
        <a:prstGeom prst="rect">
          <a:avLst/>
        </a:prstGeom>
        <a:solidFill>
          <a:srgbClr val="1BBFD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Montserrat" panose="00000500000000000000" pitchFamily="2" charset="0"/>
            </a:rPr>
            <a:t>Use tools like Hugging Face’s </a:t>
          </a:r>
          <a:r>
            <a:rPr lang="en-US" sz="1800" kern="1200" dirty="0" err="1">
              <a:latin typeface="Montserrat" panose="00000500000000000000" pitchFamily="2" charset="0"/>
            </a:rPr>
            <a:t>trl</a:t>
          </a:r>
          <a:r>
            <a:rPr lang="en-US" sz="1800" kern="1200" dirty="0">
              <a:latin typeface="Montserrat" panose="00000500000000000000" pitchFamily="2" charset="0"/>
            </a:rPr>
            <a:t> and </a:t>
          </a:r>
          <a:r>
            <a:rPr lang="en-US" sz="1800" kern="1200" dirty="0" err="1">
              <a:latin typeface="Montserrat" panose="00000500000000000000" pitchFamily="2" charset="0"/>
            </a:rPr>
            <a:t>SFTTrainer</a:t>
          </a:r>
          <a:r>
            <a:rPr lang="en-US" sz="1800" kern="1200" dirty="0">
              <a:latin typeface="Montserrat" panose="00000500000000000000" pitchFamily="2" charset="0"/>
            </a:rPr>
            <a:t> to fine-tune transformer models for supervised learning tasks such as classification.</a:t>
          </a:r>
        </a:p>
      </dsp:txBody>
      <dsp:txXfrm>
        <a:off x="6979038" y="168556"/>
        <a:ext cx="3172290" cy="1903374"/>
      </dsp:txXfrm>
    </dsp:sp>
    <dsp:sp modelId="{B056E8E0-6A66-4FDC-9B4E-B5F5725CB681}">
      <dsp:nvSpPr>
        <dsp:cNvPr id="0" name=""/>
        <dsp:cNvSpPr/>
      </dsp:nvSpPr>
      <dsp:spPr>
        <a:xfrm>
          <a:off x="1744759" y="2389159"/>
          <a:ext cx="3172290" cy="1903374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Montserrat" panose="00000500000000000000" pitchFamily="2" charset="0"/>
            </a:rPr>
            <a:t>Prepare datasets in the correct format for Hugging Face fine-tuning pipelines.</a:t>
          </a:r>
        </a:p>
      </dsp:txBody>
      <dsp:txXfrm>
        <a:off x="1744759" y="2389159"/>
        <a:ext cx="3172290" cy="1903374"/>
      </dsp:txXfrm>
    </dsp:sp>
    <dsp:sp modelId="{049530D5-10AE-44B5-9019-449F0AA70020}">
      <dsp:nvSpPr>
        <dsp:cNvPr id="0" name=""/>
        <dsp:cNvSpPr/>
      </dsp:nvSpPr>
      <dsp:spPr>
        <a:xfrm>
          <a:off x="5234279" y="2389159"/>
          <a:ext cx="3172290" cy="1903374"/>
        </a:xfrm>
        <a:prstGeom prst="rect">
          <a:avLst/>
        </a:prstGeom>
        <a:solidFill>
          <a:srgbClr val="0C17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Montserrat" panose="00000500000000000000" pitchFamily="2" charset="0"/>
            </a:rPr>
            <a:t>Evaluate model performance by calculating accuracy, precision, recall, and F1-score using the scikit-learn library.</a:t>
          </a:r>
        </a:p>
      </dsp:txBody>
      <dsp:txXfrm>
        <a:off x="5234279" y="2389159"/>
        <a:ext cx="3172290" cy="1903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D4151-1F44-49F8-8B92-642C1D043BCD}">
      <dsp:nvSpPr>
        <dsp:cNvPr id="0" name=""/>
        <dsp:cNvSpPr/>
      </dsp:nvSpPr>
      <dsp:spPr>
        <a:xfrm>
          <a:off x="0" y="33934"/>
          <a:ext cx="9686909" cy="767520"/>
        </a:xfrm>
        <a:prstGeom prst="roundRect">
          <a:avLst/>
        </a:prstGeom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dirty="0">
              <a:latin typeface="Montserrat" panose="00000500000000000000" pitchFamily="2" charset="0"/>
            </a:rPr>
            <a:t>Learned the importance of fine-tuning pre-trained models to tailor them for domain-specific tasks, improving their performance and relevance.</a:t>
          </a:r>
          <a:endParaRPr lang="en-CA" sz="1700" b="0" kern="1200" dirty="0">
            <a:solidFill>
              <a:prstClr val="white"/>
            </a:solidFill>
            <a:latin typeface="Montserrat" panose="00000500000000000000" pitchFamily="2" charset="0"/>
            <a:ea typeface="+mn-ea"/>
            <a:cs typeface="+mn-cs"/>
          </a:endParaRPr>
        </a:p>
      </dsp:txBody>
      <dsp:txXfrm>
        <a:off x="37467" y="71401"/>
        <a:ext cx="9611975" cy="692586"/>
      </dsp:txXfrm>
    </dsp:sp>
    <dsp:sp modelId="{4268584F-94FE-4A4A-9B13-034F92732914}">
      <dsp:nvSpPr>
        <dsp:cNvPr id="0" name=""/>
        <dsp:cNvSpPr/>
      </dsp:nvSpPr>
      <dsp:spPr>
        <a:xfrm>
          <a:off x="0" y="919535"/>
          <a:ext cx="9686909" cy="767520"/>
        </a:xfrm>
        <a:prstGeom prst="round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Montserrat" panose="00000500000000000000" pitchFamily="2" charset="0"/>
            </a:rPr>
            <a:t>Gained insight into using parameter-efficient methods like LoRA to fine-tune large models affordably on limited hardware such as Google Colab.</a:t>
          </a:r>
        </a:p>
      </dsp:txBody>
      <dsp:txXfrm>
        <a:off x="37467" y="957002"/>
        <a:ext cx="9611975" cy="692586"/>
      </dsp:txXfrm>
    </dsp:sp>
    <dsp:sp modelId="{C64C5D20-6D4A-4405-AE39-88C4916268A0}">
      <dsp:nvSpPr>
        <dsp:cNvPr id="0" name=""/>
        <dsp:cNvSpPr/>
      </dsp:nvSpPr>
      <dsp:spPr>
        <a:xfrm>
          <a:off x="0" y="1805135"/>
          <a:ext cx="9686909" cy="767520"/>
        </a:xfrm>
        <a:prstGeom prst="round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Montserrat" panose="00000500000000000000" pitchFamily="2" charset="0"/>
            </a:rPr>
            <a:t>Explored Hugging Face’s trl and SFTTrainer libraries as streamlined tools for supervised learning tasks like classification.</a:t>
          </a:r>
        </a:p>
      </dsp:txBody>
      <dsp:txXfrm>
        <a:off x="37467" y="1842602"/>
        <a:ext cx="9611975" cy="692586"/>
      </dsp:txXfrm>
    </dsp:sp>
    <dsp:sp modelId="{06E18868-A67C-4E16-B2A8-6EC2C00B7E9D}">
      <dsp:nvSpPr>
        <dsp:cNvPr id="0" name=""/>
        <dsp:cNvSpPr/>
      </dsp:nvSpPr>
      <dsp:spPr>
        <a:xfrm>
          <a:off x="0" y="2690735"/>
          <a:ext cx="9686909" cy="767520"/>
        </a:xfrm>
        <a:prstGeom prst="round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Montserrat" panose="00000500000000000000" pitchFamily="2" charset="0"/>
            </a:rPr>
            <a:t>Understood the necessity of properly formatting datasets to ensure compatibility and smooth training with Hugging Face pipelines.</a:t>
          </a:r>
        </a:p>
      </dsp:txBody>
      <dsp:txXfrm>
        <a:off x="37467" y="2728202"/>
        <a:ext cx="9611975" cy="692586"/>
      </dsp:txXfrm>
    </dsp:sp>
    <dsp:sp modelId="{536C6B8C-22FE-4761-B3B4-42090F0C2E9F}">
      <dsp:nvSpPr>
        <dsp:cNvPr id="0" name=""/>
        <dsp:cNvSpPr/>
      </dsp:nvSpPr>
      <dsp:spPr>
        <a:xfrm>
          <a:off x="0" y="3576335"/>
          <a:ext cx="9686909" cy="767520"/>
        </a:xfrm>
        <a:prstGeom prst="round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Montserrat" panose="00000500000000000000" pitchFamily="2" charset="0"/>
            </a:rPr>
            <a:t>Developed skills to assess model effectiveness using metrics like accuracy, precision, recall, and F1-score with the scikit-learn library.</a:t>
          </a:r>
        </a:p>
      </dsp:txBody>
      <dsp:txXfrm>
        <a:off x="37467" y="3613802"/>
        <a:ext cx="9611975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1D1-6589-4D4A-810A-D1CB24D3060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34E27-21C0-AB42-9720-9468F68AD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5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34E27-21C0-AB42-9720-9468F68AD7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51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34E27-21C0-AB42-9720-9468F68AD7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94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ED6F-859A-B746-837E-C5D978EC3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CAE93-A6A2-054F-8C31-54E8ABF6A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ADB13-4A11-2643-B65C-065BE177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779B-2DF9-41ED-BDF6-094A96BB5831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8DD79-905B-054B-B597-6AB72529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D4DF4-5AD9-8C41-9C38-63470B32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4858-278B-D14B-9123-9451D8F7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8E07C-511F-3A43-84A6-101101291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27FEB-35FC-E245-9B8A-12B95965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BBC8-E478-43C9-A4F1-EDD4F72015DC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77081-9459-C64F-895D-A9A37C0D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C1E24-D886-5444-8983-468379B7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0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F08AD-56F2-8141-B3EC-B0792780C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A58ED-0A7F-F541-B86D-470505704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2861A-7351-3846-BCB0-C5618DA0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1BB6-29D9-437A-B4EB-C48447ACC5C8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FD98-D553-4C46-941B-9CF2C56A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676D-8472-4F4A-A337-CF5E8C49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93AB-04A1-834E-A498-C252C111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34D4-4817-FF44-8044-9A872518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B8C4A-8264-ED4C-B758-FA62E7CC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3053-3D74-4D22-89B3-9024BA4F287F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AE0D2-BE66-FF45-B7B1-F69E22F0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B4184-A60F-6246-8A9A-79DD6FEC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0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2D0B-A98C-6E4C-9A34-47981F0C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5EE8E-C392-5E47-ADCB-A446128CA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4B18-53C2-D548-8CFF-5D7097F0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BCF6-84B7-49AA-A69F-35D95B9487C2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0654B-C8C3-F647-BDFC-BE54D2B2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3980-622B-334C-9137-9A866151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8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2288-ED8B-E34E-BAB6-1D26157B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E68A-CA3F-9948-9F78-46C13FEE8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E62E7-8BD2-264E-A470-F8E73C9D6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23621-D1A0-D241-B666-A457ACCA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19D7-9FF6-460F-A484-0C02884C819E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69F7B-BD42-C44E-AA35-681E6A1C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7368C-62E4-C243-98AE-B5BC9B4F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0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A85E-7345-A641-A78E-CFCE6B47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A13C7-3C24-DC40-8DAD-E16482E60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90715-8982-4245-AC34-4AFC280B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CC337-7A68-B44F-A75F-2EAED4C8C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BF17B-E9E2-5A4F-9564-4E8671A7A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A4340-16C5-D64A-954E-D207165B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2F9-9F59-4926-81E1-5AE7B5F13616}" type="datetime1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4C0C9-507A-DC40-9896-CAA4CCBF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3C304-57C8-6848-8E40-051A6BFA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9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1005-2F0C-3F41-8F0D-B94FF1E8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EC46B-9591-7147-B23E-808DFCDB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E9FE-B00F-4787-941B-81F5C60BF956}" type="datetime1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8438C-4B28-CC47-9F0D-D243C059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64186-1092-3244-AA0C-4F8C98EC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7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1ABCA-C9B4-2C4E-A11A-21473A2C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63A8-27AB-4485-9BAB-385A926DB554}" type="datetime1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8B611-5E83-0843-977C-16E1A2E8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D3613-5124-BA4D-9CAB-52053A73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5775-3C65-984A-BA3D-74F6AA54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6B8A-7DF2-254A-A58A-3F781F1A7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C9F2F-598A-9444-B48C-6BA9400EF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A619B-B04E-A94F-B294-EE523AB8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E9DF-0ED6-4B61-A1FD-8DD75280FE01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8418F-6D05-564F-ACAC-0CE18B41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2FA7B-E334-F841-9F55-8FE3994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20FD-C21B-F942-933E-C7F1539A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509F0-CB84-8346-88EC-B60FAB239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B07D7-B626-4245-8DB7-641F9BE45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92CF3-BF8E-CC45-AFD1-29BF7888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C01-5047-4D04-A79D-6D96B1DB76E2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EEA5E-B447-2945-A61F-23F43D1B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3110A-1EF4-4E47-BC27-95CCC22D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6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070BF-9A90-A245-B77A-28DCF3E4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1332-889D-FA43-A51D-33C48B35B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7FC81-D9EE-0347-B9BA-8E603587A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9903-C382-4170-95C6-7F2CD4702B84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C4954-DDAB-064F-B985-8986B1132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0476A-2C89-5D4A-A893-BDE076899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9.png"/><Relationship Id="rId9" Type="http://schemas.microsoft.com/office/2007/relationships/diagramDrawing" Target="../diagrams/drawin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106.09685" TargetMode="Externa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F529F-B86A-83C8-478E-307AC3091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82" y="-1"/>
            <a:ext cx="12198382" cy="68580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403872-6FAD-0F11-5844-575593A583D8}"/>
              </a:ext>
            </a:extLst>
          </p:cNvPr>
          <p:cNvSpPr/>
          <p:nvPr/>
        </p:nvSpPr>
        <p:spPr>
          <a:xfrm>
            <a:off x="134843" y="356912"/>
            <a:ext cx="506688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FINE-TUNING OF OPEN-SOURCE MODELS USING PEFT/LORA</a:t>
            </a:r>
            <a:endParaRPr lang="en-US" sz="3200" b="1" dirty="0">
              <a:solidFill>
                <a:schemeClr val="bg1"/>
              </a:solidFill>
              <a:latin typeface="Montserrat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22CCA-AE82-A418-52D1-CBC82BEC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99C8B-F5C0-6691-0153-490D6B42B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83E6F9-62BB-C384-5A32-3CC478051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1AD36A-69EB-DB9A-C7C1-316078956B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1FBD371B-A13D-D2FC-6CDC-E91572CF5C9F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Accuracy, Precision and Recall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E5CB7-04C5-05F4-8732-6710BF50564E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6EC1FEB-D6B1-C0FA-9926-62B0E9A9CAE0}"/>
              </a:ext>
            </a:extLst>
          </p:cNvPr>
          <p:cNvSpPr txBox="1">
            <a:spLocks/>
          </p:cNvSpPr>
          <p:nvPr/>
        </p:nvSpPr>
        <p:spPr>
          <a:xfrm>
            <a:off x="2694808" y="2578970"/>
            <a:ext cx="11228635" cy="4762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11" indent="-228611" algn="l" defTabSz="914446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87" indent="-285764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11" marR="0" lvl="0" indent="-228611" algn="l" defTabSz="914446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11">
                <a:extLst>
                  <a:ext uri="{FF2B5EF4-FFF2-40B4-BE49-F238E27FC236}">
                    <a16:creationId xmlns:a16="http://schemas.microsoft.com/office/drawing/2014/main" id="{31669950-4DB4-EC7A-135F-17500C8A6D90}"/>
                  </a:ext>
                </a:extLst>
              </p:cNvPr>
              <p:cNvSpPr/>
              <p:nvPr/>
            </p:nvSpPr>
            <p:spPr>
              <a:xfrm>
                <a:off x="495319" y="906260"/>
                <a:ext cx="11883659" cy="2153988"/>
              </a:xfrm>
              <a:prstGeom prst="rect">
                <a:avLst/>
              </a:prstGeom>
            </p:spPr>
            <p:txBody>
              <a:bodyPr/>
              <a:lstStyle/>
              <a:p>
                <a:pPr marL="285692" indent="-285692" defTabSz="609463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endParaRPr lang="en-CA" sz="1920" dirty="0">
                  <a:latin typeface="Montserrat" panose="00000500000000000000" pitchFamily="2" charset="0"/>
                </a:endParaRPr>
              </a:p>
              <a:p>
                <a:pPr marL="285692" indent="-285692" defTabSz="609463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1920" dirty="0">
                    <a:latin typeface="Montserrat" panose="00000500000000000000" pitchFamily="2" charset="0"/>
                  </a:rPr>
                  <a:t>Accuracy is the percentage of correctly predicted classes out of the total predictions.</a:t>
                </a:r>
                <a:r>
                  <a:rPr lang="en-CA" sz="1920" dirty="0">
                    <a:latin typeface="Montserrat" panose="00000500000000000000" pitchFamily="2" charset="0"/>
                  </a:rPr>
                  <a:t> 	</a:t>
                </a:r>
              </a:p>
              <a:p>
                <a:pPr defTabSz="609463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160" b="1" dirty="0">
                          <a:latin typeface="Cambria Math" panose="02040503050406030204" pitchFamily="18" charset="0"/>
                        </a:rPr>
                        <m:t>					</m:t>
                      </m:r>
                      <m:r>
                        <a:rPr lang="en-CA" sz="2160" b="1" dirty="0">
                          <a:latin typeface="Cambria Math" panose="02040503050406030204" pitchFamily="18" charset="0"/>
                        </a:rPr>
                        <m:t>𝐀𝐜𝐜𝐮𝐫𝐚𝐜𝐲</m:t>
                      </m:r>
                      <m:r>
                        <a:rPr lang="en-CA" sz="2160" b="1" dirty="0">
                          <a:latin typeface="Cambria Math" panose="02040503050406030204" pitchFamily="18" charset="0"/>
                        </a:rPr>
                        <m:t> = (</m:t>
                      </m:r>
                      <m:r>
                        <a:rPr lang="en-CA" sz="2160" b="1" dirty="0">
                          <a:latin typeface="Cambria Math" panose="02040503050406030204" pitchFamily="18" charset="0"/>
                        </a:rPr>
                        <m:t>𝐓𝐏</m:t>
                      </m:r>
                      <m:r>
                        <a:rPr lang="en-CA" sz="2160" b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160" b="1" dirty="0">
                          <a:latin typeface="Cambria Math" panose="02040503050406030204" pitchFamily="18" charset="0"/>
                        </a:rPr>
                        <m:t>𝐓𝐍</m:t>
                      </m:r>
                      <m:r>
                        <a:rPr lang="en-CA" sz="2160" b="1" dirty="0">
                          <a:latin typeface="Cambria Math" panose="02040503050406030204" pitchFamily="18" charset="0"/>
                        </a:rPr>
                        <m:t>) / (</m:t>
                      </m:r>
                      <m:r>
                        <a:rPr lang="en-CA" sz="2160" b="1" dirty="0">
                          <a:latin typeface="Cambria Math" panose="02040503050406030204" pitchFamily="18" charset="0"/>
                        </a:rPr>
                        <m:t>𝐓𝐏</m:t>
                      </m:r>
                      <m:r>
                        <a:rPr lang="en-CA" sz="2160" b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CA" sz="2160" b="1" dirty="0">
                          <a:latin typeface="Cambria Math" panose="02040503050406030204" pitchFamily="18" charset="0"/>
                        </a:rPr>
                        <m:t>𝐓𝐍</m:t>
                      </m:r>
                      <m:r>
                        <a:rPr lang="en-CA" sz="2160" b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CA" sz="2160" b="1" dirty="0">
                          <a:latin typeface="Cambria Math" panose="02040503050406030204" pitchFamily="18" charset="0"/>
                        </a:rPr>
                        <m:t>𝐅𝐏</m:t>
                      </m:r>
                      <m:r>
                        <a:rPr lang="en-CA" sz="2160" b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CA" sz="2160" b="1" dirty="0">
                          <a:latin typeface="Cambria Math" panose="02040503050406030204" pitchFamily="18" charset="0"/>
                        </a:rPr>
                        <m:t>𝐅𝐍</m:t>
                      </m:r>
                      <m:r>
                        <a:rPr lang="en-CA" sz="2160" b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CA" sz="1680" dirty="0">
                  <a:latin typeface="Montserrat" panose="00000500000000000000" pitchFamily="2" charset="0"/>
                </a:endParaRPr>
              </a:p>
              <a:p>
                <a:pPr defTabSz="609463">
                  <a:spcBef>
                    <a:spcPct val="20000"/>
                  </a:spcBef>
                </a:pPr>
                <a:endParaRPr lang="en-CA" sz="1080" dirty="0">
                  <a:latin typeface="Montserrat" panose="00000500000000000000" pitchFamily="2" charset="0"/>
                </a:endParaRPr>
              </a:p>
              <a:p>
                <a:pPr marL="285692" indent="-285692" defTabSz="609463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1920" dirty="0">
                    <a:latin typeface="Montserrat" panose="00000500000000000000" pitchFamily="2" charset="0"/>
                  </a:rPr>
                  <a:t>Precision is the ratio of correctly predicted positive classes to all predicted positive classes </a:t>
                </a:r>
                <a:r>
                  <a:rPr lang="en-CA" sz="1920" dirty="0">
                    <a:latin typeface="Montserrat" panose="00000500000000000000" pitchFamily="2" charset="0"/>
                  </a:rPr>
                  <a:t>(when the model predicted a positive class, how often was the model right?)</a:t>
                </a:r>
                <a:r>
                  <a:rPr lang="en-US" sz="1920" dirty="0">
                    <a:latin typeface="Montserrat" panose="00000500000000000000" pitchFamily="2" charset="0"/>
                  </a:rPr>
                  <a:t>. </a:t>
                </a:r>
                <a:endParaRPr lang="en-CA" sz="1920" dirty="0">
                  <a:latin typeface="Montserrat" panose="00000500000000000000" pitchFamily="2" charset="0"/>
                </a:endParaRPr>
              </a:p>
              <a:p>
                <a:pPr marL="914309" lvl="2" defTabSz="609463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920" b="1" dirty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CA" sz="1920" b="1" dirty="0">
                          <a:latin typeface="Cambria Math" panose="02040503050406030204" pitchFamily="18" charset="0"/>
                        </a:rPr>
                        <m:t>𝐏𝐫𝐞𝐜𝐢𝐬𝐢𝐨𝐧</m:t>
                      </m:r>
                      <m:r>
                        <a:rPr lang="en-CA" sz="1920" b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CA" sz="1920" b="1" dirty="0">
                          <a:latin typeface="Cambria Math" panose="02040503050406030204" pitchFamily="18" charset="0"/>
                        </a:rPr>
                        <m:t>𝐓𝐏</m:t>
                      </m:r>
                      <m:r>
                        <a:rPr lang="en-CA" sz="1920" b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CA" sz="1920" b="1" dirty="0">
                          <a:latin typeface="Cambria Math" panose="02040503050406030204" pitchFamily="18" charset="0"/>
                        </a:rPr>
                        <m:t>𝐓𝐨𝐭𝐚𝐥</m:t>
                      </m:r>
                      <m:r>
                        <a:rPr lang="en-CA" sz="1920" b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920" b="1" dirty="0">
                          <a:latin typeface="Cambria Math" panose="02040503050406030204" pitchFamily="18" charset="0"/>
                        </a:rPr>
                        <m:t>𝐏𝐨𝐬𝐢𝐭𝐢𝐯𝐞</m:t>
                      </m:r>
                      <m:r>
                        <a:rPr lang="en-CA" sz="1920" b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920" b="1" dirty="0">
                          <a:latin typeface="Cambria Math" panose="02040503050406030204" pitchFamily="18" charset="0"/>
                        </a:rPr>
                        <m:t>𝐏𝐫𝐞𝐝𝐢𝐜𝐭𝐢𝐨𝐧𝐬</m:t>
                      </m:r>
                      <m:r>
                        <a:rPr lang="en-CA" sz="1920" b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CA" sz="1920" b="1" dirty="0">
                          <a:latin typeface="Cambria Math" panose="02040503050406030204" pitchFamily="18" charset="0"/>
                        </a:rPr>
                        <m:t>𝐓𝐏</m:t>
                      </m:r>
                      <m:r>
                        <a:rPr lang="en-CA" sz="1920" b="1" dirty="0">
                          <a:latin typeface="Cambria Math" panose="02040503050406030204" pitchFamily="18" charset="0"/>
                        </a:rPr>
                        <m:t>/ (</m:t>
                      </m:r>
                      <m:r>
                        <a:rPr lang="en-CA" sz="1920" b="1" dirty="0">
                          <a:latin typeface="Cambria Math" panose="02040503050406030204" pitchFamily="18" charset="0"/>
                        </a:rPr>
                        <m:t>𝐓𝐏</m:t>
                      </m:r>
                      <m:r>
                        <a:rPr lang="en-CA" sz="1920" b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1920" b="1" dirty="0">
                          <a:latin typeface="Cambria Math" panose="02040503050406030204" pitchFamily="18" charset="0"/>
                        </a:rPr>
                        <m:t>𝐅𝐏</m:t>
                      </m:r>
                      <m:r>
                        <a:rPr lang="en-CA" sz="1920" b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1080" dirty="0">
                  <a:latin typeface="Montserrat" panose="00000500000000000000" pitchFamily="2" charset="0"/>
                </a:endParaRPr>
              </a:p>
              <a:p>
                <a:pPr marL="914309" lvl="2" defTabSz="609463">
                  <a:spcBef>
                    <a:spcPct val="20000"/>
                  </a:spcBef>
                </a:pPr>
                <a:endParaRPr lang="en-CA" sz="1080" dirty="0">
                  <a:latin typeface="Montserrat" panose="00000500000000000000" pitchFamily="2" charset="0"/>
                </a:endParaRPr>
              </a:p>
              <a:p>
                <a:pPr marL="285692" indent="-285692" defTabSz="609463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1920" dirty="0">
                    <a:latin typeface="Montserrat" panose="00000500000000000000" pitchFamily="2" charset="0"/>
                  </a:rPr>
                  <a:t>Recall (sensitivity) is the ratio of correctly predicted positive classes to all actual positive classes </a:t>
                </a:r>
                <a:r>
                  <a:rPr lang="en-CA" sz="1920" dirty="0">
                    <a:latin typeface="Montserrat" panose="00000500000000000000" pitchFamily="2" charset="0"/>
                  </a:rPr>
                  <a:t>(when the class was actually positive, how often did the classiﬁer get it right?)</a:t>
                </a:r>
                <a:r>
                  <a:rPr lang="en-US" sz="1920" dirty="0">
                    <a:latin typeface="Montserrat" panose="00000500000000000000" pitchFamily="2" charset="0"/>
                  </a:rPr>
                  <a:t>.</a:t>
                </a:r>
                <a:endParaRPr lang="en-CA" sz="1920" dirty="0">
                  <a:latin typeface="Montserrat" panose="00000500000000000000" pitchFamily="2" charset="0"/>
                </a:endParaRPr>
              </a:p>
              <a:p>
                <a:pPr defTabSz="609463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920" b="1" dirty="0">
                          <a:latin typeface="Cambria Math" panose="02040503050406030204" pitchFamily="18" charset="0"/>
                        </a:rPr>
                        <m:t>		                     </m:t>
                      </m:r>
                      <m:r>
                        <a:rPr lang="en-CA" sz="1920" b="1" dirty="0">
                          <a:latin typeface="Cambria Math" panose="02040503050406030204" pitchFamily="18" charset="0"/>
                        </a:rPr>
                        <m:t>𝐑𝐞𝐜𝐚𝐥𝐥</m:t>
                      </m:r>
                      <m:r>
                        <a:rPr lang="en-CA" sz="1920" b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CA" sz="1920" b="1" dirty="0">
                          <a:latin typeface="Cambria Math" panose="02040503050406030204" pitchFamily="18" charset="0"/>
                        </a:rPr>
                        <m:t>𝐓𝐏</m:t>
                      </m:r>
                      <m:r>
                        <a:rPr lang="en-CA" sz="1920" b="1" dirty="0">
                          <a:latin typeface="Cambria Math" panose="02040503050406030204" pitchFamily="18" charset="0"/>
                        </a:rPr>
                        <m:t>/ </m:t>
                      </m:r>
                      <m:r>
                        <a:rPr lang="en-CA" sz="1920" b="1" dirty="0">
                          <a:latin typeface="Cambria Math" panose="02040503050406030204" pitchFamily="18" charset="0"/>
                        </a:rPr>
                        <m:t>𝐀𝐜𝐭𝐮𝐚𝐥</m:t>
                      </m:r>
                      <m:r>
                        <a:rPr lang="en-CA" sz="1920" b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920" b="1" dirty="0">
                          <a:latin typeface="Cambria Math" panose="02040503050406030204" pitchFamily="18" charset="0"/>
                        </a:rPr>
                        <m:t>𝐏𝐨𝐬𝐢𝐭𝐢𝐯𝐞</m:t>
                      </m:r>
                      <m:r>
                        <a:rPr lang="en-CA" sz="1920" b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CA" sz="1920" b="1" dirty="0">
                          <a:latin typeface="Cambria Math" panose="02040503050406030204" pitchFamily="18" charset="0"/>
                        </a:rPr>
                        <m:t>𝐓𝐏</m:t>
                      </m:r>
                      <m:r>
                        <a:rPr lang="en-CA" sz="1920" b="1" dirty="0">
                          <a:latin typeface="Cambria Math" panose="02040503050406030204" pitchFamily="18" charset="0"/>
                        </a:rPr>
                        <m:t>/ (</m:t>
                      </m:r>
                      <m:r>
                        <a:rPr lang="en-CA" sz="1920" b="1" dirty="0">
                          <a:latin typeface="Cambria Math" panose="02040503050406030204" pitchFamily="18" charset="0"/>
                        </a:rPr>
                        <m:t>𝐓𝐏</m:t>
                      </m:r>
                      <m:r>
                        <a:rPr lang="en-CA" sz="1920" b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1920" b="1" dirty="0">
                          <a:latin typeface="Cambria Math" panose="02040503050406030204" pitchFamily="18" charset="0"/>
                        </a:rPr>
                        <m:t>𝐅𝐍</m:t>
                      </m:r>
                      <m:r>
                        <a:rPr lang="en-CA" sz="1920" b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1920" b="1" dirty="0"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3" name="Прямоугольник 11">
                <a:extLst>
                  <a:ext uri="{FF2B5EF4-FFF2-40B4-BE49-F238E27FC236}">
                    <a16:creationId xmlns:a16="http://schemas.microsoft.com/office/drawing/2014/main" id="{31669950-4DB4-EC7A-135F-17500C8A6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19" y="906260"/>
                <a:ext cx="11883659" cy="2153988"/>
              </a:xfrm>
              <a:prstGeom prst="rect">
                <a:avLst/>
              </a:prstGeom>
              <a:blipFill>
                <a:blip r:embed="rId4"/>
                <a:stretch>
                  <a:fillRect l="-359" b="-577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85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F4170-DCCF-A68C-3B3D-F71B448E3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4B4628-4665-2D57-7DF3-B0212EB5E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4AD974-99ED-12FD-F4C3-21207C4954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B1689A0A-4CAF-80CB-E8E4-6400D0854784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Accuracy, Precision and Recall: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591C8-54A2-0B6F-B930-0817159A7091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AF9CFEF-14D9-F773-EEA0-376D8F90A254}"/>
              </a:ext>
            </a:extLst>
          </p:cNvPr>
          <p:cNvSpPr txBox="1">
            <a:spLocks/>
          </p:cNvSpPr>
          <p:nvPr/>
        </p:nvSpPr>
        <p:spPr>
          <a:xfrm>
            <a:off x="2694808" y="2578970"/>
            <a:ext cx="11228635" cy="4762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11" indent="-228611" algn="l" defTabSz="914446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87" indent="-285764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11" marR="0" lvl="0" indent="-228611" algn="l" defTabSz="914446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Прямоугольник 11">
            <a:extLst>
              <a:ext uri="{FF2B5EF4-FFF2-40B4-BE49-F238E27FC236}">
                <a16:creationId xmlns:a16="http://schemas.microsoft.com/office/drawing/2014/main" id="{94BDDE23-B764-47EA-91CB-9635CDDC0F14}"/>
              </a:ext>
            </a:extLst>
          </p:cNvPr>
          <p:cNvSpPr/>
          <p:nvPr/>
        </p:nvSpPr>
        <p:spPr>
          <a:xfrm>
            <a:off x="979665" y="5494944"/>
            <a:ext cx="8927927" cy="1206233"/>
          </a:xfrm>
          <a:prstGeom prst="rect">
            <a:avLst/>
          </a:prstGeom>
        </p:spPr>
        <p:txBody>
          <a:bodyPr/>
          <a:lstStyle/>
          <a:p>
            <a:pPr marL="285692" indent="-285692" defTabSz="6094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CA" dirty="0">
                <a:latin typeface="Montserrat" panose="00000500000000000000" pitchFamily="2" charset="0"/>
              </a:rPr>
              <a:t>Accuracy = (TP+TN) / (TP + TN + FP + FN) = 91%</a:t>
            </a:r>
          </a:p>
          <a:p>
            <a:pPr marL="285692" indent="-285692" defTabSz="6094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CA" dirty="0">
                <a:latin typeface="Montserrat" panose="00000500000000000000" pitchFamily="2" charset="0"/>
              </a:rPr>
              <a:t>Precision = TP/Total Positive Predictions = TP/ (TP+FP) = 1/2 = 50% </a:t>
            </a:r>
          </a:p>
          <a:p>
            <a:pPr marL="285692" indent="-285692" defTabSz="6094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CA" dirty="0">
                <a:latin typeface="Montserrat" panose="00000500000000000000" pitchFamily="2" charset="0"/>
              </a:rPr>
              <a:t>Recall = TP/ Actual Positive = TP/ (TP+FN) = 1/9 = 11%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537BFE-E674-DF04-F89D-40A6A7B3A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28800"/>
              </p:ext>
            </p:extLst>
          </p:nvPr>
        </p:nvGraphicFramePr>
        <p:xfrm>
          <a:off x="4137599" y="2782545"/>
          <a:ext cx="3236158" cy="2573976"/>
        </p:xfrm>
        <a:graphic>
          <a:graphicData uri="http://schemas.openxmlformats.org/drawingml/2006/table">
            <a:tbl>
              <a:tblPr firstRow="1" bandRow="1"/>
              <a:tblGrid>
                <a:gridCol w="1618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350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sz="1800" b="1" kern="1200" dirty="0">
                        <a:solidFill>
                          <a:schemeClr val="tx1"/>
                        </a:solidFill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91421" marR="91421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sz="1800" dirty="0"/>
                    </a:p>
                  </a:txBody>
                  <a:tcPr marL="91421" marR="91421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4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sz="1800" dirty="0"/>
                    </a:p>
                  </a:txBody>
                  <a:tcPr marL="91421" marR="91421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sz="1800" dirty="0"/>
                    </a:p>
                  </a:txBody>
                  <a:tcPr marL="91421" marR="91421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6B2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99C152D3-36AC-7F98-D810-1443A510AB49}"/>
              </a:ext>
            </a:extLst>
          </p:cNvPr>
          <p:cNvSpPr/>
          <p:nvPr/>
        </p:nvSpPr>
        <p:spPr>
          <a:xfrm>
            <a:off x="2617924" y="2800945"/>
            <a:ext cx="424455" cy="2573976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062E6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18"/>
            <a:endParaRPr lang="en-CA" kern="0">
              <a:solidFill>
                <a:srgbClr val="0A091B"/>
              </a:solidFill>
              <a:latin typeface="Roboto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CED50C6A-19EB-529E-0ACF-6DCA4330858C}"/>
              </a:ext>
            </a:extLst>
          </p:cNvPr>
          <p:cNvSpPr/>
          <p:nvPr/>
        </p:nvSpPr>
        <p:spPr>
          <a:xfrm rot="5400000">
            <a:off x="5617691" y="573075"/>
            <a:ext cx="384059" cy="3169496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062E6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18"/>
            <a:endParaRPr lang="en-CA" kern="0">
              <a:solidFill>
                <a:srgbClr val="0A091B"/>
              </a:solidFill>
              <a:latin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760073-9591-882C-E682-CBBD82FD5249}"/>
              </a:ext>
            </a:extLst>
          </p:cNvPr>
          <p:cNvSpPr txBox="1"/>
          <p:nvPr/>
        </p:nvSpPr>
        <p:spPr>
          <a:xfrm rot="16200000">
            <a:off x="1387956" y="3849009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/>
            <a:r>
              <a:rPr lang="en-US" b="1" dirty="0">
                <a:solidFill>
                  <a:srgbClr val="062E6D"/>
                </a:solidFill>
                <a:latin typeface="Roboto"/>
              </a:rPr>
              <a:t>Predicted Results</a:t>
            </a:r>
            <a:endParaRPr lang="en-CA" b="1" dirty="0">
              <a:solidFill>
                <a:srgbClr val="062E6D"/>
              </a:solidFill>
              <a:latin typeface="Robot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C2F7E-4091-B3A2-1D6E-BA464E9D83F6}"/>
              </a:ext>
            </a:extLst>
          </p:cNvPr>
          <p:cNvSpPr txBox="1"/>
          <p:nvPr/>
        </p:nvSpPr>
        <p:spPr>
          <a:xfrm>
            <a:off x="4867790" y="1533099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/>
            <a:r>
              <a:rPr lang="en-US" b="1" dirty="0">
                <a:solidFill>
                  <a:srgbClr val="062E6D"/>
                </a:solidFill>
                <a:latin typeface="Roboto"/>
              </a:rPr>
              <a:t>Actual Labels</a:t>
            </a:r>
            <a:endParaRPr lang="en-CA" b="1" dirty="0">
              <a:solidFill>
                <a:srgbClr val="062E6D"/>
              </a:solidFill>
              <a:latin typeface="Robot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B99996-0CE6-1575-FF0A-19209466F5DB}"/>
              </a:ext>
            </a:extLst>
          </p:cNvPr>
          <p:cNvSpPr txBox="1"/>
          <p:nvPr/>
        </p:nvSpPr>
        <p:spPr>
          <a:xfrm>
            <a:off x="4321504" y="3236071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8">
              <a:defRPr/>
            </a:pPr>
            <a:r>
              <a:rPr lang="en-US" sz="2400" b="1" dirty="0">
                <a:solidFill>
                  <a:prstClr val="black"/>
                </a:solidFill>
                <a:latin typeface="Roboto"/>
              </a:rPr>
              <a:t>TP = 1</a:t>
            </a:r>
            <a:endParaRPr lang="en-CA" sz="2400" b="1" dirty="0">
              <a:solidFill>
                <a:prstClr val="black"/>
              </a:solidFill>
              <a:latin typeface="Robot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80438B-DDAD-93AF-536B-04F9A7A4D3DF}"/>
              </a:ext>
            </a:extLst>
          </p:cNvPr>
          <p:cNvSpPr txBox="1"/>
          <p:nvPr/>
        </p:nvSpPr>
        <p:spPr>
          <a:xfrm>
            <a:off x="5957811" y="4495742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8">
              <a:defRPr/>
            </a:pPr>
            <a:r>
              <a:rPr lang="en-US" sz="2400" b="1" dirty="0">
                <a:solidFill>
                  <a:prstClr val="black"/>
                </a:solidFill>
                <a:latin typeface="Roboto"/>
              </a:rPr>
              <a:t>TN = 90</a:t>
            </a:r>
            <a:endParaRPr lang="en-CA" sz="2400" b="1" dirty="0">
              <a:solidFill>
                <a:prstClr val="black"/>
              </a:solidFill>
              <a:latin typeface="Robot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368C8C-BD92-DA58-7FA4-7616F0261FC4}"/>
              </a:ext>
            </a:extLst>
          </p:cNvPr>
          <p:cNvSpPr txBox="1"/>
          <p:nvPr/>
        </p:nvSpPr>
        <p:spPr>
          <a:xfrm>
            <a:off x="4417217" y="2274895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8">
              <a:defRPr/>
            </a:pPr>
            <a:r>
              <a:rPr lang="en-US" sz="2000" b="1" dirty="0">
                <a:solidFill>
                  <a:srgbClr val="062E6D"/>
                </a:solidFill>
                <a:latin typeface="Roboto"/>
              </a:rPr>
              <a:t>Class “1”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2755A5-599F-CDDE-D397-E1FD90368B5D}"/>
              </a:ext>
            </a:extLst>
          </p:cNvPr>
          <p:cNvSpPr txBox="1"/>
          <p:nvPr/>
        </p:nvSpPr>
        <p:spPr>
          <a:xfrm>
            <a:off x="6027434" y="3236071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8">
              <a:defRPr/>
            </a:pPr>
            <a:r>
              <a:rPr lang="en-US" sz="2400" b="1" dirty="0">
                <a:solidFill>
                  <a:prstClr val="black"/>
                </a:solidFill>
                <a:latin typeface="Roboto"/>
              </a:rPr>
              <a:t>FP = 1</a:t>
            </a:r>
            <a:endParaRPr lang="en-CA" sz="2400" b="1" dirty="0">
              <a:solidFill>
                <a:prstClr val="black"/>
              </a:solidFill>
              <a:latin typeface="Robot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A27B82-4FB0-9B3A-EEF3-505F03316361}"/>
              </a:ext>
            </a:extLst>
          </p:cNvPr>
          <p:cNvSpPr txBox="1"/>
          <p:nvPr/>
        </p:nvSpPr>
        <p:spPr>
          <a:xfrm>
            <a:off x="4366090" y="4511763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8">
              <a:defRPr/>
            </a:pPr>
            <a:r>
              <a:rPr lang="en-US" sz="2400" b="1" dirty="0">
                <a:solidFill>
                  <a:prstClr val="black"/>
                </a:solidFill>
                <a:latin typeface="Roboto"/>
              </a:rPr>
              <a:t>FN = 8</a:t>
            </a:r>
            <a:endParaRPr lang="en-CA" sz="2400" b="1" dirty="0">
              <a:solidFill>
                <a:prstClr val="black"/>
              </a:solidFill>
              <a:latin typeface="Roboto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7F7B3F4-0BF9-DF9B-44AD-E6006FD358EE}"/>
              </a:ext>
            </a:extLst>
          </p:cNvPr>
          <p:cNvSpPr txBox="1">
            <a:spLocks/>
          </p:cNvSpPr>
          <p:nvPr/>
        </p:nvSpPr>
        <p:spPr>
          <a:xfrm>
            <a:off x="248812" y="920694"/>
            <a:ext cx="12337635" cy="8346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285750" indent="-285750" defTabSz="609585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rgbClr val="062E6D"/>
                </a:solidFill>
                <a:latin typeface="Arial" panose="020B0604020202020204" pitchFamily="34" charset="0"/>
              </a:defRPr>
            </a:lvl1pPr>
            <a:lvl2pPr marL="609585" lvl="1" defTabSz="609585">
              <a:spcBef>
                <a:spcPct val="20000"/>
              </a:spcBef>
              <a:defRPr sz="1400">
                <a:solidFill>
                  <a:schemeClr val="bg1"/>
                </a:solidFill>
                <a:latin typeface="CFA Breuer Text Light" panose="02000506040000020004" pitchFamily="2" charset="7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21" indent="-285721" defTabSz="609524"/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</a:rPr>
              <a:t>Assume that we have 100 patients; 91 of these patients are healthy, and 9 have diabetes. </a:t>
            </a:r>
          </a:p>
          <a:p>
            <a:pPr marL="285721" indent="-285721" defTabSz="609524"/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</a:rPr>
              <a:t> We trained a machine learning classifier model, and the results are presented in the confusion matrix below.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F35AC9-090D-C969-9718-30024980C60D}"/>
              </a:ext>
            </a:extLst>
          </p:cNvPr>
          <p:cNvSpPr txBox="1"/>
          <p:nvPr/>
        </p:nvSpPr>
        <p:spPr>
          <a:xfrm>
            <a:off x="5957813" y="2256497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8">
              <a:defRPr/>
            </a:pPr>
            <a:r>
              <a:rPr lang="en-US" sz="2000" b="1" dirty="0">
                <a:solidFill>
                  <a:srgbClr val="062E6D"/>
                </a:solidFill>
                <a:latin typeface="Roboto"/>
              </a:rPr>
              <a:t>Class “0”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2F9759-F3A3-BFCF-30A3-EAA0B947B26A}"/>
              </a:ext>
            </a:extLst>
          </p:cNvPr>
          <p:cNvSpPr txBox="1"/>
          <p:nvPr/>
        </p:nvSpPr>
        <p:spPr>
          <a:xfrm>
            <a:off x="2839592" y="3112595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lvl="0" defTabSz="914400">
              <a:defRPr sz="2000" b="1">
                <a:solidFill>
                  <a:srgbClr val="062E6D"/>
                </a:solidFill>
                <a:latin typeface="Roboto"/>
              </a:defRPr>
            </a:lvl1pPr>
          </a:lstStyle>
          <a:p>
            <a:pPr defTabSz="914309"/>
            <a:r>
              <a:rPr lang="en-US" dirty="0"/>
              <a:t>Class “1”</a:t>
            </a:r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E33E71-7569-590F-09D1-84C937CD97BC}"/>
              </a:ext>
            </a:extLst>
          </p:cNvPr>
          <p:cNvSpPr txBox="1"/>
          <p:nvPr/>
        </p:nvSpPr>
        <p:spPr>
          <a:xfrm>
            <a:off x="2896814" y="4542532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lvl="0" defTabSz="914400">
              <a:defRPr sz="2000" b="1">
                <a:solidFill>
                  <a:srgbClr val="062E6D"/>
                </a:solidFill>
                <a:latin typeface="Roboto"/>
              </a:defRPr>
            </a:lvl1pPr>
          </a:lstStyle>
          <a:p>
            <a:pPr defTabSz="914309"/>
            <a:r>
              <a:rPr lang="en-US" dirty="0"/>
              <a:t>Class “0”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553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F6620-3831-B9AB-F1DB-0BA10580D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5EDF9A-6011-907E-EE5A-ED2477CCD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7B1850-35E4-3ECF-0670-4767056A52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10DEBF56-6EE6-076C-102C-4FD41140BA11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D3E14-E341-6833-1EBF-896296E335D0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7600C-84B4-C578-295E-23C9DFFC5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14" y="747533"/>
            <a:ext cx="1924946" cy="1903870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04D8008-416A-3257-C658-8D212E939B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1191912"/>
              </p:ext>
            </p:extLst>
          </p:nvPr>
        </p:nvGraphicFramePr>
        <p:xfrm>
          <a:off x="284840" y="1240105"/>
          <a:ext cx="9686909" cy="437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4063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16D4151-1F44-49F8-8B92-642C1D043B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416D4151-1F44-49F8-8B92-642C1D043B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268584F-94FE-4A4A-9B13-034F927329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4268584F-94FE-4A4A-9B13-034F927329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64C5D20-6D4A-4405-AE39-88C4916268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C64C5D20-6D4A-4405-AE39-88C4916268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6E18868-A67C-4E16-B2A8-6EC2C00B7E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06E18868-A67C-4E16-B2A8-6EC2C00B7E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36C6B8C-22FE-4761-B3B4-42090F0C2E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graphicEl>
                                              <a:dgm id="{536C6B8C-22FE-4761-B3B4-42090F0C2E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909FB-E671-B17D-77BB-65311A51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45C378-4A8E-9187-A206-DB4730F915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25B6F-0705-62E5-DF16-79898F062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90" y="1992488"/>
            <a:ext cx="5198017" cy="14365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A9FA6F-A71D-92D5-9E16-A91F986E09CE}"/>
              </a:ext>
            </a:extLst>
          </p:cNvPr>
          <p:cNvSpPr/>
          <p:nvPr/>
        </p:nvSpPr>
        <p:spPr>
          <a:xfrm>
            <a:off x="3306715" y="3495040"/>
            <a:ext cx="5578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615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F9B9B-E2B4-D0E3-4656-E6F700518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F0B83B-C5A8-E0C4-77C4-95EED0BD9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73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49A778-13FA-7646-FC26-7056909860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120B4547-76A8-D5C9-52EC-A0626E701E3B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D56BF-CBDD-F0E2-1F12-7693390612A5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28FE2F-E08E-4C81-7ABC-A6F5389A8B88}"/>
              </a:ext>
            </a:extLst>
          </p:cNvPr>
          <p:cNvCxnSpPr>
            <a:cxnSpLocks/>
          </p:cNvCxnSpPr>
          <p:nvPr/>
        </p:nvCxnSpPr>
        <p:spPr>
          <a:xfrm flipV="1">
            <a:off x="3335108" y="4210495"/>
            <a:ext cx="1861915" cy="1659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4FADC8-2C48-8C68-CF68-508F7BE5C028}"/>
              </a:ext>
            </a:extLst>
          </p:cNvPr>
          <p:cNvCxnSpPr>
            <a:cxnSpLocks/>
          </p:cNvCxnSpPr>
          <p:nvPr/>
        </p:nvCxnSpPr>
        <p:spPr>
          <a:xfrm>
            <a:off x="3989033" y="3726918"/>
            <a:ext cx="9861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B2122B-C1AF-F037-61AC-012BD4934647}"/>
              </a:ext>
            </a:extLst>
          </p:cNvPr>
          <p:cNvSpPr txBox="1"/>
          <p:nvPr/>
        </p:nvSpPr>
        <p:spPr>
          <a:xfrm>
            <a:off x="154722" y="789383"/>
            <a:ext cx="11780457" cy="1979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rgbClr val="1BBFD1"/>
              </a:buClr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1pPr>
            <a:lvl2pPr marL="742987" indent="-285764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949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171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394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700" dirty="0"/>
              <a:t>In previous projects, we used pre-trained LLMs off-the-shelf models. Now, let’s dive into fine-tuning pre-trained LLM to perform exceptionally well on a specific task and dataset.</a:t>
            </a:r>
          </a:p>
          <a:p>
            <a:r>
              <a:rPr lang="en-US" sz="1600" dirty="0"/>
              <a:t>LLM fine-tuning refers to the process of adapting a pre-trained LLM to perform a specific task or address a particular domain using a smaller, task-specific dataset. </a:t>
            </a:r>
          </a:p>
          <a:p>
            <a:r>
              <a:rPr lang="en-US" sz="1600" dirty="0"/>
              <a:t>Fine-tuning adjusts the model's weights to better align it with the desired outcomes for the new use case, leveraging the general knowledge the model already acquired during its initial training.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9E4B1BC-6ADC-1B3F-B13F-1EF845A46CA1}"/>
              </a:ext>
            </a:extLst>
          </p:cNvPr>
          <p:cNvSpPr/>
          <p:nvPr/>
        </p:nvSpPr>
        <p:spPr>
          <a:xfrm>
            <a:off x="67088" y="2917449"/>
            <a:ext cx="3822085" cy="17900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 b="1" dirty="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878A1027-1295-41F0-3DDF-D48F9C0B1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0D9ACA-E52B-84CD-F5C4-981B90F29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73" y="3716131"/>
            <a:ext cx="3539478" cy="9409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1EAE0AF-572E-01B4-204A-4397B903C7B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121" r="13623"/>
          <a:stretch/>
        </p:blipFill>
        <p:spPr>
          <a:xfrm>
            <a:off x="585152" y="3089950"/>
            <a:ext cx="2782720" cy="1002373"/>
          </a:xfrm>
          <a:prstGeom prst="rect">
            <a:avLst/>
          </a:prstGeom>
        </p:spPr>
      </p:pic>
      <p:pic>
        <p:nvPicPr>
          <p:cNvPr id="2" name="Graphic 1" descr="Database with solid fill">
            <a:extLst>
              <a:ext uri="{FF2B5EF4-FFF2-40B4-BE49-F238E27FC236}">
                <a16:creationId xmlns:a16="http://schemas.microsoft.com/office/drawing/2014/main" id="{085E2314-062E-4152-FBD6-0246A5F2D3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64229" y="5274325"/>
            <a:ext cx="1229360" cy="12293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DA6E56-2D1B-B773-E353-EE35547F1992}"/>
              </a:ext>
            </a:extLst>
          </p:cNvPr>
          <p:cNvSpPr txBox="1"/>
          <p:nvPr/>
        </p:nvSpPr>
        <p:spPr>
          <a:xfrm>
            <a:off x="206773" y="5331258"/>
            <a:ext cx="2391372" cy="10770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defTabSz="914446">
              <a:defRPr sz="2133" b="1" i="0">
                <a:solidFill>
                  <a:srgbClr val="16191F"/>
                </a:solidFill>
                <a:effectLst/>
                <a:latin typeface="Montserrat" panose="00000500000000000000" pitchFamily="2" charset="0"/>
              </a:defRPr>
            </a:lvl1pPr>
          </a:lstStyle>
          <a:p>
            <a:pPr algn="ctr"/>
            <a:r>
              <a:rPr lang="en-US" dirty="0"/>
              <a:t>News Sentiment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602398-6D79-ADBC-0CD8-E9B4EE327544}"/>
              </a:ext>
            </a:extLst>
          </p:cNvPr>
          <p:cNvSpPr txBox="1"/>
          <p:nvPr/>
        </p:nvSpPr>
        <p:spPr>
          <a:xfrm>
            <a:off x="5163233" y="4126094"/>
            <a:ext cx="1847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C1752"/>
                </a:solidFill>
                <a:latin typeface="Montserrat" panose="00000500000000000000" pitchFamily="2" charset="0"/>
              </a:rPr>
              <a:t>Supervised Fine-Tuning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8B379C-666D-521A-E305-1C76D9B692E3}"/>
              </a:ext>
            </a:extLst>
          </p:cNvPr>
          <p:cNvSpPr/>
          <p:nvPr/>
        </p:nvSpPr>
        <p:spPr>
          <a:xfrm>
            <a:off x="7796226" y="2831898"/>
            <a:ext cx="3822085" cy="179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 b="1" dirty="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4849FC3-E732-235C-11E1-8DB5381CF06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121" r="13623"/>
          <a:stretch/>
        </p:blipFill>
        <p:spPr>
          <a:xfrm>
            <a:off x="8443866" y="3302129"/>
            <a:ext cx="2782720" cy="1002373"/>
          </a:xfrm>
          <a:prstGeom prst="rect">
            <a:avLst/>
          </a:prstGeom>
        </p:spPr>
      </p:pic>
      <p:pic>
        <p:nvPicPr>
          <p:cNvPr id="1026" name="Picture 2" descr="Gear - Openclipart">
            <a:extLst>
              <a:ext uri="{FF2B5EF4-FFF2-40B4-BE49-F238E27FC236}">
                <a16:creationId xmlns:a16="http://schemas.microsoft.com/office/drawing/2014/main" id="{FC33D430-BA7D-2BC9-A37B-F8151B84F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580" y="2538436"/>
            <a:ext cx="1629217" cy="162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25BC353-24C8-A56D-9473-2A83AF4F3722}"/>
              </a:ext>
            </a:extLst>
          </p:cNvPr>
          <p:cNvCxnSpPr>
            <a:cxnSpLocks/>
          </p:cNvCxnSpPr>
          <p:nvPr/>
        </p:nvCxnSpPr>
        <p:spPr>
          <a:xfrm>
            <a:off x="6687783" y="3663418"/>
            <a:ext cx="9861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A10BE9F-2B53-20E1-E358-BD2B4AFFB214}"/>
              </a:ext>
            </a:extLst>
          </p:cNvPr>
          <p:cNvSpPr txBox="1"/>
          <p:nvPr/>
        </p:nvSpPr>
        <p:spPr>
          <a:xfrm>
            <a:off x="118747" y="2507642"/>
            <a:ext cx="3656121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 b="1" i="0">
                <a:solidFill>
                  <a:srgbClr val="16191F"/>
                </a:solidFill>
                <a:effectLst/>
                <a:latin typeface="+mj-lt"/>
              </a:defRPr>
            </a:lvl1pPr>
          </a:lstStyle>
          <a:p>
            <a:pPr defTabSz="914446"/>
            <a:r>
              <a:rPr lang="en-US" sz="2133" dirty="0">
                <a:latin typeface="Montserrat" panose="00000500000000000000" pitchFamily="2" charset="0"/>
              </a:rPr>
              <a:t>Base Pre-Trained Model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D2EDAD-C3F6-ECB9-3CFB-15658C2E6C8F}"/>
              </a:ext>
            </a:extLst>
          </p:cNvPr>
          <p:cNvSpPr txBox="1"/>
          <p:nvPr/>
        </p:nvSpPr>
        <p:spPr>
          <a:xfrm>
            <a:off x="7648702" y="2411334"/>
            <a:ext cx="4105164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 b="1" i="0">
                <a:solidFill>
                  <a:srgbClr val="16191F"/>
                </a:solidFill>
                <a:effectLst/>
                <a:latin typeface="+mj-lt"/>
              </a:defRPr>
            </a:lvl1pPr>
          </a:lstStyle>
          <a:p>
            <a:pPr algn="ctr" defTabSz="914446"/>
            <a:r>
              <a:rPr lang="en-US" sz="2133" dirty="0">
                <a:latin typeface="Montserrat" panose="00000500000000000000" pitchFamily="2" charset="0"/>
              </a:rPr>
              <a:t>Fine-Tuned Model</a:t>
            </a:r>
          </a:p>
        </p:txBody>
      </p:sp>
    </p:spTree>
    <p:extLst>
      <p:ext uri="{BB962C8B-B14F-4D97-AF65-F5344CB8AC3E}">
        <p14:creationId xmlns:p14="http://schemas.microsoft.com/office/powerpoint/2010/main" val="390145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/>
      <p:bldP spid="16" grpId="0"/>
      <p:bldP spid="23" grpId="0" animBg="1"/>
      <p:bldP spid="36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9E5C0-E7B5-DBB0-23AB-948CB5BBA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EF6067-2B77-88D3-AB2B-3F16FA622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373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1510CF-A912-52EC-8996-2CBE55CEBB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D7816FA4-7D8B-84A9-F23C-1243B232BA6E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LLM Fine-Tuning: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0FFC3-3EBF-58D7-9452-3D62CA176238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F9736-FF10-B1AD-6552-36C8F13FD579}"/>
              </a:ext>
            </a:extLst>
          </p:cNvPr>
          <p:cNvSpPr txBox="1">
            <a:spLocks/>
          </p:cNvSpPr>
          <p:nvPr/>
        </p:nvSpPr>
        <p:spPr>
          <a:xfrm>
            <a:off x="152788" y="728025"/>
            <a:ext cx="11736631" cy="714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A healthcare company fine-tunes a pre-trained model on medical reports and patient notes, enabling it to generate accurate, coherent patient reports tailored for healthcare professionals.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33059D-55C6-ADDF-0863-9C9206BAFC2F}"/>
              </a:ext>
            </a:extLst>
          </p:cNvPr>
          <p:cNvCxnSpPr>
            <a:cxnSpLocks/>
          </p:cNvCxnSpPr>
          <p:nvPr/>
        </p:nvCxnSpPr>
        <p:spPr>
          <a:xfrm>
            <a:off x="2057608" y="2580356"/>
            <a:ext cx="0" cy="660637"/>
          </a:xfrm>
          <a:prstGeom prst="straightConnector1">
            <a:avLst/>
          </a:prstGeom>
          <a:ln w="38100">
            <a:solidFill>
              <a:srgbClr val="0C17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FB2C8B-EFC6-61E0-6CA8-886F2989EAA9}"/>
              </a:ext>
            </a:extLst>
          </p:cNvPr>
          <p:cNvSpPr txBox="1"/>
          <p:nvPr/>
        </p:nvSpPr>
        <p:spPr>
          <a:xfrm>
            <a:off x="824806" y="4064328"/>
            <a:ext cx="229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C1752"/>
                </a:solidFill>
                <a:latin typeface="Montserrat" panose="00000500000000000000" pitchFamily="2" charset="0"/>
              </a:rPr>
              <a:t>Base LLM</a:t>
            </a:r>
          </a:p>
        </p:txBody>
      </p:sp>
      <p:pic>
        <p:nvPicPr>
          <p:cNvPr id="15" name="Graphic 14" descr="Customer review outline">
            <a:extLst>
              <a:ext uri="{FF2B5EF4-FFF2-40B4-BE49-F238E27FC236}">
                <a16:creationId xmlns:a16="http://schemas.microsoft.com/office/drawing/2014/main" id="{7FB76D13-56D3-88BD-C7BD-05ED5D577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6295" y="1338716"/>
            <a:ext cx="978652" cy="97865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80E622C-D853-C2E9-2838-641D0A36B6BC}"/>
              </a:ext>
            </a:extLst>
          </p:cNvPr>
          <p:cNvSpPr txBox="1"/>
          <p:nvPr/>
        </p:nvSpPr>
        <p:spPr>
          <a:xfrm>
            <a:off x="-44967" y="2177464"/>
            <a:ext cx="45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C1752"/>
                </a:solidFill>
                <a:latin typeface="Montserrat" panose="00000500000000000000" pitchFamily="2" charset="0"/>
              </a:rPr>
              <a:t>Joint pain, sun sensitivity, skin rash?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5F53D2-C370-3649-81CC-DAD9AB69BE3E}"/>
              </a:ext>
            </a:extLst>
          </p:cNvPr>
          <p:cNvCxnSpPr>
            <a:cxnSpLocks/>
          </p:cNvCxnSpPr>
          <p:nvPr/>
        </p:nvCxnSpPr>
        <p:spPr>
          <a:xfrm>
            <a:off x="2018271" y="4433660"/>
            <a:ext cx="0" cy="660637"/>
          </a:xfrm>
          <a:prstGeom prst="straightConnector1">
            <a:avLst/>
          </a:prstGeom>
          <a:ln w="38100">
            <a:solidFill>
              <a:srgbClr val="0C17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Chat bubble outline">
            <a:extLst>
              <a:ext uri="{FF2B5EF4-FFF2-40B4-BE49-F238E27FC236}">
                <a16:creationId xmlns:a16="http://schemas.microsoft.com/office/drawing/2014/main" id="{876F3AF9-8891-FD02-EB40-8FC6D326C3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74815" y="4967472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9C62F52-7742-9D7E-491D-A122F22F2650}"/>
              </a:ext>
            </a:extLst>
          </p:cNvPr>
          <p:cNvSpPr txBox="1"/>
          <p:nvPr/>
        </p:nvSpPr>
        <p:spPr>
          <a:xfrm>
            <a:off x="939705" y="5711521"/>
            <a:ext cx="229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C1752"/>
                </a:solidFill>
                <a:latin typeface="Montserrat" panose="00000500000000000000" pitchFamily="2" charset="0"/>
              </a:rPr>
              <a:t>Allergy</a:t>
            </a:r>
          </a:p>
        </p:txBody>
      </p:sp>
      <p:pic>
        <p:nvPicPr>
          <p:cNvPr id="33" name="Graphic 32" descr="Left Brain with solid fill">
            <a:extLst>
              <a:ext uri="{FF2B5EF4-FFF2-40B4-BE49-F238E27FC236}">
                <a16:creationId xmlns:a16="http://schemas.microsoft.com/office/drawing/2014/main" id="{467C7E15-A6CD-746D-61A9-CE614B734B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88831" y="3123489"/>
            <a:ext cx="1063450" cy="106345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B06B59-4A99-3D42-A66B-4F44D7F4EB3C}"/>
              </a:ext>
            </a:extLst>
          </p:cNvPr>
          <p:cNvCxnSpPr>
            <a:cxnSpLocks/>
          </p:cNvCxnSpPr>
          <p:nvPr/>
        </p:nvCxnSpPr>
        <p:spPr>
          <a:xfrm>
            <a:off x="6720556" y="2603506"/>
            <a:ext cx="0" cy="660637"/>
          </a:xfrm>
          <a:prstGeom prst="straightConnector1">
            <a:avLst/>
          </a:prstGeom>
          <a:ln w="38100">
            <a:solidFill>
              <a:srgbClr val="0C17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C19ABFF-785A-152C-2EDB-47984F1FB0E3}"/>
              </a:ext>
            </a:extLst>
          </p:cNvPr>
          <p:cNvSpPr txBox="1"/>
          <p:nvPr/>
        </p:nvSpPr>
        <p:spPr>
          <a:xfrm>
            <a:off x="5487754" y="4064328"/>
            <a:ext cx="229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C1752"/>
                </a:solidFill>
                <a:latin typeface="Montserrat" panose="00000500000000000000" pitchFamily="2" charset="0"/>
              </a:rPr>
              <a:t>Fine-tuned LLM</a:t>
            </a:r>
          </a:p>
        </p:txBody>
      </p:sp>
      <p:pic>
        <p:nvPicPr>
          <p:cNvPr id="36" name="Graphic 35" descr="Customer review outline">
            <a:extLst>
              <a:ext uri="{FF2B5EF4-FFF2-40B4-BE49-F238E27FC236}">
                <a16:creationId xmlns:a16="http://schemas.microsoft.com/office/drawing/2014/main" id="{6C787DFF-7596-975E-1B6E-DF3C4B182A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9243" y="1338716"/>
            <a:ext cx="978652" cy="97865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5303096-EF0D-1889-9450-B5F7DDE321B5}"/>
              </a:ext>
            </a:extLst>
          </p:cNvPr>
          <p:cNvSpPr txBox="1"/>
          <p:nvPr/>
        </p:nvSpPr>
        <p:spPr>
          <a:xfrm>
            <a:off x="4639359" y="2191543"/>
            <a:ext cx="45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C1752"/>
                </a:solidFill>
                <a:latin typeface="Montserrat" panose="00000500000000000000" pitchFamily="2" charset="0"/>
              </a:rPr>
              <a:t>Joint pain, sun sensitivity, skin rash?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E17519B-60A5-F274-0D62-E50A983C85C5}"/>
              </a:ext>
            </a:extLst>
          </p:cNvPr>
          <p:cNvCxnSpPr>
            <a:cxnSpLocks/>
          </p:cNvCxnSpPr>
          <p:nvPr/>
        </p:nvCxnSpPr>
        <p:spPr>
          <a:xfrm>
            <a:off x="6681219" y="4433660"/>
            <a:ext cx="0" cy="660637"/>
          </a:xfrm>
          <a:prstGeom prst="straightConnector1">
            <a:avLst/>
          </a:prstGeom>
          <a:ln w="38100">
            <a:solidFill>
              <a:srgbClr val="0C17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Chat bubble outline">
            <a:extLst>
              <a:ext uri="{FF2B5EF4-FFF2-40B4-BE49-F238E27FC236}">
                <a16:creationId xmlns:a16="http://schemas.microsoft.com/office/drawing/2014/main" id="{A11F30F6-1EE8-29BD-D5D4-A7F27DCCE9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37763" y="4967472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CC1246E-0AF5-0AE2-DCC9-BCE2F53B04FB}"/>
              </a:ext>
            </a:extLst>
          </p:cNvPr>
          <p:cNvSpPr txBox="1"/>
          <p:nvPr/>
        </p:nvSpPr>
        <p:spPr>
          <a:xfrm>
            <a:off x="4486956" y="5642701"/>
            <a:ext cx="4090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C1752"/>
                </a:solidFill>
                <a:latin typeface="Montserrat" panose="00000500000000000000" pitchFamily="2" charset="0"/>
              </a:rPr>
              <a:t>Could be lupus erythematosus, an autoimmune disease. You should visit a rheumatologist.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199490B-5882-9C03-3D11-B2560A8B28E2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0913" y="3071377"/>
            <a:ext cx="1022204" cy="109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6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6" grpId="0"/>
      <p:bldP spid="32" grpId="0"/>
      <p:bldP spid="35" grpId="0"/>
      <p:bldP spid="37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3259A-CD2C-0446-CFDB-7C77F895E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63B532-B70B-27B1-177A-CB748A1A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73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EB8891-9091-D8AE-274C-311260BAD8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ED59B6F3-FE94-D3AD-FBDF-FCCA6423DC88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Key Learning Outcomes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16CE7-2A01-E640-0FE1-E69B0F92F97D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773C611-BA6D-FC93-DE06-38892BF0DB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8544097"/>
              </p:ext>
            </p:extLst>
          </p:nvPr>
        </p:nvGraphicFramePr>
        <p:xfrm>
          <a:off x="38114" y="983820"/>
          <a:ext cx="10151329" cy="4461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7D0D5BC5-AA51-6124-3A42-ADDC656CF4D1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96269" y="642643"/>
            <a:ext cx="1853533" cy="187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3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EBD14AB-20E1-4AE1-AF27-00BB53EC15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9EBD14AB-20E1-4AE1-AF27-00BB53EC15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6CA0086-B062-4CB4-A35F-0E90B0A080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16CA0086-B062-4CB4-A35F-0E90B0A080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D87AA3-E89F-4EA1-AAA9-577B3623C4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23D87AA3-E89F-4EA1-AAA9-577B3623C4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056E8E0-6A66-4FDC-9B4E-B5F5725CB6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B056E8E0-6A66-4FDC-9B4E-B5F5725CB6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49530D5-10AE-44B5-9019-449F0AA7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049530D5-10AE-44B5-9019-449F0AA700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2F59A-5355-5760-0795-8E533E514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2EF664-AC17-E871-53A5-0C3ACB2FBC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682981-02C5-F067-731B-7B322F70E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79" y="2590801"/>
            <a:ext cx="7583721" cy="4263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4AB016-6D6D-F34A-7F03-F9EEDCAA2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7A378A-C201-AD8E-BDD0-B8F2FADC8A8C}"/>
              </a:ext>
            </a:extLst>
          </p:cNvPr>
          <p:cNvSpPr txBox="1"/>
          <p:nvPr/>
        </p:nvSpPr>
        <p:spPr>
          <a:xfrm>
            <a:off x="550505" y="536130"/>
            <a:ext cx="4827739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US" dirty="0"/>
              <a:t>LOW-RANK ADAPTATION (LORA)</a:t>
            </a:r>
          </a:p>
        </p:txBody>
      </p:sp>
    </p:spTree>
    <p:extLst>
      <p:ext uri="{BB962C8B-B14F-4D97-AF65-F5344CB8AC3E}">
        <p14:creationId xmlns:p14="http://schemas.microsoft.com/office/powerpoint/2010/main" val="4092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D4D45-6F0E-AF99-8070-AC64CC728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13727D-4985-7418-23C5-56AF81943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749BF0-427A-6AD7-2CC3-AE4DC586D5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20A9FA2F-869D-B642-3C3B-6B90074B4AFC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Low Rank Adaptation (LORA)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97F55E-F387-E053-27D6-BAEBB4DF9B65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5ECC37A-D402-3D3B-1C25-F8E2BF19855C}"/>
              </a:ext>
            </a:extLst>
          </p:cNvPr>
          <p:cNvSpPr txBox="1">
            <a:spLocks/>
          </p:cNvSpPr>
          <p:nvPr/>
        </p:nvSpPr>
        <p:spPr>
          <a:xfrm>
            <a:off x="184596" y="765997"/>
            <a:ext cx="11869752" cy="476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600" dirty="0"/>
              <a:t>LoRA is a technique used in LLMs to reduce the computational cost and memory requirements by adapting only a small subset of the model parameters during fine-tuning.</a:t>
            </a:r>
          </a:p>
          <a:p>
            <a:endParaRPr lang="en-US" sz="16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D44690F-B4D3-382D-F941-C1EB5AC7D85F}"/>
              </a:ext>
            </a:extLst>
          </p:cNvPr>
          <p:cNvSpPr/>
          <p:nvPr/>
        </p:nvSpPr>
        <p:spPr>
          <a:xfrm>
            <a:off x="1895455" y="1821481"/>
            <a:ext cx="1356852" cy="314632"/>
          </a:xfrm>
          <a:prstGeom prst="roundRect">
            <a:avLst/>
          </a:prstGeom>
          <a:solidFill>
            <a:srgbClr val="11CC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Outputs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0A9A98C-EA1B-F6FF-EEF4-DDDB824251B1}"/>
              </a:ext>
            </a:extLst>
          </p:cNvPr>
          <p:cNvSpPr/>
          <p:nvPr/>
        </p:nvSpPr>
        <p:spPr>
          <a:xfrm>
            <a:off x="1776580" y="4899393"/>
            <a:ext cx="1356852" cy="314632"/>
          </a:xfrm>
          <a:prstGeom prst="roundRect">
            <a:avLst/>
          </a:prstGeom>
          <a:solidFill>
            <a:srgbClr val="11CC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Inputs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554D7-18B7-AA47-758A-D55AA0D2C6F7}"/>
              </a:ext>
            </a:extLst>
          </p:cNvPr>
          <p:cNvSpPr/>
          <p:nvPr/>
        </p:nvSpPr>
        <p:spPr>
          <a:xfrm>
            <a:off x="114365" y="2647333"/>
            <a:ext cx="1643439" cy="1750142"/>
          </a:xfrm>
          <a:prstGeom prst="roundRect">
            <a:avLst/>
          </a:prstGeom>
          <a:solidFill>
            <a:srgbClr val="D56E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Pretrained Weights </a:t>
            </a:r>
          </a:p>
          <a:p>
            <a:pPr algn="ctr"/>
            <a:r>
              <a:rPr lang="en-US" dirty="0">
                <a:latin typeface="Montserrat" panose="00000500000000000000" pitchFamily="2" charset="0"/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21CFA1E8-3899-F6FA-7769-E171E359D2E4}"/>
                  </a:ext>
                </a:extLst>
              </p:cNvPr>
              <p:cNvSpPr/>
              <p:nvPr/>
            </p:nvSpPr>
            <p:spPr>
              <a:xfrm>
                <a:off x="3317370" y="2647333"/>
                <a:ext cx="1645750" cy="1750142"/>
              </a:xfrm>
              <a:prstGeom prst="roundRect">
                <a:avLst/>
              </a:prstGeom>
              <a:solidFill>
                <a:srgbClr val="0C175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ontserrat" panose="00000500000000000000" pitchFamily="2" charset="0"/>
                  </a:rPr>
                  <a:t>Weight</a:t>
                </a:r>
              </a:p>
              <a:p>
                <a:pPr algn="ctr"/>
                <a:r>
                  <a:rPr lang="en-US" dirty="0">
                    <a:latin typeface="Montserrat" panose="00000500000000000000" pitchFamily="2" charset="0"/>
                  </a:rPr>
                  <a:t>Update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>
                    <a:latin typeface="Montserrat" panose="00000500000000000000" pitchFamily="2" charset="0"/>
                  </a:rPr>
                  <a:t>W</a:t>
                </a: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21CFA1E8-3899-F6FA-7769-E171E359D2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370" y="2647333"/>
                <a:ext cx="1645750" cy="175014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B34136-78EC-63DA-8A5A-400885A71216}"/>
              </a:ext>
            </a:extLst>
          </p:cNvPr>
          <p:cNvCxnSpPr/>
          <p:nvPr/>
        </p:nvCxnSpPr>
        <p:spPr>
          <a:xfrm flipV="1">
            <a:off x="1687087" y="2202163"/>
            <a:ext cx="737420" cy="441527"/>
          </a:xfrm>
          <a:prstGeom prst="straightConnector1">
            <a:avLst/>
          </a:prstGeom>
          <a:ln w="38100">
            <a:solidFill>
              <a:srgbClr val="0C17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4379F0-D316-CA74-2364-D44D85F9389E}"/>
              </a:ext>
            </a:extLst>
          </p:cNvPr>
          <p:cNvCxnSpPr>
            <a:cxnSpLocks/>
          </p:cNvCxnSpPr>
          <p:nvPr/>
        </p:nvCxnSpPr>
        <p:spPr>
          <a:xfrm flipH="1" flipV="1">
            <a:off x="1765296" y="4285942"/>
            <a:ext cx="674279" cy="507804"/>
          </a:xfrm>
          <a:prstGeom prst="straightConnector1">
            <a:avLst/>
          </a:prstGeom>
          <a:ln w="38100">
            <a:solidFill>
              <a:srgbClr val="0C17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0454AD-1444-D370-9C69-CB5DB19B64A7}"/>
              </a:ext>
            </a:extLst>
          </p:cNvPr>
          <p:cNvCxnSpPr>
            <a:cxnSpLocks/>
          </p:cNvCxnSpPr>
          <p:nvPr/>
        </p:nvCxnSpPr>
        <p:spPr>
          <a:xfrm flipV="1">
            <a:off x="2654281" y="4354176"/>
            <a:ext cx="633027" cy="439570"/>
          </a:xfrm>
          <a:prstGeom prst="straightConnector1">
            <a:avLst/>
          </a:prstGeom>
          <a:ln w="38100">
            <a:solidFill>
              <a:srgbClr val="0C17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82F7A2-6A7C-F2B3-6BAE-B461EFC77E00}"/>
              </a:ext>
            </a:extLst>
          </p:cNvPr>
          <p:cNvCxnSpPr>
            <a:cxnSpLocks/>
          </p:cNvCxnSpPr>
          <p:nvPr/>
        </p:nvCxnSpPr>
        <p:spPr>
          <a:xfrm flipH="1" flipV="1">
            <a:off x="2533700" y="2214172"/>
            <a:ext cx="812938" cy="445987"/>
          </a:xfrm>
          <a:prstGeom prst="straightConnector1">
            <a:avLst/>
          </a:prstGeom>
          <a:ln w="38100">
            <a:solidFill>
              <a:srgbClr val="0C17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>
            <a:extLst>
              <a:ext uri="{FF2B5EF4-FFF2-40B4-BE49-F238E27FC236}">
                <a16:creationId xmlns:a16="http://schemas.microsoft.com/office/drawing/2014/main" id="{30246FD6-D35E-C136-17F4-C61A1B1EDA6D}"/>
              </a:ext>
            </a:extLst>
          </p:cNvPr>
          <p:cNvSpPr/>
          <p:nvPr/>
        </p:nvSpPr>
        <p:spPr>
          <a:xfrm rot="16200000">
            <a:off x="2342579" y="4738388"/>
            <a:ext cx="224854" cy="1268361"/>
          </a:xfrm>
          <a:prstGeom prst="leftBrace">
            <a:avLst>
              <a:gd name="adj1" fmla="val 80712"/>
              <a:gd name="adj2" fmla="val 50000"/>
            </a:avLst>
          </a:prstGeom>
          <a:ln>
            <a:solidFill>
              <a:srgbClr val="0C17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8C1D4B7B-ECFF-B740-FB26-383D6B7BDC02}"/>
              </a:ext>
            </a:extLst>
          </p:cNvPr>
          <p:cNvSpPr/>
          <p:nvPr/>
        </p:nvSpPr>
        <p:spPr>
          <a:xfrm rot="16200000">
            <a:off x="804813" y="3798541"/>
            <a:ext cx="224856" cy="1593015"/>
          </a:xfrm>
          <a:prstGeom prst="leftBrace">
            <a:avLst>
              <a:gd name="adj1" fmla="val 80712"/>
              <a:gd name="adj2" fmla="val 50000"/>
            </a:avLst>
          </a:prstGeom>
          <a:ln>
            <a:solidFill>
              <a:srgbClr val="0C17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35D4A7-F833-21FD-CF2C-FB5434941FAB}"/>
              </a:ext>
            </a:extLst>
          </p:cNvPr>
          <p:cNvSpPr txBox="1"/>
          <p:nvPr/>
        </p:nvSpPr>
        <p:spPr>
          <a:xfrm>
            <a:off x="2483401" y="536673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C1752"/>
                </a:solidFill>
                <a:latin typeface="Montserrat" panose="00000500000000000000" pitchFamily="2" charset="0"/>
              </a:rPr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5F73A3-4071-2FDA-C3D5-1AE962836759}"/>
              </a:ext>
            </a:extLst>
          </p:cNvPr>
          <p:cNvSpPr txBox="1"/>
          <p:nvPr/>
        </p:nvSpPr>
        <p:spPr>
          <a:xfrm>
            <a:off x="765204" y="468737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C1752"/>
                </a:solidFill>
                <a:latin typeface="Montserrat" panose="00000500000000000000" pitchFamily="2" charset="0"/>
              </a:rPr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45375C-3E1A-DCB9-9174-4E0CE216F4F3}"/>
              </a:ext>
            </a:extLst>
          </p:cNvPr>
          <p:cNvSpPr txBox="1"/>
          <p:nvPr/>
        </p:nvSpPr>
        <p:spPr>
          <a:xfrm>
            <a:off x="2221310" y="2214172"/>
            <a:ext cx="492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C1752"/>
                </a:solidFill>
                <a:latin typeface="Montserrat" panose="00000500000000000000" pitchFamily="2" charset="0"/>
              </a:rPr>
              <a:t>+</a:t>
            </a:r>
            <a:endParaRPr lang="en-US" b="1" dirty="0">
              <a:solidFill>
                <a:srgbClr val="0C1752"/>
              </a:solidFill>
              <a:latin typeface="Montserrat" panose="000005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B2CF1-B842-E181-7ED8-4C9DF2A77ADB}"/>
              </a:ext>
            </a:extLst>
          </p:cNvPr>
          <p:cNvSpPr txBox="1"/>
          <p:nvPr/>
        </p:nvSpPr>
        <p:spPr>
          <a:xfrm>
            <a:off x="325855" y="1446145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tserrat" panose="00000500000000000000" pitchFamily="2" charset="0"/>
              </a:rPr>
              <a:t>Weight Update in Regular fine-Tuning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5B2E58-53A3-46C0-C0CA-0253DF4FAE97}"/>
              </a:ext>
            </a:extLst>
          </p:cNvPr>
          <p:cNvSpPr txBox="1"/>
          <p:nvPr/>
        </p:nvSpPr>
        <p:spPr>
          <a:xfrm>
            <a:off x="7414572" y="1393375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tserrat" panose="00000500000000000000" pitchFamily="2" charset="0"/>
              </a:rPr>
              <a:t>Weight Update in LORA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BE7665D-A562-3180-8A8F-1AB03A7688F0}"/>
              </a:ext>
            </a:extLst>
          </p:cNvPr>
          <p:cNvSpPr/>
          <p:nvPr/>
        </p:nvSpPr>
        <p:spPr>
          <a:xfrm>
            <a:off x="8217310" y="1883974"/>
            <a:ext cx="1356852" cy="314632"/>
          </a:xfrm>
          <a:prstGeom prst="roundRect">
            <a:avLst/>
          </a:prstGeom>
          <a:solidFill>
            <a:srgbClr val="11CC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Outputs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93F8D0B-C03F-167E-5262-59DF082D77E9}"/>
              </a:ext>
            </a:extLst>
          </p:cNvPr>
          <p:cNvSpPr/>
          <p:nvPr/>
        </p:nvSpPr>
        <p:spPr>
          <a:xfrm>
            <a:off x="8098435" y="4961886"/>
            <a:ext cx="1356852" cy="314632"/>
          </a:xfrm>
          <a:prstGeom prst="roundRect">
            <a:avLst/>
          </a:prstGeom>
          <a:solidFill>
            <a:srgbClr val="11CC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Inputs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13A0B88-072D-4A1A-F961-ED278FDB30F1}"/>
              </a:ext>
            </a:extLst>
          </p:cNvPr>
          <p:cNvSpPr/>
          <p:nvPr/>
        </p:nvSpPr>
        <p:spPr>
          <a:xfrm>
            <a:off x="6436220" y="2709826"/>
            <a:ext cx="1643439" cy="1750142"/>
          </a:xfrm>
          <a:prstGeom prst="roundRect">
            <a:avLst/>
          </a:prstGeom>
          <a:solidFill>
            <a:srgbClr val="D56E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Pretrained Weights </a:t>
            </a:r>
          </a:p>
          <a:p>
            <a:pPr algn="ctr"/>
            <a:r>
              <a:rPr lang="en-US" dirty="0">
                <a:latin typeface="Montserrat" panose="00000500000000000000" pitchFamily="2" charset="0"/>
              </a:rPr>
              <a:t>W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323005-6477-06C8-CE2C-109F6BBF7DB1}"/>
              </a:ext>
            </a:extLst>
          </p:cNvPr>
          <p:cNvCxnSpPr/>
          <p:nvPr/>
        </p:nvCxnSpPr>
        <p:spPr>
          <a:xfrm flipV="1">
            <a:off x="8008942" y="2264656"/>
            <a:ext cx="737420" cy="441527"/>
          </a:xfrm>
          <a:prstGeom prst="straightConnector1">
            <a:avLst/>
          </a:prstGeom>
          <a:ln w="38100">
            <a:solidFill>
              <a:srgbClr val="0C17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DAF3C68-8D13-E3B0-5587-C9CAD856815A}"/>
              </a:ext>
            </a:extLst>
          </p:cNvPr>
          <p:cNvCxnSpPr>
            <a:cxnSpLocks/>
          </p:cNvCxnSpPr>
          <p:nvPr/>
        </p:nvCxnSpPr>
        <p:spPr>
          <a:xfrm flipH="1" flipV="1">
            <a:off x="8087151" y="4348435"/>
            <a:ext cx="674279" cy="507804"/>
          </a:xfrm>
          <a:prstGeom prst="straightConnector1">
            <a:avLst/>
          </a:prstGeom>
          <a:ln w="38100">
            <a:solidFill>
              <a:srgbClr val="0C17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BAF782-FF41-E324-ADB3-E34461C567AA}"/>
              </a:ext>
            </a:extLst>
          </p:cNvPr>
          <p:cNvCxnSpPr>
            <a:cxnSpLocks/>
          </p:cNvCxnSpPr>
          <p:nvPr/>
        </p:nvCxnSpPr>
        <p:spPr>
          <a:xfrm flipV="1">
            <a:off x="8976136" y="4416669"/>
            <a:ext cx="633027" cy="439570"/>
          </a:xfrm>
          <a:prstGeom prst="straightConnector1">
            <a:avLst/>
          </a:prstGeom>
          <a:ln w="38100">
            <a:solidFill>
              <a:srgbClr val="0C17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990947D-FFB6-BF8C-9773-4578331E08E7}"/>
              </a:ext>
            </a:extLst>
          </p:cNvPr>
          <p:cNvCxnSpPr>
            <a:cxnSpLocks/>
          </p:cNvCxnSpPr>
          <p:nvPr/>
        </p:nvCxnSpPr>
        <p:spPr>
          <a:xfrm flipH="1" flipV="1">
            <a:off x="8855555" y="2276665"/>
            <a:ext cx="812938" cy="445987"/>
          </a:xfrm>
          <a:prstGeom prst="straightConnector1">
            <a:avLst/>
          </a:prstGeom>
          <a:ln w="38100">
            <a:solidFill>
              <a:srgbClr val="0C17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BB63F36-E5DF-9167-0D98-AE45BA394D02}"/>
              </a:ext>
            </a:extLst>
          </p:cNvPr>
          <p:cNvSpPr txBox="1"/>
          <p:nvPr/>
        </p:nvSpPr>
        <p:spPr>
          <a:xfrm>
            <a:off x="8543165" y="2276665"/>
            <a:ext cx="492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C1752"/>
                </a:solidFill>
                <a:latin typeface="Montserrat" panose="00000500000000000000" pitchFamily="2" charset="0"/>
              </a:rPr>
              <a:t>+</a:t>
            </a:r>
            <a:endParaRPr lang="en-US" b="1" dirty="0">
              <a:solidFill>
                <a:srgbClr val="0C1752"/>
              </a:solidFill>
              <a:latin typeface="Montserrat" panose="00000500000000000000" pitchFamily="2" charset="0"/>
            </a:endParaRPr>
          </a:p>
        </p:txBody>
      </p:sp>
      <p:sp>
        <p:nvSpPr>
          <p:cNvPr id="42" name="Trapezoid 41">
            <a:extLst>
              <a:ext uri="{FF2B5EF4-FFF2-40B4-BE49-F238E27FC236}">
                <a16:creationId xmlns:a16="http://schemas.microsoft.com/office/drawing/2014/main" id="{ECB830E5-DBA9-E276-4627-ECFF4A1A0F82}"/>
              </a:ext>
            </a:extLst>
          </p:cNvPr>
          <p:cNvSpPr/>
          <p:nvPr/>
        </p:nvSpPr>
        <p:spPr>
          <a:xfrm rot="10800000">
            <a:off x="9090946" y="2756430"/>
            <a:ext cx="1477053" cy="657803"/>
          </a:xfrm>
          <a:prstGeom prst="trapezoid">
            <a:avLst>
              <a:gd name="adj" fmla="val 56313"/>
            </a:avLst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BCF848D2-45BC-477D-0931-71F0B335E08F}"/>
              </a:ext>
            </a:extLst>
          </p:cNvPr>
          <p:cNvSpPr/>
          <p:nvPr/>
        </p:nvSpPr>
        <p:spPr>
          <a:xfrm>
            <a:off x="9057051" y="3726083"/>
            <a:ext cx="1576577" cy="657805"/>
          </a:xfrm>
          <a:prstGeom prst="trapezoid">
            <a:avLst>
              <a:gd name="adj" fmla="val 56313"/>
            </a:avLst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57E19D-AFEF-C1A7-D05C-C0E9C831985A}"/>
              </a:ext>
            </a:extLst>
          </p:cNvPr>
          <p:cNvSpPr txBox="1"/>
          <p:nvPr/>
        </p:nvSpPr>
        <p:spPr>
          <a:xfrm>
            <a:off x="9694471" y="291343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B</a:t>
            </a: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81AFE450-25CF-C47D-C597-93B2362087AE}"/>
              </a:ext>
            </a:extLst>
          </p:cNvPr>
          <p:cNvSpPr/>
          <p:nvPr/>
        </p:nvSpPr>
        <p:spPr>
          <a:xfrm rot="16200000">
            <a:off x="9691620" y="3008893"/>
            <a:ext cx="187888" cy="1051388"/>
          </a:xfrm>
          <a:prstGeom prst="leftBrace">
            <a:avLst>
              <a:gd name="adj1" fmla="val 80712"/>
              <a:gd name="adj2" fmla="val 50000"/>
            </a:avLst>
          </a:prstGeom>
          <a:ln>
            <a:solidFill>
              <a:srgbClr val="0C17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87C910-A23B-A110-0D90-C2AC91D9D9B6}"/>
              </a:ext>
            </a:extLst>
          </p:cNvPr>
          <p:cNvSpPr txBox="1"/>
          <p:nvPr/>
        </p:nvSpPr>
        <p:spPr>
          <a:xfrm>
            <a:off x="9785564" y="342728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C1752"/>
                </a:solidFill>
                <a:latin typeface="Montserrat" panose="00000500000000000000" pitchFamily="2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B47B653-18EA-A44C-DE4B-034DDE50D792}"/>
                  </a:ext>
                </a:extLst>
              </p:cNvPr>
              <p:cNvSpPr txBox="1"/>
              <p:nvPr/>
            </p:nvSpPr>
            <p:spPr>
              <a:xfrm>
                <a:off x="4786193" y="1677364"/>
                <a:ext cx="311120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11CCDD"/>
                    </a:solidFill>
                    <a:latin typeface="Montserrat" panose="00000500000000000000" pitchFamily="2" charset="0"/>
                  </a:rPr>
                  <a:t>LORA matrices A &amp; B approximate the weights update matrix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11CCD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600" b="0" i="1" smtClean="0">
                        <a:solidFill>
                          <a:srgbClr val="11CCD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1600" dirty="0">
                  <a:solidFill>
                    <a:srgbClr val="11CCDD"/>
                  </a:solidFill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B47B653-18EA-A44C-DE4B-034DDE50D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193" y="1677364"/>
                <a:ext cx="3111205" cy="830997"/>
              </a:xfrm>
              <a:prstGeom prst="rect">
                <a:avLst/>
              </a:prstGeom>
              <a:blipFill>
                <a:blip r:embed="rId6"/>
                <a:stretch>
                  <a:fillRect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640B5F6-4237-9087-2C9A-FF26C654313F}"/>
              </a:ext>
            </a:extLst>
          </p:cNvPr>
          <p:cNvCxnSpPr>
            <a:cxnSpLocks/>
          </p:cNvCxnSpPr>
          <p:nvPr/>
        </p:nvCxnSpPr>
        <p:spPr>
          <a:xfrm flipV="1">
            <a:off x="4638413" y="2340681"/>
            <a:ext cx="698562" cy="1219640"/>
          </a:xfrm>
          <a:prstGeom prst="line">
            <a:avLst/>
          </a:prstGeom>
          <a:ln>
            <a:solidFill>
              <a:srgbClr val="11C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B22ED70-4F07-ECB5-F239-459A4AC41362}"/>
              </a:ext>
            </a:extLst>
          </p:cNvPr>
          <p:cNvCxnSpPr>
            <a:cxnSpLocks/>
          </p:cNvCxnSpPr>
          <p:nvPr/>
        </p:nvCxnSpPr>
        <p:spPr>
          <a:xfrm flipH="1" flipV="1">
            <a:off x="7465272" y="2242306"/>
            <a:ext cx="2108890" cy="892755"/>
          </a:xfrm>
          <a:prstGeom prst="line">
            <a:avLst/>
          </a:prstGeom>
          <a:ln>
            <a:solidFill>
              <a:srgbClr val="11C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0B4207-A5F7-3971-A614-029830E5E7A5}"/>
              </a:ext>
            </a:extLst>
          </p:cNvPr>
          <p:cNvCxnSpPr>
            <a:cxnSpLocks/>
          </p:cNvCxnSpPr>
          <p:nvPr/>
        </p:nvCxnSpPr>
        <p:spPr>
          <a:xfrm flipH="1" flipV="1">
            <a:off x="7499424" y="2276665"/>
            <a:ext cx="2035588" cy="1887968"/>
          </a:xfrm>
          <a:prstGeom prst="line">
            <a:avLst/>
          </a:prstGeom>
          <a:ln>
            <a:solidFill>
              <a:srgbClr val="11C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ADEAD5-1118-F0C7-A01E-976966A53EBC}"/>
              </a:ext>
            </a:extLst>
          </p:cNvPr>
          <p:cNvSpPr txBox="1"/>
          <p:nvPr/>
        </p:nvSpPr>
        <p:spPr>
          <a:xfrm>
            <a:off x="936084" y="5636629"/>
            <a:ext cx="74823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ontserrat" panose="00000500000000000000" pitchFamily="2" charset="0"/>
              </a:rPr>
              <a:t>Ex: If ΔW has 10,000 rows and 20,000 columns, it stores 200,000,000 parameters. If we choose A and B with r=8, then A has 10,000 rows and 8 columns, and B has 8 rows and 20,000 columns, that's 10,000×8 + 8×20,000 = 240,000 parameters, which is 830× less than 200,000,000.</a:t>
            </a:r>
          </a:p>
        </p:txBody>
      </p:sp>
    </p:spTree>
    <p:extLst>
      <p:ext uri="{BB962C8B-B14F-4D97-AF65-F5344CB8AC3E}">
        <p14:creationId xmlns:p14="http://schemas.microsoft.com/office/powerpoint/2010/main" val="38539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41" grpId="0"/>
      <p:bldP spid="42" grpId="0" animBg="1"/>
      <p:bldP spid="44" grpId="0" animBg="1"/>
      <p:bldP spid="45" grpId="0"/>
      <p:bldP spid="46" grpId="0" animBg="1"/>
      <p:bldP spid="47" grpId="0"/>
      <p:bldP spid="48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5F115-80FB-0EA9-40B2-2971C591C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FABCA5-1363-96C7-78F2-080C5133D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8E6F01-033D-08DD-A1A1-85F5B2484A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3ABBF0BD-914F-9C7C-26A4-85678CBDD27B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LORA Paper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996E6-E118-349C-6F38-8E33599486D9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E1A191E-D6F9-6836-5F15-D7266B64773A}"/>
              </a:ext>
            </a:extLst>
          </p:cNvPr>
          <p:cNvSpPr txBox="1">
            <a:spLocks/>
          </p:cNvSpPr>
          <p:nvPr/>
        </p:nvSpPr>
        <p:spPr>
          <a:xfrm>
            <a:off x="2694808" y="2578970"/>
            <a:ext cx="11228635" cy="4762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11" indent="-228611" algn="l" defTabSz="914446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87" indent="-285764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11" marR="0" lvl="0" indent="-228611" algn="l" defTabSz="914446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267A1B-64F2-C6D9-D968-17D1B56E10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623" r="1908"/>
          <a:stretch/>
        </p:blipFill>
        <p:spPr>
          <a:xfrm>
            <a:off x="2863302" y="1267112"/>
            <a:ext cx="4768327" cy="50245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2B0A2B-11DD-12C6-56AE-0CCD3DD6230D}"/>
              </a:ext>
            </a:extLst>
          </p:cNvPr>
          <p:cNvSpPr txBox="1"/>
          <p:nvPr/>
        </p:nvSpPr>
        <p:spPr>
          <a:xfrm>
            <a:off x="845574" y="735487"/>
            <a:ext cx="69612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Paper: </a:t>
            </a:r>
            <a:r>
              <a:rPr lang="en-US" dirty="0">
                <a:latin typeface="Montserrat" panose="00000500000000000000" pitchFamily="2" charset="0"/>
                <a:hlinkClick r:id="rId5"/>
              </a:rPr>
              <a:t>https://arxiv.org/abs/2106.09685</a:t>
            </a:r>
            <a:endParaRPr lang="en-US" dirty="0">
              <a:latin typeface="Montserrat" panose="00000500000000000000" pitchFamily="2" charset="0"/>
            </a:endParaRPr>
          </a:p>
          <a:p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D0409-5588-924F-C3FA-2DFC0353A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5C04AE-4151-69FD-05DB-C8B14EA885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6181E4-5741-451D-E49F-DD65E0D23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79" y="2590801"/>
            <a:ext cx="7583721" cy="4263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15E8B1-6334-2C74-9DEB-7541F4B6D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FBC966-8CDA-3396-0E8B-6009ECCFC090}"/>
              </a:ext>
            </a:extLst>
          </p:cNvPr>
          <p:cNvSpPr txBox="1"/>
          <p:nvPr/>
        </p:nvSpPr>
        <p:spPr>
          <a:xfrm>
            <a:off x="550505" y="536130"/>
            <a:ext cx="4827739" cy="25545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US" dirty="0"/>
              <a:t>CONFUSION MATRIX &amp; CLASSIFICATION KPIs</a:t>
            </a:r>
          </a:p>
        </p:txBody>
      </p:sp>
    </p:spTree>
    <p:extLst>
      <p:ext uri="{BB962C8B-B14F-4D97-AF65-F5344CB8AC3E}">
        <p14:creationId xmlns:p14="http://schemas.microsoft.com/office/powerpoint/2010/main" val="215392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90C18-5962-5DC8-B785-4BB204EB8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82CC25-450E-D129-8965-BCD5E894F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AC819C-6678-940F-23E8-90F418D999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82A8F6A9-D5C4-11AB-260B-67CB6CECDF58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Confusion Matrix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4088D-8FAB-D326-56CA-13D3A56D123A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461C770-3B5B-278A-EBF1-04E72FA612B0}"/>
              </a:ext>
            </a:extLst>
          </p:cNvPr>
          <p:cNvSpPr txBox="1">
            <a:spLocks/>
          </p:cNvSpPr>
          <p:nvPr/>
        </p:nvSpPr>
        <p:spPr>
          <a:xfrm>
            <a:off x="2694808" y="2578970"/>
            <a:ext cx="11228635" cy="4762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11" indent="-228611" algn="l" defTabSz="914446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87" indent="-285764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11" marR="0" lvl="0" indent="-228611" algn="l" defTabSz="914446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8929FD-E0FC-1683-0D0A-FF42C1513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231455"/>
              </p:ext>
            </p:extLst>
          </p:nvPr>
        </p:nvGraphicFramePr>
        <p:xfrm>
          <a:off x="4481516" y="3131124"/>
          <a:ext cx="4144730" cy="3526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56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21" marR="91421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21" marR="91421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03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21" marR="91421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21" marR="91421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9B93D946-86DB-3491-D25A-5E60BC11A22A}"/>
              </a:ext>
            </a:extLst>
          </p:cNvPr>
          <p:cNvSpPr/>
          <p:nvPr/>
        </p:nvSpPr>
        <p:spPr>
          <a:xfrm>
            <a:off x="3082512" y="3131124"/>
            <a:ext cx="424455" cy="3472765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062E6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18">
              <a:defRPr/>
            </a:pPr>
            <a:endParaRPr lang="en-CA" kern="0">
              <a:solidFill>
                <a:srgbClr val="0A091B"/>
              </a:solidFill>
              <a:latin typeface="Roboto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5F6B30F-EA55-5CBE-CD8F-B6A319963A06}"/>
              </a:ext>
            </a:extLst>
          </p:cNvPr>
          <p:cNvSpPr/>
          <p:nvPr/>
        </p:nvSpPr>
        <p:spPr>
          <a:xfrm rot="5400000">
            <a:off x="6396154" y="561320"/>
            <a:ext cx="384059" cy="4144731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062E6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18">
              <a:defRPr/>
            </a:pPr>
            <a:endParaRPr lang="en-CA" kern="0">
              <a:solidFill>
                <a:srgbClr val="0A091B"/>
              </a:solidFill>
              <a:latin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89504-15A8-5C06-88E1-F11BC8F5CDB4}"/>
              </a:ext>
            </a:extLst>
          </p:cNvPr>
          <p:cNvSpPr txBox="1"/>
          <p:nvPr/>
        </p:nvSpPr>
        <p:spPr>
          <a:xfrm rot="16200000">
            <a:off x="1567319" y="4470775"/>
            <a:ext cx="2637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/>
            <a:r>
              <a:rPr lang="en-US" sz="2400" b="1" dirty="0">
                <a:solidFill>
                  <a:srgbClr val="062E6D"/>
                </a:solidFill>
                <a:latin typeface="Roboto"/>
              </a:rPr>
              <a:t>Predicted Results</a:t>
            </a:r>
            <a:endParaRPr lang="en-CA" sz="2400" b="1" dirty="0">
              <a:solidFill>
                <a:srgbClr val="062E6D"/>
              </a:solidFill>
              <a:latin typeface="Robot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748C6C-97FD-38AA-0024-B85B1079C58D}"/>
              </a:ext>
            </a:extLst>
          </p:cNvPr>
          <p:cNvSpPr txBox="1"/>
          <p:nvPr/>
        </p:nvSpPr>
        <p:spPr>
          <a:xfrm>
            <a:off x="4642678" y="1989534"/>
            <a:ext cx="4198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523848">
              <a:defRPr sz="4000" b="1">
                <a:solidFill>
                  <a:srgbClr val="062E6D"/>
                </a:solidFill>
                <a:latin typeface="Roboto"/>
              </a:defRPr>
            </a:lvl1pPr>
          </a:lstStyle>
          <a:p>
            <a:r>
              <a:rPr lang="en-US" sz="2400" dirty="0"/>
              <a:t>Actual Labels (Ground Truth)</a:t>
            </a:r>
            <a:endParaRPr lang="en-CA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F162F9-A960-7375-D7EE-7048C773AED5}"/>
              </a:ext>
            </a:extLst>
          </p:cNvPr>
          <p:cNvSpPr txBox="1"/>
          <p:nvPr/>
        </p:nvSpPr>
        <p:spPr>
          <a:xfrm>
            <a:off x="4593113" y="3638797"/>
            <a:ext cx="1813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09"/>
            <a:r>
              <a:rPr lang="en-US" sz="2000" b="1" dirty="0">
                <a:solidFill>
                  <a:prstClr val="black"/>
                </a:solidFill>
                <a:latin typeface="Roboto"/>
              </a:rPr>
              <a:t>True </a:t>
            </a:r>
          </a:p>
          <a:p>
            <a:pPr algn="ctr" defTabSz="914309"/>
            <a:r>
              <a:rPr lang="en-US" sz="2000" b="1" dirty="0">
                <a:solidFill>
                  <a:prstClr val="black"/>
                </a:solidFill>
                <a:latin typeface="Roboto"/>
              </a:rPr>
              <a:t>Positives (TP)</a:t>
            </a:r>
            <a:endParaRPr lang="en-CA" sz="2000" b="1" dirty="0">
              <a:solidFill>
                <a:prstClr val="black"/>
              </a:solidFill>
              <a:latin typeface="Robot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7269CC-7C61-C3C2-97A1-64B137828EAE}"/>
              </a:ext>
            </a:extLst>
          </p:cNvPr>
          <p:cNvSpPr txBox="1"/>
          <p:nvPr/>
        </p:nvSpPr>
        <p:spPr>
          <a:xfrm>
            <a:off x="3402096" y="3849984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/>
            <a:r>
              <a:rPr lang="en-US" b="1" dirty="0">
                <a:solidFill>
                  <a:srgbClr val="062E6D"/>
                </a:solidFill>
                <a:latin typeface="Roboto"/>
              </a:rPr>
              <a:t>Class “1”</a:t>
            </a:r>
            <a:endParaRPr lang="en-CA" sz="2400" b="1" dirty="0">
              <a:solidFill>
                <a:srgbClr val="062E6D"/>
              </a:solidFill>
              <a:latin typeface="Robot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B5A111-6396-642F-31F3-A3DB7B4651ED}"/>
              </a:ext>
            </a:extLst>
          </p:cNvPr>
          <p:cNvSpPr txBox="1"/>
          <p:nvPr/>
        </p:nvSpPr>
        <p:spPr>
          <a:xfrm>
            <a:off x="3419495" y="5568120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Roboto"/>
              </a:defRPr>
            </a:lvl1pPr>
          </a:lstStyle>
          <a:p>
            <a:pPr defTabSz="914309"/>
            <a:r>
              <a:rPr lang="en-US" dirty="0">
                <a:solidFill>
                  <a:srgbClr val="062E6D"/>
                </a:solidFill>
              </a:rPr>
              <a:t>Class “0”</a:t>
            </a:r>
            <a:endParaRPr lang="en-CA" dirty="0">
              <a:solidFill>
                <a:srgbClr val="062E6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EFB344-1E98-676E-D985-C2B379EFD15E}"/>
              </a:ext>
            </a:extLst>
          </p:cNvPr>
          <p:cNvSpPr txBox="1"/>
          <p:nvPr/>
        </p:nvSpPr>
        <p:spPr>
          <a:xfrm>
            <a:off x="4956255" y="267651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523848">
              <a:defRPr sz="3000" b="1">
                <a:solidFill>
                  <a:srgbClr val="062E6D"/>
                </a:solidFill>
                <a:latin typeface="Roboto"/>
              </a:defRPr>
            </a:lvl1pPr>
          </a:lstStyle>
          <a:p>
            <a:r>
              <a:rPr lang="en-US" sz="1800" dirty="0"/>
              <a:t>Class “1”</a:t>
            </a:r>
            <a:endParaRPr lang="en-CA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F061A8-0A94-3D69-7205-89AB4D4C40A2}"/>
              </a:ext>
            </a:extLst>
          </p:cNvPr>
          <p:cNvSpPr txBox="1"/>
          <p:nvPr/>
        </p:nvSpPr>
        <p:spPr>
          <a:xfrm>
            <a:off x="6883332" y="2655619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Roboto"/>
              </a:defRPr>
            </a:lvl1pPr>
          </a:lstStyle>
          <a:p>
            <a:pPr defTabSz="914309"/>
            <a:r>
              <a:rPr lang="en-US" dirty="0">
                <a:solidFill>
                  <a:srgbClr val="062E6D"/>
                </a:solidFill>
              </a:rPr>
              <a:t>Class “0”</a:t>
            </a:r>
            <a:endParaRPr lang="en-CA" dirty="0">
              <a:solidFill>
                <a:srgbClr val="062E6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EE7774-B974-2B3F-76B2-138EE1C6AA16}"/>
              </a:ext>
            </a:extLst>
          </p:cNvPr>
          <p:cNvSpPr txBox="1"/>
          <p:nvPr/>
        </p:nvSpPr>
        <p:spPr>
          <a:xfrm>
            <a:off x="6665331" y="3526876"/>
            <a:ext cx="1825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/>
            <a:r>
              <a:rPr lang="en-US" sz="2000" b="1" dirty="0">
                <a:solidFill>
                  <a:prstClr val="black"/>
                </a:solidFill>
                <a:latin typeface="Roboto"/>
              </a:rPr>
              <a:t>False Positives (FP)</a:t>
            </a:r>
          </a:p>
          <a:p>
            <a:pPr algn="ctr" defTabSz="914309"/>
            <a:r>
              <a:rPr lang="en-US" sz="2000" b="1" dirty="0">
                <a:solidFill>
                  <a:prstClr val="black"/>
                </a:solidFill>
                <a:latin typeface="Roboto"/>
              </a:rPr>
              <a:t>Type I Error</a:t>
            </a:r>
            <a:endParaRPr lang="en-CA" sz="2000" b="1" dirty="0">
              <a:solidFill>
                <a:prstClr val="black"/>
              </a:solidFill>
              <a:latin typeface="Robot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763528-69AD-F977-7894-01BEAAD92C1C}"/>
              </a:ext>
            </a:extLst>
          </p:cNvPr>
          <p:cNvSpPr txBox="1"/>
          <p:nvPr/>
        </p:nvSpPr>
        <p:spPr>
          <a:xfrm>
            <a:off x="4481516" y="5245012"/>
            <a:ext cx="19737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/>
            <a:r>
              <a:rPr lang="en-US" sz="2000" b="1" dirty="0">
                <a:solidFill>
                  <a:prstClr val="black"/>
                </a:solidFill>
                <a:latin typeface="Roboto"/>
              </a:rPr>
              <a:t>False Negatives (FN)</a:t>
            </a:r>
          </a:p>
          <a:p>
            <a:pPr algn="ctr" defTabSz="914309"/>
            <a:r>
              <a:rPr lang="en-US" sz="2000" b="1" dirty="0">
                <a:solidFill>
                  <a:prstClr val="black"/>
                </a:solidFill>
                <a:latin typeface="Roboto"/>
              </a:rPr>
              <a:t>Type II Error</a:t>
            </a:r>
            <a:endParaRPr lang="en-CA" sz="2000" b="1" dirty="0">
              <a:solidFill>
                <a:prstClr val="black"/>
              </a:solidFill>
              <a:latin typeface="Robot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6FAB6A-70B7-3F3B-5E68-7AC82EE613DF}"/>
              </a:ext>
            </a:extLst>
          </p:cNvPr>
          <p:cNvSpPr txBox="1"/>
          <p:nvPr/>
        </p:nvSpPr>
        <p:spPr>
          <a:xfrm>
            <a:off x="6616223" y="5311466"/>
            <a:ext cx="1923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09"/>
            <a:r>
              <a:rPr lang="en-US" sz="2000" b="1" dirty="0">
                <a:solidFill>
                  <a:prstClr val="black"/>
                </a:solidFill>
                <a:latin typeface="Roboto"/>
              </a:rPr>
              <a:t>True </a:t>
            </a:r>
          </a:p>
          <a:p>
            <a:pPr algn="ctr" defTabSz="914309"/>
            <a:r>
              <a:rPr lang="en-US" sz="2000" b="1" dirty="0">
                <a:solidFill>
                  <a:prstClr val="black"/>
                </a:solidFill>
                <a:latin typeface="Roboto"/>
              </a:rPr>
              <a:t>Negatives (TN)</a:t>
            </a:r>
            <a:endParaRPr lang="en-CA" sz="2000" b="1" dirty="0">
              <a:solidFill>
                <a:prstClr val="black"/>
              </a:solidFill>
              <a:latin typeface="Roboto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6CB4771-6350-756A-B3EF-3D5E05C9D395}"/>
              </a:ext>
            </a:extLst>
          </p:cNvPr>
          <p:cNvSpPr txBox="1">
            <a:spLocks/>
          </p:cNvSpPr>
          <p:nvPr/>
        </p:nvSpPr>
        <p:spPr>
          <a:xfrm>
            <a:off x="303823" y="747802"/>
            <a:ext cx="11702906" cy="15399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380924" indent="-380924" defTabSz="1523696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sz="3000"/>
            </a:lvl1pPr>
            <a:lvl2pPr marL="761847" indent="0" algn="ctr" defTabSz="1523696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None/>
              <a:defRPr sz="3333"/>
            </a:lvl2pPr>
            <a:lvl3pPr marL="1523696" indent="0" algn="ctr" defTabSz="1523696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None/>
              <a:defRPr sz="3000"/>
            </a:lvl3pPr>
            <a:lvl4pPr marL="2285543" indent="0" algn="ctr" defTabSz="1523696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None/>
              <a:defRPr sz="2666"/>
            </a:lvl4pPr>
            <a:lvl5pPr marL="3047390" indent="0" algn="ctr" defTabSz="1523696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None/>
              <a:defRPr sz="2666"/>
            </a:lvl5pPr>
            <a:lvl6pPr marL="3809237" indent="0" algn="ctr" defTabSz="1523696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None/>
              <a:defRPr sz="2666"/>
            </a:lvl6pPr>
            <a:lvl7pPr marL="4571086" indent="0" algn="ctr" defTabSz="1523696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None/>
              <a:defRPr sz="2666"/>
            </a:lvl7pPr>
            <a:lvl8pPr marL="5332933" indent="0" algn="ctr" defTabSz="1523696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None/>
              <a:defRPr sz="2666"/>
            </a:lvl8pPr>
            <a:lvl9pPr marL="6094780" indent="0" algn="ctr" defTabSz="1523696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None/>
              <a:defRPr sz="2666"/>
            </a:lvl9pPr>
          </a:lstStyle>
          <a:p>
            <a:r>
              <a:rPr lang="en-US" sz="1800" dirty="0">
                <a:latin typeface="Montserrat" panose="00000500000000000000" pitchFamily="2" charset="0"/>
              </a:rPr>
              <a:t>A confusion matrix is a table layout that visualizes the performance of supervised machine learning classification models.</a:t>
            </a:r>
          </a:p>
          <a:p>
            <a:r>
              <a:rPr lang="en-US" sz="1800" dirty="0">
                <a:latin typeface="Montserrat" panose="00000500000000000000" pitchFamily="2" charset="0"/>
              </a:rPr>
              <a:t>The confusion matrix displays the number of correct and incorrect predictions compared to the ground truth (actual) outcomes.</a:t>
            </a:r>
          </a:p>
        </p:txBody>
      </p:sp>
    </p:spTree>
    <p:extLst>
      <p:ext uri="{BB962C8B-B14F-4D97-AF65-F5344CB8AC3E}">
        <p14:creationId xmlns:p14="http://schemas.microsoft.com/office/powerpoint/2010/main" val="1782106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8903</TotalTime>
  <Words>1024</Words>
  <Application>Microsoft Office PowerPoint</Application>
  <PresentationFormat>Widescreen</PresentationFormat>
  <Paragraphs>112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Cambria Math</vt:lpstr>
      <vt:lpstr>Montserrat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kukesh kodess</dc:creator>
  <cp:lastModifiedBy>Ahmed, Ryan</cp:lastModifiedBy>
  <cp:revision>626</cp:revision>
  <dcterms:created xsi:type="dcterms:W3CDTF">2019-11-18T17:58:36Z</dcterms:created>
  <dcterms:modified xsi:type="dcterms:W3CDTF">2025-05-07T05:11:31Z</dcterms:modified>
</cp:coreProperties>
</file>