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565" r:id="rId2"/>
    <p:sldId id="4221" r:id="rId3"/>
    <p:sldId id="4218" r:id="rId4"/>
    <p:sldId id="4253" r:id="rId5"/>
    <p:sldId id="4230" r:id="rId6"/>
    <p:sldId id="4233" r:id="rId7"/>
    <p:sldId id="4252" r:id="rId8"/>
    <p:sldId id="4254" r:id="rId9"/>
    <p:sldId id="4228" r:id="rId10"/>
    <p:sldId id="27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1752"/>
    <a:srgbClr val="1BBFD1"/>
    <a:srgbClr val="D56E48"/>
    <a:srgbClr val="11CCDD"/>
    <a:srgbClr val="E3E9EE"/>
    <a:srgbClr val="FFFFFF"/>
    <a:srgbClr val="F09063"/>
    <a:srgbClr val="F9F9F9"/>
    <a:srgbClr val="E7C24C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39" autoAdjust="0"/>
    <p:restoredTop sz="94721"/>
  </p:normalViewPr>
  <p:slideViewPr>
    <p:cSldViewPr snapToGrid="0" snapToObjects="1">
      <p:cViewPr varScale="1">
        <p:scale>
          <a:sx n="111" d="100"/>
          <a:sy n="111" d="100"/>
        </p:scale>
        <p:origin x="4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BB5DF1-6160-48DA-9244-780755A51C3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8FA303D-DEFC-4CDB-9941-DC4F441F5D2B}">
      <dgm:prSet custT="1"/>
      <dgm:spPr>
        <a:solidFill>
          <a:srgbClr val="0C1752"/>
        </a:solidFill>
      </dgm:spPr>
      <dgm:t>
        <a:bodyPr/>
        <a:lstStyle/>
        <a:p>
          <a:pPr>
            <a:buNone/>
          </a:pPr>
          <a:r>
            <a:rPr lang="en-US" sz="1800" b="0" dirty="0">
              <a:latin typeface="Montserrat" panose="00000500000000000000" pitchFamily="2" charset="0"/>
            </a:rPr>
            <a:t>Learn how to Setup &amp; configure APIs for frontier LLMs such as OpenAI, Google Gemini, &amp; Anthropic Claude.</a:t>
          </a:r>
          <a:endParaRPr lang="en-CA" sz="1800" b="0" dirty="0">
            <a:latin typeface="Montserrat" panose="00000500000000000000" pitchFamily="2" charset="0"/>
          </a:endParaRPr>
        </a:p>
      </dgm:t>
    </dgm:pt>
    <dgm:pt modelId="{4CD70F76-EF0B-47C6-9D16-276937CA4167}" type="parTrans" cxnId="{D41596D6-3E34-40C8-92AD-A94EAFE036C6}">
      <dgm:prSet/>
      <dgm:spPr/>
      <dgm:t>
        <a:bodyPr/>
        <a:lstStyle/>
        <a:p>
          <a:endParaRPr lang="en-CA" sz="1800"/>
        </a:p>
      </dgm:t>
    </dgm:pt>
    <dgm:pt modelId="{2F5907DB-B5F3-4ACA-887C-70C2948E9A38}" type="sibTrans" cxnId="{D41596D6-3E34-40C8-92AD-A94EAFE036C6}">
      <dgm:prSet/>
      <dgm:spPr/>
      <dgm:t>
        <a:bodyPr/>
        <a:lstStyle/>
        <a:p>
          <a:endParaRPr lang="en-CA" sz="1800"/>
        </a:p>
      </dgm:t>
    </dgm:pt>
    <dgm:pt modelId="{C4671FB3-19EA-4529-8BA2-D50C50617BC8}">
      <dgm:prSet custT="1"/>
      <dgm:spPr>
        <a:solidFill>
          <a:schemeClr val="bg2">
            <a:lumMod val="75000"/>
          </a:schemeClr>
        </a:solidFill>
      </dgm:spPr>
      <dgm:t>
        <a:bodyPr/>
        <a:lstStyle/>
        <a:p>
          <a:pPr>
            <a:buNone/>
          </a:pPr>
          <a:r>
            <a:rPr lang="en-US" sz="1800" b="0" dirty="0">
              <a:latin typeface="Montserrat" panose="00000500000000000000" pitchFamily="2" charset="0"/>
            </a:rPr>
            <a:t>Leverage frontier models to generate code and HTML pages and save the outputs in .html files.</a:t>
          </a:r>
        </a:p>
      </dgm:t>
    </dgm:pt>
    <dgm:pt modelId="{8911FC93-D0B1-43D1-AED8-8DAE358E303F}" type="parTrans" cxnId="{04D2F584-83A0-4A4B-B9E8-AC59451A9CED}">
      <dgm:prSet/>
      <dgm:spPr/>
      <dgm:t>
        <a:bodyPr/>
        <a:lstStyle/>
        <a:p>
          <a:endParaRPr lang="en-CA" sz="1800"/>
        </a:p>
      </dgm:t>
    </dgm:pt>
    <dgm:pt modelId="{584FB423-0BB5-4854-90C3-AFDC18F30B7F}" type="sibTrans" cxnId="{04D2F584-83A0-4A4B-B9E8-AC59451A9CED}">
      <dgm:prSet/>
      <dgm:spPr/>
      <dgm:t>
        <a:bodyPr/>
        <a:lstStyle/>
        <a:p>
          <a:endParaRPr lang="en-CA" sz="1800"/>
        </a:p>
      </dgm:t>
    </dgm:pt>
    <dgm:pt modelId="{448F3835-D18E-487A-9EA9-1EF38C428CEF}">
      <dgm:prSet custT="1"/>
      <dgm:spPr>
        <a:solidFill>
          <a:srgbClr val="11CCDD"/>
        </a:solidFill>
      </dgm:spPr>
      <dgm:t>
        <a:bodyPr/>
        <a:lstStyle/>
        <a:p>
          <a:r>
            <a:rPr lang="en-US" sz="1800" b="0" dirty="0">
              <a:latin typeface="Montserrat" panose="00000500000000000000" pitchFamily="2" charset="0"/>
            </a:rPr>
            <a:t>Compare LLMs using Leaderboards (Vellum &amp; Chatbot Arena) &amp; Perform Blind Test.</a:t>
          </a:r>
        </a:p>
      </dgm:t>
    </dgm:pt>
    <dgm:pt modelId="{92239B8A-C16B-4E09-A1AD-47B671E7BCFC}" type="parTrans" cxnId="{BD8D12E1-F260-42EE-8582-155629329EF6}">
      <dgm:prSet/>
      <dgm:spPr/>
      <dgm:t>
        <a:bodyPr/>
        <a:lstStyle/>
        <a:p>
          <a:endParaRPr lang="en-CA" sz="1800"/>
        </a:p>
      </dgm:t>
    </dgm:pt>
    <dgm:pt modelId="{ECED762D-E5F7-4E1C-8018-69B25EE122B5}" type="sibTrans" cxnId="{BD8D12E1-F260-42EE-8582-155629329EF6}">
      <dgm:prSet/>
      <dgm:spPr/>
      <dgm:t>
        <a:bodyPr/>
        <a:lstStyle/>
        <a:p>
          <a:endParaRPr lang="en-CA" sz="1800"/>
        </a:p>
      </dgm:t>
    </dgm:pt>
    <dgm:pt modelId="{04EE6008-755F-49D6-947B-47620DEFE859}">
      <dgm:prSet custT="1"/>
      <dgm:spPr>
        <a:solidFill>
          <a:srgbClr val="D56E48"/>
        </a:solidFill>
      </dgm:spPr>
      <dgm:t>
        <a:bodyPr/>
        <a:lstStyle/>
        <a:p>
          <a:pPr>
            <a:buNone/>
          </a:pPr>
          <a:r>
            <a:rPr lang="en-US" sz="1800" b="0" dirty="0">
              <a:latin typeface="Montserrat" panose="00000500000000000000" pitchFamily="2" charset="0"/>
            </a:rPr>
            <a:t>Compare the math and creative capability of the frontier models.</a:t>
          </a:r>
        </a:p>
      </dgm:t>
    </dgm:pt>
    <dgm:pt modelId="{AE45487A-6D15-445D-9669-700160B0A478}" type="parTrans" cxnId="{AE8AFE2B-3C5B-48DC-8B0C-61CB2F91F12B}">
      <dgm:prSet/>
      <dgm:spPr/>
      <dgm:t>
        <a:bodyPr/>
        <a:lstStyle/>
        <a:p>
          <a:endParaRPr lang="en-CA" sz="1800"/>
        </a:p>
      </dgm:t>
    </dgm:pt>
    <dgm:pt modelId="{DC1D73DF-8424-4970-91CA-FA3007DF57E0}" type="sibTrans" cxnId="{AE8AFE2B-3C5B-48DC-8B0C-61CB2F91F12B}">
      <dgm:prSet/>
      <dgm:spPr/>
      <dgm:t>
        <a:bodyPr/>
        <a:lstStyle/>
        <a:p>
          <a:endParaRPr lang="en-CA" sz="1800"/>
        </a:p>
      </dgm:t>
    </dgm:pt>
    <dgm:pt modelId="{91AECCB5-357E-4817-8D8B-617F328E7EE2}" type="pres">
      <dgm:prSet presAssocID="{C5BB5DF1-6160-48DA-9244-780755A51C37}" presName="diagram" presStyleCnt="0">
        <dgm:presLayoutVars>
          <dgm:dir/>
          <dgm:resizeHandles val="exact"/>
        </dgm:presLayoutVars>
      </dgm:prSet>
      <dgm:spPr/>
    </dgm:pt>
    <dgm:pt modelId="{9EBD14AB-20E1-4AE1-AF27-00BB53EC156F}" type="pres">
      <dgm:prSet presAssocID="{48FA303D-DEFC-4CDB-9941-DC4F441F5D2B}" presName="node" presStyleLbl="node1" presStyleIdx="0" presStyleCnt="4">
        <dgm:presLayoutVars>
          <dgm:bulletEnabled val="1"/>
        </dgm:presLayoutVars>
      </dgm:prSet>
      <dgm:spPr/>
    </dgm:pt>
    <dgm:pt modelId="{217BB099-4B1D-4FF2-A0AA-2950198478C7}" type="pres">
      <dgm:prSet presAssocID="{2F5907DB-B5F3-4ACA-887C-70C2948E9A38}" presName="sibTrans" presStyleCnt="0"/>
      <dgm:spPr/>
    </dgm:pt>
    <dgm:pt modelId="{EDB4784E-D411-4478-B763-F4EC0811CB3C}" type="pres">
      <dgm:prSet presAssocID="{C4671FB3-19EA-4529-8BA2-D50C50617BC8}" presName="node" presStyleLbl="node1" presStyleIdx="1" presStyleCnt="4">
        <dgm:presLayoutVars>
          <dgm:bulletEnabled val="1"/>
        </dgm:presLayoutVars>
      </dgm:prSet>
      <dgm:spPr/>
    </dgm:pt>
    <dgm:pt modelId="{2A131EAC-EE03-49BF-93C9-52796DB4852F}" type="pres">
      <dgm:prSet presAssocID="{584FB423-0BB5-4854-90C3-AFDC18F30B7F}" presName="sibTrans" presStyleCnt="0"/>
      <dgm:spPr/>
    </dgm:pt>
    <dgm:pt modelId="{7EDD0D57-6A79-4906-AFCD-F7CDEFB4A653}" type="pres">
      <dgm:prSet presAssocID="{04EE6008-755F-49D6-947B-47620DEFE859}" presName="node" presStyleLbl="node1" presStyleIdx="2" presStyleCnt="4">
        <dgm:presLayoutVars>
          <dgm:bulletEnabled val="1"/>
        </dgm:presLayoutVars>
      </dgm:prSet>
      <dgm:spPr/>
    </dgm:pt>
    <dgm:pt modelId="{23D8B152-350D-4286-AA7F-00D299397774}" type="pres">
      <dgm:prSet presAssocID="{DC1D73DF-8424-4970-91CA-FA3007DF57E0}" presName="sibTrans" presStyleCnt="0"/>
      <dgm:spPr/>
    </dgm:pt>
    <dgm:pt modelId="{2E40F45E-15FD-44FD-B317-BB6749CA773F}" type="pres">
      <dgm:prSet presAssocID="{448F3835-D18E-487A-9EA9-1EF38C428CEF}" presName="node" presStyleLbl="node1" presStyleIdx="3" presStyleCnt="4">
        <dgm:presLayoutVars>
          <dgm:bulletEnabled val="1"/>
        </dgm:presLayoutVars>
      </dgm:prSet>
      <dgm:spPr/>
    </dgm:pt>
  </dgm:ptLst>
  <dgm:cxnLst>
    <dgm:cxn modelId="{B9930F0D-9F45-4B39-BEBE-A53207AC463D}" type="presOf" srcId="{48FA303D-DEFC-4CDB-9941-DC4F441F5D2B}" destId="{9EBD14AB-20E1-4AE1-AF27-00BB53EC156F}" srcOrd="0" destOrd="0" presId="urn:microsoft.com/office/officeart/2005/8/layout/default"/>
    <dgm:cxn modelId="{AE8AFE2B-3C5B-48DC-8B0C-61CB2F91F12B}" srcId="{C5BB5DF1-6160-48DA-9244-780755A51C37}" destId="{04EE6008-755F-49D6-947B-47620DEFE859}" srcOrd="2" destOrd="0" parTransId="{AE45487A-6D15-445D-9669-700160B0A478}" sibTransId="{DC1D73DF-8424-4970-91CA-FA3007DF57E0}"/>
    <dgm:cxn modelId="{1A031836-EE43-4243-B2EC-43E72E588628}" type="presOf" srcId="{448F3835-D18E-487A-9EA9-1EF38C428CEF}" destId="{2E40F45E-15FD-44FD-B317-BB6749CA773F}" srcOrd="0" destOrd="0" presId="urn:microsoft.com/office/officeart/2005/8/layout/default"/>
    <dgm:cxn modelId="{6BDF0C53-1909-4B51-AB98-AA5B371A1591}" type="presOf" srcId="{C4671FB3-19EA-4529-8BA2-D50C50617BC8}" destId="{EDB4784E-D411-4478-B763-F4EC0811CB3C}" srcOrd="0" destOrd="0" presId="urn:microsoft.com/office/officeart/2005/8/layout/default"/>
    <dgm:cxn modelId="{04D2F584-83A0-4A4B-B9E8-AC59451A9CED}" srcId="{C5BB5DF1-6160-48DA-9244-780755A51C37}" destId="{C4671FB3-19EA-4529-8BA2-D50C50617BC8}" srcOrd="1" destOrd="0" parTransId="{8911FC93-D0B1-43D1-AED8-8DAE358E303F}" sibTransId="{584FB423-0BB5-4854-90C3-AFDC18F30B7F}"/>
    <dgm:cxn modelId="{BFBB30A1-1272-4551-A02C-86720A886D56}" type="presOf" srcId="{04EE6008-755F-49D6-947B-47620DEFE859}" destId="{7EDD0D57-6A79-4906-AFCD-F7CDEFB4A653}" srcOrd="0" destOrd="0" presId="urn:microsoft.com/office/officeart/2005/8/layout/default"/>
    <dgm:cxn modelId="{D41596D6-3E34-40C8-92AD-A94EAFE036C6}" srcId="{C5BB5DF1-6160-48DA-9244-780755A51C37}" destId="{48FA303D-DEFC-4CDB-9941-DC4F441F5D2B}" srcOrd="0" destOrd="0" parTransId="{4CD70F76-EF0B-47C6-9D16-276937CA4167}" sibTransId="{2F5907DB-B5F3-4ACA-887C-70C2948E9A38}"/>
    <dgm:cxn modelId="{BD8D12E1-F260-42EE-8582-155629329EF6}" srcId="{C5BB5DF1-6160-48DA-9244-780755A51C37}" destId="{448F3835-D18E-487A-9EA9-1EF38C428CEF}" srcOrd="3" destOrd="0" parTransId="{92239B8A-C16B-4E09-A1AD-47B671E7BCFC}" sibTransId="{ECED762D-E5F7-4E1C-8018-69B25EE122B5}"/>
    <dgm:cxn modelId="{BCF0D0E2-7832-4736-98E9-D156945CD970}" type="presOf" srcId="{C5BB5DF1-6160-48DA-9244-780755A51C37}" destId="{91AECCB5-357E-4817-8D8B-617F328E7EE2}" srcOrd="0" destOrd="0" presId="urn:microsoft.com/office/officeart/2005/8/layout/default"/>
    <dgm:cxn modelId="{0C5F09C9-3D24-48C1-BE92-76AB4835E10E}" type="presParOf" srcId="{91AECCB5-357E-4817-8D8B-617F328E7EE2}" destId="{9EBD14AB-20E1-4AE1-AF27-00BB53EC156F}" srcOrd="0" destOrd="0" presId="urn:microsoft.com/office/officeart/2005/8/layout/default"/>
    <dgm:cxn modelId="{D89AC5B8-7D9C-49A2-9D1B-119A095FC751}" type="presParOf" srcId="{91AECCB5-357E-4817-8D8B-617F328E7EE2}" destId="{217BB099-4B1D-4FF2-A0AA-2950198478C7}" srcOrd="1" destOrd="0" presId="urn:microsoft.com/office/officeart/2005/8/layout/default"/>
    <dgm:cxn modelId="{4B7AC3AA-4EE9-4934-AD19-8DE8D0293C27}" type="presParOf" srcId="{91AECCB5-357E-4817-8D8B-617F328E7EE2}" destId="{EDB4784E-D411-4478-B763-F4EC0811CB3C}" srcOrd="2" destOrd="0" presId="urn:microsoft.com/office/officeart/2005/8/layout/default"/>
    <dgm:cxn modelId="{6E00AB85-243C-426D-85AE-1DCAF3E6C19A}" type="presParOf" srcId="{91AECCB5-357E-4817-8D8B-617F328E7EE2}" destId="{2A131EAC-EE03-49BF-93C9-52796DB4852F}" srcOrd="3" destOrd="0" presId="urn:microsoft.com/office/officeart/2005/8/layout/default"/>
    <dgm:cxn modelId="{75D82C7D-5851-43CC-A057-259759E5D35A}" type="presParOf" srcId="{91AECCB5-357E-4817-8D8B-617F328E7EE2}" destId="{7EDD0D57-6A79-4906-AFCD-F7CDEFB4A653}" srcOrd="4" destOrd="0" presId="urn:microsoft.com/office/officeart/2005/8/layout/default"/>
    <dgm:cxn modelId="{0E48CD53-52B0-4A3D-A371-E3CDC20B1D94}" type="presParOf" srcId="{91AECCB5-357E-4817-8D8B-617F328E7EE2}" destId="{23D8B152-350D-4286-AA7F-00D299397774}" srcOrd="5" destOrd="0" presId="urn:microsoft.com/office/officeart/2005/8/layout/default"/>
    <dgm:cxn modelId="{FAE54912-4ABA-483F-AFA7-3A58EF159C74}" type="presParOf" srcId="{91AECCB5-357E-4817-8D8B-617F328E7EE2}" destId="{2E40F45E-15FD-44FD-B317-BB6749CA773F}" srcOrd="6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701675-2628-48BB-B19A-78E43352844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6160B89-8E34-470E-901A-66C08B8DD8C4}">
      <dgm:prSet phldrT="[Text]"/>
      <dgm:spPr>
        <a:solidFill>
          <a:srgbClr val="0C1752"/>
        </a:solidFill>
      </dgm:spPr>
      <dgm:t>
        <a:bodyPr/>
        <a:lstStyle/>
        <a:p>
          <a:pPr algn="ctr">
            <a:buNone/>
          </a:pPr>
          <a:r>
            <a:rPr lang="en-US" b="1" dirty="0">
              <a:latin typeface="Montserrat" panose="00000500000000000000" pitchFamily="2" charset="0"/>
            </a:rPr>
            <a:t>Open-source or Closed</a:t>
          </a:r>
          <a:endParaRPr lang="en-CA" dirty="0">
            <a:latin typeface="Montserrat" panose="00000500000000000000" pitchFamily="2" charset="0"/>
          </a:endParaRPr>
        </a:p>
      </dgm:t>
    </dgm:pt>
    <dgm:pt modelId="{3B0221C5-0537-4FA5-BFF8-7C4BABA57746}" type="parTrans" cxnId="{55542BFE-A53F-45C7-AAEB-EB3E72D3B2DE}">
      <dgm:prSet/>
      <dgm:spPr/>
      <dgm:t>
        <a:bodyPr/>
        <a:lstStyle/>
        <a:p>
          <a:endParaRPr lang="en-CA"/>
        </a:p>
      </dgm:t>
    </dgm:pt>
    <dgm:pt modelId="{4222F12A-65CA-4DA9-85F6-320B9889E6AF}" type="sibTrans" cxnId="{55542BFE-A53F-45C7-AAEB-EB3E72D3B2DE}">
      <dgm:prSet/>
      <dgm:spPr/>
      <dgm:t>
        <a:bodyPr/>
        <a:lstStyle/>
        <a:p>
          <a:endParaRPr lang="en-CA"/>
        </a:p>
      </dgm:t>
    </dgm:pt>
    <dgm:pt modelId="{6CBBDD14-A5DD-4DCC-912B-F49C322B1E93}">
      <dgm:prSet/>
      <dgm:spPr>
        <a:solidFill>
          <a:srgbClr val="0C1752"/>
        </a:solidFill>
      </dgm:spPr>
      <dgm:t>
        <a:bodyPr/>
        <a:lstStyle/>
        <a:p>
          <a:pPr algn="ctr"/>
          <a:r>
            <a:rPr lang="en-US" dirty="0">
              <a:latin typeface="Montserrat" panose="00000500000000000000" pitchFamily="2" charset="0"/>
            </a:rPr>
            <a:t>Closed (e.g. GPT-4) usually offers better performance and ease of use via APIs.</a:t>
          </a:r>
        </a:p>
      </dgm:t>
    </dgm:pt>
    <dgm:pt modelId="{B5903B53-9551-42D6-87E2-7DFCDB1279A6}" type="parTrans" cxnId="{225C13DB-7E23-4961-B87E-F33CC0548E5F}">
      <dgm:prSet/>
      <dgm:spPr/>
      <dgm:t>
        <a:bodyPr/>
        <a:lstStyle/>
        <a:p>
          <a:endParaRPr lang="en-CA"/>
        </a:p>
      </dgm:t>
    </dgm:pt>
    <dgm:pt modelId="{3329973E-9CF8-452E-95FD-26AA9AD5E682}" type="sibTrans" cxnId="{225C13DB-7E23-4961-B87E-F33CC0548E5F}">
      <dgm:prSet/>
      <dgm:spPr/>
      <dgm:t>
        <a:bodyPr/>
        <a:lstStyle/>
        <a:p>
          <a:endParaRPr lang="en-CA"/>
        </a:p>
      </dgm:t>
    </dgm:pt>
    <dgm:pt modelId="{3F1DF7AA-B365-474B-A921-56F0DC411E2E}">
      <dgm:prSet/>
      <dgm:spPr>
        <a:solidFill>
          <a:srgbClr val="D56E48"/>
        </a:solidFill>
      </dgm:spPr>
      <dgm:t>
        <a:bodyPr/>
        <a:lstStyle/>
        <a:p>
          <a:pPr algn="ctr"/>
          <a:r>
            <a:rPr lang="en-US" b="1" dirty="0">
              <a:latin typeface="Montserrat" panose="00000500000000000000" pitchFamily="2" charset="0"/>
            </a:rPr>
            <a:t>Context Length</a:t>
          </a:r>
        </a:p>
      </dgm:t>
    </dgm:pt>
    <dgm:pt modelId="{0F2DC970-B29E-4EB6-9A31-1E986D4BFDA1}" type="parTrans" cxnId="{A07FD7C4-7131-4F7C-AB28-E836AF334E05}">
      <dgm:prSet/>
      <dgm:spPr/>
      <dgm:t>
        <a:bodyPr/>
        <a:lstStyle/>
        <a:p>
          <a:endParaRPr lang="en-CA"/>
        </a:p>
      </dgm:t>
    </dgm:pt>
    <dgm:pt modelId="{D4BA8702-2CBF-405B-A113-53B88854FEDA}" type="sibTrans" cxnId="{A07FD7C4-7131-4F7C-AB28-E836AF334E05}">
      <dgm:prSet/>
      <dgm:spPr/>
      <dgm:t>
        <a:bodyPr/>
        <a:lstStyle/>
        <a:p>
          <a:endParaRPr lang="en-CA"/>
        </a:p>
      </dgm:t>
    </dgm:pt>
    <dgm:pt modelId="{C69DB71A-33B3-44D4-94B3-25D0308E61ED}">
      <dgm:prSet/>
      <dgm:spPr>
        <a:solidFill>
          <a:srgbClr val="D56E48"/>
        </a:solidFill>
      </dgm:spPr>
      <dgm:t>
        <a:bodyPr/>
        <a:lstStyle/>
        <a:p>
          <a:pPr algn="ctr"/>
          <a:r>
            <a:rPr lang="en-US" dirty="0">
              <a:latin typeface="Montserrat" panose="00000500000000000000" pitchFamily="2" charset="0"/>
            </a:rPr>
            <a:t>How much input/output the model can handle in one go.</a:t>
          </a:r>
        </a:p>
      </dgm:t>
    </dgm:pt>
    <dgm:pt modelId="{8F0A8BA7-5D15-4F74-8234-E750F03B8F10}" type="parTrans" cxnId="{4BA8D5E5-6EB4-4027-99F0-0BD1282D3605}">
      <dgm:prSet/>
      <dgm:spPr/>
      <dgm:t>
        <a:bodyPr/>
        <a:lstStyle/>
        <a:p>
          <a:endParaRPr lang="en-CA"/>
        </a:p>
      </dgm:t>
    </dgm:pt>
    <dgm:pt modelId="{3208615C-DDE4-4BD1-AAC4-6B455B3B488A}" type="sibTrans" cxnId="{4BA8D5E5-6EB4-4027-99F0-0BD1282D3605}">
      <dgm:prSet/>
      <dgm:spPr/>
      <dgm:t>
        <a:bodyPr/>
        <a:lstStyle/>
        <a:p>
          <a:endParaRPr lang="en-CA"/>
        </a:p>
      </dgm:t>
    </dgm:pt>
    <dgm:pt modelId="{C33014E5-171E-4C78-9873-EDE65E42B3A8}">
      <dgm:prSet/>
      <dgm:spPr>
        <a:solidFill>
          <a:srgbClr val="D56E48"/>
        </a:solidFill>
      </dgm:spPr>
      <dgm:t>
        <a:bodyPr/>
        <a:lstStyle/>
        <a:p>
          <a:pPr algn="ctr"/>
          <a:r>
            <a:rPr lang="en-US" dirty="0">
              <a:latin typeface="Montserrat" panose="00000500000000000000" pitchFamily="2" charset="0"/>
            </a:rPr>
            <a:t>For long documents or multi-turn conversations, longer context is better (e.g., Gemini 2.5 Flash has 1M Window).</a:t>
          </a:r>
        </a:p>
      </dgm:t>
    </dgm:pt>
    <dgm:pt modelId="{3F2F2229-6864-44CD-8357-DCABBF269A01}" type="parTrans" cxnId="{A65CCF91-774D-496E-BF72-424E4D9BBBA4}">
      <dgm:prSet/>
      <dgm:spPr/>
      <dgm:t>
        <a:bodyPr/>
        <a:lstStyle/>
        <a:p>
          <a:endParaRPr lang="en-CA"/>
        </a:p>
      </dgm:t>
    </dgm:pt>
    <dgm:pt modelId="{622E3180-EAC6-42FE-9433-3517AD62358F}" type="sibTrans" cxnId="{A65CCF91-774D-496E-BF72-424E4D9BBBA4}">
      <dgm:prSet/>
      <dgm:spPr/>
      <dgm:t>
        <a:bodyPr/>
        <a:lstStyle/>
        <a:p>
          <a:endParaRPr lang="en-CA"/>
        </a:p>
      </dgm:t>
    </dgm:pt>
    <dgm:pt modelId="{5664CF71-3B36-4AD1-88C1-E2D53CAFF96A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en-US" b="1" dirty="0">
              <a:latin typeface="Montserrat" panose="00000500000000000000" pitchFamily="2" charset="0"/>
            </a:rPr>
            <a:t>Release Date &amp; Knowledge Cut-off</a:t>
          </a:r>
        </a:p>
      </dgm:t>
    </dgm:pt>
    <dgm:pt modelId="{359A220F-4C20-4F84-B21F-5EFE9DCD1484}" type="parTrans" cxnId="{BCF4898E-0D46-4C42-BE5F-39CF092A08D3}">
      <dgm:prSet/>
      <dgm:spPr/>
      <dgm:t>
        <a:bodyPr/>
        <a:lstStyle/>
        <a:p>
          <a:endParaRPr lang="en-CA"/>
        </a:p>
      </dgm:t>
    </dgm:pt>
    <dgm:pt modelId="{31B92580-933C-4C92-92B4-F1644426BFF1}" type="sibTrans" cxnId="{BCF4898E-0D46-4C42-BE5F-39CF092A08D3}">
      <dgm:prSet/>
      <dgm:spPr/>
      <dgm:t>
        <a:bodyPr/>
        <a:lstStyle/>
        <a:p>
          <a:endParaRPr lang="en-CA"/>
        </a:p>
      </dgm:t>
    </dgm:pt>
    <dgm:pt modelId="{4A608EF5-2B63-49A6-9BB6-6C34169A1128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en-US" dirty="0">
              <a:latin typeface="Montserrat" panose="00000500000000000000" pitchFamily="2" charset="0"/>
            </a:rPr>
            <a:t>Newer models are trained on more recent data (useful for current events) (e.g.: GPT-3.5’s cut-off is early 2023.</a:t>
          </a:r>
        </a:p>
      </dgm:t>
    </dgm:pt>
    <dgm:pt modelId="{71D48485-CFAD-48CB-9863-9CFFFC446F88}" type="parTrans" cxnId="{CA609692-8BCA-405F-9D08-9D492B59AA71}">
      <dgm:prSet/>
      <dgm:spPr/>
      <dgm:t>
        <a:bodyPr/>
        <a:lstStyle/>
        <a:p>
          <a:endParaRPr lang="en-CA"/>
        </a:p>
      </dgm:t>
    </dgm:pt>
    <dgm:pt modelId="{85A0B412-75BE-4A6A-99F4-AAA81E4A74DB}" type="sibTrans" cxnId="{CA609692-8BCA-405F-9D08-9D492B59AA71}">
      <dgm:prSet/>
      <dgm:spPr/>
      <dgm:t>
        <a:bodyPr/>
        <a:lstStyle/>
        <a:p>
          <a:endParaRPr lang="en-CA"/>
        </a:p>
      </dgm:t>
    </dgm:pt>
    <dgm:pt modelId="{3600A665-44A5-499A-8C1D-03DF7E434A83}">
      <dgm:prSet/>
      <dgm:spPr>
        <a:solidFill>
          <a:srgbClr val="1BBFD1"/>
        </a:solidFill>
      </dgm:spPr>
      <dgm:t>
        <a:bodyPr/>
        <a:lstStyle/>
        <a:p>
          <a:pPr algn="ctr"/>
          <a:r>
            <a:rPr lang="en-US" b="1" dirty="0">
              <a:latin typeface="Montserrat" panose="00000500000000000000" pitchFamily="2" charset="0"/>
            </a:rPr>
            <a:t>Parameters</a:t>
          </a:r>
        </a:p>
      </dgm:t>
    </dgm:pt>
    <dgm:pt modelId="{A6837176-D912-4F04-AEFA-AA15ED73EEB4}" type="parTrans" cxnId="{D08EE8CF-A2D7-4272-8E41-E2F917C43DA2}">
      <dgm:prSet/>
      <dgm:spPr/>
      <dgm:t>
        <a:bodyPr/>
        <a:lstStyle/>
        <a:p>
          <a:endParaRPr lang="en-CA"/>
        </a:p>
      </dgm:t>
    </dgm:pt>
    <dgm:pt modelId="{44C96717-91FA-4034-BED5-073DB8C1918F}" type="sibTrans" cxnId="{D08EE8CF-A2D7-4272-8E41-E2F917C43DA2}">
      <dgm:prSet/>
      <dgm:spPr/>
      <dgm:t>
        <a:bodyPr/>
        <a:lstStyle/>
        <a:p>
          <a:endParaRPr lang="en-CA"/>
        </a:p>
      </dgm:t>
    </dgm:pt>
    <dgm:pt modelId="{D48B3841-90DB-4CF7-BD32-291BD48EF0B1}">
      <dgm:prSet/>
      <dgm:spPr>
        <a:solidFill>
          <a:srgbClr val="1BBFD1"/>
        </a:solidFill>
      </dgm:spPr>
      <dgm:t>
        <a:bodyPr/>
        <a:lstStyle/>
        <a:p>
          <a:pPr algn="ctr"/>
          <a:r>
            <a:rPr lang="en-US" dirty="0">
              <a:latin typeface="Montserrat" panose="00000500000000000000" pitchFamily="2" charset="0"/>
            </a:rPr>
            <a:t>More parameters usually = more capacity (e.g., GPT-3 has 175B).</a:t>
          </a:r>
        </a:p>
      </dgm:t>
    </dgm:pt>
    <dgm:pt modelId="{28790B75-7FCF-49D7-AA5F-0416F5786346}" type="parTrans" cxnId="{2F4DE75D-381B-4E58-B03F-4022C5B702E5}">
      <dgm:prSet/>
      <dgm:spPr/>
      <dgm:t>
        <a:bodyPr/>
        <a:lstStyle/>
        <a:p>
          <a:endParaRPr lang="en-CA"/>
        </a:p>
      </dgm:t>
    </dgm:pt>
    <dgm:pt modelId="{20B558F8-4443-46E8-8A39-C0F0CC6B6D52}" type="sibTrans" cxnId="{2F4DE75D-381B-4E58-B03F-4022C5B702E5}">
      <dgm:prSet/>
      <dgm:spPr/>
      <dgm:t>
        <a:bodyPr/>
        <a:lstStyle/>
        <a:p>
          <a:endParaRPr lang="en-CA"/>
        </a:p>
      </dgm:t>
    </dgm:pt>
    <dgm:pt modelId="{585F79A2-9B65-426E-96A3-F444B043F20B}">
      <dgm:prSet/>
      <dgm:spPr>
        <a:solidFill>
          <a:srgbClr val="1BBFD1"/>
        </a:solidFill>
      </dgm:spPr>
      <dgm:t>
        <a:bodyPr/>
        <a:lstStyle/>
        <a:p>
          <a:pPr algn="ctr"/>
          <a:r>
            <a:rPr lang="en-US" dirty="0">
              <a:latin typeface="Montserrat" panose="00000500000000000000" pitchFamily="2" charset="0"/>
            </a:rPr>
            <a:t>But bigger isn’t always better for performance or cost—efficiency matters too.</a:t>
          </a:r>
        </a:p>
      </dgm:t>
    </dgm:pt>
    <dgm:pt modelId="{0AA58683-D5B8-4ECF-9AE2-0186EB8A0E35}" type="parTrans" cxnId="{EF5A9F16-9EE5-477B-84E8-BAD1692FF2AC}">
      <dgm:prSet/>
      <dgm:spPr/>
      <dgm:t>
        <a:bodyPr/>
        <a:lstStyle/>
        <a:p>
          <a:endParaRPr lang="en-CA"/>
        </a:p>
      </dgm:t>
    </dgm:pt>
    <dgm:pt modelId="{32889396-63CE-4F6F-8F2E-22DA5DA7740F}" type="sibTrans" cxnId="{EF5A9F16-9EE5-477B-84E8-BAD1692FF2AC}">
      <dgm:prSet/>
      <dgm:spPr/>
      <dgm:t>
        <a:bodyPr/>
        <a:lstStyle/>
        <a:p>
          <a:endParaRPr lang="en-CA"/>
        </a:p>
      </dgm:t>
    </dgm:pt>
    <dgm:pt modelId="{6FC848A7-210D-4121-9E51-5CBDC5DE7E55}">
      <dgm:prSet/>
      <dgm:spPr>
        <a:solidFill>
          <a:srgbClr val="0C1752"/>
        </a:solidFill>
      </dgm:spPr>
      <dgm:t>
        <a:bodyPr/>
        <a:lstStyle/>
        <a:p>
          <a:pPr algn="ctr"/>
          <a:r>
            <a:rPr lang="en-US" b="1" dirty="0">
              <a:latin typeface="Montserrat" panose="00000500000000000000" pitchFamily="2" charset="0"/>
            </a:rPr>
            <a:t>Training Tokens</a:t>
          </a:r>
        </a:p>
      </dgm:t>
    </dgm:pt>
    <dgm:pt modelId="{10847966-3B6A-4B4D-A099-71C227CE44CD}" type="parTrans" cxnId="{1C82B913-1642-4F56-8279-36471D6166E2}">
      <dgm:prSet/>
      <dgm:spPr/>
      <dgm:t>
        <a:bodyPr/>
        <a:lstStyle/>
        <a:p>
          <a:endParaRPr lang="en-CA"/>
        </a:p>
      </dgm:t>
    </dgm:pt>
    <dgm:pt modelId="{CF5724C1-CBE0-4468-8837-EA23DB0EA824}" type="sibTrans" cxnId="{1C82B913-1642-4F56-8279-36471D6166E2}">
      <dgm:prSet/>
      <dgm:spPr/>
      <dgm:t>
        <a:bodyPr/>
        <a:lstStyle/>
        <a:p>
          <a:endParaRPr lang="en-CA"/>
        </a:p>
      </dgm:t>
    </dgm:pt>
    <dgm:pt modelId="{A2A45F61-7099-40C2-AAE8-F9D375B9316E}">
      <dgm:prSet/>
      <dgm:spPr>
        <a:solidFill>
          <a:srgbClr val="0C1752"/>
        </a:solidFill>
      </dgm:spPr>
      <dgm:t>
        <a:bodyPr/>
        <a:lstStyle/>
        <a:p>
          <a:pPr algn="ctr"/>
          <a:r>
            <a:rPr lang="en-US" dirty="0">
              <a:latin typeface="Montserrat" panose="00000500000000000000" pitchFamily="2" charset="0"/>
            </a:rPr>
            <a:t>Refers to how much text the model was trained on.</a:t>
          </a:r>
        </a:p>
      </dgm:t>
    </dgm:pt>
    <dgm:pt modelId="{737C5C26-DB70-4EFB-AB49-05ED3CA6EE05}" type="parTrans" cxnId="{EA623D7B-9922-470C-B7F6-E9BA86B6B7A3}">
      <dgm:prSet/>
      <dgm:spPr/>
      <dgm:t>
        <a:bodyPr/>
        <a:lstStyle/>
        <a:p>
          <a:endParaRPr lang="en-CA"/>
        </a:p>
      </dgm:t>
    </dgm:pt>
    <dgm:pt modelId="{B6D20A5B-7245-4AEB-AF50-C92BA9EDB950}" type="sibTrans" cxnId="{EA623D7B-9922-470C-B7F6-E9BA86B6B7A3}">
      <dgm:prSet/>
      <dgm:spPr/>
      <dgm:t>
        <a:bodyPr/>
        <a:lstStyle/>
        <a:p>
          <a:endParaRPr lang="en-CA"/>
        </a:p>
      </dgm:t>
    </dgm:pt>
    <dgm:pt modelId="{631F5968-3CFB-4218-A716-E17E3A3CC04F}">
      <dgm:prSet/>
      <dgm:spPr>
        <a:solidFill>
          <a:srgbClr val="0C1752"/>
        </a:solidFill>
      </dgm:spPr>
      <dgm:t>
        <a:bodyPr/>
        <a:lstStyle/>
        <a:p>
          <a:pPr algn="ctr"/>
          <a:r>
            <a:rPr lang="en-US" dirty="0">
              <a:latin typeface="Montserrat" panose="00000500000000000000" pitchFamily="2" charset="0"/>
            </a:rPr>
            <a:t>More tokens = broader language understanding and generalization</a:t>
          </a:r>
        </a:p>
      </dgm:t>
    </dgm:pt>
    <dgm:pt modelId="{DE1E82C7-0CA7-4FD3-8FD0-B82C3CF5094C}" type="parTrans" cxnId="{ECBC9BBB-1F98-488F-A2D2-791F551D1D7A}">
      <dgm:prSet/>
      <dgm:spPr/>
      <dgm:t>
        <a:bodyPr/>
        <a:lstStyle/>
        <a:p>
          <a:endParaRPr lang="en-CA"/>
        </a:p>
      </dgm:t>
    </dgm:pt>
    <dgm:pt modelId="{7AD29FC6-3C24-48EC-B9DF-103056F046BD}" type="sibTrans" cxnId="{ECBC9BBB-1F98-488F-A2D2-791F551D1D7A}">
      <dgm:prSet/>
      <dgm:spPr/>
      <dgm:t>
        <a:bodyPr/>
        <a:lstStyle/>
        <a:p>
          <a:endParaRPr lang="en-CA"/>
        </a:p>
      </dgm:t>
    </dgm:pt>
    <dgm:pt modelId="{25CA3BB3-E455-4C91-A7A2-4CA1423D5DE5}">
      <dgm:prSet phldrT="[Text]"/>
      <dgm:spPr>
        <a:solidFill>
          <a:srgbClr val="0C1752"/>
        </a:solidFill>
      </dgm:spPr>
      <dgm:t>
        <a:bodyPr/>
        <a:lstStyle/>
        <a:p>
          <a:pPr algn="ctr">
            <a:buNone/>
          </a:pPr>
          <a:r>
            <a:rPr lang="en-US" dirty="0">
              <a:latin typeface="Montserrat" panose="00000500000000000000" pitchFamily="2" charset="0"/>
            </a:rPr>
            <a:t>Open-source (e.g. LLaMA) gives you flexibility, full control, and lower cost if self-hosted.</a:t>
          </a:r>
          <a:endParaRPr lang="en-CA" dirty="0">
            <a:latin typeface="Montserrat" panose="00000500000000000000" pitchFamily="2" charset="0"/>
          </a:endParaRPr>
        </a:p>
      </dgm:t>
    </dgm:pt>
    <dgm:pt modelId="{A78C69AA-3C9C-41C4-BADA-07C99D9B4DD2}" type="parTrans" cxnId="{56EC4FD8-3DD6-46AB-BDC8-967EC4FB19F1}">
      <dgm:prSet/>
      <dgm:spPr/>
      <dgm:t>
        <a:bodyPr/>
        <a:lstStyle/>
        <a:p>
          <a:endParaRPr lang="en-CA"/>
        </a:p>
      </dgm:t>
    </dgm:pt>
    <dgm:pt modelId="{04BC0E57-F42D-4BCB-BE2E-EA08A840BB2D}" type="sibTrans" cxnId="{56EC4FD8-3DD6-46AB-BDC8-967EC4FB19F1}">
      <dgm:prSet/>
      <dgm:spPr/>
      <dgm:t>
        <a:bodyPr/>
        <a:lstStyle/>
        <a:p>
          <a:endParaRPr lang="en-CA"/>
        </a:p>
      </dgm:t>
    </dgm:pt>
    <dgm:pt modelId="{D9089176-832D-4072-AA14-F5882F96BE52}" type="pres">
      <dgm:prSet presAssocID="{AE701675-2628-48BB-B19A-78E43352844D}" presName="diagram" presStyleCnt="0">
        <dgm:presLayoutVars>
          <dgm:dir/>
          <dgm:resizeHandles val="exact"/>
        </dgm:presLayoutVars>
      </dgm:prSet>
      <dgm:spPr/>
    </dgm:pt>
    <dgm:pt modelId="{22A683DA-2E6C-4A1D-B5EB-00B316BB5618}" type="pres">
      <dgm:prSet presAssocID="{66160B89-8E34-470E-901A-66C08B8DD8C4}" presName="node" presStyleLbl="node1" presStyleIdx="0" presStyleCnt="5">
        <dgm:presLayoutVars>
          <dgm:bulletEnabled val="1"/>
        </dgm:presLayoutVars>
      </dgm:prSet>
      <dgm:spPr/>
    </dgm:pt>
    <dgm:pt modelId="{27DA22F2-1C6F-4E84-9D38-7C3E74C00577}" type="pres">
      <dgm:prSet presAssocID="{4222F12A-65CA-4DA9-85F6-320B9889E6AF}" presName="sibTrans" presStyleCnt="0"/>
      <dgm:spPr/>
    </dgm:pt>
    <dgm:pt modelId="{91CC4636-DDCB-4FB1-83BD-729F95322A26}" type="pres">
      <dgm:prSet presAssocID="{3F1DF7AA-B365-474B-A921-56F0DC411E2E}" presName="node" presStyleLbl="node1" presStyleIdx="1" presStyleCnt="5">
        <dgm:presLayoutVars>
          <dgm:bulletEnabled val="1"/>
        </dgm:presLayoutVars>
      </dgm:prSet>
      <dgm:spPr/>
    </dgm:pt>
    <dgm:pt modelId="{D5C972CF-A21D-4D31-BDF9-41C6B6C7E07E}" type="pres">
      <dgm:prSet presAssocID="{D4BA8702-2CBF-405B-A113-53B88854FEDA}" presName="sibTrans" presStyleCnt="0"/>
      <dgm:spPr/>
    </dgm:pt>
    <dgm:pt modelId="{5F91D587-461E-40AC-AD18-81F1604A5BB0}" type="pres">
      <dgm:prSet presAssocID="{5664CF71-3B36-4AD1-88C1-E2D53CAFF96A}" presName="node" presStyleLbl="node1" presStyleIdx="2" presStyleCnt="5">
        <dgm:presLayoutVars>
          <dgm:bulletEnabled val="1"/>
        </dgm:presLayoutVars>
      </dgm:prSet>
      <dgm:spPr/>
    </dgm:pt>
    <dgm:pt modelId="{2F6B6815-6FF4-42C2-9351-A17E8FF59AC4}" type="pres">
      <dgm:prSet presAssocID="{31B92580-933C-4C92-92B4-F1644426BFF1}" presName="sibTrans" presStyleCnt="0"/>
      <dgm:spPr/>
    </dgm:pt>
    <dgm:pt modelId="{8356DDC2-D974-41EE-9499-E52BC9F2CC40}" type="pres">
      <dgm:prSet presAssocID="{3600A665-44A5-499A-8C1D-03DF7E434A83}" presName="node" presStyleLbl="node1" presStyleIdx="3" presStyleCnt="5">
        <dgm:presLayoutVars>
          <dgm:bulletEnabled val="1"/>
        </dgm:presLayoutVars>
      </dgm:prSet>
      <dgm:spPr/>
    </dgm:pt>
    <dgm:pt modelId="{8E49A63F-868D-4DE0-9CF4-ACF5CF9A38A3}" type="pres">
      <dgm:prSet presAssocID="{44C96717-91FA-4034-BED5-073DB8C1918F}" presName="sibTrans" presStyleCnt="0"/>
      <dgm:spPr/>
    </dgm:pt>
    <dgm:pt modelId="{50F23731-CF3F-4209-BB59-D0165D9332CB}" type="pres">
      <dgm:prSet presAssocID="{6FC848A7-210D-4121-9E51-5CBDC5DE7E55}" presName="node" presStyleLbl="node1" presStyleIdx="4" presStyleCnt="5">
        <dgm:presLayoutVars>
          <dgm:bulletEnabled val="1"/>
        </dgm:presLayoutVars>
      </dgm:prSet>
      <dgm:spPr/>
    </dgm:pt>
  </dgm:ptLst>
  <dgm:cxnLst>
    <dgm:cxn modelId="{EBD20009-2D5A-4AE8-BE82-D0578341C1AA}" type="presOf" srcId="{4A608EF5-2B63-49A6-9BB6-6C34169A1128}" destId="{5F91D587-461E-40AC-AD18-81F1604A5BB0}" srcOrd="0" destOrd="1" presId="urn:microsoft.com/office/officeart/2005/8/layout/default"/>
    <dgm:cxn modelId="{1C82B913-1642-4F56-8279-36471D6166E2}" srcId="{AE701675-2628-48BB-B19A-78E43352844D}" destId="{6FC848A7-210D-4121-9E51-5CBDC5DE7E55}" srcOrd="4" destOrd="0" parTransId="{10847966-3B6A-4B4D-A099-71C227CE44CD}" sibTransId="{CF5724C1-CBE0-4468-8837-EA23DB0EA824}"/>
    <dgm:cxn modelId="{EF5A9F16-9EE5-477B-84E8-BAD1692FF2AC}" srcId="{3600A665-44A5-499A-8C1D-03DF7E434A83}" destId="{585F79A2-9B65-426E-96A3-F444B043F20B}" srcOrd="1" destOrd="0" parTransId="{0AA58683-D5B8-4ECF-9AE2-0186EB8A0E35}" sibTransId="{32889396-63CE-4F6F-8F2E-22DA5DA7740F}"/>
    <dgm:cxn modelId="{44C00A1C-4AB4-49D6-9C7E-E3FD79D671CE}" type="presOf" srcId="{3600A665-44A5-499A-8C1D-03DF7E434A83}" destId="{8356DDC2-D974-41EE-9499-E52BC9F2CC40}" srcOrd="0" destOrd="0" presId="urn:microsoft.com/office/officeart/2005/8/layout/default"/>
    <dgm:cxn modelId="{F8EBE621-0443-4F4C-84F5-1687138D05A1}" type="presOf" srcId="{585F79A2-9B65-426E-96A3-F444B043F20B}" destId="{8356DDC2-D974-41EE-9499-E52BC9F2CC40}" srcOrd="0" destOrd="2" presId="urn:microsoft.com/office/officeart/2005/8/layout/default"/>
    <dgm:cxn modelId="{2F4DE75D-381B-4E58-B03F-4022C5B702E5}" srcId="{3600A665-44A5-499A-8C1D-03DF7E434A83}" destId="{D48B3841-90DB-4CF7-BD32-291BD48EF0B1}" srcOrd="0" destOrd="0" parTransId="{28790B75-7FCF-49D7-AA5F-0416F5786346}" sibTransId="{20B558F8-4443-46E8-8A39-C0F0CC6B6D52}"/>
    <dgm:cxn modelId="{38956666-C2BA-4302-BE6F-A87F389D0FD1}" type="presOf" srcId="{3F1DF7AA-B365-474B-A921-56F0DC411E2E}" destId="{91CC4636-DDCB-4FB1-83BD-729F95322A26}" srcOrd="0" destOrd="0" presId="urn:microsoft.com/office/officeart/2005/8/layout/default"/>
    <dgm:cxn modelId="{93415D4C-16FD-4D9B-9ECE-28F903F0824F}" type="presOf" srcId="{6CBBDD14-A5DD-4DCC-912B-F49C322B1E93}" destId="{22A683DA-2E6C-4A1D-B5EB-00B316BB5618}" srcOrd="0" destOrd="2" presId="urn:microsoft.com/office/officeart/2005/8/layout/default"/>
    <dgm:cxn modelId="{EA623D7B-9922-470C-B7F6-E9BA86B6B7A3}" srcId="{6FC848A7-210D-4121-9E51-5CBDC5DE7E55}" destId="{A2A45F61-7099-40C2-AAE8-F9D375B9316E}" srcOrd="0" destOrd="0" parTransId="{737C5C26-DB70-4EFB-AB49-05ED3CA6EE05}" sibTransId="{B6D20A5B-7245-4AEB-AF50-C92BA9EDB950}"/>
    <dgm:cxn modelId="{AF6FD68D-ACB6-4E69-9877-B8EF58564548}" type="presOf" srcId="{25CA3BB3-E455-4C91-A7A2-4CA1423D5DE5}" destId="{22A683DA-2E6C-4A1D-B5EB-00B316BB5618}" srcOrd="0" destOrd="1" presId="urn:microsoft.com/office/officeart/2005/8/layout/default"/>
    <dgm:cxn modelId="{BCF4898E-0D46-4C42-BE5F-39CF092A08D3}" srcId="{AE701675-2628-48BB-B19A-78E43352844D}" destId="{5664CF71-3B36-4AD1-88C1-E2D53CAFF96A}" srcOrd="2" destOrd="0" parTransId="{359A220F-4C20-4F84-B21F-5EFE9DCD1484}" sibTransId="{31B92580-933C-4C92-92B4-F1644426BFF1}"/>
    <dgm:cxn modelId="{A65CCF91-774D-496E-BF72-424E4D9BBBA4}" srcId="{3F1DF7AA-B365-474B-A921-56F0DC411E2E}" destId="{C33014E5-171E-4C78-9873-EDE65E42B3A8}" srcOrd="1" destOrd="0" parTransId="{3F2F2229-6864-44CD-8357-DCABBF269A01}" sibTransId="{622E3180-EAC6-42FE-9433-3517AD62358F}"/>
    <dgm:cxn modelId="{CA609692-8BCA-405F-9D08-9D492B59AA71}" srcId="{5664CF71-3B36-4AD1-88C1-E2D53CAFF96A}" destId="{4A608EF5-2B63-49A6-9BB6-6C34169A1128}" srcOrd="0" destOrd="0" parTransId="{71D48485-CFAD-48CB-9863-9CFFFC446F88}" sibTransId="{85A0B412-75BE-4A6A-99F4-AAA81E4A74DB}"/>
    <dgm:cxn modelId="{60442AAA-F518-4164-B44E-1282E79E6096}" type="presOf" srcId="{6FC848A7-210D-4121-9E51-5CBDC5DE7E55}" destId="{50F23731-CF3F-4209-BB59-D0165D9332CB}" srcOrd="0" destOrd="0" presId="urn:microsoft.com/office/officeart/2005/8/layout/default"/>
    <dgm:cxn modelId="{F21D00B9-B08E-408E-912F-2887FC4A6C2F}" type="presOf" srcId="{C69DB71A-33B3-44D4-94B3-25D0308E61ED}" destId="{91CC4636-DDCB-4FB1-83BD-729F95322A26}" srcOrd="0" destOrd="1" presId="urn:microsoft.com/office/officeart/2005/8/layout/default"/>
    <dgm:cxn modelId="{ECBC9BBB-1F98-488F-A2D2-791F551D1D7A}" srcId="{6FC848A7-210D-4121-9E51-5CBDC5DE7E55}" destId="{631F5968-3CFB-4218-A716-E17E3A3CC04F}" srcOrd="1" destOrd="0" parTransId="{DE1E82C7-0CA7-4FD3-8FD0-B82C3CF5094C}" sibTransId="{7AD29FC6-3C24-48EC-B9DF-103056F046BD}"/>
    <dgm:cxn modelId="{E248D4BF-10B3-4BAD-9AF6-D94FAAFD47F2}" type="presOf" srcId="{631F5968-3CFB-4218-A716-E17E3A3CC04F}" destId="{50F23731-CF3F-4209-BB59-D0165D9332CB}" srcOrd="0" destOrd="2" presId="urn:microsoft.com/office/officeart/2005/8/layout/default"/>
    <dgm:cxn modelId="{A07FD7C4-7131-4F7C-AB28-E836AF334E05}" srcId="{AE701675-2628-48BB-B19A-78E43352844D}" destId="{3F1DF7AA-B365-474B-A921-56F0DC411E2E}" srcOrd="1" destOrd="0" parTransId="{0F2DC970-B29E-4EB6-9A31-1E986D4BFDA1}" sibTransId="{D4BA8702-2CBF-405B-A113-53B88854FEDA}"/>
    <dgm:cxn modelId="{D08EE8CF-A2D7-4272-8E41-E2F917C43DA2}" srcId="{AE701675-2628-48BB-B19A-78E43352844D}" destId="{3600A665-44A5-499A-8C1D-03DF7E434A83}" srcOrd="3" destOrd="0" parTransId="{A6837176-D912-4F04-AEFA-AA15ED73EEB4}" sibTransId="{44C96717-91FA-4034-BED5-073DB8C1918F}"/>
    <dgm:cxn modelId="{4236A1D1-0ECF-423F-98BF-C956E6E9F46A}" type="presOf" srcId="{66160B89-8E34-470E-901A-66C08B8DD8C4}" destId="{22A683DA-2E6C-4A1D-B5EB-00B316BB5618}" srcOrd="0" destOrd="0" presId="urn:microsoft.com/office/officeart/2005/8/layout/default"/>
    <dgm:cxn modelId="{56EC4FD8-3DD6-46AB-BDC8-967EC4FB19F1}" srcId="{66160B89-8E34-470E-901A-66C08B8DD8C4}" destId="{25CA3BB3-E455-4C91-A7A2-4CA1423D5DE5}" srcOrd="0" destOrd="0" parTransId="{A78C69AA-3C9C-41C4-BADA-07C99D9B4DD2}" sibTransId="{04BC0E57-F42D-4BCB-BE2E-EA08A840BB2D}"/>
    <dgm:cxn modelId="{3F9579DA-3E3E-4DCC-ADCE-2CC53161A73C}" type="presOf" srcId="{A2A45F61-7099-40C2-AAE8-F9D375B9316E}" destId="{50F23731-CF3F-4209-BB59-D0165D9332CB}" srcOrd="0" destOrd="1" presId="urn:microsoft.com/office/officeart/2005/8/layout/default"/>
    <dgm:cxn modelId="{225C13DB-7E23-4961-B87E-F33CC0548E5F}" srcId="{66160B89-8E34-470E-901A-66C08B8DD8C4}" destId="{6CBBDD14-A5DD-4DCC-912B-F49C322B1E93}" srcOrd="1" destOrd="0" parTransId="{B5903B53-9551-42D6-87E2-7DFCDB1279A6}" sibTransId="{3329973E-9CF8-452E-95FD-26AA9AD5E682}"/>
    <dgm:cxn modelId="{4BA8D5E5-6EB4-4027-99F0-0BD1282D3605}" srcId="{3F1DF7AA-B365-474B-A921-56F0DC411E2E}" destId="{C69DB71A-33B3-44D4-94B3-25D0308E61ED}" srcOrd="0" destOrd="0" parTransId="{8F0A8BA7-5D15-4F74-8234-E750F03B8F10}" sibTransId="{3208615C-DDE4-4BD1-AAC4-6B455B3B488A}"/>
    <dgm:cxn modelId="{3F8E72EC-DDA9-455E-8849-1C649711D3BE}" type="presOf" srcId="{AE701675-2628-48BB-B19A-78E43352844D}" destId="{D9089176-832D-4072-AA14-F5882F96BE52}" srcOrd="0" destOrd="0" presId="urn:microsoft.com/office/officeart/2005/8/layout/default"/>
    <dgm:cxn modelId="{522C2DFB-9EE9-4D78-9152-97461C974C5A}" type="presOf" srcId="{C33014E5-171E-4C78-9873-EDE65E42B3A8}" destId="{91CC4636-DDCB-4FB1-83BD-729F95322A26}" srcOrd="0" destOrd="2" presId="urn:microsoft.com/office/officeart/2005/8/layout/default"/>
    <dgm:cxn modelId="{DC9D22FD-C9CA-4417-A1FB-0192CA0BDA1B}" type="presOf" srcId="{5664CF71-3B36-4AD1-88C1-E2D53CAFF96A}" destId="{5F91D587-461E-40AC-AD18-81F1604A5BB0}" srcOrd="0" destOrd="0" presId="urn:microsoft.com/office/officeart/2005/8/layout/default"/>
    <dgm:cxn modelId="{76E139FD-EDAA-4303-9841-2646E1F0AFDF}" type="presOf" srcId="{D48B3841-90DB-4CF7-BD32-291BD48EF0B1}" destId="{8356DDC2-D974-41EE-9499-E52BC9F2CC40}" srcOrd="0" destOrd="1" presId="urn:microsoft.com/office/officeart/2005/8/layout/default"/>
    <dgm:cxn modelId="{55542BFE-A53F-45C7-AAEB-EB3E72D3B2DE}" srcId="{AE701675-2628-48BB-B19A-78E43352844D}" destId="{66160B89-8E34-470E-901A-66C08B8DD8C4}" srcOrd="0" destOrd="0" parTransId="{3B0221C5-0537-4FA5-BFF8-7C4BABA57746}" sibTransId="{4222F12A-65CA-4DA9-85F6-320B9889E6AF}"/>
    <dgm:cxn modelId="{FAB2E989-D07D-4A42-87EB-A704AB1D0971}" type="presParOf" srcId="{D9089176-832D-4072-AA14-F5882F96BE52}" destId="{22A683DA-2E6C-4A1D-B5EB-00B316BB5618}" srcOrd="0" destOrd="0" presId="urn:microsoft.com/office/officeart/2005/8/layout/default"/>
    <dgm:cxn modelId="{85717D79-0DBA-4BE2-AA71-1EC367FD30F1}" type="presParOf" srcId="{D9089176-832D-4072-AA14-F5882F96BE52}" destId="{27DA22F2-1C6F-4E84-9D38-7C3E74C00577}" srcOrd="1" destOrd="0" presId="urn:microsoft.com/office/officeart/2005/8/layout/default"/>
    <dgm:cxn modelId="{F3056C19-3BE9-4C6B-8A94-A0DC3A1AC43D}" type="presParOf" srcId="{D9089176-832D-4072-AA14-F5882F96BE52}" destId="{91CC4636-DDCB-4FB1-83BD-729F95322A26}" srcOrd="2" destOrd="0" presId="urn:microsoft.com/office/officeart/2005/8/layout/default"/>
    <dgm:cxn modelId="{0664F19C-7967-4A81-ABB8-00962E4CCCBD}" type="presParOf" srcId="{D9089176-832D-4072-AA14-F5882F96BE52}" destId="{D5C972CF-A21D-4D31-BDF9-41C6B6C7E07E}" srcOrd="3" destOrd="0" presId="urn:microsoft.com/office/officeart/2005/8/layout/default"/>
    <dgm:cxn modelId="{C17028BD-4CE6-49DE-B89D-919694853069}" type="presParOf" srcId="{D9089176-832D-4072-AA14-F5882F96BE52}" destId="{5F91D587-461E-40AC-AD18-81F1604A5BB0}" srcOrd="4" destOrd="0" presId="urn:microsoft.com/office/officeart/2005/8/layout/default"/>
    <dgm:cxn modelId="{A8F6CA03-DDE4-4675-8B7B-386744226C3D}" type="presParOf" srcId="{D9089176-832D-4072-AA14-F5882F96BE52}" destId="{2F6B6815-6FF4-42C2-9351-A17E8FF59AC4}" srcOrd="5" destOrd="0" presId="urn:microsoft.com/office/officeart/2005/8/layout/default"/>
    <dgm:cxn modelId="{82111665-498A-429B-AD4E-108497BC2BDE}" type="presParOf" srcId="{D9089176-832D-4072-AA14-F5882F96BE52}" destId="{8356DDC2-D974-41EE-9499-E52BC9F2CC40}" srcOrd="6" destOrd="0" presId="urn:microsoft.com/office/officeart/2005/8/layout/default"/>
    <dgm:cxn modelId="{13F6035D-93FE-47DB-9567-D25606EC157E}" type="presParOf" srcId="{D9089176-832D-4072-AA14-F5882F96BE52}" destId="{8E49A63F-868D-4DE0-9CF4-ACF5CF9A38A3}" srcOrd="7" destOrd="0" presId="urn:microsoft.com/office/officeart/2005/8/layout/default"/>
    <dgm:cxn modelId="{B46BA44D-B8EB-4F72-A143-10CFED18FE38}" type="presParOf" srcId="{D9089176-832D-4072-AA14-F5882F96BE52}" destId="{50F23731-CF3F-4209-BB59-D0165D9332C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75956B-7142-45B3-8DE5-D244F09C1D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668C8EB-1A47-481F-AC1A-54B446CDC356}">
      <dgm:prSet custT="1"/>
      <dgm:spPr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ontserrat" panose="00000500000000000000" pitchFamily="2" charset="0"/>
            </a:rPr>
            <a:t>Frontier models like GPT, Claude, and Gemini differ significantly in both performance and cost so choosing the right one is as much an art as it is a science.</a:t>
          </a:r>
          <a:endParaRPr lang="en-CA" sz="2000" b="0" kern="1200" dirty="0">
            <a:solidFill>
              <a:prstClr val="white"/>
            </a:solidFill>
            <a:latin typeface="Montserrat" panose="00000500000000000000" pitchFamily="2" charset="0"/>
            <a:ea typeface="+mn-ea"/>
            <a:cs typeface="+mn-cs"/>
          </a:endParaRPr>
        </a:p>
      </dgm:t>
    </dgm:pt>
    <dgm:pt modelId="{C3A7C484-EBE1-4B24-AED0-93E6863ACE0A}" type="parTrans" cxnId="{2D5E9B59-C7B6-4FF0-BF31-F3174D41650D}">
      <dgm:prSet/>
      <dgm:spPr/>
      <dgm:t>
        <a:bodyPr/>
        <a:lstStyle/>
        <a:p>
          <a:endParaRPr lang="en-CA" sz="2000"/>
        </a:p>
      </dgm:t>
    </dgm:pt>
    <dgm:pt modelId="{2FFB6B49-BEFD-4A29-9582-9CC48025EA72}" type="sibTrans" cxnId="{2D5E9B59-C7B6-4FF0-BF31-F3174D41650D}">
      <dgm:prSet/>
      <dgm:spPr/>
      <dgm:t>
        <a:bodyPr/>
        <a:lstStyle/>
        <a:p>
          <a:endParaRPr lang="en-CA" sz="2000"/>
        </a:p>
      </dgm:t>
    </dgm:pt>
    <dgm:pt modelId="{8A0A11EE-849F-433C-AFBA-976C65EE40A7}">
      <dgm:prSet custT="1"/>
      <dgm:spPr>
        <a:solidFill>
          <a:srgbClr val="D56E48"/>
        </a:solidFill>
      </dgm:spPr>
      <dgm:t>
        <a:bodyPr/>
        <a:lstStyle/>
        <a:p>
          <a:pPr>
            <a:buNone/>
          </a:pPr>
          <a:r>
            <a:rPr lang="en-US" sz="2000" dirty="0">
              <a:latin typeface="Montserrat" panose="00000500000000000000" pitchFamily="2" charset="0"/>
            </a:rPr>
            <a:t>With the power of generative AI, you can now create stunning HTML landing pages with no coding required.</a:t>
          </a:r>
        </a:p>
      </dgm:t>
    </dgm:pt>
    <dgm:pt modelId="{F94A1C1B-369B-481C-88B3-3103C0A98F8A}" type="parTrans" cxnId="{4FC25FAC-39EA-4AA7-B61E-E469BC0B29BB}">
      <dgm:prSet/>
      <dgm:spPr/>
      <dgm:t>
        <a:bodyPr/>
        <a:lstStyle/>
        <a:p>
          <a:endParaRPr lang="en-CA"/>
        </a:p>
      </dgm:t>
    </dgm:pt>
    <dgm:pt modelId="{755C3B44-4EB0-4F6E-8ADA-9A2795BDAF71}" type="sibTrans" cxnId="{4FC25FAC-39EA-4AA7-B61E-E469BC0B29BB}">
      <dgm:prSet/>
      <dgm:spPr/>
      <dgm:t>
        <a:bodyPr/>
        <a:lstStyle/>
        <a:p>
          <a:endParaRPr lang="en-CA"/>
        </a:p>
      </dgm:t>
    </dgm:pt>
    <dgm:pt modelId="{8C96EAF1-D343-4E4B-AE16-8011BE2FA211}">
      <dgm:prSet custT="1"/>
      <dgm:spPr>
        <a:solidFill>
          <a:srgbClr val="D56E48"/>
        </a:solidFill>
      </dgm:spPr>
      <dgm:t>
        <a:bodyPr/>
        <a:lstStyle/>
        <a:p>
          <a:r>
            <a:rPr lang="en-US" sz="2000" dirty="0">
              <a:latin typeface="Montserrat" panose="00000500000000000000" pitchFamily="2" charset="0"/>
            </a:rPr>
            <a:t>Large Language Models are compelling with their ability to code, solve complex math problems, and generate highly creative content.</a:t>
          </a:r>
        </a:p>
      </dgm:t>
    </dgm:pt>
    <dgm:pt modelId="{C414D6B4-435E-4AAA-A3D3-08B58CB37251}" type="parTrans" cxnId="{73CA4763-FDCC-4664-AB0E-D2B642D3D8B9}">
      <dgm:prSet/>
      <dgm:spPr/>
      <dgm:t>
        <a:bodyPr/>
        <a:lstStyle/>
        <a:p>
          <a:endParaRPr lang="en-CA"/>
        </a:p>
      </dgm:t>
    </dgm:pt>
    <dgm:pt modelId="{6186264E-5E66-4AC8-9162-488D43DF1FB0}" type="sibTrans" cxnId="{73CA4763-FDCC-4664-AB0E-D2B642D3D8B9}">
      <dgm:prSet/>
      <dgm:spPr/>
      <dgm:t>
        <a:bodyPr/>
        <a:lstStyle/>
        <a:p>
          <a:endParaRPr lang="en-CA"/>
        </a:p>
      </dgm:t>
    </dgm:pt>
    <dgm:pt modelId="{A0B9131E-70CC-4300-93E4-DBDA73039FAB}">
      <dgm:prSet custT="1"/>
      <dgm:spPr>
        <a:solidFill>
          <a:srgbClr val="D56E48"/>
        </a:solidFill>
      </dgm:spPr>
      <dgm:t>
        <a:bodyPr/>
        <a:lstStyle/>
        <a:p>
          <a:r>
            <a:rPr lang="en-US" sz="2000" dirty="0">
              <a:latin typeface="Montserrat" panose="00000500000000000000" pitchFamily="2" charset="0"/>
            </a:rPr>
            <a:t>You can compare state-of-the-art models using Leaderboards (Vellum) &amp; perform blind tests using Chatbot Arena. </a:t>
          </a:r>
        </a:p>
      </dgm:t>
    </dgm:pt>
    <dgm:pt modelId="{61868CBE-3C74-4C77-BC09-0B918D9DE1E6}" type="parTrans" cxnId="{CB74E12F-747D-493B-92F5-8D2CE3EC4C2F}">
      <dgm:prSet/>
      <dgm:spPr/>
      <dgm:t>
        <a:bodyPr/>
        <a:lstStyle/>
        <a:p>
          <a:endParaRPr lang="en-CA"/>
        </a:p>
      </dgm:t>
    </dgm:pt>
    <dgm:pt modelId="{3186DD51-7295-457D-9EB6-7D57A585197F}" type="sibTrans" cxnId="{CB74E12F-747D-493B-92F5-8D2CE3EC4C2F}">
      <dgm:prSet/>
      <dgm:spPr/>
      <dgm:t>
        <a:bodyPr/>
        <a:lstStyle/>
        <a:p>
          <a:endParaRPr lang="en-CA"/>
        </a:p>
      </dgm:t>
    </dgm:pt>
    <dgm:pt modelId="{D0CCD457-7D44-40F6-A1E5-BE2FB793C746}" type="pres">
      <dgm:prSet presAssocID="{E375956B-7142-45B3-8DE5-D244F09C1DB8}" presName="linear" presStyleCnt="0">
        <dgm:presLayoutVars>
          <dgm:animLvl val="lvl"/>
          <dgm:resizeHandles val="exact"/>
        </dgm:presLayoutVars>
      </dgm:prSet>
      <dgm:spPr/>
    </dgm:pt>
    <dgm:pt modelId="{2551AD71-F289-40E8-BF58-9CCDBAA4402D}" type="pres">
      <dgm:prSet presAssocID="{8668C8EB-1A47-481F-AC1A-54B446CDC3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D9E053-FA64-41E3-8A69-39C5B91A3C1F}" type="pres">
      <dgm:prSet presAssocID="{2FFB6B49-BEFD-4A29-9582-9CC48025EA72}" presName="spacer" presStyleCnt="0"/>
      <dgm:spPr/>
    </dgm:pt>
    <dgm:pt modelId="{50906E26-27A2-4867-9D0F-BE65ACA20574}" type="pres">
      <dgm:prSet presAssocID="{8A0A11EE-849F-433C-AFBA-976C65EE40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34630DC-2B95-43DD-8102-AF9678B58E45}" type="pres">
      <dgm:prSet presAssocID="{755C3B44-4EB0-4F6E-8ADA-9A2795BDAF71}" presName="spacer" presStyleCnt="0"/>
      <dgm:spPr/>
    </dgm:pt>
    <dgm:pt modelId="{DF6E0661-0C89-497F-B6B9-10132DEE3137}" type="pres">
      <dgm:prSet presAssocID="{8C96EAF1-D343-4E4B-AE16-8011BE2FA21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0038374-477D-44A0-A236-0D19327E25DB}" type="pres">
      <dgm:prSet presAssocID="{6186264E-5E66-4AC8-9162-488D43DF1FB0}" presName="spacer" presStyleCnt="0"/>
      <dgm:spPr/>
    </dgm:pt>
    <dgm:pt modelId="{CBF89E49-17CC-430C-A116-8A130E430D37}" type="pres">
      <dgm:prSet presAssocID="{A0B9131E-70CC-4300-93E4-DBDA73039FA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B74E12F-747D-493B-92F5-8D2CE3EC4C2F}" srcId="{E375956B-7142-45B3-8DE5-D244F09C1DB8}" destId="{A0B9131E-70CC-4300-93E4-DBDA73039FAB}" srcOrd="3" destOrd="0" parTransId="{61868CBE-3C74-4C77-BC09-0B918D9DE1E6}" sibTransId="{3186DD51-7295-457D-9EB6-7D57A585197F}"/>
    <dgm:cxn modelId="{77033A3E-A682-446B-B591-53766A6F8624}" type="presOf" srcId="{8C96EAF1-D343-4E4B-AE16-8011BE2FA211}" destId="{DF6E0661-0C89-497F-B6B9-10132DEE3137}" srcOrd="0" destOrd="0" presId="urn:microsoft.com/office/officeart/2005/8/layout/vList2"/>
    <dgm:cxn modelId="{73CA4763-FDCC-4664-AB0E-D2B642D3D8B9}" srcId="{E375956B-7142-45B3-8DE5-D244F09C1DB8}" destId="{8C96EAF1-D343-4E4B-AE16-8011BE2FA211}" srcOrd="2" destOrd="0" parTransId="{C414D6B4-435E-4AAA-A3D3-08B58CB37251}" sibTransId="{6186264E-5E66-4AC8-9162-488D43DF1FB0}"/>
    <dgm:cxn modelId="{3F4BF863-49A5-4C76-A93D-DB87E38ED3E6}" type="presOf" srcId="{8A0A11EE-849F-433C-AFBA-976C65EE40A7}" destId="{50906E26-27A2-4867-9D0F-BE65ACA20574}" srcOrd="0" destOrd="0" presId="urn:microsoft.com/office/officeart/2005/8/layout/vList2"/>
    <dgm:cxn modelId="{2D5E9B59-C7B6-4FF0-BF31-F3174D41650D}" srcId="{E375956B-7142-45B3-8DE5-D244F09C1DB8}" destId="{8668C8EB-1A47-481F-AC1A-54B446CDC356}" srcOrd="0" destOrd="0" parTransId="{C3A7C484-EBE1-4B24-AED0-93E6863ACE0A}" sibTransId="{2FFB6B49-BEFD-4A29-9582-9CC48025EA72}"/>
    <dgm:cxn modelId="{DD029F79-D943-4065-9737-023FB7328C7E}" type="presOf" srcId="{8668C8EB-1A47-481F-AC1A-54B446CDC356}" destId="{2551AD71-F289-40E8-BF58-9CCDBAA4402D}" srcOrd="0" destOrd="0" presId="urn:microsoft.com/office/officeart/2005/8/layout/vList2"/>
    <dgm:cxn modelId="{49441390-67F7-413C-BF38-FE843E0180A8}" type="presOf" srcId="{A0B9131E-70CC-4300-93E4-DBDA73039FAB}" destId="{CBF89E49-17CC-430C-A116-8A130E430D37}" srcOrd="0" destOrd="0" presId="urn:microsoft.com/office/officeart/2005/8/layout/vList2"/>
    <dgm:cxn modelId="{4FC25FAC-39EA-4AA7-B61E-E469BC0B29BB}" srcId="{E375956B-7142-45B3-8DE5-D244F09C1DB8}" destId="{8A0A11EE-849F-433C-AFBA-976C65EE40A7}" srcOrd="1" destOrd="0" parTransId="{F94A1C1B-369B-481C-88B3-3103C0A98F8A}" sibTransId="{755C3B44-4EB0-4F6E-8ADA-9A2795BDAF71}"/>
    <dgm:cxn modelId="{2334A0B9-8EDC-47A9-86DA-45A792C8F7A4}" type="presOf" srcId="{E375956B-7142-45B3-8DE5-D244F09C1DB8}" destId="{D0CCD457-7D44-40F6-A1E5-BE2FB793C746}" srcOrd="0" destOrd="0" presId="urn:microsoft.com/office/officeart/2005/8/layout/vList2"/>
    <dgm:cxn modelId="{EA687D5A-66C8-4625-A996-9F97A9562447}" type="presParOf" srcId="{D0CCD457-7D44-40F6-A1E5-BE2FB793C746}" destId="{2551AD71-F289-40E8-BF58-9CCDBAA4402D}" srcOrd="0" destOrd="0" presId="urn:microsoft.com/office/officeart/2005/8/layout/vList2"/>
    <dgm:cxn modelId="{5FB42741-2EE2-4D06-A943-6D2D734B6BB2}" type="presParOf" srcId="{D0CCD457-7D44-40F6-A1E5-BE2FB793C746}" destId="{BFD9E053-FA64-41E3-8A69-39C5B91A3C1F}" srcOrd="1" destOrd="0" presId="urn:microsoft.com/office/officeart/2005/8/layout/vList2"/>
    <dgm:cxn modelId="{6D639042-40E9-4E42-A958-C64928A0C398}" type="presParOf" srcId="{D0CCD457-7D44-40F6-A1E5-BE2FB793C746}" destId="{50906E26-27A2-4867-9D0F-BE65ACA20574}" srcOrd="2" destOrd="0" presId="urn:microsoft.com/office/officeart/2005/8/layout/vList2"/>
    <dgm:cxn modelId="{4EEB8D28-1460-4F7D-9023-2EBA3ED4616E}" type="presParOf" srcId="{D0CCD457-7D44-40F6-A1E5-BE2FB793C746}" destId="{D34630DC-2B95-43DD-8102-AF9678B58E45}" srcOrd="3" destOrd="0" presId="urn:microsoft.com/office/officeart/2005/8/layout/vList2"/>
    <dgm:cxn modelId="{3E53C5A2-9A96-4BBE-8BC2-FF1918163927}" type="presParOf" srcId="{D0CCD457-7D44-40F6-A1E5-BE2FB793C746}" destId="{DF6E0661-0C89-497F-B6B9-10132DEE3137}" srcOrd="4" destOrd="0" presId="urn:microsoft.com/office/officeart/2005/8/layout/vList2"/>
    <dgm:cxn modelId="{46C9F91D-8A13-44B7-9FC7-0B3117094F90}" type="presParOf" srcId="{D0CCD457-7D44-40F6-A1E5-BE2FB793C746}" destId="{10038374-477D-44A0-A236-0D19327E25DB}" srcOrd="5" destOrd="0" presId="urn:microsoft.com/office/officeart/2005/8/layout/vList2"/>
    <dgm:cxn modelId="{855B1BD5-7D2A-4082-8904-9AC0ED21CA0D}" type="presParOf" srcId="{D0CCD457-7D44-40F6-A1E5-BE2FB793C746}" destId="{CBF89E49-17CC-430C-A116-8A130E430D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D14AB-20E1-4AE1-AF27-00BB53EC156F}">
      <dsp:nvSpPr>
        <dsp:cNvPr id="0" name=""/>
        <dsp:cNvSpPr/>
      </dsp:nvSpPr>
      <dsp:spPr>
        <a:xfrm>
          <a:off x="1193437" y="630"/>
          <a:ext cx="3477410" cy="2086446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Montserrat" panose="00000500000000000000" pitchFamily="2" charset="0"/>
            </a:rPr>
            <a:t>Learn how to Setup &amp; configure APIs for frontier LLMs such as OpenAI, Google Gemini, &amp; Anthropic Claude.</a:t>
          </a:r>
          <a:endParaRPr lang="en-CA" sz="1800" b="0" kern="1200" dirty="0">
            <a:latin typeface="Montserrat" panose="00000500000000000000" pitchFamily="2" charset="0"/>
          </a:endParaRPr>
        </a:p>
      </dsp:txBody>
      <dsp:txXfrm>
        <a:off x="1193437" y="630"/>
        <a:ext cx="3477410" cy="2086446"/>
      </dsp:txXfrm>
    </dsp:sp>
    <dsp:sp modelId="{EDB4784E-D411-4478-B763-F4EC0811CB3C}">
      <dsp:nvSpPr>
        <dsp:cNvPr id="0" name=""/>
        <dsp:cNvSpPr/>
      </dsp:nvSpPr>
      <dsp:spPr>
        <a:xfrm>
          <a:off x="5018589" y="630"/>
          <a:ext cx="3477410" cy="2086446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Montserrat" panose="00000500000000000000" pitchFamily="2" charset="0"/>
            </a:rPr>
            <a:t>Leverage frontier models to generate code and HTML pages and save the outputs in .html files.</a:t>
          </a:r>
        </a:p>
      </dsp:txBody>
      <dsp:txXfrm>
        <a:off x="5018589" y="630"/>
        <a:ext cx="3477410" cy="2086446"/>
      </dsp:txXfrm>
    </dsp:sp>
    <dsp:sp modelId="{7EDD0D57-6A79-4906-AFCD-F7CDEFB4A653}">
      <dsp:nvSpPr>
        <dsp:cNvPr id="0" name=""/>
        <dsp:cNvSpPr/>
      </dsp:nvSpPr>
      <dsp:spPr>
        <a:xfrm>
          <a:off x="1193437" y="2434817"/>
          <a:ext cx="3477410" cy="2086446"/>
        </a:xfrm>
        <a:prstGeom prst="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Montserrat" panose="00000500000000000000" pitchFamily="2" charset="0"/>
            </a:rPr>
            <a:t>Compare the math and creative capability of the frontier models.</a:t>
          </a:r>
        </a:p>
      </dsp:txBody>
      <dsp:txXfrm>
        <a:off x="1193437" y="2434817"/>
        <a:ext cx="3477410" cy="2086446"/>
      </dsp:txXfrm>
    </dsp:sp>
    <dsp:sp modelId="{2E40F45E-15FD-44FD-B317-BB6749CA773F}">
      <dsp:nvSpPr>
        <dsp:cNvPr id="0" name=""/>
        <dsp:cNvSpPr/>
      </dsp:nvSpPr>
      <dsp:spPr>
        <a:xfrm>
          <a:off x="5018589" y="2434817"/>
          <a:ext cx="3477410" cy="2086446"/>
        </a:xfrm>
        <a:prstGeom prst="rect">
          <a:avLst/>
        </a:prstGeom>
        <a:solidFill>
          <a:srgbClr val="11CC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Montserrat" panose="00000500000000000000" pitchFamily="2" charset="0"/>
            </a:rPr>
            <a:t>Compare LLMs using Leaderboards (Vellum &amp; Chatbot Arena) &amp; Perform Blind Test.</a:t>
          </a:r>
        </a:p>
      </dsp:txBody>
      <dsp:txXfrm>
        <a:off x="5018589" y="2434817"/>
        <a:ext cx="3477410" cy="2086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683DA-2E6C-4A1D-B5EB-00B316BB5618}">
      <dsp:nvSpPr>
        <dsp:cNvPr id="0" name=""/>
        <dsp:cNvSpPr/>
      </dsp:nvSpPr>
      <dsp:spPr>
        <a:xfrm>
          <a:off x="101611" y="811"/>
          <a:ext cx="3062988" cy="1837793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Montserrat" panose="00000500000000000000" pitchFamily="2" charset="0"/>
            </a:rPr>
            <a:t>Open-source or Closed</a:t>
          </a:r>
          <a:endParaRPr lang="en-CA" sz="1800" kern="1200" dirty="0">
            <a:latin typeface="Montserrat" panose="00000500000000000000" pitchFamily="2" charset="0"/>
          </a:endParaRP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Montserrat" panose="00000500000000000000" pitchFamily="2" charset="0"/>
            </a:rPr>
            <a:t>Open-source (e.g. LLaMA) gives you flexibility, full control, and lower cost if self-hosted.</a:t>
          </a:r>
          <a:endParaRPr lang="en-CA" sz="1400" kern="1200" dirty="0">
            <a:latin typeface="Montserrat" panose="00000500000000000000" pitchFamily="2" charset="0"/>
          </a:endParaRP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Montserrat" panose="00000500000000000000" pitchFamily="2" charset="0"/>
            </a:rPr>
            <a:t>Closed (e.g. GPT-4) usually offers better performance and ease of use via APIs.</a:t>
          </a:r>
        </a:p>
      </dsp:txBody>
      <dsp:txXfrm>
        <a:off x="101611" y="811"/>
        <a:ext cx="3062988" cy="1837793"/>
      </dsp:txXfrm>
    </dsp:sp>
    <dsp:sp modelId="{91CC4636-DDCB-4FB1-83BD-729F95322A26}">
      <dsp:nvSpPr>
        <dsp:cNvPr id="0" name=""/>
        <dsp:cNvSpPr/>
      </dsp:nvSpPr>
      <dsp:spPr>
        <a:xfrm>
          <a:off x="3470898" y="811"/>
          <a:ext cx="3062988" cy="1837793"/>
        </a:xfrm>
        <a:prstGeom prst="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Montserrat" panose="00000500000000000000" pitchFamily="2" charset="0"/>
            </a:rPr>
            <a:t>Context Length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Montserrat" panose="00000500000000000000" pitchFamily="2" charset="0"/>
            </a:rPr>
            <a:t>How much input/output the model can handle in one go.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Montserrat" panose="00000500000000000000" pitchFamily="2" charset="0"/>
            </a:rPr>
            <a:t>For long documents or multi-turn conversations, longer context is better (e.g., Gemini 2.5 Flash has 1M Window).</a:t>
          </a:r>
        </a:p>
      </dsp:txBody>
      <dsp:txXfrm>
        <a:off x="3470898" y="811"/>
        <a:ext cx="3062988" cy="1837793"/>
      </dsp:txXfrm>
    </dsp:sp>
    <dsp:sp modelId="{5F91D587-461E-40AC-AD18-81F1604A5BB0}">
      <dsp:nvSpPr>
        <dsp:cNvPr id="0" name=""/>
        <dsp:cNvSpPr/>
      </dsp:nvSpPr>
      <dsp:spPr>
        <a:xfrm>
          <a:off x="6840185" y="811"/>
          <a:ext cx="3062988" cy="1837793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Montserrat" panose="00000500000000000000" pitchFamily="2" charset="0"/>
            </a:rPr>
            <a:t>Release Date &amp; Knowledge Cut-off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Montserrat" panose="00000500000000000000" pitchFamily="2" charset="0"/>
            </a:rPr>
            <a:t>Newer models are trained on more recent data (useful for current events) (e.g.: GPT-3.5’s cut-off is early 2023.</a:t>
          </a:r>
        </a:p>
      </dsp:txBody>
      <dsp:txXfrm>
        <a:off x="6840185" y="811"/>
        <a:ext cx="3062988" cy="1837793"/>
      </dsp:txXfrm>
    </dsp:sp>
    <dsp:sp modelId="{8356DDC2-D974-41EE-9499-E52BC9F2CC40}">
      <dsp:nvSpPr>
        <dsp:cNvPr id="0" name=""/>
        <dsp:cNvSpPr/>
      </dsp:nvSpPr>
      <dsp:spPr>
        <a:xfrm>
          <a:off x="1786254" y="2144902"/>
          <a:ext cx="3062988" cy="1837793"/>
        </a:xfrm>
        <a:prstGeom prst="rect">
          <a:avLst/>
        </a:prstGeom>
        <a:solidFill>
          <a:srgbClr val="1BBFD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Montserrat" panose="00000500000000000000" pitchFamily="2" charset="0"/>
            </a:rPr>
            <a:t>Parameters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Montserrat" panose="00000500000000000000" pitchFamily="2" charset="0"/>
            </a:rPr>
            <a:t>More parameters usually = more capacity (e.g., GPT-3 has 175B).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Montserrat" panose="00000500000000000000" pitchFamily="2" charset="0"/>
            </a:rPr>
            <a:t>But bigger isn’t always better for performance or cost—efficiency matters too.</a:t>
          </a:r>
        </a:p>
      </dsp:txBody>
      <dsp:txXfrm>
        <a:off x="1786254" y="2144902"/>
        <a:ext cx="3062988" cy="1837793"/>
      </dsp:txXfrm>
    </dsp:sp>
    <dsp:sp modelId="{50F23731-CF3F-4209-BB59-D0165D9332CB}">
      <dsp:nvSpPr>
        <dsp:cNvPr id="0" name=""/>
        <dsp:cNvSpPr/>
      </dsp:nvSpPr>
      <dsp:spPr>
        <a:xfrm>
          <a:off x="5155541" y="2144902"/>
          <a:ext cx="3062988" cy="1837793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Montserrat" panose="00000500000000000000" pitchFamily="2" charset="0"/>
            </a:rPr>
            <a:t>Training Tokens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Montserrat" panose="00000500000000000000" pitchFamily="2" charset="0"/>
            </a:rPr>
            <a:t>Refers to how much text the model was trained on.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Montserrat" panose="00000500000000000000" pitchFamily="2" charset="0"/>
            </a:rPr>
            <a:t>More tokens = broader language understanding and generalization</a:t>
          </a:r>
        </a:p>
      </dsp:txBody>
      <dsp:txXfrm>
        <a:off x="5155541" y="2144902"/>
        <a:ext cx="3062988" cy="18377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1AD71-F289-40E8-BF58-9CCDBAA4402D}">
      <dsp:nvSpPr>
        <dsp:cNvPr id="0" name=""/>
        <dsp:cNvSpPr/>
      </dsp:nvSpPr>
      <dsp:spPr>
        <a:xfrm>
          <a:off x="0" y="453"/>
          <a:ext cx="9397714" cy="971282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ontserrat" panose="00000500000000000000" pitchFamily="2" charset="0"/>
            </a:rPr>
            <a:t>Frontier models like GPT, Claude, and Gemini differ significantly in both performance and cost so choosing the right one is as much an art as it is a science.</a:t>
          </a:r>
          <a:endParaRPr lang="en-CA" sz="2000" b="0" kern="1200" dirty="0">
            <a:solidFill>
              <a:prstClr val="white"/>
            </a:solidFill>
            <a:latin typeface="Montserrat" panose="00000500000000000000" pitchFamily="2" charset="0"/>
            <a:ea typeface="+mn-ea"/>
            <a:cs typeface="+mn-cs"/>
          </a:endParaRPr>
        </a:p>
      </dsp:txBody>
      <dsp:txXfrm>
        <a:off x="47414" y="47867"/>
        <a:ext cx="9302886" cy="876454"/>
      </dsp:txXfrm>
    </dsp:sp>
    <dsp:sp modelId="{50906E26-27A2-4867-9D0F-BE65ACA20574}">
      <dsp:nvSpPr>
        <dsp:cNvPr id="0" name=""/>
        <dsp:cNvSpPr/>
      </dsp:nvSpPr>
      <dsp:spPr>
        <a:xfrm>
          <a:off x="0" y="984729"/>
          <a:ext cx="9397714" cy="971282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ontserrat" panose="00000500000000000000" pitchFamily="2" charset="0"/>
            </a:rPr>
            <a:t>With the power of generative AI, you can now create stunning HTML landing pages with no coding required.</a:t>
          </a:r>
        </a:p>
      </dsp:txBody>
      <dsp:txXfrm>
        <a:off x="47414" y="1032143"/>
        <a:ext cx="9302886" cy="876454"/>
      </dsp:txXfrm>
    </dsp:sp>
    <dsp:sp modelId="{DF6E0661-0C89-497F-B6B9-10132DEE3137}">
      <dsp:nvSpPr>
        <dsp:cNvPr id="0" name=""/>
        <dsp:cNvSpPr/>
      </dsp:nvSpPr>
      <dsp:spPr>
        <a:xfrm>
          <a:off x="0" y="1969006"/>
          <a:ext cx="9397714" cy="971282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ontserrat" panose="00000500000000000000" pitchFamily="2" charset="0"/>
            </a:rPr>
            <a:t>Large Language Models are compelling with their ability to code, solve complex math problems, and generate highly creative content.</a:t>
          </a:r>
        </a:p>
      </dsp:txBody>
      <dsp:txXfrm>
        <a:off x="47414" y="2016420"/>
        <a:ext cx="9302886" cy="876454"/>
      </dsp:txXfrm>
    </dsp:sp>
    <dsp:sp modelId="{CBF89E49-17CC-430C-A116-8A130E430D37}">
      <dsp:nvSpPr>
        <dsp:cNvPr id="0" name=""/>
        <dsp:cNvSpPr/>
      </dsp:nvSpPr>
      <dsp:spPr>
        <a:xfrm>
          <a:off x="0" y="2953282"/>
          <a:ext cx="9397714" cy="971282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ontserrat" panose="00000500000000000000" pitchFamily="2" charset="0"/>
            </a:rPr>
            <a:t>You can compare state-of-the-art models using Leaderboards (Vellum) &amp; perform blind tests using Chatbot Arena. </a:t>
          </a:r>
        </a:p>
      </dsp:txBody>
      <dsp:txXfrm>
        <a:off x="47414" y="3000696"/>
        <a:ext cx="9302886" cy="876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1D1-6589-4D4A-810A-D1CB24D3060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34E27-21C0-AB42-9720-9468F68AD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ED6F-859A-B746-837E-C5D978EC3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CAE93-A6A2-054F-8C31-54E8ABF6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DB13-4A11-2643-B65C-065BE177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779B-2DF9-41ED-BDF6-094A96BB5831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DD79-905B-054B-B597-6AB7252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4DF4-5AD9-8C41-9C38-63470B32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4858-278B-D14B-9123-9451D8F7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8E07C-511F-3A43-84A6-10110129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7FEB-35FC-E245-9B8A-12B95965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BBC8-E478-43C9-A4F1-EDD4F72015DC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7081-9459-C64F-895D-A9A37C0D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1E24-D886-5444-8983-468379B7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F08AD-56F2-8141-B3EC-B0792780C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58ED-0A7F-F541-B86D-47050570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861A-7351-3846-BCB0-C5618DA0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1BB6-29D9-437A-B4EB-C48447ACC5C8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FD98-D553-4C46-941B-9CF2C56A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676D-8472-4F4A-A337-CF5E8C49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93AB-04A1-834E-A498-C252C111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34D4-4817-FF44-8044-9A872518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B8C4A-8264-ED4C-B758-FA62E7CC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053-3D74-4D22-89B3-9024BA4F287F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E0D2-BE66-FF45-B7B1-F69E22F0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4184-A60F-6246-8A9A-79DD6FEC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2D0B-A98C-6E4C-9A34-47981F0C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5EE8E-C392-5E47-ADCB-A446128C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4B18-53C2-D548-8CFF-5D7097F0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BCF6-84B7-49AA-A69F-35D95B9487C2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654B-C8C3-F647-BDFC-BE54D2B2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980-622B-334C-9137-9A866151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2288-ED8B-E34E-BAB6-1D26157B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E68A-CA3F-9948-9F78-46C13FEE8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62E7-8BD2-264E-A470-F8E73C9D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23621-D1A0-D241-B666-A457ACCA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19D7-9FF6-460F-A484-0C02884C819E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69F7B-BD42-C44E-AA35-681E6A1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7368C-62E4-C243-98AE-B5BC9B4F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A85E-7345-A641-A78E-CFCE6B47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13C7-3C24-DC40-8DAD-E16482E6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0715-8982-4245-AC34-4AFC280B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CC337-7A68-B44F-A75F-2EAED4C8C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BF17B-E9E2-5A4F-9564-4E8671A7A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A4340-16C5-D64A-954E-D207165B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2F9-9F59-4926-81E1-5AE7B5F13616}" type="datetime1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4C0C9-507A-DC40-9896-CAA4CCBF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C304-57C8-6848-8E40-051A6BFA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1005-2F0C-3F41-8F0D-B94FF1E8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EC46B-9591-7147-B23E-808DFCDB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E9FE-B00F-4787-941B-81F5C60BF956}" type="datetime1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8438C-4B28-CC47-9F0D-D243C059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64186-1092-3244-AA0C-4F8C98EC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1ABCA-C9B4-2C4E-A11A-21473A2C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63A8-27AB-4485-9BAB-385A926DB554}" type="datetime1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8B611-5E83-0843-977C-16E1A2E8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D3613-5124-BA4D-9CAB-52053A73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5775-3C65-984A-BA3D-74F6AA54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6B8A-7DF2-254A-A58A-3F781F1A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C9F2F-598A-9444-B48C-6BA9400E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A619B-B04E-A94F-B294-EE523AB8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E9DF-0ED6-4B61-A1FD-8DD75280FE01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418F-6D05-564F-ACAC-0CE18B41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FA7B-E334-F841-9F55-8FE3994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20FD-C21B-F942-933E-C7F1539A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509F0-CB84-8346-88EC-B60FAB23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B07D7-B626-4245-8DB7-641F9BE45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92CF3-BF8E-CC45-AFD1-29BF7888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C01-5047-4D04-A79D-6D96B1DB76E2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EEA5E-B447-2945-A61F-23F43D1B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3110A-1EF4-4E47-BC27-95CCC22D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070BF-9A90-A245-B77A-28DCF3E4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1332-889D-FA43-A51D-33C48B35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7FC81-D9EE-0347-B9BA-8E603587A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9903-C382-4170-95C6-7F2CD4702B84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4954-DDAB-064F-B985-8986B1132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476A-2C89-5D4A-A893-BDE07689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10" Type="http://schemas.openxmlformats.org/officeDocument/2006/relationships/image" Target="../media/image12.jpeg"/><Relationship Id="rId4" Type="http://schemas.openxmlformats.org/officeDocument/2006/relationships/image" Target="../media/image9.jpe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www.vellum.ai/llm-leaderboard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beta.lmarena.ai/leaderboard" TargetMode="External"/><Relationship Id="rId4" Type="http://schemas.openxmlformats.org/officeDocument/2006/relationships/hyperlink" Target="https://lmarena.ai/?leaderboard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7.pn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F529F-B86A-83C8-478E-307AC309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82" y="-1"/>
            <a:ext cx="12198382" cy="68580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403872-6FAD-0F11-5844-575593A583D8}"/>
              </a:ext>
            </a:extLst>
          </p:cNvPr>
          <p:cNvSpPr/>
          <p:nvPr/>
        </p:nvSpPr>
        <p:spPr>
          <a:xfrm>
            <a:off x="134843" y="356912"/>
            <a:ext cx="50668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BUILD LANDING PAGES WITH OPENAI API, CLAUDE, &amp; GEMINI</a:t>
            </a:r>
            <a:endParaRPr lang="en-US" sz="3200" b="1" dirty="0">
              <a:solidFill>
                <a:schemeClr val="bg1"/>
              </a:solidFill>
              <a:latin typeface="Montserra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22CCA-AE82-A418-52D1-CBC82BEC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909FB-E671-B17D-77BB-65311A51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5C378-4A8E-9187-A206-DB4730F915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25B6F-0705-62E5-DF16-79898F06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90" y="1992488"/>
            <a:ext cx="5198017" cy="1436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A9FA6F-A71D-92D5-9E16-A91F986E09CE}"/>
              </a:ext>
            </a:extLst>
          </p:cNvPr>
          <p:cNvSpPr/>
          <p:nvPr/>
        </p:nvSpPr>
        <p:spPr>
          <a:xfrm>
            <a:off x="3306715" y="3495040"/>
            <a:ext cx="55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615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F9B9B-E2B4-D0E3-4656-E6F700518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F0B83B-C5A8-E0C4-77C4-95EED0BD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49A778-13FA-7646-FC26-7056909860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120B4547-76A8-D5C9-52EC-A0626E701E3B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D56BF-CBDD-F0E2-1F12-7693390612A5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28FE2F-E08E-4C81-7ABC-A6F5389A8B88}"/>
              </a:ext>
            </a:extLst>
          </p:cNvPr>
          <p:cNvCxnSpPr>
            <a:cxnSpLocks/>
          </p:cNvCxnSpPr>
          <p:nvPr/>
        </p:nvCxnSpPr>
        <p:spPr>
          <a:xfrm>
            <a:off x="2778123" y="3060537"/>
            <a:ext cx="6492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4FADC8-2C48-8C68-CF68-508F7BE5C028}"/>
              </a:ext>
            </a:extLst>
          </p:cNvPr>
          <p:cNvCxnSpPr>
            <a:cxnSpLocks/>
          </p:cNvCxnSpPr>
          <p:nvPr/>
        </p:nvCxnSpPr>
        <p:spPr>
          <a:xfrm>
            <a:off x="7287507" y="3685893"/>
            <a:ext cx="6904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1BF394-0610-46A8-9825-39684818C55E}"/>
              </a:ext>
            </a:extLst>
          </p:cNvPr>
          <p:cNvSpPr txBox="1"/>
          <p:nvPr/>
        </p:nvSpPr>
        <p:spPr>
          <a:xfrm>
            <a:off x="9040217" y="2568744"/>
            <a:ext cx="2711945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 i="0">
                <a:solidFill>
                  <a:srgbClr val="16191F"/>
                </a:solidFill>
                <a:effectLst/>
                <a:latin typeface="+mj-lt"/>
              </a:defRPr>
            </a:lvl1pPr>
          </a:lstStyle>
          <a:p>
            <a:pPr defTabSz="914446"/>
            <a:r>
              <a:rPr lang="en-US" sz="2133" dirty="0">
                <a:latin typeface="Montserrat" panose="00000500000000000000" pitchFamily="2" charset="0"/>
              </a:rPr>
              <a:t>Model 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2122B-C1AF-F037-61AC-012BD4934647}"/>
              </a:ext>
            </a:extLst>
          </p:cNvPr>
          <p:cNvSpPr txBox="1"/>
          <p:nvPr/>
        </p:nvSpPr>
        <p:spPr>
          <a:xfrm>
            <a:off x="108963" y="731759"/>
            <a:ext cx="11780457" cy="1979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1BBFD1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742987" indent="-285764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949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71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94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700" dirty="0"/>
              <a:t>In our previous projects, we've explored interacting with OpenAI models and building Gradio interfaces. Now, let's broaden our horizons by working with multiple AI providers!</a:t>
            </a:r>
          </a:p>
          <a:p>
            <a:r>
              <a:rPr lang="en-US" sz="1700" dirty="0"/>
              <a:t>Different AI models have unique strengths, weaknesses, and "personalities." Sometimes, one model might give a better result for a specific task than another.</a:t>
            </a:r>
          </a:p>
          <a:p>
            <a:r>
              <a:rPr lang="en-US" sz="1700" dirty="0"/>
              <a:t>In this project, we will generate HTML landing pages for a startup using three major AI/LLMs providers: OpenAI, Google Gemini, and Anthropic Claude. We'll then compare the generated HTML structures.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9E4B1BC-6ADC-1B3F-B13F-1EF845A46CA1}"/>
              </a:ext>
            </a:extLst>
          </p:cNvPr>
          <p:cNvSpPr/>
          <p:nvPr/>
        </p:nvSpPr>
        <p:spPr>
          <a:xfrm>
            <a:off x="3465422" y="2627035"/>
            <a:ext cx="3822085" cy="22859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 b="1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F94ED-4E93-8DAE-8450-DD7A4D09A30C}"/>
              </a:ext>
            </a:extLst>
          </p:cNvPr>
          <p:cNvSpPr txBox="1"/>
          <p:nvPr/>
        </p:nvSpPr>
        <p:spPr>
          <a:xfrm>
            <a:off x="-501291" y="2815486"/>
            <a:ext cx="3445826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46"/>
            <a:r>
              <a:rPr lang="en-US" sz="2133" b="1" dirty="0">
                <a:solidFill>
                  <a:srgbClr val="16191F"/>
                </a:solidFill>
                <a:latin typeface="Montserrat" panose="00000500000000000000" pitchFamily="2" charset="0"/>
              </a:rPr>
              <a:t>Startup Name</a:t>
            </a:r>
            <a:endParaRPr lang="en-US" sz="2133" dirty="0">
              <a:solidFill>
                <a:srgbClr val="16191F"/>
              </a:solidFill>
              <a:latin typeface="Montserrat" panose="00000500000000000000" pitchFamily="2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878A1027-1295-41F0-3DDF-D48F9C0B1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0745D9-2DEF-A0C9-FF24-F0F5C28C9A30}"/>
              </a:ext>
            </a:extLst>
          </p:cNvPr>
          <p:cNvCxnSpPr>
            <a:cxnSpLocks/>
          </p:cNvCxnSpPr>
          <p:nvPr/>
        </p:nvCxnSpPr>
        <p:spPr>
          <a:xfrm>
            <a:off x="2778123" y="4318233"/>
            <a:ext cx="6492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30D763B-CA0D-2142-D192-59E3E291E3C8}"/>
              </a:ext>
            </a:extLst>
          </p:cNvPr>
          <p:cNvSpPr txBox="1"/>
          <p:nvPr/>
        </p:nvSpPr>
        <p:spPr>
          <a:xfrm>
            <a:off x="-486851" y="3149136"/>
            <a:ext cx="34458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46"/>
            <a:r>
              <a:rPr lang="en-US" sz="1600" i="1" dirty="0">
                <a:solidFill>
                  <a:srgbClr val="16191F"/>
                </a:solidFill>
                <a:latin typeface="Montserrat" panose="00000500000000000000" pitchFamily="2" charset="0"/>
              </a:rPr>
              <a:t>ConnectGenius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D1B80D-D9B5-82B9-5264-F4EFADB03CF6}"/>
              </a:ext>
            </a:extLst>
          </p:cNvPr>
          <p:cNvSpPr txBox="1"/>
          <p:nvPr/>
        </p:nvSpPr>
        <p:spPr>
          <a:xfrm>
            <a:off x="-384294" y="3587181"/>
            <a:ext cx="3445826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 defTabSz="914446">
              <a:defRPr sz="2133" b="1">
                <a:solidFill>
                  <a:srgbClr val="16191F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Startup Concept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739DCF-888C-A78F-FE66-E04C9837381A}"/>
              </a:ext>
            </a:extLst>
          </p:cNvPr>
          <p:cNvSpPr txBox="1"/>
          <p:nvPr/>
        </p:nvSpPr>
        <p:spPr>
          <a:xfrm>
            <a:off x="23758" y="3916682"/>
            <a:ext cx="298271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 defTabSz="914446">
              <a:defRPr sz="1600" i="1">
                <a:solidFill>
                  <a:srgbClr val="16191F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"An intelligent CRM system that uses AI to analyze customer interactions, predict needs, and automate personalized follow-ups. Focus on improving customer retention and sales efficiency for businesses of all sizes."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0E1707-AB4C-6C50-B36C-E021600B871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DEBE1"/>
              </a:clrFrom>
              <a:clrTo>
                <a:srgbClr val="EDEBE1">
                  <a:alpha val="0"/>
                </a:srgbClr>
              </a:clrTo>
            </a:clrChange>
          </a:blip>
          <a:srcRect l="7172" t="31769" r="72995" b="36084"/>
          <a:stretch/>
        </p:blipFill>
        <p:spPr>
          <a:xfrm>
            <a:off x="4973162" y="2568113"/>
            <a:ext cx="1392536" cy="1504764"/>
          </a:xfrm>
          <a:prstGeom prst="rect">
            <a:avLst/>
          </a:prstGeom>
        </p:spPr>
      </p:pic>
      <p:pic>
        <p:nvPicPr>
          <p:cNvPr id="14" name="Picture 6" descr="Download Clear OpenAI ChatGPT Logo - Different ChatGPT Dimensions With  Variations - Chat GPT AI Hub">
            <a:extLst>
              <a:ext uri="{FF2B5EF4-FFF2-40B4-BE49-F238E27FC236}">
                <a16:creationId xmlns:a16="http://schemas.microsoft.com/office/drawing/2014/main" id="{F502A010-797F-69F3-0800-50D39D875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32"/>
          <a:stretch/>
        </p:blipFill>
        <p:spPr bwMode="auto">
          <a:xfrm>
            <a:off x="3611504" y="2999847"/>
            <a:ext cx="1357749" cy="123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F49DA820-B42D-53C4-3E0E-C12EE81B2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847" y="3790404"/>
            <a:ext cx="2207835" cy="81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16AC986-B3F6-CC6B-E047-65D3831BC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7934" y="2928760"/>
            <a:ext cx="3567471" cy="317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5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 animBg="1"/>
      <p:bldP spid="13" grpId="0"/>
      <p:bldP spid="18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3259A-CD2C-0446-CFDB-7C77F895E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63B532-B70B-27B1-177A-CB748A1A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B8891-9091-D8AE-274C-311260BAD8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ED59B6F3-FE94-D3AD-FBDF-FCCA6423DC88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Key Learning Outcomes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16CE7-2A01-E640-0FE1-E69B0F92F97D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773C611-BA6D-FC93-DE06-38892BF0DB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6094905"/>
              </p:ext>
            </p:extLst>
          </p:nvPr>
        </p:nvGraphicFramePr>
        <p:xfrm>
          <a:off x="-364282" y="921375"/>
          <a:ext cx="9689438" cy="4521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7D0D5BC5-AA51-6124-3A42-ADDC656CF4D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96269" y="642643"/>
            <a:ext cx="1853533" cy="187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EBD14AB-20E1-4AE1-AF27-00BB53EC1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9EBD14AB-20E1-4AE1-AF27-00BB53EC15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DB4784E-D411-4478-B763-F4EC0811CB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EDB4784E-D411-4478-B763-F4EC0811CB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DD0D57-6A79-4906-AFCD-F7CDEFB4A6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7EDD0D57-6A79-4906-AFCD-F7CDEFB4A6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E40F45E-15FD-44FD-B317-BB6749CA77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2E40F45E-15FD-44FD-B317-BB6749CA77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DD34B-2B10-2C70-3690-D29B995F0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8246A9-92A1-B881-1171-055860ED4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82" y="-1"/>
            <a:ext cx="12198382" cy="68580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1D6D5C-8569-D76B-32E4-EF3186215EE1}"/>
              </a:ext>
            </a:extLst>
          </p:cNvPr>
          <p:cNvSpPr/>
          <p:nvPr/>
        </p:nvSpPr>
        <p:spPr>
          <a:xfrm>
            <a:off x="134843" y="356912"/>
            <a:ext cx="50668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LEADERBOARDS FOR OPEN &amp; CLOSED-SOURCE MODELS</a:t>
            </a:r>
            <a:endParaRPr lang="en-US" sz="3200" b="1" dirty="0">
              <a:solidFill>
                <a:schemeClr val="bg1"/>
              </a:solidFill>
              <a:latin typeface="Montserra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445AB4-E70D-2BD3-4A90-B5AB67131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7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DE3C2-7E78-52DD-27B2-F1A1DE67C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1493CD-6B46-C6DA-5202-3FC6A4224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D3DDAA-E46A-BEEC-326F-D969880411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4831DC05-DAE0-6251-CBA3-EECF599AE9AD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AI Models (LLMs) are everywhere!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84152-B416-3ADB-9C38-79AE443A17CE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08AE43-A565-9E5C-A3F5-D0080FF6920F}"/>
              </a:ext>
            </a:extLst>
          </p:cNvPr>
          <p:cNvSpPr txBox="1"/>
          <p:nvPr/>
        </p:nvSpPr>
        <p:spPr>
          <a:xfrm>
            <a:off x="189384" y="871861"/>
            <a:ext cx="11780457" cy="1979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1BBFD1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742987" indent="-285764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949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71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94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700" dirty="0"/>
              <a:t>Many LLMS are available, some are open source, and some are closed source. Which one should I go for? </a:t>
            </a:r>
          </a:p>
          <a:p>
            <a:endParaRPr lang="en-US" sz="1700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1DA5CC54-E0F5-83F2-620A-1194526BB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2" name="Picture 2" descr="Grok-3: A New Frontier in AI Innovation by xAI - By Marketing Consultant,  Dr. Elijah Clark">
            <a:extLst>
              <a:ext uri="{FF2B5EF4-FFF2-40B4-BE49-F238E27FC236}">
                <a16:creationId xmlns:a16="http://schemas.microsoft.com/office/drawing/2014/main" id="{291CB4A8-A4EF-E034-1253-23A303548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8" t="30926" r="12118" b="23641"/>
          <a:stretch/>
        </p:blipFill>
        <p:spPr bwMode="auto">
          <a:xfrm>
            <a:off x="7477537" y="1682379"/>
            <a:ext cx="2775043" cy="94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Download Clear OpenAI ChatGPT Logo - Different ChatGPT Dimensions With  Variations - Chat GPT AI Hub">
            <a:extLst>
              <a:ext uri="{FF2B5EF4-FFF2-40B4-BE49-F238E27FC236}">
                <a16:creationId xmlns:a16="http://schemas.microsoft.com/office/drawing/2014/main" id="{FF18336E-4FEA-10E7-2DAB-CBC79AC5F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04" y="2622342"/>
            <a:ext cx="3147903" cy="92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The Progress of Perplexity AI - EGC Group">
            <a:extLst>
              <a:ext uri="{FF2B5EF4-FFF2-40B4-BE49-F238E27FC236}">
                <a16:creationId xmlns:a16="http://schemas.microsoft.com/office/drawing/2014/main" id="{02316B82-AECA-4C01-99AA-D96C52C75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3" t="25571" r="10718" b="20870"/>
          <a:stretch/>
        </p:blipFill>
        <p:spPr bwMode="auto">
          <a:xfrm>
            <a:off x="2082055" y="4782084"/>
            <a:ext cx="3315463" cy="92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>
            <a:extLst>
              <a:ext uri="{FF2B5EF4-FFF2-40B4-BE49-F238E27FC236}">
                <a16:creationId xmlns:a16="http://schemas.microsoft.com/office/drawing/2014/main" id="{EA82459C-EF34-7474-FFB9-245F8AED8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62" y="1521277"/>
            <a:ext cx="2207835" cy="81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7" descr="Llama 2 Model Details">
            <a:extLst>
              <a:ext uri="{FF2B5EF4-FFF2-40B4-BE49-F238E27FC236}">
                <a16:creationId xmlns:a16="http://schemas.microsoft.com/office/drawing/2014/main" id="{11D2C2E3-4B51-7A6E-4AE0-51DB0AEF4A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0" b="26118"/>
          <a:stretch/>
        </p:blipFill>
        <p:spPr bwMode="auto">
          <a:xfrm>
            <a:off x="4229383" y="3136295"/>
            <a:ext cx="2617527" cy="8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FA4788E-B089-7605-8F91-25655BD3ABF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EDEBE1"/>
              </a:clrFrom>
              <a:clrTo>
                <a:srgbClr val="EDEB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04322" y="2702674"/>
            <a:ext cx="2878294" cy="1918863"/>
          </a:xfrm>
          <a:prstGeom prst="rect">
            <a:avLst/>
          </a:prstGeom>
        </p:spPr>
      </p:pic>
      <p:pic>
        <p:nvPicPr>
          <p:cNvPr id="28" name="Picture 2" descr="What is DeepSeek: China's open-source AI research lab which rivals OpenAI |  World News - Business Standard">
            <a:extLst>
              <a:ext uri="{FF2B5EF4-FFF2-40B4-BE49-F238E27FC236}">
                <a16:creationId xmlns:a16="http://schemas.microsoft.com/office/drawing/2014/main" id="{56620945-DBD2-7303-EDFD-6BD8AD082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6" t="37108" r="14033" b="33399"/>
          <a:stretch/>
        </p:blipFill>
        <p:spPr bwMode="auto">
          <a:xfrm>
            <a:off x="6275617" y="4782084"/>
            <a:ext cx="3548499" cy="8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80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C3B19-E5F2-9D62-3D76-4C4834106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A564CE-B2BE-4E37-78FE-0B6C4B1B6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7293F0-63F5-68FA-6ABC-C6E6665173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767A2646-7C99-E3EE-B263-913A324328E7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How to Compare LLMs?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9A88C-F068-368A-09C0-FD7DAC593952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C899B3-691E-2DAD-B134-2339E9220F57}"/>
              </a:ext>
            </a:extLst>
          </p:cNvPr>
          <p:cNvSpPr txBox="1"/>
          <p:nvPr/>
        </p:nvSpPr>
        <p:spPr>
          <a:xfrm>
            <a:off x="-32773" y="733839"/>
            <a:ext cx="11780457" cy="64950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1BBFD1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742987" indent="-285764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949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71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94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sz="1400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AC756D33-BBA4-A382-28EC-6BF9AB98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1DCB368-3D5C-7126-3C28-D74822471F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014003"/>
              </p:ext>
            </p:extLst>
          </p:nvPr>
        </p:nvGraphicFramePr>
        <p:xfrm>
          <a:off x="154722" y="1044193"/>
          <a:ext cx="10004785" cy="3983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1489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FA36C-5D81-B471-FE1C-DBCD7E07C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1FF157-D9DA-EBD8-AFF9-134581D88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E9C0C6-DE15-37A5-039B-AB2313E52D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458F8FC9-3B43-52E8-E25A-4905FF02E186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Vellum Leaderboard &amp; Key KPIs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3B57D-6E34-9D80-DE8D-BDD82D8D0D2A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9755FB-3DB5-994F-1EDC-4998C1EA7A96}"/>
              </a:ext>
            </a:extLst>
          </p:cNvPr>
          <p:cNvSpPr txBox="1"/>
          <p:nvPr/>
        </p:nvSpPr>
        <p:spPr>
          <a:xfrm>
            <a:off x="189384" y="871861"/>
            <a:ext cx="11780457" cy="64950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1BBFD1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742987" indent="-285764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949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71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94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1"/>
            <a:endParaRPr lang="en-US" sz="1600" dirty="0"/>
          </a:p>
          <a:p>
            <a:endParaRPr lang="en-US" sz="1400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B98AE17A-5AA1-7B61-B35C-E04B1C2B8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6E48F-57C8-E4D0-EA58-EF1ED762AA16}"/>
              </a:ext>
            </a:extLst>
          </p:cNvPr>
          <p:cNvSpPr txBox="1"/>
          <p:nvPr/>
        </p:nvSpPr>
        <p:spPr>
          <a:xfrm>
            <a:off x="362796" y="791638"/>
            <a:ext cx="98274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22690-75C7-A0CF-5FB3-F285AA2F0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70" y="1320778"/>
            <a:ext cx="6032006" cy="33337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2D7898-77F3-CBD5-DC9B-DB47E1021713}"/>
              </a:ext>
            </a:extLst>
          </p:cNvPr>
          <p:cNvSpPr txBox="1"/>
          <p:nvPr/>
        </p:nvSpPr>
        <p:spPr>
          <a:xfrm>
            <a:off x="715991" y="875000"/>
            <a:ext cx="87903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Clr>
                <a:srgbClr val="1BBFD1"/>
              </a:buClr>
              <a:buFont typeface="Arial" panose="020B0604020202020204" pitchFamily="34" charset="0"/>
              <a:buChar char="•"/>
              <a:defRPr sz="1600">
                <a:latin typeface="Montserrat" panose="00000500000000000000" pitchFamily="2" charset="0"/>
              </a:defRPr>
            </a:lvl1pPr>
          </a:lstStyle>
          <a:p>
            <a:r>
              <a:rPr lang="en-CA" dirty="0"/>
              <a:t>Vellum Leaderboard: </a:t>
            </a:r>
            <a:r>
              <a:rPr lang="en-CA" dirty="0">
                <a:hlinkClick r:id="rId5"/>
              </a:rPr>
              <a:t>https://www.vellum.ai/llm-leaderboard</a:t>
            </a:r>
            <a:endParaRPr lang="en-CA" dirty="0"/>
          </a:p>
          <a:p>
            <a:endParaRPr lang="en-C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8B08EA-87C7-77A6-1D28-A4A6686B8F5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287" t="267" r="6038"/>
          <a:stretch/>
        </p:blipFill>
        <p:spPr>
          <a:xfrm>
            <a:off x="6318119" y="1338413"/>
            <a:ext cx="5523882" cy="333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1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E94EC-CC2B-0640-D74E-3A59B3932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C5C72-7844-4FC0-DDE4-B0DDC805A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157428-C5D0-0A87-3F2D-BB6E062F4B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46976A32-8334-EE80-0DC6-37A15C283975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Chatbot Arena LLM Leaderboard &amp; Blind Test!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FAF699-865B-DA4F-340B-53FDA9F17C93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7F4FB-FDA7-9DCB-7CE3-264A543DFC9B}"/>
              </a:ext>
            </a:extLst>
          </p:cNvPr>
          <p:cNvSpPr txBox="1"/>
          <p:nvPr/>
        </p:nvSpPr>
        <p:spPr>
          <a:xfrm>
            <a:off x="189384" y="871861"/>
            <a:ext cx="11780457" cy="64950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1BBFD1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742987" indent="-285764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949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71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94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1"/>
            <a:endParaRPr lang="en-US" sz="1600" dirty="0"/>
          </a:p>
          <a:p>
            <a:endParaRPr lang="en-US" sz="1400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196C1378-D7EB-B096-3DA2-72B0AFCF5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629A0A-1AF9-F2B7-7EE8-386D8D684272}"/>
              </a:ext>
            </a:extLst>
          </p:cNvPr>
          <p:cNvSpPr txBox="1"/>
          <p:nvPr/>
        </p:nvSpPr>
        <p:spPr>
          <a:xfrm>
            <a:off x="362796" y="791638"/>
            <a:ext cx="98274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9D91F-2AD0-2928-1ECD-CEA13D262379}"/>
              </a:ext>
            </a:extLst>
          </p:cNvPr>
          <p:cNvSpPr txBox="1"/>
          <p:nvPr/>
        </p:nvSpPr>
        <p:spPr>
          <a:xfrm>
            <a:off x="1216325" y="852226"/>
            <a:ext cx="89739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Clr>
                <a:srgbClr val="1BBFD1"/>
              </a:buClr>
              <a:buFont typeface="Arial" panose="020B0604020202020204" pitchFamily="34" charset="0"/>
              <a:buChar char="•"/>
              <a:defRPr sz="1600">
                <a:latin typeface="Montserrat" panose="00000500000000000000" pitchFamily="2" charset="0"/>
              </a:defRPr>
            </a:lvl1pPr>
          </a:lstStyle>
          <a:p>
            <a:r>
              <a:rPr lang="en-CA" dirty="0"/>
              <a:t>Chatbot Arena (old): </a:t>
            </a:r>
            <a:r>
              <a:rPr lang="en-CA" dirty="0">
                <a:hlinkClick r:id="rId4"/>
              </a:rPr>
              <a:t>https://lmarena.ai/?leaderboard</a:t>
            </a:r>
            <a:endParaRPr lang="en-CA" dirty="0"/>
          </a:p>
          <a:p>
            <a:r>
              <a:rPr lang="en-CA" dirty="0"/>
              <a:t>Chatbot Arena (New): </a:t>
            </a:r>
            <a:r>
              <a:rPr lang="en-CA" dirty="0">
                <a:hlinkClick r:id="rId5"/>
              </a:rPr>
              <a:t>https://beta.lmarena.ai/leaderboard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BDD309-DECC-158D-3E66-75223AFA0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5796" y="1483174"/>
            <a:ext cx="5401465" cy="3371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0E7ADC-2D3F-5E31-A3B3-0EAA14338F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722" y="1483173"/>
            <a:ext cx="6148204" cy="32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8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F6620-3831-B9AB-F1DB-0BA10580D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5EDF9A-6011-907E-EE5A-ED2477CC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7B1850-35E4-3ECF-0670-4767056A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10DEBF56-6EE6-076C-102C-4FD41140BA11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D3E14-E341-6833-1EBF-896296E335D0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7600C-84B4-C578-295E-23C9DFFC5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14" y="747533"/>
            <a:ext cx="1924946" cy="1903870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04D8008-416A-3257-C658-8D212E939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5483003"/>
              </p:ext>
            </p:extLst>
          </p:nvPr>
        </p:nvGraphicFramePr>
        <p:xfrm>
          <a:off x="436399" y="1035170"/>
          <a:ext cx="9397714" cy="3925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4063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551AD71-F289-40E8-BF58-9CCDBAA44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2551AD71-F289-40E8-BF58-9CCDBAA44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0906E26-27A2-4867-9D0F-BE65ACA20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50906E26-27A2-4867-9D0F-BE65ACA205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F6E0661-0C89-497F-B6B9-10132DEE31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DF6E0661-0C89-497F-B6B9-10132DEE31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BF89E49-17CC-430C-A116-8A130E430D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CBF89E49-17CC-430C-A116-8A130E430D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8131</TotalTime>
  <Words>661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kukesh kodess</dc:creator>
  <cp:lastModifiedBy>Ryan Ahmed</cp:lastModifiedBy>
  <cp:revision>598</cp:revision>
  <dcterms:created xsi:type="dcterms:W3CDTF">2019-11-18T17:58:36Z</dcterms:created>
  <dcterms:modified xsi:type="dcterms:W3CDTF">2025-04-26T18:25:41Z</dcterms:modified>
</cp:coreProperties>
</file>