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565" r:id="rId2"/>
    <p:sldId id="4221" r:id="rId3"/>
    <p:sldId id="4233" r:id="rId4"/>
    <p:sldId id="4218" r:id="rId5"/>
    <p:sldId id="4176" r:id="rId6"/>
    <p:sldId id="4163" r:id="rId7"/>
    <p:sldId id="4232" r:id="rId8"/>
    <p:sldId id="4164" r:id="rId9"/>
    <p:sldId id="4165" r:id="rId10"/>
    <p:sldId id="4167" r:id="rId11"/>
    <p:sldId id="4193" r:id="rId12"/>
    <p:sldId id="4166" r:id="rId13"/>
    <p:sldId id="4192" r:id="rId14"/>
    <p:sldId id="4177" r:id="rId15"/>
    <p:sldId id="4168" r:id="rId16"/>
    <p:sldId id="4169" r:id="rId17"/>
    <p:sldId id="4170" r:id="rId18"/>
    <p:sldId id="4171" r:id="rId19"/>
    <p:sldId id="4172" r:id="rId20"/>
    <p:sldId id="4173" r:id="rId21"/>
    <p:sldId id="4174" r:id="rId22"/>
    <p:sldId id="4182" r:id="rId23"/>
    <p:sldId id="4141" r:id="rId24"/>
    <p:sldId id="4142" r:id="rId25"/>
    <p:sldId id="4143" r:id="rId26"/>
    <p:sldId id="4144" r:id="rId27"/>
    <p:sldId id="4152" r:id="rId28"/>
    <p:sldId id="4234" r:id="rId29"/>
    <p:sldId id="4178" r:id="rId30"/>
    <p:sldId id="4179" r:id="rId31"/>
    <p:sldId id="4231" r:id="rId32"/>
    <p:sldId id="4235" r:id="rId33"/>
    <p:sldId id="4236" r:id="rId34"/>
    <p:sldId id="4228" r:id="rId35"/>
    <p:sldId id="27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E48"/>
    <a:srgbClr val="0C1752"/>
    <a:srgbClr val="1BBFD1"/>
    <a:srgbClr val="E3E9EE"/>
    <a:srgbClr val="11CCDD"/>
    <a:srgbClr val="FFFFFF"/>
    <a:srgbClr val="F09063"/>
    <a:srgbClr val="F9F9F9"/>
    <a:srgbClr val="E7C24C"/>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721"/>
  </p:normalViewPr>
  <p:slideViewPr>
    <p:cSldViewPr snapToGrid="0" snapToObjects="1">
      <p:cViewPr varScale="1">
        <p:scale>
          <a:sx n="111" d="100"/>
          <a:sy n="111" d="100"/>
        </p:scale>
        <p:origin x="39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F3B4B0-A074-4DD8-B930-16B31A82B664}"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CA"/>
        </a:p>
      </dgm:t>
    </dgm:pt>
    <dgm:pt modelId="{3877023E-FD2C-4A72-9BCC-86FE93A730D0}">
      <dgm:prSet phldrT="[Text]" custT="1"/>
      <dgm:spPr/>
      <dgm:t>
        <a:bodyPr/>
        <a:lstStyle/>
        <a:p>
          <a:r>
            <a:rPr lang="en-US" sz="1400" dirty="0">
              <a:latin typeface="Montserrat" panose="00000500000000000000" pitchFamily="2" charset="0"/>
            </a:rPr>
            <a:t>1.  Load and Inspect: the supplement sales dataset (</a:t>
          </a:r>
          <a:r>
            <a:rPr lang="en-US" sz="1400" i="1" dirty="0">
              <a:latin typeface="Montserrat" panose="00000500000000000000" pitchFamily="2" charset="0"/>
            </a:rPr>
            <a:t>Supplement_Sales_Weekly_Expanded.csv</a:t>
          </a:r>
          <a:r>
            <a:rPr lang="en-US" sz="1400" dirty="0">
              <a:latin typeface="Montserrat" panose="00000500000000000000" pitchFamily="2" charset="0"/>
            </a:rPr>
            <a:t>).</a:t>
          </a:r>
          <a:endParaRPr lang="en-CA" sz="1400" dirty="0">
            <a:latin typeface="Montserrat" panose="00000500000000000000" pitchFamily="2" charset="0"/>
          </a:endParaRPr>
        </a:p>
      </dgm:t>
    </dgm:pt>
    <dgm:pt modelId="{D6B660CD-5DD7-46E4-8167-1BC38FF88E20}" type="parTrans" cxnId="{488A55D9-7F15-44A3-9BF9-40789A9AE521}">
      <dgm:prSet/>
      <dgm:spPr/>
      <dgm:t>
        <a:bodyPr/>
        <a:lstStyle/>
        <a:p>
          <a:endParaRPr lang="en-CA" sz="5400"/>
        </a:p>
      </dgm:t>
    </dgm:pt>
    <dgm:pt modelId="{52445D7C-4D0A-4DD8-9121-AD425FA45A1A}" type="sibTrans" cxnId="{488A55D9-7F15-44A3-9BF9-40789A9AE521}">
      <dgm:prSet/>
      <dgm:spPr/>
      <dgm:t>
        <a:bodyPr/>
        <a:lstStyle/>
        <a:p>
          <a:endParaRPr lang="en-CA" sz="5400"/>
        </a:p>
      </dgm:t>
    </dgm:pt>
    <dgm:pt modelId="{50F1E653-6044-414E-9668-5C17CB8E64F0}">
      <dgm:prSet phldrT="[Text]" custT="1"/>
      <dgm:spPr/>
      <dgm:t>
        <a:bodyPr/>
        <a:lstStyle/>
        <a:p>
          <a:r>
            <a:rPr lang="en-US" sz="1400" dirty="0">
              <a:latin typeface="Montserrat" panose="00000500000000000000" pitchFamily="2" charset="0"/>
            </a:rPr>
            <a:t>2. Handle Missing Values: Demonstrate imputation techniques.</a:t>
          </a:r>
          <a:endParaRPr lang="en-CA" sz="1400" dirty="0">
            <a:latin typeface="Montserrat" panose="00000500000000000000" pitchFamily="2" charset="0"/>
          </a:endParaRPr>
        </a:p>
      </dgm:t>
    </dgm:pt>
    <dgm:pt modelId="{5AB8929A-B825-4EDE-8B60-62C2C40DD644}" type="parTrans" cxnId="{2BDEA288-BCF1-4B30-96EA-665F7AC23C34}">
      <dgm:prSet/>
      <dgm:spPr/>
      <dgm:t>
        <a:bodyPr/>
        <a:lstStyle/>
        <a:p>
          <a:endParaRPr lang="en-CA" sz="5400"/>
        </a:p>
      </dgm:t>
    </dgm:pt>
    <dgm:pt modelId="{3C75300E-5F44-406F-A2A2-C916D08E9D75}" type="sibTrans" cxnId="{2BDEA288-BCF1-4B30-96EA-665F7AC23C34}">
      <dgm:prSet/>
      <dgm:spPr/>
      <dgm:t>
        <a:bodyPr/>
        <a:lstStyle/>
        <a:p>
          <a:endParaRPr lang="en-CA" sz="5400"/>
        </a:p>
      </dgm:t>
    </dgm:pt>
    <dgm:pt modelId="{89A5F9D4-7DD5-43D3-A0AD-1D936C99DF89}">
      <dgm:prSet phldrT="[Text]" custT="1"/>
      <dgm:spPr/>
      <dgm:t>
        <a:bodyPr/>
        <a:lstStyle/>
        <a:p>
          <a:r>
            <a:rPr lang="en-US" sz="1400" dirty="0">
              <a:latin typeface="Montserrat" panose="00000500000000000000" pitchFamily="2" charset="0"/>
            </a:rPr>
            <a:t>3.  Perform Exploratory Data Analysis (EDA) to understand the data's structure, distributions, and relationships using statistics and visualizations.</a:t>
          </a:r>
          <a:endParaRPr lang="en-CA" sz="1400" dirty="0">
            <a:latin typeface="Montserrat" panose="00000500000000000000" pitchFamily="2" charset="0"/>
          </a:endParaRPr>
        </a:p>
      </dgm:t>
    </dgm:pt>
    <dgm:pt modelId="{AEABBFD0-6FAE-4EE5-AEC2-2F3A74C6DDD2}" type="parTrans" cxnId="{C786A155-10B4-4B82-9A19-09BA2312A769}">
      <dgm:prSet/>
      <dgm:spPr/>
      <dgm:t>
        <a:bodyPr/>
        <a:lstStyle/>
        <a:p>
          <a:endParaRPr lang="en-CA" sz="5400"/>
        </a:p>
      </dgm:t>
    </dgm:pt>
    <dgm:pt modelId="{885198B0-B02D-4175-B8E8-84134FA2B139}" type="sibTrans" cxnId="{C786A155-10B4-4B82-9A19-09BA2312A769}">
      <dgm:prSet/>
      <dgm:spPr/>
      <dgm:t>
        <a:bodyPr/>
        <a:lstStyle/>
        <a:p>
          <a:endParaRPr lang="en-CA" sz="5400"/>
        </a:p>
      </dgm:t>
    </dgm:pt>
    <dgm:pt modelId="{E32E8FA3-1165-4EEA-9BA1-CE7B03E9D76A}">
      <dgm:prSet phldrT="[Text]" custT="1"/>
      <dgm:spPr/>
      <dgm:t>
        <a:bodyPr/>
        <a:lstStyle/>
        <a:p>
          <a:r>
            <a:rPr lang="en-US" sz="1400" dirty="0">
              <a:latin typeface="Montserrat" panose="00000500000000000000" pitchFamily="2" charset="0"/>
            </a:rPr>
            <a:t>4.  Preprocess the Data: Clean the data, handle categorical features (like Product Category, Location), &amp; split the data for model training &amp; testing.</a:t>
          </a:r>
          <a:endParaRPr lang="en-CA" sz="1400" dirty="0">
            <a:latin typeface="Montserrat" panose="00000500000000000000" pitchFamily="2" charset="0"/>
          </a:endParaRPr>
        </a:p>
      </dgm:t>
    </dgm:pt>
    <dgm:pt modelId="{BE5E6602-F4E8-4069-83F3-80E7C17F0146}" type="parTrans" cxnId="{4FD128F7-CD97-4730-9E09-EE38FF5BACFD}">
      <dgm:prSet/>
      <dgm:spPr/>
      <dgm:t>
        <a:bodyPr/>
        <a:lstStyle/>
        <a:p>
          <a:endParaRPr lang="en-CA" sz="5400"/>
        </a:p>
      </dgm:t>
    </dgm:pt>
    <dgm:pt modelId="{FA82AC8F-C10D-47A2-BCAC-00AFECD7EE0B}" type="sibTrans" cxnId="{4FD128F7-CD97-4730-9E09-EE38FF5BACFD}">
      <dgm:prSet/>
      <dgm:spPr/>
      <dgm:t>
        <a:bodyPr/>
        <a:lstStyle/>
        <a:p>
          <a:endParaRPr lang="en-CA" sz="5400"/>
        </a:p>
      </dgm:t>
    </dgm:pt>
    <dgm:pt modelId="{78FFE3ED-79AF-44BE-9644-C3AFD3A82C32}">
      <dgm:prSet phldrT="[Text]" custT="1"/>
      <dgm:spPr/>
      <dgm:t>
        <a:bodyPr/>
        <a:lstStyle/>
        <a:p>
          <a:r>
            <a:rPr lang="en-US" sz="1400" dirty="0">
              <a:latin typeface="Montserrat" panose="00000500000000000000" pitchFamily="2" charset="0"/>
            </a:rPr>
            <a:t>5.  Build and Train a Linear Regression Model: Our first simple regression model.</a:t>
          </a:r>
          <a:endParaRPr lang="en-CA" sz="1400" dirty="0">
            <a:latin typeface="Montserrat" panose="00000500000000000000" pitchFamily="2" charset="0"/>
          </a:endParaRPr>
        </a:p>
      </dgm:t>
    </dgm:pt>
    <dgm:pt modelId="{BF7DD0F3-49BD-44B1-BB5F-0BF1310AD605}" type="parTrans" cxnId="{23AF00D5-AAC8-44CD-90B5-FFA053EA9FC8}">
      <dgm:prSet/>
      <dgm:spPr/>
      <dgm:t>
        <a:bodyPr/>
        <a:lstStyle/>
        <a:p>
          <a:endParaRPr lang="en-CA" sz="5400"/>
        </a:p>
      </dgm:t>
    </dgm:pt>
    <dgm:pt modelId="{42596474-BF82-4115-9943-75A68D431DB9}" type="sibTrans" cxnId="{23AF00D5-AAC8-44CD-90B5-FFA053EA9FC8}">
      <dgm:prSet/>
      <dgm:spPr/>
      <dgm:t>
        <a:bodyPr/>
        <a:lstStyle/>
        <a:p>
          <a:endParaRPr lang="en-CA" sz="5400"/>
        </a:p>
      </dgm:t>
    </dgm:pt>
    <dgm:pt modelId="{7015D978-A16E-400B-9D6B-7B46B032D63A}">
      <dgm:prSet phldrT="[Text]" custT="1"/>
      <dgm:spPr/>
      <dgm:t>
        <a:bodyPr/>
        <a:lstStyle/>
        <a:p>
          <a:r>
            <a:rPr lang="en-US" sz="1400" dirty="0">
              <a:latin typeface="Montserrat" panose="00000500000000000000" pitchFamily="2" charset="0"/>
            </a:rPr>
            <a:t>6.  Build and Train a Random Forest Regression Model: A more complex, tree-based ensemble model.</a:t>
          </a:r>
          <a:endParaRPr lang="en-CA" sz="1400" dirty="0">
            <a:latin typeface="Montserrat" panose="00000500000000000000" pitchFamily="2" charset="0"/>
          </a:endParaRPr>
        </a:p>
      </dgm:t>
    </dgm:pt>
    <dgm:pt modelId="{C4134DE7-A560-4F01-8291-77DB978A8986}" type="parTrans" cxnId="{E880E06D-84EF-4985-A162-1A3F9054B1B9}">
      <dgm:prSet/>
      <dgm:spPr/>
      <dgm:t>
        <a:bodyPr/>
        <a:lstStyle/>
        <a:p>
          <a:endParaRPr lang="en-CA" sz="5400"/>
        </a:p>
      </dgm:t>
    </dgm:pt>
    <dgm:pt modelId="{4EEBB7E5-B7B1-41A9-B686-F707A9F067AB}" type="sibTrans" cxnId="{E880E06D-84EF-4985-A162-1A3F9054B1B9}">
      <dgm:prSet/>
      <dgm:spPr/>
      <dgm:t>
        <a:bodyPr/>
        <a:lstStyle/>
        <a:p>
          <a:endParaRPr lang="en-CA" sz="5400"/>
        </a:p>
      </dgm:t>
    </dgm:pt>
    <dgm:pt modelId="{ED7C8595-2699-4F1E-A2F0-114383DBC700}">
      <dgm:prSet phldrT="[Text]" custT="1"/>
      <dgm:spPr/>
      <dgm:t>
        <a:bodyPr/>
        <a:lstStyle/>
        <a:p>
          <a:r>
            <a:rPr lang="en-US" sz="1400" dirty="0">
              <a:latin typeface="Montserrat" panose="00000500000000000000" pitchFamily="2" charset="0"/>
            </a:rPr>
            <a:t>7.  Evaluate both models using standard regression metrics (like R-squared, MAE, MSE) &amp; compare their performance.</a:t>
          </a:r>
          <a:endParaRPr lang="en-CA" sz="1400" dirty="0">
            <a:latin typeface="Montserrat" panose="00000500000000000000" pitchFamily="2" charset="0"/>
          </a:endParaRPr>
        </a:p>
      </dgm:t>
    </dgm:pt>
    <dgm:pt modelId="{6B00E17E-7AF8-4E8A-B0AA-789F3A554386}" type="parTrans" cxnId="{D4EE2579-A302-4A6E-BC1E-BF000E927F4F}">
      <dgm:prSet/>
      <dgm:spPr/>
      <dgm:t>
        <a:bodyPr/>
        <a:lstStyle/>
        <a:p>
          <a:endParaRPr lang="en-CA" sz="5400"/>
        </a:p>
      </dgm:t>
    </dgm:pt>
    <dgm:pt modelId="{45EF4428-AB54-4035-A672-85BD27F81A77}" type="sibTrans" cxnId="{D4EE2579-A302-4A6E-BC1E-BF000E927F4F}">
      <dgm:prSet/>
      <dgm:spPr/>
      <dgm:t>
        <a:bodyPr/>
        <a:lstStyle/>
        <a:p>
          <a:endParaRPr lang="en-CA" sz="5400"/>
        </a:p>
      </dgm:t>
    </dgm:pt>
    <dgm:pt modelId="{6A45F98A-35AB-43C9-AEB9-FC054D594A90}" type="pres">
      <dgm:prSet presAssocID="{49F3B4B0-A074-4DD8-B930-16B31A82B664}" presName="rootnode" presStyleCnt="0">
        <dgm:presLayoutVars>
          <dgm:chMax/>
          <dgm:chPref/>
          <dgm:dir/>
          <dgm:animLvl val="lvl"/>
        </dgm:presLayoutVars>
      </dgm:prSet>
      <dgm:spPr/>
    </dgm:pt>
    <dgm:pt modelId="{C34B9A40-3407-4225-8040-BFB46DC5D9AB}" type="pres">
      <dgm:prSet presAssocID="{3877023E-FD2C-4A72-9BCC-86FE93A730D0}" presName="composite" presStyleCnt="0"/>
      <dgm:spPr/>
    </dgm:pt>
    <dgm:pt modelId="{4F01A5B4-1910-4762-A6EB-B10222320002}" type="pres">
      <dgm:prSet presAssocID="{3877023E-FD2C-4A72-9BCC-86FE93A730D0}" presName="LShape" presStyleLbl="alignNode1" presStyleIdx="0" presStyleCnt="13"/>
      <dgm:spPr>
        <a:solidFill>
          <a:srgbClr val="0C1752"/>
        </a:solidFill>
      </dgm:spPr>
    </dgm:pt>
    <dgm:pt modelId="{95595ED1-FAFA-4059-8C95-18E95029C292}" type="pres">
      <dgm:prSet presAssocID="{3877023E-FD2C-4A72-9BCC-86FE93A730D0}" presName="ParentText" presStyleLbl="revTx" presStyleIdx="0" presStyleCnt="7">
        <dgm:presLayoutVars>
          <dgm:chMax val="0"/>
          <dgm:chPref val="0"/>
          <dgm:bulletEnabled val="1"/>
        </dgm:presLayoutVars>
      </dgm:prSet>
      <dgm:spPr/>
    </dgm:pt>
    <dgm:pt modelId="{F6E6FE10-2A3E-4B8B-A3AD-80CF0A7E846B}" type="pres">
      <dgm:prSet presAssocID="{3877023E-FD2C-4A72-9BCC-86FE93A730D0}" presName="Triangle" presStyleLbl="alignNode1" presStyleIdx="1" presStyleCnt="13"/>
      <dgm:spPr>
        <a:solidFill>
          <a:srgbClr val="D56E48"/>
        </a:solidFill>
        <a:ln>
          <a:noFill/>
        </a:ln>
      </dgm:spPr>
    </dgm:pt>
    <dgm:pt modelId="{A6C38809-FF5A-4151-B0BC-72FEFD610442}" type="pres">
      <dgm:prSet presAssocID="{52445D7C-4D0A-4DD8-9121-AD425FA45A1A}" presName="sibTrans" presStyleCnt="0"/>
      <dgm:spPr/>
    </dgm:pt>
    <dgm:pt modelId="{99DDAF87-9CF2-403F-B205-6800383AA05E}" type="pres">
      <dgm:prSet presAssocID="{52445D7C-4D0A-4DD8-9121-AD425FA45A1A}" presName="space" presStyleCnt="0"/>
      <dgm:spPr/>
    </dgm:pt>
    <dgm:pt modelId="{2F120AE8-8070-4BDE-86E0-53D00077FED9}" type="pres">
      <dgm:prSet presAssocID="{50F1E653-6044-414E-9668-5C17CB8E64F0}" presName="composite" presStyleCnt="0"/>
      <dgm:spPr/>
    </dgm:pt>
    <dgm:pt modelId="{BC013AE6-99FB-40CE-B941-E559BF139F84}" type="pres">
      <dgm:prSet presAssocID="{50F1E653-6044-414E-9668-5C17CB8E64F0}" presName="LShape" presStyleLbl="alignNode1" presStyleIdx="2" presStyleCnt="13"/>
      <dgm:spPr>
        <a:solidFill>
          <a:srgbClr val="0C1752"/>
        </a:solidFill>
      </dgm:spPr>
    </dgm:pt>
    <dgm:pt modelId="{C5374534-D97B-458E-BD45-7E5914C5A004}" type="pres">
      <dgm:prSet presAssocID="{50F1E653-6044-414E-9668-5C17CB8E64F0}" presName="ParentText" presStyleLbl="revTx" presStyleIdx="1" presStyleCnt="7">
        <dgm:presLayoutVars>
          <dgm:chMax val="0"/>
          <dgm:chPref val="0"/>
          <dgm:bulletEnabled val="1"/>
        </dgm:presLayoutVars>
      </dgm:prSet>
      <dgm:spPr/>
    </dgm:pt>
    <dgm:pt modelId="{5768D4B3-9D5E-401B-8894-437F0B1E019C}" type="pres">
      <dgm:prSet presAssocID="{50F1E653-6044-414E-9668-5C17CB8E64F0}" presName="Triangle" presStyleLbl="alignNode1" presStyleIdx="3" presStyleCnt="13"/>
      <dgm:spPr>
        <a:xfrm>
          <a:off x="2807083" y="2461380"/>
          <a:ext cx="246304" cy="246304"/>
        </a:xfrm>
        <a:prstGeom prst="triangle">
          <a:avLst>
            <a:gd name="adj" fmla="val 100000"/>
          </a:avLst>
        </a:prstGeom>
        <a:solidFill>
          <a:srgbClr val="D56E48"/>
        </a:solidFill>
        <a:ln w="12700" cap="flat" cmpd="sng" algn="ctr">
          <a:noFill/>
          <a:prstDash val="solid"/>
          <a:miter lim="800000"/>
        </a:ln>
        <a:effectLst/>
      </dgm:spPr>
    </dgm:pt>
    <dgm:pt modelId="{19002196-9771-4D32-9D28-6664B804E55D}" type="pres">
      <dgm:prSet presAssocID="{3C75300E-5F44-406F-A2A2-C916D08E9D75}" presName="sibTrans" presStyleCnt="0"/>
      <dgm:spPr/>
    </dgm:pt>
    <dgm:pt modelId="{594D0A19-A39A-48D8-A9A8-49FDABB75AD0}" type="pres">
      <dgm:prSet presAssocID="{3C75300E-5F44-406F-A2A2-C916D08E9D75}" presName="space" presStyleCnt="0"/>
      <dgm:spPr/>
    </dgm:pt>
    <dgm:pt modelId="{0892FB22-54BB-4CFA-9A8D-74F0C1390BF0}" type="pres">
      <dgm:prSet presAssocID="{89A5F9D4-7DD5-43D3-A0AD-1D936C99DF89}" presName="composite" presStyleCnt="0"/>
      <dgm:spPr/>
    </dgm:pt>
    <dgm:pt modelId="{C44963AE-DC92-449A-BF57-AEAB530684AD}" type="pres">
      <dgm:prSet presAssocID="{89A5F9D4-7DD5-43D3-A0AD-1D936C99DF89}" presName="LShape" presStyleLbl="alignNode1" presStyleIdx="4" presStyleCnt="13"/>
      <dgm:spPr>
        <a:solidFill>
          <a:srgbClr val="0C1752"/>
        </a:solidFill>
      </dgm:spPr>
    </dgm:pt>
    <dgm:pt modelId="{4422AC6E-DDB6-4A13-9114-F65936028FC6}" type="pres">
      <dgm:prSet presAssocID="{89A5F9D4-7DD5-43D3-A0AD-1D936C99DF89}" presName="ParentText" presStyleLbl="revTx" presStyleIdx="2" presStyleCnt="7">
        <dgm:presLayoutVars>
          <dgm:chMax val="0"/>
          <dgm:chPref val="0"/>
          <dgm:bulletEnabled val="1"/>
        </dgm:presLayoutVars>
      </dgm:prSet>
      <dgm:spPr/>
    </dgm:pt>
    <dgm:pt modelId="{AB3048BC-7ABB-4011-B8CD-E9728F271D2D}" type="pres">
      <dgm:prSet presAssocID="{89A5F9D4-7DD5-43D3-A0AD-1D936C99DF89}" presName="Triangle" presStyleLbl="alignNode1" presStyleIdx="5" presStyleCnt="13"/>
      <dgm:spPr>
        <a:xfrm>
          <a:off x="4405163" y="2065933"/>
          <a:ext cx="246304" cy="246304"/>
        </a:xfrm>
        <a:prstGeom prst="triangle">
          <a:avLst>
            <a:gd name="adj" fmla="val 100000"/>
          </a:avLst>
        </a:prstGeom>
        <a:solidFill>
          <a:srgbClr val="D56E48"/>
        </a:solidFill>
        <a:ln w="12700" cap="flat" cmpd="sng" algn="ctr">
          <a:noFill/>
          <a:prstDash val="solid"/>
          <a:miter lim="800000"/>
        </a:ln>
        <a:effectLst/>
      </dgm:spPr>
    </dgm:pt>
    <dgm:pt modelId="{4AD9E4B2-C501-473F-9D43-FC73FC57E0D9}" type="pres">
      <dgm:prSet presAssocID="{885198B0-B02D-4175-B8E8-84134FA2B139}" presName="sibTrans" presStyleCnt="0"/>
      <dgm:spPr/>
    </dgm:pt>
    <dgm:pt modelId="{3347253A-44E8-4BE5-9AF4-44F5E3D01EDB}" type="pres">
      <dgm:prSet presAssocID="{885198B0-B02D-4175-B8E8-84134FA2B139}" presName="space" presStyleCnt="0"/>
      <dgm:spPr/>
    </dgm:pt>
    <dgm:pt modelId="{695A1655-3E1F-4025-AE7D-B1AD0762665A}" type="pres">
      <dgm:prSet presAssocID="{E32E8FA3-1165-4EEA-9BA1-CE7B03E9D76A}" presName="composite" presStyleCnt="0"/>
      <dgm:spPr/>
    </dgm:pt>
    <dgm:pt modelId="{1470A635-8464-41E1-AFDD-338DB21EFFD0}" type="pres">
      <dgm:prSet presAssocID="{E32E8FA3-1165-4EEA-9BA1-CE7B03E9D76A}" presName="LShape" presStyleLbl="alignNode1" presStyleIdx="6" presStyleCnt="13"/>
      <dgm:spPr>
        <a:solidFill>
          <a:srgbClr val="0C1752"/>
        </a:solidFill>
      </dgm:spPr>
    </dgm:pt>
    <dgm:pt modelId="{1A17BC67-D510-410A-BC2D-935E01CA3919}" type="pres">
      <dgm:prSet presAssocID="{E32E8FA3-1165-4EEA-9BA1-CE7B03E9D76A}" presName="ParentText" presStyleLbl="revTx" presStyleIdx="3" presStyleCnt="7">
        <dgm:presLayoutVars>
          <dgm:chMax val="0"/>
          <dgm:chPref val="0"/>
          <dgm:bulletEnabled val="1"/>
        </dgm:presLayoutVars>
      </dgm:prSet>
      <dgm:spPr/>
    </dgm:pt>
    <dgm:pt modelId="{D499ED68-75FD-430E-94C9-7575BACFEDD3}" type="pres">
      <dgm:prSet presAssocID="{E32E8FA3-1165-4EEA-9BA1-CE7B03E9D76A}" presName="Triangle" presStyleLbl="alignNode1" presStyleIdx="7" presStyleCnt="13"/>
      <dgm:spPr>
        <a:xfrm>
          <a:off x="6003242" y="1670487"/>
          <a:ext cx="246304" cy="246304"/>
        </a:xfrm>
        <a:prstGeom prst="triangle">
          <a:avLst>
            <a:gd name="adj" fmla="val 100000"/>
          </a:avLst>
        </a:prstGeom>
        <a:solidFill>
          <a:srgbClr val="D56E48"/>
        </a:solidFill>
        <a:ln w="12700" cap="flat" cmpd="sng" algn="ctr">
          <a:noFill/>
          <a:prstDash val="solid"/>
          <a:miter lim="800000"/>
        </a:ln>
        <a:effectLst/>
      </dgm:spPr>
    </dgm:pt>
    <dgm:pt modelId="{72E6E324-BEF5-4AB4-847A-FCD574C8A6FD}" type="pres">
      <dgm:prSet presAssocID="{FA82AC8F-C10D-47A2-BCAC-00AFECD7EE0B}" presName="sibTrans" presStyleCnt="0"/>
      <dgm:spPr/>
    </dgm:pt>
    <dgm:pt modelId="{A6F3A2F7-038E-434E-86BE-BE8FE1ED01D7}" type="pres">
      <dgm:prSet presAssocID="{FA82AC8F-C10D-47A2-BCAC-00AFECD7EE0B}" presName="space" presStyleCnt="0"/>
      <dgm:spPr/>
    </dgm:pt>
    <dgm:pt modelId="{73D3B927-E62F-418D-BF8F-BBEAD8D62ED6}" type="pres">
      <dgm:prSet presAssocID="{78FFE3ED-79AF-44BE-9644-C3AFD3A82C32}" presName="composite" presStyleCnt="0"/>
      <dgm:spPr/>
    </dgm:pt>
    <dgm:pt modelId="{78AA8632-CA22-4C40-B837-424479C61476}" type="pres">
      <dgm:prSet presAssocID="{78FFE3ED-79AF-44BE-9644-C3AFD3A82C32}" presName="LShape" presStyleLbl="alignNode1" presStyleIdx="8" presStyleCnt="13"/>
      <dgm:spPr>
        <a:solidFill>
          <a:srgbClr val="0C1752"/>
        </a:solidFill>
      </dgm:spPr>
    </dgm:pt>
    <dgm:pt modelId="{F253C8DC-8F89-404D-BDB9-747D7F537CBE}" type="pres">
      <dgm:prSet presAssocID="{78FFE3ED-79AF-44BE-9644-C3AFD3A82C32}" presName="ParentText" presStyleLbl="revTx" presStyleIdx="4" presStyleCnt="7">
        <dgm:presLayoutVars>
          <dgm:chMax val="0"/>
          <dgm:chPref val="0"/>
          <dgm:bulletEnabled val="1"/>
        </dgm:presLayoutVars>
      </dgm:prSet>
      <dgm:spPr/>
    </dgm:pt>
    <dgm:pt modelId="{25A60359-FC63-41D8-95E0-678C8BB9CAB5}" type="pres">
      <dgm:prSet presAssocID="{78FFE3ED-79AF-44BE-9644-C3AFD3A82C32}" presName="Triangle" presStyleLbl="alignNode1" presStyleIdx="9" presStyleCnt="13"/>
      <dgm:spPr>
        <a:xfrm>
          <a:off x="7601321" y="1275041"/>
          <a:ext cx="246304" cy="246304"/>
        </a:xfrm>
        <a:prstGeom prst="triangle">
          <a:avLst>
            <a:gd name="adj" fmla="val 100000"/>
          </a:avLst>
        </a:prstGeom>
        <a:solidFill>
          <a:srgbClr val="D56E48"/>
        </a:solidFill>
        <a:ln w="12700" cap="flat" cmpd="sng" algn="ctr">
          <a:noFill/>
          <a:prstDash val="solid"/>
          <a:miter lim="800000"/>
        </a:ln>
        <a:effectLst/>
      </dgm:spPr>
    </dgm:pt>
    <dgm:pt modelId="{BE269080-527C-4CC5-AD5A-4A706C6DA570}" type="pres">
      <dgm:prSet presAssocID="{42596474-BF82-4115-9943-75A68D431DB9}" presName="sibTrans" presStyleCnt="0"/>
      <dgm:spPr/>
    </dgm:pt>
    <dgm:pt modelId="{E4DDFC39-EE85-4774-8BDE-33BB43DCEB3A}" type="pres">
      <dgm:prSet presAssocID="{42596474-BF82-4115-9943-75A68D431DB9}" presName="space" presStyleCnt="0"/>
      <dgm:spPr/>
    </dgm:pt>
    <dgm:pt modelId="{21ED81C3-F2E1-464F-961D-91038F9178DE}" type="pres">
      <dgm:prSet presAssocID="{7015D978-A16E-400B-9D6B-7B46B032D63A}" presName="composite" presStyleCnt="0"/>
      <dgm:spPr/>
    </dgm:pt>
    <dgm:pt modelId="{D75234AD-B5CD-4E8E-BB6D-3FDC5464D6B3}" type="pres">
      <dgm:prSet presAssocID="{7015D978-A16E-400B-9D6B-7B46B032D63A}" presName="LShape" presStyleLbl="alignNode1" presStyleIdx="10" presStyleCnt="13"/>
      <dgm:spPr>
        <a:solidFill>
          <a:srgbClr val="0C1752"/>
        </a:solidFill>
      </dgm:spPr>
    </dgm:pt>
    <dgm:pt modelId="{65420B11-9A2E-421B-877C-3845ED97801A}" type="pres">
      <dgm:prSet presAssocID="{7015D978-A16E-400B-9D6B-7B46B032D63A}" presName="ParentText" presStyleLbl="revTx" presStyleIdx="5" presStyleCnt="7">
        <dgm:presLayoutVars>
          <dgm:chMax val="0"/>
          <dgm:chPref val="0"/>
          <dgm:bulletEnabled val="1"/>
        </dgm:presLayoutVars>
      </dgm:prSet>
      <dgm:spPr/>
    </dgm:pt>
    <dgm:pt modelId="{637AE14A-8591-4A12-8BAD-D1553F92C594}" type="pres">
      <dgm:prSet presAssocID="{7015D978-A16E-400B-9D6B-7B46B032D63A}" presName="Triangle" presStyleLbl="alignNode1" presStyleIdx="11" presStyleCnt="13"/>
      <dgm:spPr>
        <a:xfrm>
          <a:off x="9199400" y="879595"/>
          <a:ext cx="246304" cy="246304"/>
        </a:xfrm>
        <a:prstGeom prst="triangle">
          <a:avLst>
            <a:gd name="adj" fmla="val 100000"/>
          </a:avLst>
        </a:prstGeom>
        <a:solidFill>
          <a:srgbClr val="D56E48"/>
        </a:solidFill>
        <a:ln w="12700" cap="flat" cmpd="sng" algn="ctr">
          <a:noFill/>
          <a:prstDash val="solid"/>
          <a:miter lim="800000"/>
        </a:ln>
        <a:effectLst/>
      </dgm:spPr>
    </dgm:pt>
    <dgm:pt modelId="{4CB38362-28BC-4E3D-9B2E-836AEEF5EEBB}" type="pres">
      <dgm:prSet presAssocID="{4EEBB7E5-B7B1-41A9-B686-F707A9F067AB}" presName="sibTrans" presStyleCnt="0"/>
      <dgm:spPr/>
    </dgm:pt>
    <dgm:pt modelId="{2EAAB606-912C-4A71-9337-7E7B1000EB3B}" type="pres">
      <dgm:prSet presAssocID="{4EEBB7E5-B7B1-41A9-B686-F707A9F067AB}" presName="space" presStyleCnt="0"/>
      <dgm:spPr/>
    </dgm:pt>
    <dgm:pt modelId="{082CC0B9-CD4E-43C3-9447-E7B4DE5315DB}" type="pres">
      <dgm:prSet presAssocID="{ED7C8595-2699-4F1E-A2F0-114383DBC700}" presName="composite" presStyleCnt="0"/>
      <dgm:spPr/>
    </dgm:pt>
    <dgm:pt modelId="{59E84D29-1823-4DA0-BF85-06345CCE1FFC}" type="pres">
      <dgm:prSet presAssocID="{ED7C8595-2699-4F1E-A2F0-114383DBC700}" presName="LShape" presStyleLbl="alignNode1" presStyleIdx="12" presStyleCnt="13"/>
      <dgm:spPr>
        <a:solidFill>
          <a:srgbClr val="0C1752"/>
        </a:solidFill>
      </dgm:spPr>
    </dgm:pt>
    <dgm:pt modelId="{56D7F2CA-17FB-41ED-8F15-67D1CAF615AE}" type="pres">
      <dgm:prSet presAssocID="{ED7C8595-2699-4F1E-A2F0-114383DBC700}" presName="ParentText" presStyleLbl="revTx" presStyleIdx="6" presStyleCnt="7">
        <dgm:presLayoutVars>
          <dgm:chMax val="0"/>
          <dgm:chPref val="0"/>
          <dgm:bulletEnabled val="1"/>
        </dgm:presLayoutVars>
      </dgm:prSet>
      <dgm:spPr/>
    </dgm:pt>
  </dgm:ptLst>
  <dgm:cxnLst>
    <dgm:cxn modelId="{E20C260D-765A-4D59-A83F-A0DC38FF8F3D}" type="presOf" srcId="{E32E8FA3-1165-4EEA-9BA1-CE7B03E9D76A}" destId="{1A17BC67-D510-410A-BC2D-935E01CA3919}" srcOrd="0" destOrd="0" presId="urn:microsoft.com/office/officeart/2009/3/layout/StepUpProcess"/>
    <dgm:cxn modelId="{281DB81D-FB28-4F17-BE40-0E509097A452}" type="presOf" srcId="{7015D978-A16E-400B-9D6B-7B46B032D63A}" destId="{65420B11-9A2E-421B-877C-3845ED97801A}" srcOrd="0" destOrd="0" presId="urn:microsoft.com/office/officeart/2009/3/layout/StepUpProcess"/>
    <dgm:cxn modelId="{D8AE183A-0D8E-495F-A478-F27DE940AF0D}" type="presOf" srcId="{3877023E-FD2C-4A72-9BCC-86FE93A730D0}" destId="{95595ED1-FAFA-4059-8C95-18E95029C292}" srcOrd="0" destOrd="0" presId="urn:microsoft.com/office/officeart/2009/3/layout/StepUpProcess"/>
    <dgm:cxn modelId="{C5402E4A-E82A-4A68-8615-C5F1818E08F3}" type="presOf" srcId="{78FFE3ED-79AF-44BE-9644-C3AFD3A82C32}" destId="{F253C8DC-8F89-404D-BDB9-747D7F537CBE}" srcOrd="0" destOrd="0" presId="urn:microsoft.com/office/officeart/2009/3/layout/StepUpProcess"/>
    <dgm:cxn modelId="{E880E06D-84EF-4985-A162-1A3F9054B1B9}" srcId="{49F3B4B0-A074-4DD8-B930-16B31A82B664}" destId="{7015D978-A16E-400B-9D6B-7B46B032D63A}" srcOrd="5" destOrd="0" parTransId="{C4134DE7-A560-4F01-8291-77DB978A8986}" sibTransId="{4EEBB7E5-B7B1-41A9-B686-F707A9F067AB}"/>
    <dgm:cxn modelId="{C786A155-10B4-4B82-9A19-09BA2312A769}" srcId="{49F3B4B0-A074-4DD8-B930-16B31A82B664}" destId="{89A5F9D4-7DD5-43D3-A0AD-1D936C99DF89}" srcOrd="2" destOrd="0" parTransId="{AEABBFD0-6FAE-4EE5-AEC2-2F3A74C6DDD2}" sibTransId="{885198B0-B02D-4175-B8E8-84134FA2B139}"/>
    <dgm:cxn modelId="{D4EE2579-A302-4A6E-BC1E-BF000E927F4F}" srcId="{49F3B4B0-A074-4DD8-B930-16B31A82B664}" destId="{ED7C8595-2699-4F1E-A2F0-114383DBC700}" srcOrd="6" destOrd="0" parTransId="{6B00E17E-7AF8-4E8A-B0AA-789F3A554386}" sibTransId="{45EF4428-AB54-4035-A672-85BD27F81A77}"/>
    <dgm:cxn modelId="{2BDEA288-BCF1-4B30-96EA-665F7AC23C34}" srcId="{49F3B4B0-A074-4DD8-B930-16B31A82B664}" destId="{50F1E653-6044-414E-9668-5C17CB8E64F0}" srcOrd="1" destOrd="0" parTransId="{5AB8929A-B825-4EDE-8B60-62C2C40DD644}" sibTransId="{3C75300E-5F44-406F-A2A2-C916D08E9D75}"/>
    <dgm:cxn modelId="{23AF00D5-AAC8-44CD-90B5-FFA053EA9FC8}" srcId="{49F3B4B0-A074-4DD8-B930-16B31A82B664}" destId="{78FFE3ED-79AF-44BE-9644-C3AFD3A82C32}" srcOrd="4" destOrd="0" parTransId="{BF7DD0F3-49BD-44B1-BB5F-0BF1310AD605}" sibTransId="{42596474-BF82-4115-9943-75A68D431DB9}"/>
    <dgm:cxn modelId="{00D9F5D7-DDEA-448C-800D-FE7004335190}" type="presOf" srcId="{ED7C8595-2699-4F1E-A2F0-114383DBC700}" destId="{56D7F2CA-17FB-41ED-8F15-67D1CAF615AE}" srcOrd="0" destOrd="0" presId="urn:microsoft.com/office/officeart/2009/3/layout/StepUpProcess"/>
    <dgm:cxn modelId="{488A55D9-7F15-44A3-9BF9-40789A9AE521}" srcId="{49F3B4B0-A074-4DD8-B930-16B31A82B664}" destId="{3877023E-FD2C-4A72-9BCC-86FE93A730D0}" srcOrd="0" destOrd="0" parTransId="{D6B660CD-5DD7-46E4-8167-1BC38FF88E20}" sibTransId="{52445D7C-4D0A-4DD8-9121-AD425FA45A1A}"/>
    <dgm:cxn modelId="{60FF4DE1-F2FA-4EB6-A192-484D16D79BED}" type="presOf" srcId="{89A5F9D4-7DD5-43D3-A0AD-1D936C99DF89}" destId="{4422AC6E-DDB6-4A13-9114-F65936028FC6}" srcOrd="0" destOrd="0" presId="urn:microsoft.com/office/officeart/2009/3/layout/StepUpProcess"/>
    <dgm:cxn modelId="{542EC0EC-550A-4BD7-B6A4-C1A6F7692289}" type="presOf" srcId="{50F1E653-6044-414E-9668-5C17CB8E64F0}" destId="{C5374534-D97B-458E-BD45-7E5914C5A004}" srcOrd="0" destOrd="0" presId="urn:microsoft.com/office/officeart/2009/3/layout/StepUpProcess"/>
    <dgm:cxn modelId="{4FD128F7-CD97-4730-9E09-EE38FF5BACFD}" srcId="{49F3B4B0-A074-4DD8-B930-16B31A82B664}" destId="{E32E8FA3-1165-4EEA-9BA1-CE7B03E9D76A}" srcOrd="3" destOrd="0" parTransId="{BE5E6602-F4E8-4069-83F3-80E7C17F0146}" sibTransId="{FA82AC8F-C10D-47A2-BCAC-00AFECD7EE0B}"/>
    <dgm:cxn modelId="{E8F8C4FA-71B8-406C-B90D-50A3F7FD0F5C}" type="presOf" srcId="{49F3B4B0-A074-4DD8-B930-16B31A82B664}" destId="{6A45F98A-35AB-43C9-AEB9-FC054D594A90}" srcOrd="0" destOrd="0" presId="urn:microsoft.com/office/officeart/2009/3/layout/StepUpProcess"/>
    <dgm:cxn modelId="{913DF5CA-6D50-470D-B7D6-9D880B821C68}" type="presParOf" srcId="{6A45F98A-35AB-43C9-AEB9-FC054D594A90}" destId="{C34B9A40-3407-4225-8040-BFB46DC5D9AB}" srcOrd="0" destOrd="0" presId="urn:microsoft.com/office/officeart/2009/3/layout/StepUpProcess"/>
    <dgm:cxn modelId="{D2D16BBE-BD6D-4E80-86D3-A6171B7E3B65}" type="presParOf" srcId="{C34B9A40-3407-4225-8040-BFB46DC5D9AB}" destId="{4F01A5B4-1910-4762-A6EB-B10222320002}" srcOrd="0" destOrd="0" presId="urn:microsoft.com/office/officeart/2009/3/layout/StepUpProcess"/>
    <dgm:cxn modelId="{862446B0-15CE-4990-8172-A314CC0E745E}" type="presParOf" srcId="{C34B9A40-3407-4225-8040-BFB46DC5D9AB}" destId="{95595ED1-FAFA-4059-8C95-18E95029C292}" srcOrd="1" destOrd="0" presId="urn:microsoft.com/office/officeart/2009/3/layout/StepUpProcess"/>
    <dgm:cxn modelId="{FE3276E1-C0DD-4310-87FB-DF97C4538A7B}" type="presParOf" srcId="{C34B9A40-3407-4225-8040-BFB46DC5D9AB}" destId="{F6E6FE10-2A3E-4B8B-A3AD-80CF0A7E846B}" srcOrd="2" destOrd="0" presId="urn:microsoft.com/office/officeart/2009/3/layout/StepUpProcess"/>
    <dgm:cxn modelId="{AB0C02FC-B578-4BA9-A2DC-F0ACC05ED78C}" type="presParOf" srcId="{6A45F98A-35AB-43C9-AEB9-FC054D594A90}" destId="{A6C38809-FF5A-4151-B0BC-72FEFD610442}" srcOrd="1" destOrd="0" presId="urn:microsoft.com/office/officeart/2009/3/layout/StepUpProcess"/>
    <dgm:cxn modelId="{4A684947-DB77-49B8-9D1C-8896474733BD}" type="presParOf" srcId="{A6C38809-FF5A-4151-B0BC-72FEFD610442}" destId="{99DDAF87-9CF2-403F-B205-6800383AA05E}" srcOrd="0" destOrd="0" presId="urn:microsoft.com/office/officeart/2009/3/layout/StepUpProcess"/>
    <dgm:cxn modelId="{CDE96A66-436D-4468-93F7-838B8050C309}" type="presParOf" srcId="{6A45F98A-35AB-43C9-AEB9-FC054D594A90}" destId="{2F120AE8-8070-4BDE-86E0-53D00077FED9}" srcOrd="2" destOrd="0" presId="urn:microsoft.com/office/officeart/2009/3/layout/StepUpProcess"/>
    <dgm:cxn modelId="{0C9F0137-2A6A-4B23-AFB0-D2BD7ACECA2A}" type="presParOf" srcId="{2F120AE8-8070-4BDE-86E0-53D00077FED9}" destId="{BC013AE6-99FB-40CE-B941-E559BF139F84}" srcOrd="0" destOrd="0" presId="urn:microsoft.com/office/officeart/2009/3/layout/StepUpProcess"/>
    <dgm:cxn modelId="{4B796206-66E8-4AAD-A340-38CE397A0B77}" type="presParOf" srcId="{2F120AE8-8070-4BDE-86E0-53D00077FED9}" destId="{C5374534-D97B-458E-BD45-7E5914C5A004}" srcOrd="1" destOrd="0" presId="urn:microsoft.com/office/officeart/2009/3/layout/StepUpProcess"/>
    <dgm:cxn modelId="{1910C4D0-0AE1-4A88-85FA-AF18639A2935}" type="presParOf" srcId="{2F120AE8-8070-4BDE-86E0-53D00077FED9}" destId="{5768D4B3-9D5E-401B-8894-437F0B1E019C}" srcOrd="2" destOrd="0" presId="urn:microsoft.com/office/officeart/2009/3/layout/StepUpProcess"/>
    <dgm:cxn modelId="{AF4E7282-3627-45EA-A624-E58D9A945A6D}" type="presParOf" srcId="{6A45F98A-35AB-43C9-AEB9-FC054D594A90}" destId="{19002196-9771-4D32-9D28-6664B804E55D}" srcOrd="3" destOrd="0" presId="urn:microsoft.com/office/officeart/2009/3/layout/StepUpProcess"/>
    <dgm:cxn modelId="{E640F843-44C1-4E37-8A3B-01205E46C7B6}" type="presParOf" srcId="{19002196-9771-4D32-9D28-6664B804E55D}" destId="{594D0A19-A39A-48D8-A9A8-49FDABB75AD0}" srcOrd="0" destOrd="0" presId="urn:microsoft.com/office/officeart/2009/3/layout/StepUpProcess"/>
    <dgm:cxn modelId="{8C47CF16-42BA-4BF9-911F-1AD8F7D9D229}" type="presParOf" srcId="{6A45F98A-35AB-43C9-AEB9-FC054D594A90}" destId="{0892FB22-54BB-4CFA-9A8D-74F0C1390BF0}" srcOrd="4" destOrd="0" presId="urn:microsoft.com/office/officeart/2009/3/layout/StepUpProcess"/>
    <dgm:cxn modelId="{F70E3BEF-30E5-457C-A0EA-14E321857AC9}" type="presParOf" srcId="{0892FB22-54BB-4CFA-9A8D-74F0C1390BF0}" destId="{C44963AE-DC92-449A-BF57-AEAB530684AD}" srcOrd="0" destOrd="0" presId="urn:microsoft.com/office/officeart/2009/3/layout/StepUpProcess"/>
    <dgm:cxn modelId="{D8BE4435-2924-4284-9261-3BEDAD0E1BED}" type="presParOf" srcId="{0892FB22-54BB-4CFA-9A8D-74F0C1390BF0}" destId="{4422AC6E-DDB6-4A13-9114-F65936028FC6}" srcOrd="1" destOrd="0" presId="urn:microsoft.com/office/officeart/2009/3/layout/StepUpProcess"/>
    <dgm:cxn modelId="{11FD830D-E4B3-4732-9112-8BFDB6D69A70}" type="presParOf" srcId="{0892FB22-54BB-4CFA-9A8D-74F0C1390BF0}" destId="{AB3048BC-7ABB-4011-B8CD-E9728F271D2D}" srcOrd="2" destOrd="0" presId="urn:microsoft.com/office/officeart/2009/3/layout/StepUpProcess"/>
    <dgm:cxn modelId="{4E939F10-F902-47C4-B886-003DF49C125C}" type="presParOf" srcId="{6A45F98A-35AB-43C9-AEB9-FC054D594A90}" destId="{4AD9E4B2-C501-473F-9D43-FC73FC57E0D9}" srcOrd="5" destOrd="0" presId="urn:microsoft.com/office/officeart/2009/3/layout/StepUpProcess"/>
    <dgm:cxn modelId="{612BFB3E-A713-4007-ABDC-E546705064CD}" type="presParOf" srcId="{4AD9E4B2-C501-473F-9D43-FC73FC57E0D9}" destId="{3347253A-44E8-4BE5-9AF4-44F5E3D01EDB}" srcOrd="0" destOrd="0" presId="urn:microsoft.com/office/officeart/2009/3/layout/StepUpProcess"/>
    <dgm:cxn modelId="{C00BBAAB-DA87-4184-9C76-BD5C1475FE38}" type="presParOf" srcId="{6A45F98A-35AB-43C9-AEB9-FC054D594A90}" destId="{695A1655-3E1F-4025-AE7D-B1AD0762665A}" srcOrd="6" destOrd="0" presId="urn:microsoft.com/office/officeart/2009/3/layout/StepUpProcess"/>
    <dgm:cxn modelId="{9343983B-0F28-4630-9FBB-E1ED043F9390}" type="presParOf" srcId="{695A1655-3E1F-4025-AE7D-B1AD0762665A}" destId="{1470A635-8464-41E1-AFDD-338DB21EFFD0}" srcOrd="0" destOrd="0" presId="urn:microsoft.com/office/officeart/2009/3/layout/StepUpProcess"/>
    <dgm:cxn modelId="{3295E6B2-155C-41D3-9C9D-E833C441569B}" type="presParOf" srcId="{695A1655-3E1F-4025-AE7D-B1AD0762665A}" destId="{1A17BC67-D510-410A-BC2D-935E01CA3919}" srcOrd="1" destOrd="0" presId="urn:microsoft.com/office/officeart/2009/3/layout/StepUpProcess"/>
    <dgm:cxn modelId="{591AE92E-F759-4865-90B3-B20418E55E1B}" type="presParOf" srcId="{695A1655-3E1F-4025-AE7D-B1AD0762665A}" destId="{D499ED68-75FD-430E-94C9-7575BACFEDD3}" srcOrd="2" destOrd="0" presId="urn:microsoft.com/office/officeart/2009/3/layout/StepUpProcess"/>
    <dgm:cxn modelId="{85A0D4D2-F9DB-486A-8321-1BE92ADF7361}" type="presParOf" srcId="{6A45F98A-35AB-43C9-AEB9-FC054D594A90}" destId="{72E6E324-BEF5-4AB4-847A-FCD574C8A6FD}" srcOrd="7" destOrd="0" presId="urn:microsoft.com/office/officeart/2009/3/layout/StepUpProcess"/>
    <dgm:cxn modelId="{638475F0-E173-46BF-BC8C-CFC52AC3CCA5}" type="presParOf" srcId="{72E6E324-BEF5-4AB4-847A-FCD574C8A6FD}" destId="{A6F3A2F7-038E-434E-86BE-BE8FE1ED01D7}" srcOrd="0" destOrd="0" presId="urn:microsoft.com/office/officeart/2009/3/layout/StepUpProcess"/>
    <dgm:cxn modelId="{19185AC4-2B53-49B3-83A8-A62D50072E3B}" type="presParOf" srcId="{6A45F98A-35AB-43C9-AEB9-FC054D594A90}" destId="{73D3B927-E62F-418D-BF8F-BBEAD8D62ED6}" srcOrd="8" destOrd="0" presId="urn:microsoft.com/office/officeart/2009/3/layout/StepUpProcess"/>
    <dgm:cxn modelId="{D050F975-DCCF-4BB4-B06F-2926FB71C027}" type="presParOf" srcId="{73D3B927-E62F-418D-BF8F-BBEAD8D62ED6}" destId="{78AA8632-CA22-4C40-B837-424479C61476}" srcOrd="0" destOrd="0" presId="urn:microsoft.com/office/officeart/2009/3/layout/StepUpProcess"/>
    <dgm:cxn modelId="{F79B3741-747F-4920-B9E1-606AAA473569}" type="presParOf" srcId="{73D3B927-E62F-418D-BF8F-BBEAD8D62ED6}" destId="{F253C8DC-8F89-404D-BDB9-747D7F537CBE}" srcOrd="1" destOrd="0" presId="urn:microsoft.com/office/officeart/2009/3/layout/StepUpProcess"/>
    <dgm:cxn modelId="{C7BAB0C7-BD85-45B7-A83C-47D8B775B644}" type="presParOf" srcId="{73D3B927-E62F-418D-BF8F-BBEAD8D62ED6}" destId="{25A60359-FC63-41D8-95E0-678C8BB9CAB5}" srcOrd="2" destOrd="0" presId="urn:microsoft.com/office/officeart/2009/3/layout/StepUpProcess"/>
    <dgm:cxn modelId="{EED2C41D-E5A8-49B8-B9C9-83BB2CEB1C49}" type="presParOf" srcId="{6A45F98A-35AB-43C9-AEB9-FC054D594A90}" destId="{BE269080-527C-4CC5-AD5A-4A706C6DA570}" srcOrd="9" destOrd="0" presId="urn:microsoft.com/office/officeart/2009/3/layout/StepUpProcess"/>
    <dgm:cxn modelId="{959903B9-1630-4838-AEE4-25CCE53E3E0D}" type="presParOf" srcId="{BE269080-527C-4CC5-AD5A-4A706C6DA570}" destId="{E4DDFC39-EE85-4774-8BDE-33BB43DCEB3A}" srcOrd="0" destOrd="0" presId="urn:microsoft.com/office/officeart/2009/3/layout/StepUpProcess"/>
    <dgm:cxn modelId="{73147DF4-DF51-4391-9814-6CA7F7F0AC47}" type="presParOf" srcId="{6A45F98A-35AB-43C9-AEB9-FC054D594A90}" destId="{21ED81C3-F2E1-464F-961D-91038F9178DE}" srcOrd="10" destOrd="0" presId="urn:microsoft.com/office/officeart/2009/3/layout/StepUpProcess"/>
    <dgm:cxn modelId="{472DB942-F250-49D3-B514-3E9AF3737880}" type="presParOf" srcId="{21ED81C3-F2E1-464F-961D-91038F9178DE}" destId="{D75234AD-B5CD-4E8E-BB6D-3FDC5464D6B3}" srcOrd="0" destOrd="0" presId="urn:microsoft.com/office/officeart/2009/3/layout/StepUpProcess"/>
    <dgm:cxn modelId="{B614F856-C2C1-4100-821C-AF589DE5E0ED}" type="presParOf" srcId="{21ED81C3-F2E1-464F-961D-91038F9178DE}" destId="{65420B11-9A2E-421B-877C-3845ED97801A}" srcOrd="1" destOrd="0" presId="urn:microsoft.com/office/officeart/2009/3/layout/StepUpProcess"/>
    <dgm:cxn modelId="{D0596A24-3B8E-42C8-AC3C-202ACA8D53C7}" type="presParOf" srcId="{21ED81C3-F2E1-464F-961D-91038F9178DE}" destId="{637AE14A-8591-4A12-8BAD-D1553F92C594}" srcOrd="2" destOrd="0" presId="urn:microsoft.com/office/officeart/2009/3/layout/StepUpProcess"/>
    <dgm:cxn modelId="{0CE91A2F-77BC-4991-8D1A-C91C7C959651}" type="presParOf" srcId="{6A45F98A-35AB-43C9-AEB9-FC054D594A90}" destId="{4CB38362-28BC-4E3D-9B2E-836AEEF5EEBB}" srcOrd="11" destOrd="0" presId="urn:microsoft.com/office/officeart/2009/3/layout/StepUpProcess"/>
    <dgm:cxn modelId="{93848715-3043-4C86-9B3F-A370921128C4}" type="presParOf" srcId="{4CB38362-28BC-4E3D-9B2E-836AEEF5EEBB}" destId="{2EAAB606-912C-4A71-9337-7E7B1000EB3B}" srcOrd="0" destOrd="0" presId="urn:microsoft.com/office/officeart/2009/3/layout/StepUpProcess"/>
    <dgm:cxn modelId="{150B4132-3812-488F-942F-32843ADE38CB}" type="presParOf" srcId="{6A45F98A-35AB-43C9-AEB9-FC054D594A90}" destId="{082CC0B9-CD4E-43C3-9447-E7B4DE5315DB}" srcOrd="12" destOrd="0" presId="urn:microsoft.com/office/officeart/2009/3/layout/StepUpProcess"/>
    <dgm:cxn modelId="{FA98D411-299A-4751-84F2-80C39F00D38C}" type="presParOf" srcId="{082CC0B9-CD4E-43C3-9447-E7B4DE5315DB}" destId="{59E84D29-1823-4DA0-BF85-06345CCE1FFC}" srcOrd="0" destOrd="0" presId="urn:microsoft.com/office/officeart/2009/3/layout/StepUpProcess"/>
    <dgm:cxn modelId="{DF9F02FA-DDDB-4F02-8635-CD7C98F289B5}" type="presParOf" srcId="{082CC0B9-CD4E-43C3-9447-E7B4DE5315DB}" destId="{56D7F2CA-17FB-41ED-8F15-67D1CAF615AE}"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BB5DF1-6160-48DA-9244-780755A51C3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566F586A-A994-4804-9C96-3046E55639C7}">
      <dgm:prSet phldrT="[Text]" custT="1"/>
      <dgm:spPr>
        <a:solidFill>
          <a:srgbClr val="0C1752"/>
        </a:solidFill>
        <a:ln>
          <a:solidFill>
            <a:srgbClr val="0C1752"/>
          </a:solidFill>
        </a:ln>
      </dgm:spPr>
      <dgm:t>
        <a:bodyPr/>
        <a:lstStyle/>
        <a:p>
          <a:r>
            <a:rPr lang="en-US" sz="1600" dirty="0">
              <a:latin typeface="Montserrat" panose="00000500000000000000" pitchFamily="2" charset="0"/>
            </a:rPr>
            <a:t>Load, inspect, and understand the structure of the dataset.</a:t>
          </a:r>
          <a:endParaRPr lang="en-CA" sz="1600" dirty="0">
            <a:latin typeface="Montserrat" panose="00000500000000000000" pitchFamily="2" charset="0"/>
            <a:cs typeface="Mongolian Baiti" panose="03000500000000000000" pitchFamily="66" charset="0"/>
          </a:endParaRPr>
        </a:p>
      </dgm:t>
    </dgm:pt>
    <dgm:pt modelId="{0E646359-7774-44D7-A78E-48FF645A581F}" type="parTrans" cxnId="{9FB5AB61-78F8-4CE9-BA1C-2D3174FA942B}">
      <dgm:prSet/>
      <dgm:spPr/>
      <dgm:t>
        <a:bodyPr/>
        <a:lstStyle/>
        <a:p>
          <a:endParaRPr lang="en-CA" sz="1500">
            <a:latin typeface="Montserrat" panose="00000500000000000000" pitchFamily="2" charset="0"/>
            <a:cs typeface="Mongolian Baiti" panose="03000500000000000000" pitchFamily="66" charset="0"/>
          </a:endParaRPr>
        </a:p>
      </dgm:t>
    </dgm:pt>
    <dgm:pt modelId="{354A0CE6-2E67-42BB-BD99-61C4184CA873}" type="sibTrans" cxnId="{9FB5AB61-78F8-4CE9-BA1C-2D3174FA942B}">
      <dgm:prSet/>
      <dgm:spPr/>
      <dgm:t>
        <a:bodyPr/>
        <a:lstStyle/>
        <a:p>
          <a:endParaRPr lang="en-CA" sz="1500">
            <a:latin typeface="Montserrat" panose="00000500000000000000" pitchFamily="2" charset="0"/>
            <a:cs typeface="Mongolian Baiti" panose="03000500000000000000" pitchFamily="66" charset="0"/>
          </a:endParaRPr>
        </a:p>
      </dgm:t>
    </dgm:pt>
    <dgm:pt modelId="{94AA5FED-5C60-40A7-B140-6071CD06EB3F}">
      <dgm:prSet custT="1"/>
      <dgm:spPr>
        <a:solidFill>
          <a:srgbClr val="D56E48"/>
        </a:solidFill>
      </dgm:spPr>
      <dgm:t>
        <a:bodyPr/>
        <a:lstStyle/>
        <a:p>
          <a:pPr>
            <a:buNone/>
          </a:pPr>
          <a:r>
            <a:rPr lang="en-CA" sz="1600">
              <a:latin typeface="Montserrat" panose="00000500000000000000" pitchFamily="2" charset="0"/>
            </a:rPr>
            <a:t>Handle missing values using appropriate imputation techniques.</a:t>
          </a:r>
        </a:p>
      </dgm:t>
    </dgm:pt>
    <dgm:pt modelId="{7649997D-8973-4FAE-BC32-1E72CD2BC0CF}" type="parTrans" cxnId="{9B44F81D-09C4-401A-879B-9634141DF31E}">
      <dgm:prSet/>
      <dgm:spPr/>
      <dgm:t>
        <a:bodyPr/>
        <a:lstStyle/>
        <a:p>
          <a:endParaRPr lang="en-CA"/>
        </a:p>
      </dgm:t>
    </dgm:pt>
    <dgm:pt modelId="{374641C8-B6AB-4A0E-93D2-FFCDE210B78C}" type="sibTrans" cxnId="{9B44F81D-09C4-401A-879B-9634141DF31E}">
      <dgm:prSet/>
      <dgm:spPr/>
      <dgm:t>
        <a:bodyPr/>
        <a:lstStyle/>
        <a:p>
          <a:endParaRPr lang="en-CA"/>
        </a:p>
      </dgm:t>
    </dgm:pt>
    <dgm:pt modelId="{55E8D8DB-456C-4E75-B469-C218AB2D38CB}">
      <dgm:prSet custT="1"/>
      <dgm:spPr>
        <a:solidFill>
          <a:srgbClr val="0C1752"/>
        </a:solidFill>
      </dgm:spPr>
      <dgm:t>
        <a:bodyPr/>
        <a:lstStyle/>
        <a:p>
          <a:pPr>
            <a:buNone/>
          </a:pPr>
          <a:r>
            <a:rPr lang="en-US" sz="1600" dirty="0">
              <a:latin typeface="Montserrat" panose="00000500000000000000" pitchFamily="2" charset="0"/>
            </a:rPr>
            <a:t>Perform exploratory data analysis (EDA) and preprocess data, including cleaning and encoding categorical features.</a:t>
          </a:r>
        </a:p>
      </dgm:t>
    </dgm:pt>
    <dgm:pt modelId="{6D17DBE0-54B0-4754-B9D6-307B43D6C1F4}" type="parTrans" cxnId="{B4CB6AB8-B21F-45FF-9F07-BCB81E4262AE}">
      <dgm:prSet/>
      <dgm:spPr/>
      <dgm:t>
        <a:bodyPr/>
        <a:lstStyle/>
        <a:p>
          <a:endParaRPr lang="en-CA"/>
        </a:p>
      </dgm:t>
    </dgm:pt>
    <dgm:pt modelId="{8D99CE97-9D78-4AC6-8978-CB0ADFD14F34}" type="sibTrans" cxnId="{B4CB6AB8-B21F-45FF-9F07-BCB81E4262AE}">
      <dgm:prSet/>
      <dgm:spPr/>
      <dgm:t>
        <a:bodyPr/>
        <a:lstStyle/>
        <a:p>
          <a:endParaRPr lang="en-CA"/>
        </a:p>
      </dgm:t>
    </dgm:pt>
    <dgm:pt modelId="{A62EE070-06EF-4F02-A1BC-886CA365D19A}">
      <dgm:prSet custT="1"/>
      <dgm:spPr>
        <a:solidFill>
          <a:srgbClr val="1BBFD1"/>
        </a:solidFill>
      </dgm:spPr>
      <dgm:t>
        <a:bodyPr/>
        <a:lstStyle/>
        <a:p>
          <a:pPr>
            <a:buNone/>
          </a:pPr>
          <a:r>
            <a:rPr lang="en-US" sz="1600">
              <a:latin typeface="Montserrat" panose="00000500000000000000" pitchFamily="2" charset="0"/>
            </a:rPr>
            <a:t>Train both linear regression and random forest models to predict sales.</a:t>
          </a:r>
        </a:p>
      </dgm:t>
    </dgm:pt>
    <dgm:pt modelId="{8092D342-F36D-4A93-B95A-2F47CAFEA40B}" type="parTrans" cxnId="{DD7690B8-E0D7-48DA-82CD-2D86AD46428C}">
      <dgm:prSet/>
      <dgm:spPr/>
      <dgm:t>
        <a:bodyPr/>
        <a:lstStyle/>
        <a:p>
          <a:endParaRPr lang="en-CA"/>
        </a:p>
      </dgm:t>
    </dgm:pt>
    <dgm:pt modelId="{5BF8A981-D100-45AE-AA03-913A9ACC9C7D}" type="sibTrans" cxnId="{DD7690B8-E0D7-48DA-82CD-2D86AD46428C}">
      <dgm:prSet/>
      <dgm:spPr/>
      <dgm:t>
        <a:bodyPr/>
        <a:lstStyle/>
        <a:p>
          <a:endParaRPr lang="en-CA"/>
        </a:p>
      </dgm:t>
    </dgm:pt>
    <dgm:pt modelId="{0CF09FE7-2BD1-4686-BF69-19B53A637C25}">
      <dgm:prSet custT="1"/>
      <dgm:spPr>
        <a:solidFill>
          <a:schemeClr val="bg1">
            <a:lumMod val="65000"/>
          </a:schemeClr>
        </a:solidFill>
      </dgm:spPr>
      <dgm:t>
        <a:bodyPr/>
        <a:lstStyle/>
        <a:p>
          <a:r>
            <a:rPr lang="en-US" sz="1600" dirty="0">
              <a:latin typeface="Montserrat" panose="00000500000000000000" pitchFamily="2" charset="0"/>
            </a:rPr>
            <a:t>Evaluate and compare model performance using metrics like R², MAE, and MSE.</a:t>
          </a:r>
        </a:p>
      </dgm:t>
    </dgm:pt>
    <dgm:pt modelId="{559A2223-EDEC-4DF7-9B50-1BE2D57DC664}" type="parTrans" cxnId="{AFA7F8E4-2C47-45A3-AA2C-F6D8C5C9CF2C}">
      <dgm:prSet/>
      <dgm:spPr/>
      <dgm:t>
        <a:bodyPr/>
        <a:lstStyle/>
        <a:p>
          <a:endParaRPr lang="en-CA"/>
        </a:p>
      </dgm:t>
    </dgm:pt>
    <dgm:pt modelId="{F693E283-BC8E-49F1-885E-4056DED9E2B7}" type="sibTrans" cxnId="{AFA7F8E4-2C47-45A3-AA2C-F6D8C5C9CF2C}">
      <dgm:prSet/>
      <dgm:spPr/>
      <dgm:t>
        <a:bodyPr/>
        <a:lstStyle/>
        <a:p>
          <a:endParaRPr lang="en-CA"/>
        </a:p>
      </dgm:t>
    </dgm:pt>
    <dgm:pt modelId="{91AECCB5-357E-4817-8D8B-617F328E7EE2}" type="pres">
      <dgm:prSet presAssocID="{C5BB5DF1-6160-48DA-9244-780755A51C37}" presName="diagram" presStyleCnt="0">
        <dgm:presLayoutVars>
          <dgm:dir/>
          <dgm:resizeHandles val="exact"/>
        </dgm:presLayoutVars>
      </dgm:prSet>
      <dgm:spPr/>
    </dgm:pt>
    <dgm:pt modelId="{1B558E55-37DC-4859-9ABB-EFE02DEEEF05}" type="pres">
      <dgm:prSet presAssocID="{566F586A-A994-4804-9C96-3046E55639C7}" presName="node" presStyleLbl="node1" presStyleIdx="0" presStyleCnt="5">
        <dgm:presLayoutVars>
          <dgm:bulletEnabled val="1"/>
        </dgm:presLayoutVars>
      </dgm:prSet>
      <dgm:spPr/>
    </dgm:pt>
    <dgm:pt modelId="{37F8B5B6-4041-4689-A87E-63C71563838F}" type="pres">
      <dgm:prSet presAssocID="{354A0CE6-2E67-42BB-BD99-61C4184CA873}" presName="sibTrans" presStyleCnt="0"/>
      <dgm:spPr/>
    </dgm:pt>
    <dgm:pt modelId="{8AB24E10-7B7A-4781-AA66-B3F59E1A68B9}" type="pres">
      <dgm:prSet presAssocID="{94AA5FED-5C60-40A7-B140-6071CD06EB3F}" presName="node" presStyleLbl="node1" presStyleIdx="1" presStyleCnt="5">
        <dgm:presLayoutVars>
          <dgm:bulletEnabled val="1"/>
        </dgm:presLayoutVars>
      </dgm:prSet>
      <dgm:spPr/>
    </dgm:pt>
    <dgm:pt modelId="{D0A0A17B-271E-450D-82E5-D24F9AFF3467}" type="pres">
      <dgm:prSet presAssocID="{374641C8-B6AB-4A0E-93D2-FFCDE210B78C}" presName="sibTrans" presStyleCnt="0"/>
      <dgm:spPr/>
    </dgm:pt>
    <dgm:pt modelId="{C6E9E033-7B84-4241-A4FA-DBA279FE396B}" type="pres">
      <dgm:prSet presAssocID="{55E8D8DB-456C-4E75-B469-C218AB2D38CB}" presName="node" presStyleLbl="node1" presStyleIdx="2" presStyleCnt="5">
        <dgm:presLayoutVars>
          <dgm:bulletEnabled val="1"/>
        </dgm:presLayoutVars>
      </dgm:prSet>
      <dgm:spPr/>
    </dgm:pt>
    <dgm:pt modelId="{5F685685-361E-47BA-BACE-69C5F847AB30}" type="pres">
      <dgm:prSet presAssocID="{8D99CE97-9D78-4AC6-8978-CB0ADFD14F34}" presName="sibTrans" presStyleCnt="0"/>
      <dgm:spPr/>
    </dgm:pt>
    <dgm:pt modelId="{43F5D3DC-825B-4B1D-AC0F-71B8792FDB2E}" type="pres">
      <dgm:prSet presAssocID="{A62EE070-06EF-4F02-A1BC-886CA365D19A}" presName="node" presStyleLbl="node1" presStyleIdx="3" presStyleCnt="5">
        <dgm:presLayoutVars>
          <dgm:bulletEnabled val="1"/>
        </dgm:presLayoutVars>
      </dgm:prSet>
      <dgm:spPr/>
    </dgm:pt>
    <dgm:pt modelId="{2F9C5CC2-20D6-40D3-9A8E-05CFBB696E42}" type="pres">
      <dgm:prSet presAssocID="{5BF8A981-D100-45AE-AA03-913A9ACC9C7D}" presName="sibTrans" presStyleCnt="0"/>
      <dgm:spPr/>
    </dgm:pt>
    <dgm:pt modelId="{79AFD7B4-3260-4B46-9C1D-B6A6C95290F5}" type="pres">
      <dgm:prSet presAssocID="{0CF09FE7-2BD1-4686-BF69-19B53A637C25}" presName="node" presStyleLbl="node1" presStyleIdx="4" presStyleCnt="5">
        <dgm:presLayoutVars>
          <dgm:bulletEnabled val="1"/>
        </dgm:presLayoutVars>
      </dgm:prSet>
      <dgm:spPr/>
    </dgm:pt>
  </dgm:ptLst>
  <dgm:cxnLst>
    <dgm:cxn modelId="{8D874905-73C9-4E87-B0B0-20AFAE1624E1}" type="presOf" srcId="{566F586A-A994-4804-9C96-3046E55639C7}" destId="{1B558E55-37DC-4859-9ABB-EFE02DEEEF05}" srcOrd="0" destOrd="0" presId="urn:microsoft.com/office/officeart/2005/8/layout/default"/>
    <dgm:cxn modelId="{9B44F81D-09C4-401A-879B-9634141DF31E}" srcId="{C5BB5DF1-6160-48DA-9244-780755A51C37}" destId="{94AA5FED-5C60-40A7-B140-6071CD06EB3F}" srcOrd="1" destOrd="0" parTransId="{7649997D-8973-4FAE-BC32-1E72CD2BC0CF}" sibTransId="{374641C8-B6AB-4A0E-93D2-FFCDE210B78C}"/>
    <dgm:cxn modelId="{9FB5AB61-78F8-4CE9-BA1C-2D3174FA942B}" srcId="{C5BB5DF1-6160-48DA-9244-780755A51C37}" destId="{566F586A-A994-4804-9C96-3046E55639C7}" srcOrd="0" destOrd="0" parTransId="{0E646359-7774-44D7-A78E-48FF645A581F}" sibTransId="{354A0CE6-2E67-42BB-BD99-61C4184CA873}"/>
    <dgm:cxn modelId="{A8C41048-3926-4750-AB00-E82BEACCB96B}" type="presOf" srcId="{55E8D8DB-456C-4E75-B469-C218AB2D38CB}" destId="{C6E9E033-7B84-4241-A4FA-DBA279FE396B}" srcOrd="0" destOrd="0" presId="urn:microsoft.com/office/officeart/2005/8/layout/default"/>
    <dgm:cxn modelId="{E52DBC4C-FA5E-49B8-84F0-8205DDF76668}" type="presOf" srcId="{94AA5FED-5C60-40A7-B140-6071CD06EB3F}" destId="{8AB24E10-7B7A-4781-AA66-B3F59E1A68B9}" srcOrd="0" destOrd="0" presId="urn:microsoft.com/office/officeart/2005/8/layout/default"/>
    <dgm:cxn modelId="{55032359-A18D-4B10-AEED-0906F62F035C}" type="presOf" srcId="{0CF09FE7-2BD1-4686-BF69-19B53A637C25}" destId="{79AFD7B4-3260-4B46-9C1D-B6A6C95290F5}" srcOrd="0" destOrd="0" presId="urn:microsoft.com/office/officeart/2005/8/layout/default"/>
    <dgm:cxn modelId="{B4CB6AB8-B21F-45FF-9F07-BCB81E4262AE}" srcId="{C5BB5DF1-6160-48DA-9244-780755A51C37}" destId="{55E8D8DB-456C-4E75-B469-C218AB2D38CB}" srcOrd="2" destOrd="0" parTransId="{6D17DBE0-54B0-4754-B9D6-307B43D6C1F4}" sibTransId="{8D99CE97-9D78-4AC6-8978-CB0ADFD14F34}"/>
    <dgm:cxn modelId="{DD7690B8-E0D7-48DA-82CD-2D86AD46428C}" srcId="{C5BB5DF1-6160-48DA-9244-780755A51C37}" destId="{A62EE070-06EF-4F02-A1BC-886CA365D19A}" srcOrd="3" destOrd="0" parTransId="{8092D342-F36D-4A93-B95A-2F47CAFEA40B}" sibTransId="{5BF8A981-D100-45AE-AA03-913A9ACC9C7D}"/>
    <dgm:cxn modelId="{BCF0D0E2-7832-4736-98E9-D156945CD970}" type="presOf" srcId="{C5BB5DF1-6160-48DA-9244-780755A51C37}" destId="{91AECCB5-357E-4817-8D8B-617F328E7EE2}" srcOrd="0" destOrd="0" presId="urn:microsoft.com/office/officeart/2005/8/layout/default"/>
    <dgm:cxn modelId="{AFA7F8E4-2C47-45A3-AA2C-F6D8C5C9CF2C}" srcId="{C5BB5DF1-6160-48DA-9244-780755A51C37}" destId="{0CF09FE7-2BD1-4686-BF69-19B53A637C25}" srcOrd="4" destOrd="0" parTransId="{559A2223-EDEC-4DF7-9B50-1BE2D57DC664}" sibTransId="{F693E283-BC8E-49F1-885E-4056DED9E2B7}"/>
    <dgm:cxn modelId="{C3F96CFE-8A0D-42EC-955D-77CA66FA5565}" type="presOf" srcId="{A62EE070-06EF-4F02-A1BC-886CA365D19A}" destId="{43F5D3DC-825B-4B1D-AC0F-71B8792FDB2E}" srcOrd="0" destOrd="0" presId="urn:microsoft.com/office/officeart/2005/8/layout/default"/>
    <dgm:cxn modelId="{8A1C0F08-D7F6-4EF0-BBC7-A54829BBDEC1}" type="presParOf" srcId="{91AECCB5-357E-4817-8D8B-617F328E7EE2}" destId="{1B558E55-37DC-4859-9ABB-EFE02DEEEF05}" srcOrd="0" destOrd="0" presId="urn:microsoft.com/office/officeart/2005/8/layout/default"/>
    <dgm:cxn modelId="{04309D3C-9431-413A-9C10-C831746B1D70}" type="presParOf" srcId="{91AECCB5-357E-4817-8D8B-617F328E7EE2}" destId="{37F8B5B6-4041-4689-A87E-63C71563838F}" srcOrd="1" destOrd="0" presId="urn:microsoft.com/office/officeart/2005/8/layout/default"/>
    <dgm:cxn modelId="{C8910282-50A3-43A4-AE25-A0C5AE5D9C30}" type="presParOf" srcId="{91AECCB5-357E-4817-8D8B-617F328E7EE2}" destId="{8AB24E10-7B7A-4781-AA66-B3F59E1A68B9}" srcOrd="2" destOrd="0" presId="urn:microsoft.com/office/officeart/2005/8/layout/default"/>
    <dgm:cxn modelId="{5A9236B3-F994-4289-AC0D-D237B97EA9BB}" type="presParOf" srcId="{91AECCB5-357E-4817-8D8B-617F328E7EE2}" destId="{D0A0A17B-271E-450D-82E5-D24F9AFF3467}" srcOrd="3" destOrd="0" presId="urn:microsoft.com/office/officeart/2005/8/layout/default"/>
    <dgm:cxn modelId="{A650184D-D1B2-4AE3-A76B-63D4441E5558}" type="presParOf" srcId="{91AECCB5-357E-4817-8D8B-617F328E7EE2}" destId="{C6E9E033-7B84-4241-A4FA-DBA279FE396B}" srcOrd="4" destOrd="0" presId="urn:microsoft.com/office/officeart/2005/8/layout/default"/>
    <dgm:cxn modelId="{23CB4575-E3E4-4223-8AC4-A8C6879D0615}" type="presParOf" srcId="{91AECCB5-357E-4817-8D8B-617F328E7EE2}" destId="{5F685685-361E-47BA-BACE-69C5F847AB30}" srcOrd="5" destOrd="0" presId="urn:microsoft.com/office/officeart/2005/8/layout/default"/>
    <dgm:cxn modelId="{ADA2AD15-14CD-4C63-8270-03595C4627F6}" type="presParOf" srcId="{91AECCB5-357E-4817-8D8B-617F328E7EE2}" destId="{43F5D3DC-825B-4B1D-AC0F-71B8792FDB2E}" srcOrd="6" destOrd="0" presId="urn:microsoft.com/office/officeart/2005/8/layout/default"/>
    <dgm:cxn modelId="{2A143563-A074-43EA-A860-D15FED1FE94E}" type="presParOf" srcId="{91AECCB5-357E-4817-8D8B-617F328E7EE2}" destId="{2F9C5CC2-20D6-40D3-9A8E-05CFBB696E42}" srcOrd="7" destOrd="0" presId="urn:microsoft.com/office/officeart/2005/8/layout/default"/>
    <dgm:cxn modelId="{8877947A-13AD-41ED-9F01-FE79E94EBBB1}" type="presParOf" srcId="{91AECCB5-357E-4817-8D8B-617F328E7EE2}" destId="{79AFD7B4-3260-4B46-9C1D-B6A6C95290F5}"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91F69C-29CA-4E88-9D11-D86AB525E0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A27BCFE6-41C6-4B92-B851-B82A658F9B7B}">
      <dgm:prSet phldrT="[Text]" custT="1"/>
      <dgm:spPr>
        <a:solidFill>
          <a:srgbClr val="0C1752"/>
        </a:solidFill>
      </dgm:spPr>
      <dgm:t>
        <a:bodyPr/>
        <a:lstStyle/>
        <a:p>
          <a:r>
            <a:rPr lang="en-US" sz="1800" dirty="0">
              <a:latin typeface="Montserrat" panose="00000500000000000000" pitchFamily="2" charset="0"/>
            </a:rPr>
            <a:t>Identify key drivers of sales (e.g., which product categories sell best, impact of discounts).</a:t>
          </a:r>
          <a:endParaRPr lang="en-CA" sz="1800" dirty="0">
            <a:latin typeface="Montserrat" panose="00000500000000000000" pitchFamily="2" charset="0"/>
          </a:endParaRPr>
        </a:p>
      </dgm:t>
    </dgm:pt>
    <dgm:pt modelId="{7D0CA585-FD3A-450F-AB90-3B62B29546AA}" type="parTrans" cxnId="{FC97A887-7941-460C-92C6-D1217FF20BBC}">
      <dgm:prSet/>
      <dgm:spPr/>
      <dgm:t>
        <a:bodyPr/>
        <a:lstStyle/>
        <a:p>
          <a:endParaRPr lang="en-CA" sz="1800">
            <a:latin typeface="Montserrat" panose="00000500000000000000" pitchFamily="2" charset="0"/>
          </a:endParaRPr>
        </a:p>
      </dgm:t>
    </dgm:pt>
    <dgm:pt modelId="{7D3536CF-84BC-41E3-B6FA-B6EE44F019EC}" type="sibTrans" cxnId="{FC97A887-7941-460C-92C6-D1217FF20BBC}">
      <dgm:prSet/>
      <dgm:spPr/>
      <dgm:t>
        <a:bodyPr/>
        <a:lstStyle/>
        <a:p>
          <a:endParaRPr lang="en-CA" sz="1800">
            <a:latin typeface="Montserrat" panose="00000500000000000000" pitchFamily="2" charset="0"/>
          </a:endParaRPr>
        </a:p>
      </dgm:t>
    </dgm:pt>
    <dgm:pt modelId="{97E36500-6426-48BC-9E4E-24A81ADB989D}">
      <dgm:prSet custT="1"/>
      <dgm:spPr>
        <a:solidFill>
          <a:srgbClr val="D56E48"/>
        </a:solidFill>
      </dgm:spPr>
      <dgm:t>
        <a:bodyPr/>
        <a:lstStyle/>
        <a:p>
          <a:r>
            <a:rPr lang="en-US" sz="1800">
              <a:latin typeface="Montserrat" panose="00000500000000000000" pitchFamily="2" charset="0"/>
            </a:rPr>
            <a:t>Potentially forecast future revenue based on planned promotions or product launches.</a:t>
          </a:r>
          <a:endParaRPr lang="en-US" sz="1800" dirty="0">
            <a:latin typeface="Montserrat" panose="00000500000000000000" pitchFamily="2" charset="0"/>
          </a:endParaRPr>
        </a:p>
      </dgm:t>
    </dgm:pt>
    <dgm:pt modelId="{08789935-CA0A-480B-93A9-8A480F560B58}" type="parTrans" cxnId="{0C67F7B0-FEA3-493D-91F5-97EF53C7533E}">
      <dgm:prSet/>
      <dgm:spPr/>
      <dgm:t>
        <a:bodyPr/>
        <a:lstStyle/>
        <a:p>
          <a:endParaRPr lang="en-CA" sz="1800">
            <a:latin typeface="Montserrat" panose="00000500000000000000" pitchFamily="2" charset="0"/>
          </a:endParaRPr>
        </a:p>
      </dgm:t>
    </dgm:pt>
    <dgm:pt modelId="{3D993229-3870-4E05-8E1A-BC0CB0EC8063}" type="sibTrans" cxnId="{0C67F7B0-FEA3-493D-91F5-97EF53C7533E}">
      <dgm:prSet/>
      <dgm:spPr/>
      <dgm:t>
        <a:bodyPr/>
        <a:lstStyle/>
        <a:p>
          <a:endParaRPr lang="en-CA" sz="1800">
            <a:latin typeface="Montserrat" panose="00000500000000000000" pitchFamily="2" charset="0"/>
          </a:endParaRPr>
        </a:p>
      </dgm:t>
    </dgm:pt>
    <dgm:pt modelId="{0481C556-DCA8-4A41-ABC8-28AA449DEBE1}">
      <dgm:prSet custT="1"/>
      <dgm:spPr>
        <a:solidFill>
          <a:schemeClr val="accent3"/>
        </a:solidFill>
      </dgm:spPr>
      <dgm:t>
        <a:bodyPr/>
        <a:lstStyle/>
        <a:p>
          <a:r>
            <a:rPr lang="en-US" sz="1800" dirty="0">
              <a:latin typeface="Montserrat" panose="00000500000000000000" pitchFamily="2" charset="0"/>
            </a:rPr>
            <a:t>Gain insights into customer behavior across different locations and platforms.</a:t>
          </a:r>
        </a:p>
      </dgm:t>
    </dgm:pt>
    <dgm:pt modelId="{2157FD32-EC9C-4F20-B783-469F900674C3}" type="parTrans" cxnId="{0FD4A515-62F2-493B-ACB6-5B391DABD29F}">
      <dgm:prSet/>
      <dgm:spPr/>
      <dgm:t>
        <a:bodyPr/>
        <a:lstStyle/>
        <a:p>
          <a:endParaRPr lang="en-CA" sz="1800">
            <a:latin typeface="Montserrat" panose="00000500000000000000" pitchFamily="2" charset="0"/>
          </a:endParaRPr>
        </a:p>
      </dgm:t>
    </dgm:pt>
    <dgm:pt modelId="{226E8AD7-29A0-45D3-8162-D460F8A25CBA}" type="sibTrans" cxnId="{0FD4A515-62F2-493B-ACB6-5B391DABD29F}">
      <dgm:prSet/>
      <dgm:spPr/>
      <dgm:t>
        <a:bodyPr/>
        <a:lstStyle/>
        <a:p>
          <a:endParaRPr lang="en-CA" sz="1800">
            <a:latin typeface="Montserrat" panose="00000500000000000000" pitchFamily="2" charset="0"/>
          </a:endParaRPr>
        </a:p>
      </dgm:t>
    </dgm:pt>
    <dgm:pt modelId="{A799804F-B88D-4C18-A3AF-98ECCBB1EE81}" type="pres">
      <dgm:prSet presAssocID="{2891F69C-29CA-4E88-9D11-D86AB525E0AC}" presName="diagram" presStyleCnt="0">
        <dgm:presLayoutVars>
          <dgm:dir/>
          <dgm:resizeHandles val="exact"/>
        </dgm:presLayoutVars>
      </dgm:prSet>
      <dgm:spPr/>
    </dgm:pt>
    <dgm:pt modelId="{1C104F33-EDD0-4EBD-82AB-11553A0371C0}" type="pres">
      <dgm:prSet presAssocID="{A27BCFE6-41C6-4B92-B851-B82A658F9B7B}" presName="node" presStyleLbl="node1" presStyleIdx="0" presStyleCnt="3">
        <dgm:presLayoutVars>
          <dgm:bulletEnabled val="1"/>
        </dgm:presLayoutVars>
      </dgm:prSet>
      <dgm:spPr/>
    </dgm:pt>
    <dgm:pt modelId="{FCC50B26-4EFD-4543-8B1B-8DEF98AECE38}" type="pres">
      <dgm:prSet presAssocID="{7D3536CF-84BC-41E3-B6FA-B6EE44F019EC}" presName="sibTrans" presStyleCnt="0"/>
      <dgm:spPr/>
    </dgm:pt>
    <dgm:pt modelId="{5E16B19D-6E43-45B5-9205-2CDA0B996B3E}" type="pres">
      <dgm:prSet presAssocID="{97E36500-6426-48BC-9E4E-24A81ADB989D}" presName="node" presStyleLbl="node1" presStyleIdx="1" presStyleCnt="3">
        <dgm:presLayoutVars>
          <dgm:bulletEnabled val="1"/>
        </dgm:presLayoutVars>
      </dgm:prSet>
      <dgm:spPr/>
    </dgm:pt>
    <dgm:pt modelId="{7C83753B-DFF4-4186-9F3F-EC0C55D2CFC6}" type="pres">
      <dgm:prSet presAssocID="{3D993229-3870-4E05-8E1A-BC0CB0EC8063}" presName="sibTrans" presStyleCnt="0"/>
      <dgm:spPr/>
    </dgm:pt>
    <dgm:pt modelId="{EBD821BF-5F2E-4896-B42E-493937E4B0B9}" type="pres">
      <dgm:prSet presAssocID="{0481C556-DCA8-4A41-ABC8-28AA449DEBE1}" presName="node" presStyleLbl="node1" presStyleIdx="2" presStyleCnt="3">
        <dgm:presLayoutVars>
          <dgm:bulletEnabled val="1"/>
        </dgm:presLayoutVars>
      </dgm:prSet>
      <dgm:spPr/>
    </dgm:pt>
  </dgm:ptLst>
  <dgm:cxnLst>
    <dgm:cxn modelId="{0FD4A515-62F2-493B-ACB6-5B391DABD29F}" srcId="{2891F69C-29CA-4E88-9D11-D86AB525E0AC}" destId="{0481C556-DCA8-4A41-ABC8-28AA449DEBE1}" srcOrd="2" destOrd="0" parTransId="{2157FD32-EC9C-4F20-B783-469F900674C3}" sibTransId="{226E8AD7-29A0-45D3-8162-D460F8A25CBA}"/>
    <dgm:cxn modelId="{1F891832-AD75-4979-B1BF-5D8CB023500E}" type="presOf" srcId="{0481C556-DCA8-4A41-ABC8-28AA449DEBE1}" destId="{EBD821BF-5F2E-4896-B42E-493937E4B0B9}" srcOrd="0" destOrd="0" presId="urn:microsoft.com/office/officeart/2005/8/layout/default"/>
    <dgm:cxn modelId="{B4066F67-1BDB-464D-80B8-4927854D71A2}" type="presOf" srcId="{2891F69C-29CA-4E88-9D11-D86AB525E0AC}" destId="{A799804F-B88D-4C18-A3AF-98ECCBB1EE81}" srcOrd="0" destOrd="0" presId="urn:microsoft.com/office/officeart/2005/8/layout/default"/>
    <dgm:cxn modelId="{FC97A887-7941-460C-92C6-D1217FF20BBC}" srcId="{2891F69C-29CA-4E88-9D11-D86AB525E0AC}" destId="{A27BCFE6-41C6-4B92-B851-B82A658F9B7B}" srcOrd="0" destOrd="0" parTransId="{7D0CA585-FD3A-450F-AB90-3B62B29546AA}" sibTransId="{7D3536CF-84BC-41E3-B6FA-B6EE44F019EC}"/>
    <dgm:cxn modelId="{0C67F7B0-FEA3-493D-91F5-97EF53C7533E}" srcId="{2891F69C-29CA-4E88-9D11-D86AB525E0AC}" destId="{97E36500-6426-48BC-9E4E-24A81ADB989D}" srcOrd="1" destOrd="0" parTransId="{08789935-CA0A-480B-93A9-8A480F560B58}" sibTransId="{3D993229-3870-4E05-8E1A-BC0CB0EC8063}"/>
    <dgm:cxn modelId="{D840ABBF-8D7D-4C88-81E7-73C756F23045}" type="presOf" srcId="{97E36500-6426-48BC-9E4E-24A81ADB989D}" destId="{5E16B19D-6E43-45B5-9205-2CDA0B996B3E}" srcOrd="0" destOrd="0" presId="urn:microsoft.com/office/officeart/2005/8/layout/default"/>
    <dgm:cxn modelId="{C701AACA-2F4C-4CDF-B8F3-415EF544BD17}" type="presOf" srcId="{A27BCFE6-41C6-4B92-B851-B82A658F9B7B}" destId="{1C104F33-EDD0-4EBD-82AB-11553A0371C0}" srcOrd="0" destOrd="0" presId="urn:microsoft.com/office/officeart/2005/8/layout/default"/>
    <dgm:cxn modelId="{BD6E25DA-0260-40F7-97AA-DC731B5BAE57}" type="presParOf" srcId="{A799804F-B88D-4C18-A3AF-98ECCBB1EE81}" destId="{1C104F33-EDD0-4EBD-82AB-11553A0371C0}" srcOrd="0" destOrd="0" presId="urn:microsoft.com/office/officeart/2005/8/layout/default"/>
    <dgm:cxn modelId="{539E28BF-C7B4-40B2-BA9D-FA4F097E97C2}" type="presParOf" srcId="{A799804F-B88D-4C18-A3AF-98ECCBB1EE81}" destId="{FCC50B26-4EFD-4543-8B1B-8DEF98AECE38}" srcOrd="1" destOrd="0" presId="urn:microsoft.com/office/officeart/2005/8/layout/default"/>
    <dgm:cxn modelId="{956F71B6-C562-4734-8240-89DA04080756}" type="presParOf" srcId="{A799804F-B88D-4C18-A3AF-98ECCBB1EE81}" destId="{5E16B19D-6E43-45B5-9205-2CDA0B996B3E}" srcOrd="2" destOrd="0" presId="urn:microsoft.com/office/officeart/2005/8/layout/default"/>
    <dgm:cxn modelId="{E66C16E9-BBA1-4763-8CB9-D16075040ABD}" type="presParOf" srcId="{A799804F-B88D-4C18-A3AF-98ECCBB1EE81}" destId="{7C83753B-DFF4-4186-9F3F-EC0C55D2CFC6}" srcOrd="3" destOrd="0" presId="urn:microsoft.com/office/officeart/2005/8/layout/default"/>
    <dgm:cxn modelId="{7EF5F80A-F355-43B9-BC0F-662686E63759}" type="presParOf" srcId="{A799804F-B88D-4C18-A3AF-98ECCBB1EE81}" destId="{EBD821BF-5F2E-4896-B42E-493937E4B0B9}"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75956B-7142-45B3-8DE5-D244F09C1D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C8D2E032-0B97-48FC-A6CA-0BD000138640}">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a:buNone/>
          </a:pPr>
          <a:r>
            <a:rPr lang="en-US" sz="1600" dirty="0">
              <a:latin typeface="Montserrat" panose="00000500000000000000" pitchFamily="2" charset="0"/>
            </a:rPr>
            <a:t>We learned how to develop and compare regression models (linear regression and random forest) using </a:t>
          </a:r>
          <a:r>
            <a:rPr lang="en-US" sz="1600" b="1" dirty="0">
              <a:latin typeface="Montserrat" panose="00000500000000000000" pitchFamily="2" charset="0"/>
            </a:rPr>
            <a:t>Scikit-learn</a:t>
          </a:r>
          <a:r>
            <a:rPr lang="en-US" sz="1600" dirty="0">
              <a:latin typeface="Montserrat" panose="00000500000000000000" pitchFamily="2" charset="0"/>
            </a:rPr>
            <a:t>, to predict unit sales based on real-world data. </a:t>
          </a:r>
        </a:p>
      </dgm:t>
    </dgm:pt>
    <dgm:pt modelId="{52B61E58-110A-49C3-9F54-2D90926C9003}" type="parTrans" cxnId="{682BE536-069F-4200-8BE3-4154DDC27BE1}">
      <dgm:prSet/>
      <dgm:spPr/>
      <dgm:t>
        <a:bodyPr/>
        <a:lstStyle/>
        <a:p>
          <a:endParaRPr lang="en-CA" sz="1900"/>
        </a:p>
      </dgm:t>
    </dgm:pt>
    <dgm:pt modelId="{259148F1-C963-47A5-8CB6-21BE506A50F1}" type="sibTrans" cxnId="{682BE536-069F-4200-8BE3-4154DDC27BE1}">
      <dgm:prSet/>
      <dgm:spPr/>
      <dgm:t>
        <a:bodyPr/>
        <a:lstStyle/>
        <a:p>
          <a:endParaRPr lang="en-CA" sz="1900"/>
        </a:p>
      </dgm:t>
    </dgm:pt>
    <dgm:pt modelId="{8A17A6DE-BEF3-46B2-8B66-500B5D2AA578}">
      <dgm:prSet custT="1"/>
      <dgm:spPr>
        <a:solidFill>
          <a:srgbClr val="D56E48"/>
        </a:solidFill>
      </dgm:spPr>
      <dgm:t>
        <a:bodyPr/>
        <a:lstStyle/>
        <a:p>
          <a:pPr>
            <a:buNone/>
          </a:pPr>
          <a:r>
            <a:rPr lang="en-US" sz="1600" dirty="0">
              <a:latin typeface="Montserrat" panose="00000500000000000000" pitchFamily="2" charset="0"/>
            </a:rPr>
            <a:t>Using </a:t>
          </a:r>
          <a:r>
            <a:rPr lang="en-US" sz="1600" b="1" dirty="0">
              <a:latin typeface="Montserrat" panose="00000500000000000000" pitchFamily="2" charset="0"/>
            </a:rPr>
            <a:t>Pandas</a:t>
          </a:r>
          <a:r>
            <a:rPr lang="en-US" sz="1600" dirty="0">
              <a:latin typeface="Montserrat" panose="00000500000000000000" pitchFamily="2" charset="0"/>
            </a:rPr>
            <a:t>, we handled missing values, cleaned the dataset, and performed data preprocessing such as encoding categorical variables and splitting data. </a:t>
          </a:r>
        </a:p>
      </dgm:t>
    </dgm:pt>
    <dgm:pt modelId="{BBC2061C-C1D3-45B8-A78C-83F474FE4DD8}" type="parTrans" cxnId="{3940C028-A48F-47B4-A9AE-FFD92CF50065}">
      <dgm:prSet/>
      <dgm:spPr/>
      <dgm:t>
        <a:bodyPr/>
        <a:lstStyle/>
        <a:p>
          <a:endParaRPr lang="en-CA"/>
        </a:p>
      </dgm:t>
    </dgm:pt>
    <dgm:pt modelId="{A14721B2-9E5A-4964-8EFA-CB7690B56C4C}" type="sibTrans" cxnId="{3940C028-A48F-47B4-A9AE-FFD92CF50065}">
      <dgm:prSet/>
      <dgm:spPr/>
      <dgm:t>
        <a:bodyPr/>
        <a:lstStyle/>
        <a:p>
          <a:endParaRPr lang="en-CA"/>
        </a:p>
      </dgm:t>
    </dgm:pt>
    <dgm:pt modelId="{225A24A2-FA59-44F2-8634-49E493220984}">
      <dgm:prSet custT="1"/>
      <dgm:spPr>
        <a:solidFill>
          <a:srgbClr val="D56E48"/>
        </a:solidFill>
      </dgm:spPr>
      <dgm:t>
        <a:bodyPr/>
        <a:lstStyle/>
        <a:p>
          <a:r>
            <a:rPr lang="en-US" sz="1600" dirty="0">
              <a:latin typeface="Montserrat" panose="00000500000000000000" pitchFamily="2" charset="0"/>
            </a:rPr>
            <a:t>We evaluated model performance using </a:t>
          </a:r>
          <a:r>
            <a:rPr lang="en-US" sz="1600" b="1" dirty="0">
              <a:latin typeface="Montserrat" panose="00000500000000000000" pitchFamily="2" charset="0"/>
            </a:rPr>
            <a:t>Scikit-</a:t>
          </a:r>
          <a:r>
            <a:rPr lang="en-US" sz="1600" b="1" dirty="0" err="1">
              <a:latin typeface="Montserrat" panose="00000500000000000000" pitchFamily="2" charset="0"/>
            </a:rPr>
            <a:t>learn’s</a:t>
          </a:r>
          <a:r>
            <a:rPr lang="en-US" sz="1600" dirty="0">
              <a:latin typeface="Montserrat" panose="00000500000000000000" pitchFamily="2" charset="0"/>
            </a:rPr>
            <a:t> regression metrics like R², MAE, and MSE, allowing us to assess accuracy, compare models, and draw data-driven conclusions about model effectiveness in a business context.</a:t>
          </a:r>
        </a:p>
      </dgm:t>
    </dgm:pt>
    <dgm:pt modelId="{5DE27516-77B0-4E1A-B25F-1FE1B682BEA7}" type="parTrans" cxnId="{7B645931-CA4A-43E5-BB97-E58CEF0E05CF}">
      <dgm:prSet/>
      <dgm:spPr/>
      <dgm:t>
        <a:bodyPr/>
        <a:lstStyle/>
        <a:p>
          <a:endParaRPr lang="en-CA"/>
        </a:p>
      </dgm:t>
    </dgm:pt>
    <dgm:pt modelId="{CD2FF4F5-71B9-44B4-810E-EB087170CAF3}" type="sibTrans" cxnId="{7B645931-CA4A-43E5-BB97-E58CEF0E05CF}">
      <dgm:prSet/>
      <dgm:spPr/>
      <dgm:t>
        <a:bodyPr/>
        <a:lstStyle/>
        <a:p>
          <a:endParaRPr lang="en-CA"/>
        </a:p>
      </dgm:t>
    </dgm:pt>
    <dgm:pt modelId="{01CDA268-6124-41E2-BDF0-746A08C29CC1}">
      <dgm:prSet custT="1"/>
      <dgm:spPr>
        <a:solidFill>
          <a:srgbClr val="D56E48"/>
        </a:solidFill>
      </dgm:spPr>
      <dgm:t>
        <a:bodyPr/>
        <a:lstStyle/>
        <a:p>
          <a:r>
            <a:rPr lang="en-US" sz="1600" b="1" dirty="0">
              <a:latin typeface="Montserrat" panose="00000500000000000000" pitchFamily="2" charset="0"/>
            </a:rPr>
            <a:t>Matplotlib</a:t>
          </a:r>
          <a:r>
            <a:rPr lang="en-US" sz="1600" dirty="0">
              <a:latin typeface="Montserrat" panose="00000500000000000000" pitchFamily="2" charset="0"/>
            </a:rPr>
            <a:t> and </a:t>
          </a:r>
          <a:r>
            <a:rPr lang="en-US" sz="1600" b="1" dirty="0">
              <a:latin typeface="Montserrat" panose="00000500000000000000" pitchFamily="2" charset="0"/>
            </a:rPr>
            <a:t>Seaborn</a:t>
          </a:r>
          <a:r>
            <a:rPr lang="en-US" sz="1600" dirty="0">
              <a:latin typeface="Montserrat" panose="00000500000000000000" pitchFamily="2" charset="0"/>
            </a:rPr>
            <a:t> are powerful libraries that can perform effective exploratory data analysis (EDA) through visualizations to reveal patterns, trends, and correlations.</a:t>
          </a:r>
        </a:p>
      </dgm:t>
    </dgm:pt>
    <dgm:pt modelId="{AA7516A3-CC66-45E7-B438-43A449BD33C9}" type="parTrans" cxnId="{7E826C52-748E-4A87-9D74-731E71519FE7}">
      <dgm:prSet/>
      <dgm:spPr/>
      <dgm:t>
        <a:bodyPr/>
        <a:lstStyle/>
        <a:p>
          <a:endParaRPr lang="en-CA"/>
        </a:p>
      </dgm:t>
    </dgm:pt>
    <dgm:pt modelId="{A2CC5A2A-7795-40FF-BD8D-8ECA3FF81E3B}" type="sibTrans" cxnId="{7E826C52-748E-4A87-9D74-731E71519FE7}">
      <dgm:prSet/>
      <dgm:spPr/>
      <dgm:t>
        <a:bodyPr/>
        <a:lstStyle/>
        <a:p>
          <a:endParaRPr lang="en-CA"/>
        </a:p>
      </dgm:t>
    </dgm:pt>
    <dgm:pt modelId="{D0CCD457-7D44-40F6-A1E5-BE2FB793C746}" type="pres">
      <dgm:prSet presAssocID="{E375956B-7142-45B3-8DE5-D244F09C1DB8}" presName="linear" presStyleCnt="0">
        <dgm:presLayoutVars>
          <dgm:animLvl val="lvl"/>
          <dgm:resizeHandles val="exact"/>
        </dgm:presLayoutVars>
      </dgm:prSet>
      <dgm:spPr/>
    </dgm:pt>
    <dgm:pt modelId="{EFBD4A4C-43A2-4840-AABB-D7653C95F957}" type="pres">
      <dgm:prSet presAssocID="{C8D2E032-0B97-48FC-A6CA-0BD000138640}" presName="parentText" presStyleLbl="node1" presStyleIdx="0" presStyleCnt="4">
        <dgm:presLayoutVars>
          <dgm:chMax val="0"/>
          <dgm:bulletEnabled val="1"/>
        </dgm:presLayoutVars>
      </dgm:prSet>
      <dgm:spPr/>
    </dgm:pt>
    <dgm:pt modelId="{FE6AD6D8-D2C0-4606-8EDC-5558C7DB5137}" type="pres">
      <dgm:prSet presAssocID="{259148F1-C963-47A5-8CB6-21BE506A50F1}" presName="spacer" presStyleCnt="0"/>
      <dgm:spPr/>
    </dgm:pt>
    <dgm:pt modelId="{60AFB8B7-DC3E-4866-8EFA-D352D519B8CC}" type="pres">
      <dgm:prSet presAssocID="{8A17A6DE-BEF3-46B2-8B66-500B5D2AA578}" presName="parentText" presStyleLbl="node1" presStyleIdx="1" presStyleCnt="4">
        <dgm:presLayoutVars>
          <dgm:chMax val="0"/>
          <dgm:bulletEnabled val="1"/>
        </dgm:presLayoutVars>
      </dgm:prSet>
      <dgm:spPr/>
    </dgm:pt>
    <dgm:pt modelId="{3198C5CD-A7E8-4FFB-B8F0-59879BC23806}" type="pres">
      <dgm:prSet presAssocID="{A14721B2-9E5A-4964-8EFA-CB7690B56C4C}" presName="spacer" presStyleCnt="0"/>
      <dgm:spPr/>
    </dgm:pt>
    <dgm:pt modelId="{9DEFA58C-29D1-458D-A604-B8B0D47F4446}" type="pres">
      <dgm:prSet presAssocID="{01CDA268-6124-41E2-BDF0-746A08C29CC1}" presName="parentText" presStyleLbl="node1" presStyleIdx="2" presStyleCnt="4">
        <dgm:presLayoutVars>
          <dgm:chMax val="0"/>
          <dgm:bulletEnabled val="1"/>
        </dgm:presLayoutVars>
      </dgm:prSet>
      <dgm:spPr/>
    </dgm:pt>
    <dgm:pt modelId="{6F1CFC07-3E1E-44B4-A843-39AD810A90F8}" type="pres">
      <dgm:prSet presAssocID="{A2CC5A2A-7795-40FF-BD8D-8ECA3FF81E3B}" presName="spacer" presStyleCnt="0"/>
      <dgm:spPr/>
    </dgm:pt>
    <dgm:pt modelId="{700E581B-8C20-409D-A802-D063F34A0683}" type="pres">
      <dgm:prSet presAssocID="{225A24A2-FA59-44F2-8634-49E493220984}" presName="parentText" presStyleLbl="node1" presStyleIdx="3" presStyleCnt="4">
        <dgm:presLayoutVars>
          <dgm:chMax val="0"/>
          <dgm:bulletEnabled val="1"/>
        </dgm:presLayoutVars>
      </dgm:prSet>
      <dgm:spPr/>
    </dgm:pt>
  </dgm:ptLst>
  <dgm:cxnLst>
    <dgm:cxn modelId="{7AF9F502-BBF4-4E13-99D1-8ED98F52CE0B}" type="presOf" srcId="{C8D2E032-0B97-48FC-A6CA-0BD000138640}" destId="{EFBD4A4C-43A2-4840-AABB-D7653C95F957}" srcOrd="0" destOrd="0" presId="urn:microsoft.com/office/officeart/2005/8/layout/vList2"/>
    <dgm:cxn modelId="{3940C028-A48F-47B4-A9AE-FFD92CF50065}" srcId="{E375956B-7142-45B3-8DE5-D244F09C1DB8}" destId="{8A17A6DE-BEF3-46B2-8B66-500B5D2AA578}" srcOrd="1" destOrd="0" parTransId="{BBC2061C-C1D3-45B8-A78C-83F474FE4DD8}" sibTransId="{A14721B2-9E5A-4964-8EFA-CB7690B56C4C}"/>
    <dgm:cxn modelId="{7B645931-CA4A-43E5-BB97-E58CEF0E05CF}" srcId="{E375956B-7142-45B3-8DE5-D244F09C1DB8}" destId="{225A24A2-FA59-44F2-8634-49E493220984}" srcOrd="3" destOrd="0" parTransId="{5DE27516-77B0-4E1A-B25F-1FE1B682BEA7}" sibTransId="{CD2FF4F5-71B9-44B4-810E-EB087170CAF3}"/>
    <dgm:cxn modelId="{682BE536-069F-4200-8BE3-4154DDC27BE1}" srcId="{E375956B-7142-45B3-8DE5-D244F09C1DB8}" destId="{C8D2E032-0B97-48FC-A6CA-0BD000138640}" srcOrd="0" destOrd="0" parTransId="{52B61E58-110A-49C3-9F54-2D90926C9003}" sibTransId="{259148F1-C963-47A5-8CB6-21BE506A50F1}"/>
    <dgm:cxn modelId="{7E540070-4395-4236-B360-7E7F492182C4}" type="presOf" srcId="{8A17A6DE-BEF3-46B2-8B66-500B5D2AA578}" destId="{60AFB8B7-DC3E-4866-8EFA-D352D519B8CC}" srcOrd="0" destOrd="0" presId="urn:microsoft.com/office/officeart/2005/8/layout/vList2"/>
    <dgm:cxn modelId="{7E826C52-748E-4A87-9D74-731E71519FE7}" srcId="{E375956B-7142-45B3-8DE5-D244F09C1DB8}" destId="{01CDA268-6124-41E2-BDF0-746A08C29CC1}" srcOrd="2" destOrd="0" parTransId="{AA7516A3-CC66-45E7-B438-43A449BD33C9}" sibTransId="{A2CC5A2A-7795-40FF-BD8D-8ECA3FF81E3B}"/>
    <dgm:cxn modelId="{56602086-7D34-47D2-82D9-006B267E80C4}" type="presOf" srcId="{01CDA268-6124-41E2-BDF0-746A08C29CC1}" destId="{9DEFA58C-29D1-458D-A604-B8B0D47F4446}" srcOrd="0" destOrd="0" presId="urn:microsoft.com/office/officeart/2005/8/layout/vList2"/>
    <dgm:cxn modelId="{732CAF90-2017-48E5-AA9D-B39EA693C942}" type="presOf" srcId="{225A24A2-FA59-44F2-8634-49E493220984}" destId="{700E581B-8C20-409D-A802-D063F34A0683}" srcOrd="0" destOrd="0" presId="urn:microsoft.com/office/officeart/2005/8/layout/vList2"/>
    <dgm:cxn modelId="{2334A0B9-8EDC-47A9-86DA-45A792C8F7A4}" type="presOf" srcId="{E375956B-7142-45B3-8DE5-D244F09C1DB8}" destId="{D0CCD457-7D44-40F6-A1E5-BE2FB793C746}" srcOrd="0" destOrd="0" presId="urn:microsoft.com/office/officeart/2005/8/layout/vList2"/>
    <dgm:cxn modelId="{A8F1A2FF-ECEF-41B8-83B6-4A1571256D01}" type="presParOf" srcId="{D0CCD457-7D44-40F6-A1E5-BE2FB793C746}" destId="{EFBD4A4C-43A2-4840-AABB-D7653C95F957}" srcOrd="0" destOrd="0" presId="urn:microsoft.com/office/officeart/2005/8/layout/vList2"/>
    <dgm:cxn modelId="{443E2876-1C7A-4864-8DDB-9E339A77CBC6}" type="presParOf" srcId="{D0CCD457-7D44-40F6-A1E5-BE2FB793C746}" destId="{FE6AD6D8-D2C0-4606-8EDC-5558C7DB5137}" srcOrd="1" destOrd="0" presId="urn:microsoft.com/office/officeart/2005/8/layout/vList2"/>
    <dgm:cxn modelId="{A959760F-F5C8-44CB-9234-7644EDC6D2A4}" type="presParOf" srcId="{D0CCD457-7D44-40F6-A1E5-BE2FB793C746}" destId="{60AFB8B7-DC3E-4866-8EFA-D352D519B8CC}" srcOrd="2" destOrd="0" presId="urn:microsoft.com/office/officeart/2005/8/layout/vList2"/>
    <dgm:cxn modelId="{35E8713E-CEC7-4DFC-9E48-6C3D7544C25A}" type="presParOf" srcId="{D0CCD457-7D44-40F6-A1E5-BE2FB793C746}" destId="{3198C5CD-A7E8-4FFB-B8F0-59879BC23806}" srcOrd="3" destOrd="0" presId="urn:microsoft.com/office/officeart/2005/8/layout/vList2"/>
    <dgm:cxn modelId="{9E9E1A3E-6E23-4C79-86DD-F9E105D44B87}" type="presParOf" srcId="{D0CCD457-7D44-40F6-A1E5-BE2FB793C746}" destId="{9DEFA58C-29D1-458D-A604-B8B0D47F4446}" srcOrd="4" destOrd="0" presId="urn:microsoft.com/office/officeart/2005/8/layout/vList2"/>
    <dgm:cxn modelId="{88D04747-CF5F-40F3-A64E-FCF1F85D337D}" type="presParOf" srcId="{D0CCD457-7D44-40F6-A1E5-BE2FB793C746}" destId="{6F1CFC07-3E1E-44B4-A843-39AD810A90F8}" srcOrd="5" destOrd="0" presId="urn:microsoft.com/office/officeart/2005/8/layout/vList2"/>
    <dgm:cxn modelId="{3CBDF9C7-B84B-4068-BFA6-1B513644DAB8}" type="presParOf" srcId="{D0CCD457-7D44-40F6-A1E5-BE2FB793C746}" destId="{700E581B-8C20-409D-A802-D063F34A0683}"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1A5B4-1910-4762-A6EB-B10222320002}">
      <dsp:nvSpPr>
        <dsp:cNvPr id="0" name=""/>
        <dsp:cNvSpPr/>
      </dsp:nvSpPr>
      <dsp:spPr>
        <a:xfrm rot="5400000">
          <a:off x="294950" y="2963279"/>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595ED1-FAFA-4059-8C95-18E95029C292}">
      <dsp:nvSpPr>
        <dsp:cNvPr id="0" name=""/>
        <dsp:cNvSpPr/>
      </dsp:nvSpPr>
      <dsp:spPr>
        <a:xfrm>
          <a:off x="149897" y="3395306"/>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1.  Load and Inspect: the supplement sales dataset (</a:t>
          </a:r>
          <a:r>
            <a:rPr lang="en-US" sz="1400" i="1" kern="1200" dirty="0">
              <a:latin typeface="Montserrat" panose="00000500000000000000" pitchFamily="2" charset="0"/>
            </a:rPr>
            <a:t>Supplement_Sales_Weekly_Expanded.csv</a:t>
          </a:r>
          <a:r>
            <a:rPr lang="en-US" sz="1400" kern="1200" dirty="0">
              <a:latin typeface="Montserrat" panose="00000500000000000000" pitchFamily="2" charset="0"/>
            </a:rPr>
            <a:t>).</a:t>
          </a:r>
          <a:endParaRPr lang="en-CA" sz="1400" kern="1200" dirty="0">
            <a:latin typeface="Montserrat" panose="00000500000000000000" pitchFamily="2" charset="0"/>
          </a:endParaRPr>
        </a:p>
      </dsp:txBody>
      <dsp:txXfrm>
        <a:off x="149897" y="3395306"/>
        <a:ext cx="1305411" cy="1144270"/>
      </dsp:txXfrm>
    </dsp:sp>
    <dsp:sp modelId="{F6E6FE10-2A3E-4B8B-A3AD-80CF0A7E846B}">
      <dsp:nvSpPr>
        <dsp:cNvPr id="0" name=""/>
        <dsp:cNvSpPr/>
      </dsp:nvSpPr>
      <dsp:spPr>
        <a:xfrm>
          <a:off x="1209004" y="2856826"/>
          <a:ext cx="246304" cy="246304"/>
        </a:xfrm>
        <a:prstGeom prst="triangle">
          <a:avLst>
            <a:gd name="adj" fmla="val 100000"/>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13AE6-99FB-40CE-B941-E559BF139F84}">
      <dsp:nvSpPr>
        <dsp:cNvPr id="0" name=""/>
        <dsp:cNvSpPr/>
      </dsp:nvSpPr>
      <dsp:spPr>
        <a:xfrm rot="5400000">
          <a:off x="1893029" y="2567832"/>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374534-D97B-458E-BD45-7E5914C5A004}">
      <dsp:nvSpPr>
        <dsp:cNvPr id="0" name=""/>
        <dsp:cNvSpPr/>
      </dsp:nvSpPr>
      <dsp:spPr>
        <a:xfrm>
          <a:off x="1747976" y="2999860"/>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2. Handle Missing Values: Demonstrate imputation techniques.</a:t>
          </a:r>
          <a:endParaRPr lang="en-CA" sz="1400" kern="1200" dirty="0">
            <a:latin typeface="Montserrat" panose="00000500000000000000" pitchFamily="2" charset="0"/>
          </a:endParaRPr>
        </a:p>
      </dsp:txBody>
      <dsp:txXfrm>
        <a:off x="1747976" y="2999860"/>
        <a:ext cx="1305411" cy="1144270"/>
      </dsp:txXfrm>
    </dsp:sp>
    <dsp:sp modelId="{5768D4B3-9D5E-401B-8894-437F0B1E019C}">
      <dsp:nvSpPr>
        <dsp:cNvPr id="0" name=""/>
        <dsp:cNvSpPr/>
      </dsp:nvSpPr>
      <dsp:spPr>
        <a:xfrm>
          <a:off x="2807083" y="2461380"/>
          <a:ext cx="246304" cy="246304"/>
        </a:xfrm>
        <a:prstGeom prst="triangle">
          <a:avLst>
            <a:gd name="adj" fmla="val 100000"/>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4963AE-DC92-449A-BF57-AEAB530684AD}">
      <dsp:nvSpPr>
        <dsp:cNvPr id="0" name=""/>
        <dsp:cNvSpPr/>
      </dsp:nvSpPr>
      <dsp:spPr>
        <a:xfrm rot="5400000">
          <a:off x="3491108" y="2172386"/>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22AC6E-DDB6-4A13-9114-F65936028FC6}">
      <dsp:nvSpPr>
        <dsp:cNvPr id="0" name=""/>
        <dsp:cNvSpPr/>
      </dsp:nvSpPr>
      <dsp:spPr>
        <a:xfrm>
          <a:off x="3346055" y="2604414"/>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3.  Perform Exploratory Data Analysis (EDA) to understand the data's structure, distributions, and relationships using statistics and visualizations.</a:t>
          </a:r>
          <a:endParaRPr lang="en-CA" sz="1400" kern="1200" dirty="0">
            <a:latin typeface="Montserrat" panose="00000500000000000000" pitchFamily="2" charset="0"/>
          </a:endParaRPr>
        </a:p>
      </dsp:txBody>
      <dsp:txXfrm>
        <a:off x="3346055" y="2604414"/>
        <a:ext cx="1305411" cy="1144270"/>
      </dsp:txXfrm>
    </dsp:sp>
    <dsp:sp modelId="{AB3048BC-7ABB-4011-B8CD-E9728F271D2D}">
      <dsp:nvSpPr>
        <dsp:cNvPr id="0" name=""/>
        <dsp:cNvSpPr/>
      </dsp:nvSpPr>
      <dsp:spPr>
        <a:xfrm>
          <a:off x="4405163" y="2065933"/>
          <a:ext cx="246304" cy="246304"/>
        </a:xfrm>
        <a:prstGeom prst="triangle">
          <a:avLst>
            <a:gd name="adj" fmla="val 100000"/>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70A635-8464-41E1-AFDD-338DB21EFFD0}">
      <dsp:nvSpPr>
        <dsp:cNvPr id="0" name=""/>
        <dsp:cNvSpPr/>
      </dsp:nvSpPr>
      <dsp:spPr>
        <a:xfrm rot="5400000">
          <a:off x="5089187" y="1776940"/>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7BC67-D510-410A-BC2D-935E01CA3919}">
      <dsp:nvSpPr>
        <dsp:cNvPr id="0" name=""/>
        <dsp:cNvSpPr/>
      </dsp:nvSpPr>
      <dsp:spPr>
        <a:xfrm>
          <a:off x="4944134" y="2208967"/>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4.  Preprocess the Data: Clean the data, handle categorical features (like Product Category, Location), &amp; split the data for model training &amp; testing.</a:t>
          </a:r>
          <a:endParaRPr lang="en-CA" sz="1400" kern="1200" dirty="0">
            <a:latin typeface="Montserrat" panose="00000500000000000000" pitchFamily="2" charset="0"/>
          </a:endParaRPr>
        </a:p>
      </dsp:txBody>
      <dsp:txXfrm>
        <a:off x="4944134" y="2208967"/>
        <a:ext cx="1305411" cy="1144270"/>
      </dsp:txXfrm>
    </dsp:sp>
    <dsp:sp modelId="{D499ED68-75FD-430E-94C9-7575BACFEDD3}">
      <dsp:nvSpPr>
        <dsp:cNvPr id="0" name=""/>
        <dsp:cNvSpPr/>
      </dsp:nvSpPr>
      <dsp:spPr>
        <a:xfrm>
          <a:off x="6003242" y="1670487"/>
          <a:ext cx="246304" cy="246304"/>
        </a:xfrm>
        <a:prstGeom prst="triangle">
          <a:avLst>
            <a:gd name="adj" fmla="val 100000"/>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AA8632-CA22-4C40-B837-424479C61476}">
      <dsp:nvSpPr>
        <dsp:cNvPr id="0" name=""/>
        <dsp:cNvSpPr/>
      </dsp:nvSpPr>
      <dsp:spPr>
        <a:xfrm rot="5400000">
          <a:off x="6687266" y="1381493"/>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53C8DC-8F89-404D-BDB9-747D7F537CBE}">
      <dsp:nvSpPr>
        <dsp:cNvPr id="0" name=""/>
        <dsp:cNvSpPr/>
      </dsp:nvSpPr>
      <dsp:spPr>
        <a:xfrm>
          <a:off x="6542213" y="1813521"/>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5.  Build and Train a Linear Regression Model: Our first simple regression model.</a:t>
          </a:r>
          <a:endParaRPr lang="en-CA" sz="1400" kern="1200" dirty="0">
            <a:latin typeface="Montserrat" panose="00000500000000000000" pitchFamily="2" charset="0"/>
          </a:endParaRPr>
        </a:p>
      </dsp:txBody>
      <dsp:txXfrm>
        <a:off x="6542213" y="1813521"/>
        <a:ext cx="1305411" cy="1144270"/>
      </dsp:txXfrm>
    </dsp:sp>
    <dsp:sp modelId="{25A60359-FC63-41D8-95E0-678C8BB9CAB5}">
      <dsp:nvSpPr>
        <dsp:cNvPr id="0" name=""/>
        <dsp:cNvSpPr/>
      </dsp:nvSpPr>
      <dsp:spPr>
        <a:xfrm>
          <a:off x="7601321" y="1275041"/>
          <a:ext cx="246304" cy="246304"/>
        </a:xfrm>
        <a:prstGeom prst="triangle">
          <a:avLst>
            <a:gd name="adj" fmla="val 100000"/>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5234AD-B5CD-4E8E-BB6D-3FDC5464D6B3}">
      <dsp:nvSpPr>
        <dsp:cNvPr id="0" name=""/>
        <dsp:cNvSpPr/>
      </dsp:nvSpPr>
      <dsp:spPr>
        <a:xfrm rot="5400000">
          <a:off x="8285345" y="986047"/>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420B11-9A2E-421B-877C-3845ED97801A}">
      <dsp:nvSpPr>
        <dsp:cNvPr id="0" name=""/>
        <dsp:cNvSpPr/>
      </dsp:nvSpPr>
      <dsp:spPr>
        <a:xfrm>
          <a:off x="8140292" y="1418075"/>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6.  Build and Train a Random Forest Regression Model: A more complex, tree-based ensemble model.</a:t>
          </a:r>
          <a:endParaRPr lang="en-CA" sz="1400" kern="1200" dirty="0">
            <a:latin typeface="Montserrat" panose="00000500000000000000" pitchFamily="2" charset="0"/>
          </a:endParaRPr>
        </a:p>
      </dsp:txBody>
      <dsp:txXfrm>
        <a:off x="8140292" y="1418075"/>
        <a:ext cx="1305411" cy="1144270"/>
      </dsp:txXfrm>
    </dsp:sp>
    <dsp:sp modelId="{637AE14A-8591-4A12-8BAD-D1553F92C594}">
      <dsp:nvSpPr>
        <dsp:cNvPr id="0" name=""/>
        <dsp:cNvSpPr/>
      </dsp:nvSpPr>
      <dsp:spPr>
        <a:xfrm>
          <a:off x="9199400" y="879595"/>
          <a:ext cx="246304" cy="246304"/>
        </a:xfrm>
        <a:prstGeom prst="triangle">
          <a:avLst>
            <a:gd name="adj" fmla="val 100000"/>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E84D29-1823-4DA0-BF85-06345CCE1FFC}">
      <dsp:nvSpPr>
        <dsp:cNvPr id="0" name=""/>
        <dsp:cNvSpPr/>
      </dsp:nvSpPr>
      <dsp:spPr>
        <a:xfrm rot="5400000">
          <a:off x="9883425" y="590601"/>
          <a:ext cx="868972" cy="1445950"/>
        </a:xfrm>
        <a:prstGeom prst="corner">
          <a:avLst>
            <a:gd name="adj1" fmla="val 16120"/>
            <a:gd name="adj2" fmla="val 16110"/>
          </a:avLst>
        </a:prstGeom>
        <a:solidFill>
          <a:srgbClr val="0C175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D7F2CA-17FB-41ED-8F15-67D1CAF615AE}">
      <dsp:nvSpPr>
        <dsp:cNvPr id="0" name=""/>
        <dsp:cNvSpPr/>
      </dsp:nvSpPr>
      <dsp:spPr>
        <a:xfrm>
          <a:off x="9738372" y="1022628"/>
          <a:ext cx="1305411" cy="1144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latin typeface="Montserrat" panose="00000500000000000000" pitchFamily="2" charset="0"/>
            </a:rPr>
            <a:t>7.  Evaluate both models using standard regression metrics (like R-squared, MAE, MSE) &amp; compare their performance.</a:t>
          </a:r>
          <a:endParaRPr lang="en-CA" sz="1400" kern="1200" dirty="0">
            <a:latin typeface="Montserrat" panose="00000500000000000000" pitchFamily="2" charset="0"/>
          </a:endParaRPr>
        </a:p>
      </dsp:txBody>
      <dsp:txXfrm>
        <a:off x="9738372" y="1022628"/>
        <a:ext cx="1305411" cy="11442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58E55-37DC-4859-9ABB-EFE02DEEEF05}">
      <dsp:nvSpPr>
        <dsp:cNvPr id="0" name=""/>
        <dsp:cNvSpPr/>
      </dsp:nvSpPr>
      <dsp:spPr>
        <a:xfrm>
          <a:off x="0" y="520552"/>
          <a:ext cx="3071091" cy="1842654"/>
        </a:xfrm>
        <a:prstGeom prst="rect">
          <a:avLst/>
        </a:prstGeom>
        <a:solidFill>
          <a:srgbClr val="0C1752"/>
        </a:solidFill>
        <a:ln w="12700" cap="flat" cmpd="sng" algn="ctr">
          <a:solidFill>
            <a:srgbClr val="0C175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ontserrat" panose="00000500000000000000" pitchFamily="2" charset="0"/>
            </a:rPr>
            <a:t>Load, inspect, and understand the structure of the dataset.</a:t>
          </a:r>
          <a:endParaRPr lang="en-CA" sz="1600" kern="1200" dirty="0">
            <a:latin typeface="Montserrat" panose="00000500000000000000" pitchFamily="2" charset="0"/>
            <a:cs typeface="Mongolian Baiti" panose="03000500000000000000" pitchFamily="66" charset="0"/>
          </a:endParaRPr>
        </a:p>
      </dsp:txBody>
      <dsp:txXfrm>
        <a:off x="0" y="520552"/>
        <a:ext cx="3071091" cy="1842654"/>
      </dsp:txXfrm>
    </dsp:sp>
    <dsp:sp modelId="{8AB24E10-7B7A-4781-AA66-B3F59E1A68B9}">
      <dsp:nvSpPr>
        <dsp:cNvPr id="0" name=""/>
        <dsp:cNvSpPr/>
      </dsp:nvSpPr>
      <dsp:spPr>
        <a:xfrm>
          <a:off x="3378200" y="520552"/>
          <a:ext cx="3071091" cy="1842654"/>
        </a:xfrm>
        <a:prstGeom prst="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CA" sz="1600" kern="1200">
              <a:latin typeface="Montserrat" panose="00000500000000000000" pitchFamily="2" charset="0"/>
            </a:rPr>
            <a:t>Handle missing values using appropriate imputation techniques.</a:t>
          </a:r>
        </a:p>
      </dsp:txBody>
      <dsp:txXfrm>
        <a:off x="3378200" y="520552"/>
        <a:ext cx="3071091" cy="1842654"/>
      </dsp:txXfrm>
    </dsp:sp>
    <dsp:sp modelId="{C6E9E033-7B84-4241-A4FA-DBA279FE396B}">
      <dsp:nvSpPr>
        <dsp:cNvPr id="0" name=""/>
        <dsp:cNvSpPr/>
      </dsp:nvSpPr>
      <dsp:spPr>
        <a:xfrm>
          <a:off x="6756400" y="520552"/>
          <a:ext cx="3071091" cy="1842654"/>
        </a:xfrm>
        <a:prstGeom prst="rect">
          <a:avLst/>
        </a:prstGeom>
        <a:solidFill>
          <a:srgbClr val="0C175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ontserrat" panose="00000500000000000000" pitchFamily="2" charset="0"/>
            </a:rPr>
            <a:t>Perform exploratory data analysis (EDA) and preprocess data, including cleaning and encoding categorical features.</a:t>
          </a:r>
        </a:p>
      </dsp:txBody>
      <dsp:txXfrm>
        <a:off x="6756400" y="520552"/>
        <a:ext cx="3071091" cy="1842654"/>
      </dsp:txXfrm>
    </dsp:sp>
    <dsp:sp modelId="{43F5D3DC-825B-4B1D-AC0F-71B8792FDB2E}">
      <dsp:nvSpPr>
        <dsp:cNvPr id="0" name=""/>
        <dsp:cNvSpPr/>
      </dsp:nvSpPr>
      <dsp:spPr>
        <a:xfrm>
          <a:off x="1689100" y="2670316"/>
          <a:ext cx="3071091" cy="1842654"/>
        </a:xfrm>
        <a:prstGeom prst="rect">
          <a:avLst/>
        </a:prstGeom>
        <a:solidFill>
          <a:srgbClr val="1BBF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latin typeface="Montserrat" panose="00000500000000000000" pitchFamily="2" charset="0"/>
            </a:rPr>
            <a:t>Train both linear regression and random forest models to predict sales.</a:t>
          </a:r>
        </a:p>
      </dsp:txBody>
      <dsp:txXfrm>
        <a:off x="1689100" y="2670316"/>
        <a:ext cx="3071091" cy="1842654"/>
      </dsp:txXfrm>
    </dsp:sp>
    <dsp:sp modelId="{79AFD7B4-3260-4B46-9C1D-B6A6C95290F5}">
      <dsp:nvSpPr>
        <dsp:cNvPr id="0" name=""/>
        <dsp:cNvSpPr/>
      </dsp:nvSpPr>
      <dsp:spPr>
        <a:xfrm>
          <a:off x="5067300" y="2670316"/>
          <a:ext cx="3071091" cy="1842654"/>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Montserrat" panose="00000500000000000000" pitchFamily="2" charset="0"/>
            </a:rPr>
            <a:t>Evaluate and compare model performance using metrics like R², MAE, and MSE.</a:t>
          </a:r>
        </a:p>
      </dsp:txBody>
      <dsp:txXfrm>
        <a:off x="5067300" y="2670316"/>
        <a:ext cx="3071091" cy="1842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04F33-EDD0-4EBD-82AB-11553A0371C0}">
      <dsp:nvSpPr>
        <dsp:cNvPr id="0" name=""/>
        <dsp:cNvSpPr/>
      </dsp:nvSpPr>
      <dsp:spPr>
        <a:xfrm>
          <a:off x="0" y="744007"/>
          <a:ext cx="3248408" cy="1949045"/>
        </a:xfrm>
        <a:prstGeom prst="rect">
          <a:avLst/>
        </a:prstGeom>
        <a:solidFill>
          <a:srgbClr val="0C175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rPr>
            <a:t>Identify key drivers of sales (e.g., which product categories sell best, impact of discounts).</a:t>
          </a:r>
          <a:endParaRPr lang="en-CA" sz="1800" kern="1200" dirty="0">
            <a:latin typeface="Montserrat" panose="00000500000000000000" pitchFamily="2" charset="0"/>
          </a:endParaRPr>
        </a:p>
      </dsp:txBody>
      <dsp:txXfrm>
        <a:off x="0" y="744007"/>
        <a:ext cx="3248408" cy="1949045"/>
      </dsp:txXfrm>
    </dsp:sp>
    <dsp:sp modelId="{5E16B19D-6E43-45B5-9205-2CDA0B996B3E}">
      <dsp:nvSpPr>
        <dsp:cNvPr id="0" name=""/>
        <dsp:cNvSpPr/>
      </dsp:nvSpPr>
      <dsp:spPr>
        <a:xfrm>
          <a:off x="3573249" y="744007"/>
          <a:ext cx="3248408" cy="1949045"/>
        </a:xfrm>
        <a:prstGeom prst="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Montserrat" panose="00000500000000000000" pitchFamily="2" charset="0"/>
            </a:rPr>
            <a:t>Potentially forecast future revenue based on planned promotions or product launches.</a:t>
          </a:r>
          <a:endParaRPr lang="en-US" sz="1800" kern="1200" dirty="0">
            <a:latin typeface="Montserrat" panose="00000500000000000000" pitchFamily="2" charset="0"/>
          </a:endParaRPr>
        </a:p>
      </dsp:txBody>
      <dsp:txXfrm>
        <a:off x="3573249" y="744007"/>
        <a:ext cx="3248408" cy="1949045"/>
      </dsp:txXfrm>
    </dsp:sp>
    <dsp:sp modelId="{EBD821BF-5F2E-4896-B42E-493937E4B0B9}">
      <dsp:nvSpPr>
        <dsp:cNvPr id="0" name=""/>
        <dsp:cNvSpPr/>
      </dsp:nvSpPr>
      <dsp:spPr>
        <a:xfrm>
          <a:off x="7146499" y="744007"/>
          <a:ext cx="3248408" cy="1949045"/>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rPr>
            <a:t>Gain insights into customer behavior across different locations and platforms.</a:t>
          </a:r>
        </a:p>
      </dsp:txBody>
      <dsp:txXfrm>
        <a:off x="7146499" y="744007"/>
        <a:ext cx="3248408" cy="19490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D4A4C-43A2-4840-AABB-D7653C95F957}">
      <dsp:nvSpPr>
        <dsp:cNvPr id="0" name=""/>
        <dsp:cNvSpPr/>
      </dsp:nvSpPr>
      <dsp:spPr>
        <a:xfrm>
          <a:off x="0" y="41118"/>
          <a:ext cx="9163637" cy="9360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Montserrat" panose="00000500000000000000" pitchFamily="2" charset="0"/>
            </a:rPr>
            <a:t>We learned how to develop and compare regression models (linear regression and random forest) using </a:t>
          </a:r>
          <a:r>
            <a:rPr lang="en-US" sz="1600" b="1" kern="1200" dirty="0">
              <a:latin typeface="Montserrat" panose="00000500000000000000" pitchFamily="2" charset="0"/>
            </a:rPr>
            <a:t>Scikit-learn</a:t>
          </a:r>
          <a:r>
            <a:rPr lang="en-US" sz="1600" kern="1200" dirty="0">
              <a:latin typeface="Montserrat" panose="00000500000000000000" pitchFamily="2" charset="0"/>
            </a:rPr>
            <a:t>, to predict unit sales based on real-world data. </a:t>
          </a:r>
        </a:p>
      </dsp:txBody>
      <dsp:txXfrm>
        <a:off x="45692" y="86810"/>
        <a:ext cx="9072253" cy="844616"/>
      </dsp:txXfrm>
    </dsp:sp>
    <dsp:sp modelId="{60AFB8B7-DC3E-4866-8EFA-D352D519B8CC}">
      <dsp:nvSpPr>
        <dsp:cNvPr id="0" name=""/>
        <dsp:cNvSpPr/>
      </dsp:nvSpPr>
      <dsp:spPr>
        <a:xfrm>
          <a:off x="0" y="1121118"/>
          <a:ext cx="9163637" cy="936000"/>
        </a:xfrm>
        <a:prstGeom prst="round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Montserrat" panose="00000500000000000000" pitchFamily="2" charset="0"/>
            </a:rPr>
            <a:t>Using </a:t>
          </a:r>
          <a:r>
            <a:rPr lang="en-US" sz="1600" b="1" kern="1200" dirty="0">
              <a:latin typeface="Montserrat" panose="00000500000000000000" pitchFamily="2" charset="0"/>
            </a:rPr>
            <a:t>Pandas</a:t>
          </a:r>
          <a:r>
            <a:rPr lang="en-US" sz="1600" kern="1200" dirty="0">
              <a:latin typeface="Montserrat" panose="00000500000000000000" pitchFamily="2" charset="0"/>
            </a:rPr>
            <a:t>, we handled missing values, cleaned the dataset, and performed data preprocessing such as encoding categorical variables and splitting data. </a:t>
          </a:r>
        </a:p>
      </dsp:txBody>
      <dsp:txXfrm>
        <a:off x="45692" y="1166810"/>
        <a:ext cx="9072253" cy="844616"/>
      </dsp:txXfrm>
    </dsp:sp>
    <dsp:sp modelId="{9DEFA58C-29D1-458D-A604-B8B0D47F4446}">
      <dsp:nvSpPr>
        <dsp:cNvPr id="0" name=""/>
        <dsp:cNvSpPr/>
      </dsp:nvSpPr>
      <dsp:spPr>
        <a:xfrm>
          <a:off x="0" y="2201118"/>
          <a:ext cx="9163637" cy="936000"/>
        </a:xfrm>
        <a:prstGeom prst="round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ontserrat" panose="00000500000000000000" pitchFamily="2" charset="0"/>
            </a:rPr>
            <a:t>Matplotlib</a:t>
          </a:r>
          <a:r>
            <a:rPr lang="en-US" sz="1600" kern="1200" dirty="0">
              <a:latin typeface="Montserrat" panose="00000500000000000000" pitchFamily="2" charset="0"/>
            </a:rPr>
            <a:t> and </a:t>
          </a:r>
          <a:r>
            <a:rPr lang="en-US" sz="1600" b="1" kern="1200" dirty="0">
              <a:latin typeface="Montserrat" panose="00000500000000000000" pitchFamily="2" charset="0"/>
            </a:rPr>
            <a:t>Seaborn</a:t>
          </a:r>
          <a:r>
            <a:rPr lang="en-US" sz="1600" kern="1200" dirty="0">
              <a:latin typeface="Montserrat" panose="00000500000000000000" pitchFamily="2" charset="0"/>
            </a:rPr>
            <a:t> are powerful libraries that can perform effective exploratory data analysis (EDA) through visualizations to reveal patterns, trends, and correlations.</a:t>
          </a:r>
        </a:p>
      </dsp:txBody>
      <dsp:txXfrm>
        <a:off x="45692" y="2246810"/>
        <a:ext cx="9072253" cy="844616"/>
      </dsp:txXfrm>
    </dsp:sp>
    <dsp:sp modelId="{700E581B-8C20-409D-A802-D063F34A0683}">
      <dsp:nvSpPr>
        <dsp:cNvPr id="0" name=""/>
        <dsp:cNvSpPr/>
      </dsp:nvSpPr>
      <dsp:spPr>
        <a:xfrm>
          <a:off x="0" y="3281118"/>
          <a:ext cx="9163637" cy="936000"/>
        </a:xfrm>
        <a:prstGeom prst="round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Montserrat" panose="00000500000000000000" pitchFamily="2" charset="0"/>
            </a:rPr>
            <a:t>We evaluated model performance using </a:t>
          </a:r>
          <a:r>
            <a:rPr lang="en-US" sz="1600" b="1" kern="1200" dirty="0">
              <a:latin typeface="Montserrat" panose="00000500000000000000" pitchFamily="2" charset="0"/>
            </a:rPr>
            <a:t>Scikit-</a:t>
          </a:r>
          <a:r>
            <a:rPr lang="en-US" sz="1600" b="1" kern="1200" dirty="0" err="1">
              <a:latin typeface="Montserrat" panose="00000500000000000000" pitchFamily="2" charset="0"/>
            </a:rPr>
            <a:t>learn’s</a:t>
          </a:r>
          <a:r>
            <a:rPr lang="en-US" sz="1600" kern="1200" dirty="0">
              <a:latin typeface="Montserrat" panose="00000500000000000000" pitchFamily="2" charset="0"/>
            </a:rPr>
            <a:t> regression metrics like R², MAE, and MSE, allowing us to assess accuracy, compare models, and draw data-driven conclusions about model effectiveness in a business context.</a:t>
          </a:r>
        </a:p>
      </dsp:txBody>
      <dsp:txXfrm>
        <a:off x="45692" y="3326810"/>
        <a:ext cx="9072253" cy="84461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1D1-6589-4D4A-810A-D1CB24D30600}"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4E27-21C0-AB42-9720-9468F68AD70E}" type="slidenum">
              <a:rPr lang="en-US" smtClean="0"/>
              <a:t>‹#›</a:t>
            </a:fld>
            <a:endParaRPr lang="en-US"/>
          </a:p>
        </p:txBody>
      </p:sp>
    </p:spTree>
    <p:extLst>
      <p:ext uri="{BB962C8B-B14F-4D97-AF65-F5344CB8AC3E}">
        <p14:creationId xmlns:p14="http://schemas.microsoft.com/office/powerpoint/2010/main" val="331515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ED6F-859A-B746-837E-C5D978EC3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CAE93-A6A2-054F-8C31-54E8ABF6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ADB13-4A11-2643-B65C-065BE17739F2}"/>
              </a:ext>
            </a:extLst>
          </p:cNvPr>
          <p:cNvSpPr>
            <a:spLocks noGrp="1"/>
          </p:cNvSpPr>
          <p:nvPr>
            <p:ph type="dt" sz="half" idx="10"/>
          </p:nvPr>
        </p:nvSpPr>
        <p:spPr/>
        <p:txBody>
          <a:bodyPr/>
          <a:lstStyle/>
          <a:p>
            <a:fld id="{FD8C779B-2DF9-41ED-BDF6-094A96BB5831}" type="datetime1">
              <a:rPr lang="en-US" smtClean="0"/>
              <a:t>5/15/2025</a:t>
            </a:fld>
            <a:endParaRPr lang="en-US"/>
          </a:p>
        </p:txBody>
      </p:sp>
      <p:sp>
        <p:nvSpPr>
          <p:cNvPr id="5" name="Footer Placeholder 4">
            <a:extLst>
              <a:ext uri="{FF2B5EF4-FFF2-40B4-BE49-F238E27FC236}">
                <a16:creationId xmlns:a16="http://schemas.microsoft.com/office/drawing/2014/main" id="{3F68DD79-905B-054B-B597-6AB72529A68D}"/>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3FDD4DF4-5AD9-8C41-9C38-63470B32845E}"/>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0513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4858-278B-D14B-9123-9451D8F7B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8E07C-511F-3A43-84A6-1011012918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27FEB-35FC-E245-9B8A-12B959651942}"/>
              </a:ext>
            </a:extLst>
          </p:cNvPr>
          <p:cNvSpPr>
            <a:spLocks noGrp="1"/>
          </p:cNvSpPr>
          <p:nvPr>
            <p:ph type="dt" sz="half" idx="10"/>
          </p:nvPr>
        </p:nvSpPr>
        <p:spPr/>
        <p:txBody>
          <a:bodyPr/>
          <a:lstStyle/>
          <a:p>
            <a:fld id="{2050BBC8-E478-43C9-A4F1-EDD4F72015DC}" type="datetime1">
              <a:rPr lang="en-US" smtClean="0"/>
              <a:t>5/15/2025</a:t>
            </a:fld>
            <a:endParaRPr lang="en-US"/>
          </a:p>
        </p:txBody>
      </p:sp>
      <p:sp>
        <p:nvSpPr>
          <p:cNvPr id="5" name="Footer Placeholder 4">
            <a:extLst>
              <a:ext uri="{FF2B5EF4-FFF2-40B4-BE49-F238E27FC236}">
                <a16:creationId xmlns:a16="http://schemas.microsoft.com/office/drawing/2014/main" id="{06777081-9459-C64F-895D-A9A37C0D0BB7}"/>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1FAC1E24-D886-5444-8983-468379B78FD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66370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F08AD-56F2-8141-B3EC-B0792780C2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A58ED-0A7F-F541-B86D-470505704E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2861A-7351-3846-BCB0-C5618DA092CE}"/>
              </a:ext>
            </a:extLst>
          </p:cNvPr>
          <p:cNvSpPr>
            <a:spLocks noGrp="1"/>
          </p:cNvSpPr>
          <p:nvPr>
            <p:ph type="dt" sz="half" idx="10"/>
          </p:nvPr>
        </p:nvSpPr>
        <p:spPr/>
        <p:txBody>
          <a:bodyPr/>
          <a:lstStyle/>
          <a:p>
            <a:fld id="{04321BB6-29D9-437A-B4EB-C48447ACC5C8}" type="datetime1">
              <a:rPr lang="en-US" smtClean="0"/>
              <a:t>5/15/2025</a:t>
            </a:fld>
            <a:endParaRPr lang="en-US"/>
          </a:p>
        </p:txBody>
      </p:sp>
      <p:sp>
        <p:nvSpPr>
          <p:cNvPr id="5" name="Footer Placeholder 4">
            <a:extLst>
              <a:ext uri="{FF2B5EF4-FFF2-40B4-BE49-F238E27FC236}">
                <a16:creationId xmlns:a16="http://schemas.microsoft.com/office/drawing/2014/main" id="{BAA1FD98-D553-4C46-941B-9CF2C56A19F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ABD676D-8472-4F4A-A337-CF5E8C495173}"/>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97730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3AB-04A1-834E-A498-C252C1113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534D4-4817-FF44-8044-9A872518B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B8C4A-8264-ED4C-B758-FA62E7CC38F6}"/>
              </a:ext>
            </a:extLst>
          </p:cNvPr>
          <p:cNvSpPr>
            <a:spLocks noGrp="1"/>
          </p:cNvSpPr>
          <p:nvPr>
            <p:ph type="dt" sz="half" idx="10"/>
          </p:nvPr>
        </p:nvSpPr>
        <p:spPr/>
        <p:txBody>
          <a:bodyPr/>
          <a:lstStyle/>
          <a:p>
            <a:fld id="{CEC83053-3D74-4D22-89B3-9024BA4F287F}" type="datetime1">
              <a:rPr lang="en-US" smtClean="0"/>
              <a:t>5/15/2025</a:t>
            </a:fld>
            <a:endParaRPr lang="en-US"/>
          </a:p>
        </p:txBody>
      </p:sp>
      <p:sp>
        <p:nvSpPr>
          <p:cNvPr id="5" name="Footer Placeholder 4">
            <a:extLst>
              <a:ext uri="{FF2B5EF4-FFF2-40B4-BE49-F238E27FC236}">
                <a16:creationId xmlns:a16="http://schemas.microsoft.com/office/drawing/2014/main" id="{878AE0D2-BE66-FF45-B7B1-F69E22F06CE9}"/>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49FB4184-A60F-6246-8A9A-79DD6FECEA1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71510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D0B-A98C-6E4C-9A34-47981F0C2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5EE8E-C392-5E47-ADCB-A446128CA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B14B18-53C2-D548-8CFF-5D7097F07978}"/>
              </a:ext>
            </a:extLst>
          </p:cNvPr>
          <p:cNvSpPr>
            <a:spLocks noGrp="1"/>
          </p:cNvSpPr>
          <p:nvPr>
            <p:ph type="dt" sz="half" idx="10"/>
          </p:nvPr>
        </p:nvSpPr>
        <p:spPr/>
        <p:txBody>
          <a:bodyPr/>
          <a:lstStyle/>
          <a:p>
            <a:fld id="{37A6BCF6-84B7-49AA-A69F-35D95B9487C2}" type="datetime1">
              <a:rPr lang="en-US" smtClean="0"/>
              <a:t>5/15/2025</a:t>
            </a:fld>
            <a:endParaRPr lang="en-US"/>
          </a:p>
        </p:txBody>
      </p:sp>
      <p:sp>
        <p:nvSpPr>
          <p:cNvPr id="5" name="Footer Placeholder 4">
            <a:extLst>
              <a:ext uri="{FF2B5EF4-FFF2-40B4-BE49-F238E27FC236}">
                <a16:creationId xmlns:a16="http://schemas.microsoft.com/office/drawing/2014/main" id="{1710654B-C8C3-F647-BDFC-BE54D2B2895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CD63980-622B-334C-9137-9A86615196EB}"/>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065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2288-ED8B-E34E-BAB6-1D26157B9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AE68A-CA3F-9948-9F78-46C13FEE82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E62E7-8BD2-264E-A470-F8E73C9D6F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23621-D1A0-D241-B666-A457ACCAB3EB}"/>
              </a:ext>
            </a:extLst>
          </p:cNvPr>
          <p:cNvSpPr>
            <a:spLocks noGrp="1"/>
          </p:cNvSpPr>
          <p:nvPr>
            <p:ph type="dt" sz="half" idx="10"/>
          </p:nvPr>
        </p:nvSpPr>
        <p:spPr/>
        <p:txBody>
          <a:bodyPr/>
          <a:lstStyle/>
          <a:p>
            <a:fld id="{DFF119D7-9FF6-460F-A484-0C02884C819E}" type="datetime1">
              <a:rPr lang="en-US" smtClean="0"/>
              <a:t>5/15/2025</a:t>
            </a:fld>
            <a:endParaRPr lang="en-US"/>
          </a:p>
        </p:txBody>
      </p:sp>
      <p:sp>
        <p:nvSpPr>
          <p:cNvPr id="6" name="Footer Placeholder 5">
            <a:extLst>
              <a:ext uri="{FF2B5EF4-FFF2-40B4-BE49-F238E27FC236}">
                <a16:creationId xmlns:a16="http://schemas.microsoft.com/office/drawing/2014/main" id="{D5769F7B-BD42-C44E-AA35-681E6A1C40A4}"/>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BA17368C-62E4-C243-98AE-B5BC9B4F3F0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28810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A85E-7345-A641-A78E-CFCE6B479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A13C7-3C24-DC40-8DAD-E16482E6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90715-8982-4245-AC34-4AFC280BDF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4CC337-7A68-B44F-A75F-2EAED4C8C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4BF17B-E9E2-5A4F-9564-4E8671A7A2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A4340-16C5-D64A-954E-D207165B5D6E}"/>
              </a:ext>
            </a:extLst>
          </p:cNvPr>
          <p:cNvSpPr>
            <a:spLocks noGrp="1"/>
          </p:cNvSpPr>
          <p:nvPr>
            <p:ph type="dt" sz="half" idx="10"/>
          </p:nvPr>
        </p:nvSpPr>
        <p:spPr/>
        <p:txBody>
          <a:bodyPr/>
          <a:lstStyle/>
          <a:p>
            <a:fld id="{00D3F2F9-9F59-4926-81E1-5AE7B5F13616}" type="datetime1">
              <a:rPr lang="en-US" smtClean="0"/>
              <a:t>5/15/2025</a:t>
            </a:fld>
            <a:endParaRPr lang="en-US"/>
          </a:p>
        </p:txBody>
      </p:sp>
      <p:sp>
        <p:nvSpPr>
          <p:cNvPr id="8" name="Footer Placeholder 7">
            <a:extLst>
              <a:ext uri="{FF2B5EF4-FFF2-40B4-BE49-F238E27FC236}">
                <a16:creationId xmlns:a16="http://schemas.microsoft.com/office/drawing/2014/main" id="{5B44C0C9-507A-DC40-9896-CAA4CCBF98F5}"/>
              </a:ext>
            </a:extLst>
          </p:cNvPr>
          <p:cNvSpPr>
            <a:spLocks noGrp="1"/>
          </p:cNvSpPr>
          <p:nvPr>
            <p:ph type="ftr" sz="quarter" idx="11"/>
          </p:nvPr>
        </p:nvSpPr>
        <p:spPr/>
        <p:txBody>
          <a:bodyPr/>
          <a:lstStyle/>
          <a:p>
            <a:r>
              <a:rPr lang="en-US"/>
              <a:t>Dr. Ryan Ahmed @Stemplicity</a:t>
            </a:r>
          </a:p>
        </p:txBody>
      </p:sp>
      <p:sp>
        <p:nvSpPr>
          <p:cNvPr id="9" name="Slide Number Placeholder 8">
            <a:extLst>
              <a:ext uri="{FF2B5EF4-FFF2-40B4-BE49-F238E27FC236}">
                <a16:creationId xmlns:a16="http://schemas.microsoft.com/office/drawing/2014/main" id="{B4C3C304-57C8-6848-8E40-051A6BFA3F85}"/>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77099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005-2F0C-3F41-8F0D-B94FF1E86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EC46B-9591-7147-B23E-808DFCDBEEE0}"/>
              </a:ext>
            </a:extLst>
          </p:cNvPr>
          <p:cNvSpPr>
            <a:spLocks noGrp="1"/>
          </p:cNvSpPr>
          <p:nvPr>
            <p:ph type="dt" sz="half" idx="10"/>
          </p:nvPr>
        </p:nvSpPr>
        <p:spPr/>
        <p:txBody>
          <a:bodyPr/>
          <a:lstStyle/>
          <a:p>
            <a:fld id="{2425E9FE-B00F-4787-941B-81F5C60BF956}" type="datetime1">
              <a:rPr lang="en-US" smtClean="0"/>
              <a:t>5/15/2025</a:t>
            </a:fld>
            <a:endParaRPr lang="en-US"/>
          </a:p>
        </p:txBody>
      </p:sp>
      <p:sp>
        <p:nvSpPr>
          <p:cNvPr id="4" name="Footer Placeholder 3">
            <a:extLst>
              <a:ext uri="{FF2B5EF4-FFF2-40B4-BE49-F238E27FC236}">
                <a16:creationId xmlns:a16="http://schemas.microsoft.com/office/drawing/2014/main" id="{41A8438C-4B28-CC47-9F0D-D243C05972C5}"/>
              </a:ext>
            </a:extLst>
          </p:cNvPr>
          <p:cNvSpPr>
            <a:spLocks noGrp="1"/>
          </p:cNvSpPr>
          <p:nvPr>
            <p:ph type="ftr" sz="quarter" idx="11"/>
          </p:nvPr>
        </p:nvSpPr>
        <p:spPr/>
        <p:txBody>
          <a:bodyPr/>
          <a:lstStyle/>
          <a:p>
            <a:r>
              <a:rPr lang="en-US"/>
              <a:t>Dr. Ryan Ahmed @Stemplicity</a:t>
            </a:r>
          </a:p>
        </p:txBody>
      </p:sp>
      <p:sp>
        <p:nvSpPr>
          <p:cNvPr id="5" name="Slide Number Placeholder 4">
            <a:extLst>
              <a:ext uri="{FF2B5EF4-FFF2-40B4-BE49-F238E27FC236}">
                <a16:creationId xmlns:a16="http://schemas.microsoft.com/office/drawing/2014/main" id="{55C64186-1092-3244-AA0C-4F8C98ECF0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35757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1ABCA-C9B4-2C4E-A11A-21473A2C36B2}"/>
              </a:ext>
            </a:extLst>
          </p:cNvPr>
          <p:cNvSpPr>
            <a:spLocks noGrp="1"/>
          </p:cNvSpPr>
          <p:nvPr>
            <p:ph type="dt" sz="half" idx="10"/>
          </p:nvPr>
        </p:nvSpPr>
        <p:spPr/>
        <p:txBody>
          <a:bodyPr/>
          <a:lstStyle/>
          <a:p>
            <a:fld id="{A83063A8-27AB-4485-9BAB-385A926DB554}" type="datetime1">
              <a:rPr lang="en-US" smtClean="0"/>
              <a:t>5/15/2025</a:t>
            </a:fld>
            <a:endParaRPr lang="en-US"/>
          </a:p>
        </p:txBody>
      </p:sp>
      <p:sp>
        <p:nvSpPr>
          <p:cNvPr id="3" name="Footer Placeholder 2">
            <a:extLst>
              <a:ext uri="{FF2B5EF4-FFF2-40B4-BE49-F238E27FC236}">
                <a16:creationId xmlns:a16="http://schemas.microsoft.com/office/drawing/2014/main" id="{C628B611-5E83-0843-977C-16E1A2E894CA}"/>
              </a:ext>
            </a:extLst>
          </p:cNvPr>
          <p:cNvSpPr>
            <a:spLocks noGrp="1"/>
          </p:cNvSpPr>
          <p:nvPr>
            <p:ph type="ftr" sz="quarter" idx="11"/>
          </p:nvPr>
        </p:nvSpPr>
        <p:spPr/>
        <p:txBody>
          <a:bodyPr/>
          <a:lstStyle/>
          <a:p>
            <a:r>
              <a:rPr lang="en-US"/>
              <a:t>Dr. Ryan Ahmed @Stemplicity</a:t>
            </a:r>
          </a:p>
        </p:txBody>
      </p:sp>
      <p:sp>
        <p:nvSpPr>
          <p:cNvPr id="4" name="Slide Number Placeholder 3">
            <a:extLst>
              <a:ext uri="{FF2B5EF4-FFF2-40B4-BE49-F238E27FC236}">
                <a16:creationId xmlns:a16="http://schemas.microsoft.com/office/drawing/2014/main" id="{1A6D3613-5124-BA4D-9CAB-52053A73DB72}"/>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3273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5775-3C65-984A-BA3D-74F6AA540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76B8A-7DF2-254A-A58A-3F781F1A7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7C9F2F-598A-9444-B48C-6BA9400EF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A619B-B04E-A94F-B294-EE523AB822EB}"/>
              </a:ext>
            </a:extLst>
          </p:cNvPr>
          <p:cNvSpPr>
            <a:spLocks noGrp="1"/>
          </p:cNvSpPr>
          <p:nvPr>
            <p:ph type="dt" sz="half" idx="10"/>
          </p:nvPr>
        </p:nvSpPr>
        <p:spPr/>
        <p:txBody>
          <a:bodyPr/>
          <a:lstStyle/>
          <a:p>
            <a:fld id="{B91EE9DF-0ED6-4B61-A1FD-8DD75280FE01}" type="datetime1">
              <a:rPr lang="en-US" smtClean="0"/>
              <a:t>5/15/2025</a:t>
            </a:fld>
            <a:endParaRPr lang="en-US"/>
          </a:p>
        </p:txBody>
      </p:sp>
      <p:sp>
        <p:nvSpPr>
          <p:cNvPr id="6" name="Footer Placeholder 5">
            <a:extLst>
              <a:ext uri="{FF2B5EF4-FFF2-40B4-BE49-F238E27FC236}">
                <a16:creationId xmlns:a16="http://schemas.microsoft.com/office/drawing/2014/main" id="{F218418F-6D05-564F-ACAC-0CE18B415C47}"/>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2652FA7B-E334-F841-9F55-8FE3994F67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54719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0FD-C21B-F942-933E-C7F1539A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509F0-CB84-8346-88EC-B60FAB239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2B07D7-B626-4245-8DB7-641F9BE45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192CF3-BF8E-CC45-AFD1-29BF788849AD}"/>
              </a:ext>
            </a:extLst>
          </p:cNvPr>
          <p:cNvSpPr>
            <a:spLocks noGrp="1"/>
          </p:cNvSpPr>
          <p:nvPr>
            <p:ph type="dt" sz="half" idx="10"/>
          </p:nvPr>
        </p:nvSpPr>
        <p:spPr/>
        <p:txBody>
          <a:bodyPr/>
          <a:lstStyle/>
          <a:p>
            <a:fld id="{0C6B4C01-5047-4D04-A79D-6D96B1DB76E2}" type="datetime1">
              <a:rPr lang="en-US" smtClean="0"/>
              <a:t>5/15/2025</a:t>
            </a:fld>
            <a:endParaRPr lang="en-US"/>
          </a:p>
        </p:txBody>
      </p:sp>
      <p:sp>
        <p:nvSpPr>
          <p:cNvPr id="6" name="Footer Placeholder 5">
            <a:extLst>
              <a:ext uri="{FF2B5EF4-FFF2-40B4-BE49-F238E27FC236}">
                <a16:creationId xmlns:a16="http://schemas.microsoft.com/office/drawing/2014/main" id="{91BEEA5E-B447-2945-A61F-23F43D1BAE5F}"/>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4E03110A-1EF4-4E47-BC27-95CCC22DB031}"/>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4156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70BF-9A90-A245-B77A-28DCF3E4E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F1332-889D-FA43-A51D-33C48B35B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7FC81-D9EE-0347-B9BA-8E603587A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9903-C382-4170-95C6-7F2CD4702B84}" type="datetime1">
              <a:rPr lang="en-US" smtClean="0"/>
              <a:t>5/15/2025</a:t>
            </a:fld>
            <a:endParaRPr lang="en-US"/>
          </a:p>
        </p:txBody>
      </p:sp>
      <p:sp>
        <p:nvSpPr>
          <p:cNvPr id="5" name="Footer Placeholder 4">
            <a:extLst>
              <a:ext uri="{FF2B5EF4-FFF2-40B4-BE49-F238E27FC236}">
                <a16:creationId xmlns:a16="http://schemas.microsoft.com/office/drawing/2014/main" id="{F7CC4954-DDAB-064F-B985-8986B1132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Ryan Ahmed @Stemplicity</a:t>
            </a:r>
          </a:p>
        </p:txBody>
      </p:sp>
      <p:sp>
        <p:nvSpPr>
          <p:cNvPr id="6" name="Slide Number Placeholder 5">
            <a:extLst>
              <a:ext uri="{FF2B5EF4-FFF2-40B4-BE49-F238E27FC236}">
                <a16:creationId xmlns:a16="http://schemas.microsoft.com/office/drawing/2014/main" id="{E670476A-2C89-5D4A-A893-BDE076899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A372C-9768-B740-91C6-444FA6615483}" type="slidenum">
              <a:rPr lang="en-US" smtClean="0"/>
              <a:t>‹#›</a:t>
            </a:fld>
            <a:endParaRPr lang="en-US"/>
          </a:p>
        </p:txBody>
      </p:sp>
    </p:spTree>
    <p:extLst>
      <p:ext uri="{BB962C8B-B14F-4D97-AF65-F5344CB8AC3E}">
        <p14:creationId xmlns:p14="http://schemas.microsoft.com/office/powerpoint/2010/main" val="25987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www-bcf.usc.edu/~gareth/ISL/ISLR%20Seventh%20Printing.pdf" TargetMode="External"/><Relationship Id="rId5" Type="http://schemas.openxmlformats.org/officeDocument/2006/relationships/image" Target="../media/image6.png"/><Relationship Id="rId4" Type="http://schemas.openxmlformats.org/officeDocument/2006/relationships/hyperlink" Target="http://www.cs.huji.ac.il/~shais/UnderstandingMachineLearning/understanding-machine-learning-theory-algorithms.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0.png"/></Relationships>
</file>

<file path=ppt/slides/_rels/slide1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0.png"/><Relationship Id="rId4" Type="http://schemas.openxmlformats.org/officeDocument/2006/relationships/image" Target="../media/image360.png"/><Relationship Id="rId9"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seaborn.pydata.org/" TargetMode="External"/><Relationship Id="rId5" Type="http://schemas.openxmlformats.org/officeDocument/2006/relationships/image" Target="../media/image18.png"/><Relationship Id="rId4" Type="http://schemas.openxmlformats.org/officeDocument/2006/relationships/hyperlink" Target="https://matplotlib.org/" TargetMode="External"/><Relationship Id="rId9" Type="http://schemas.openxmlformats.org/officeDocument/2006/relationships/hyperlink" Target="https://plotly.com/python/"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3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2.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1.png"/><Relationship Id="rId9" Type="http://schemas.microsoft.com/office/2007/relationships/diagramDrawing" Target="../diagrams/drawing4.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F529F-B86A-83C8-478E-307AC30917EC}"/>
              </a:ext>
            </a:extLst>
          </p:cNvPr>
          <p:cNvPicPr>
            <a:picLocks noChangeAspect="1"/>
          </p:cNvPicPr>
          <p:nvPr/>
        </p:nvPicPr>
        <p:blipFill>
          <a:blip r:embed="rId2"/>
          <a:stretch>
            <a:fillRect/>
          </a:stretch>
        </p:blipFill>
        <p:spPr>
          <a:xfrm>
            <a:off x="-6382" y="-1"/>
            <a:ext cx="12198382" cy="6858001"/>
          </a:xfrm>
          <a:prstGeom prst="rect">
            <a:avLst/>
          </a:prstGeom>
        </p:spPr>
      </p:pic>
      <p:sp>
        <p:nvSpPr>
          <p:cNvPr id="4" name="Rectangle 3">
            <a:extLst>
              <a:ext uri="{FF2B5EF4-FFF2-40B4-BE49-F238E27FC236}">
                <a16:creationId xmlns:a16="http://schemas.microsoft.com/office/drawing/2014/main" id="{8C403872-6FAD-0F11-5844-575593A583D8}"/>
              </a:ext>
            </a:extLst>
          </p:cNvPr>
          <p:cNvSpPr/>
          <p:nvPr/>
        </p:nvSpPr>
        <p:spPr>
          <a:xfrm>
            <a:off x="134842" y="900376"/>
            <a:ext cx="4010667" cy="2062103"/>
          </a:xfrm>
          <a:prstGeom prst="rect">
            <a:avLst/>
          </a:prstGeom>
        </p:spPr>
        <p:txBody>
          <a:bodyPr wrap="square">
            <a:spAutoFit/>
          </a:bodyPr>
          <a:lstStyle/>
          <a:p>
            <a:r>
              <a:rPr lang="en-US" sz="3200" b="1" dirty="0">
                <a:solidFill>
                  <a:schemeClr val="bg1"/>
                </a:solidFill>
                <a:latin typeface="Montserrat" charset="0"/>
              </a:rPr>
              <a:t>PREDICTIVE ANALYTICS WITH MACHINE LEARNING</a:t>
            </a:r>
          </a:p>
        </p:txBody>
      </p:sp>
      <p:pic>
        <p:nvPicPr>
          <p:cNvPr id="6" name="Picture 5">
            <a:extLst>
              <a:ext uri="{FF2B5EF4-FFF2-40B4-BE49-F238E27FC236}">
                <a16:creationId xmlns:a16="http://schemas.microsoft.com/office/drawing/2014/main" id="{8F922CCA-AE82-A418-52D1-CBC82BEC14DD}"/>
              </a:ext>
            </a:extLst>
          </p:cNvPr>
          <p:cNvPicPr>
            <a:picLocks noChangeAspect="1"/>
          </p:cNvPicPr>
          <p:nvPr/>
        </p:nvPicPr>
        <p:blipFill>
          <a:blip r:embed="rId3"/>
          <a:stretch>
            <a:fillRect/>
          </a:stretch>
        </p:blipFill>
        <p:spPr>
          <a:xfrm>
            <a:off x="134842" y="5586363"/>
            <a:ext cx="3856133" cy="1065672"/>
          </a:xfrm>
          <a:prstGeom prst="rect">
            <a:avLst/>
          </a:prstGeom>
        </p:spPr>
      </p:pic>
    </p:spTree>
    <p:extLst>
      <p:ext uri="{BB962C8B-B14F-4D97-AF65-F5344CB8AC3E}">
        <p14:creationId xmlns:p14="http://schemas.microsoft.com/office/powerpoint/2010/main" val="2270711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F3CD6-B0FF-E88C-9C15-D407E790D5B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61D763-629D-2333-7501-EE595296B411}"/>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0A358952-6AE9-AE78-0F98-244A3A2D3FC6}"/>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398FCD04-CF6C-AB1A-CD25-F8372D20C3BB}"/>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Simple Linear Regression: Reading Materials</a:t>
            </a:r>
          </a:p>
        </p:txBody>
      </p:sp>
      <p:sp>
        <p:nvSpPr>
          <p:cNvPr id="9" name="TextBox 8">
            <a:extLst>
              <a:ext uri="{FF2B5EF4-FFF2-40B4-BE49-F238E27FC236}">
                <a16:creationId xmlns:a16="http://schemas.microsoft.com/office/drawing/2014/main" id="{C8FA18ED-2A4F-3D5B-FD94-087A67734811}"/>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2" name="Content Placeholder 2">
            <a:extLst>
              <a:ext uri="{FF2B5EF4-FFF2-40B4-BE49-F238E27FC236}">
                <a16:creationId xmlns:a16="http://schemas.microsoft.com/office/drawing/2014/main" id="{1DD66A51-A6F8-447B-3104-0688890EA31B}"/>
              </a:ext>
            </a:extLst>
          </p:cNvPr>
          <p:cNvSpPr txBox="1">
            <a:spLocks/>
          </p:cNvSpPr>
          <p:nvPr/>
        </p:nvSpPr>
        <p:spPr>
          <a:xfrm>
            <a:off x="1100138" y="1157949"/>
            <a:ext cx="5105400" cy="3025168"/>
          </a:xfrm>
          <a:prstGeom prst="rect">
            <a:avLst/>
          </a:prstGeom>
        </p:spPr>
        <p:txBody>
          <a:bodyPr vert="horz" lIns="91440" tIns="45720" rIns="91440" bIns="45720" rtlCol="0">
            <a:normAutofit/>
          </a:bodyPr>
          <a:lstStyle>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CA" dirty="0"/>
              <a:t>Additional Resources, Page #123: </a:t>
            </a:r>
            <a:r>
              <a:rPr lang="en-CA" dirty="0">
                <a:hlinkClick r:id="rId4"/>
              </a:rPr>
              <a:t>http://www.cs.huji.ac.il/~shais/UnderstandingMachineLearning/understanding-machine-learning-theory-algorithms.pdf</a:t>
            </a:r>
            <a:endParaRPr lang="en-CA" dirty="0"/>
          </a:p>
          <a:p>
            <a:endParaRPr lang="en-CA" dirty="0"/>
          </a:p>
          <a:p>
            <a:endParaRPr lang="en-CA" dirty="0"/>
          </a:p>
          <a:p>
            <a:endParaRPr lang="en-CA" dirty="0"/>
          </a:p>
        </p:txBody>
      </p:sp>
      <p:pic>
        <p:nvPicPr>
          <p:cNvPr id="3" name="Picture 2">
            <a:extLst>
              <a:ext uri="{FF2B5EF4-FFF2-40B4-BE49-F238E27FC236}">
                <a16:creationId xmlns:a16="http://schemas.microsoft.com/office/drawing/2014/main" id="{99668C13-99DC-5DA9-DD83-978D2992A272}"/>
              </a:ext>
            </a:extLst>
          </p:cNvPr>
          <p:cNvPicPr>
            <a:picLocks noChangeAspect="1"/>
          </p:cNvPicPr>
          <p:nvPr/>
        </p:nvPicPr>
        <p:blipFill>
          <a:blip r:embed="rId5"/>
          <a:stretch>
            <a:fillRect/>
          </a:stretch>
        </p:blipFill>
        <p:spPr>
          <a:xfrm>
            <a:off x="1843658" y="2540876"/>
            <a:ext cx="2320422" cy="3284483"/>
          </a:xfrm>
          <a:prstGeom prst="rect">
            <a:avLst/>
          </a:prstGeom>
        </p:spPr>
      </p:pic>
      <p:sp>
        <p:nvSpPr>
          <p:cNvPr id="4" name="Content Placeholder 2">
            <a:extLst>
              <a:ext uri="{FF2B5EF4-FFF2-40B4-BE49-F238E27FC236}">
                <a16:creationId xmlns:a16="http://schemas.microsoft.com/office/drawing/2014/main" id="{665C88F2-4B03-C34A-3BD4-729A85BFECD3}"/>
              </a:ext>
            </a:extLst>
          </p:cNvPr>
          <p:cNvSpPr txBox="1">
            <a:spLocks/>
          </p:cNvSpPr>
          <p:nvPr/>
        </p:nvSpPr>
        <p:spPr>
          <a:xfrm>
            <a:off x="6205538" y="1157949"/>
            <a:ext cx="4362148" cy="3025168"/>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CA" dirty="0"/>
              <a:t>Additional Resources, Page #61: </a:t>
            </a:r>
            <a:r>
              <a:rPr lang="en-CA" dirty="0">
                <a:hlinkClick r:id="rId6"/>
              </a:rPr>
              <a:t>http://www-bcf.usc.edu/~gareth/ISL/ISLR%20Seventh%20Printing.pdf</a:t>
            </a:r>
            <a:endParaRPr lang="en-CA" dirty="0"/>
          </a:p>
          <a:p>
            <a:endParaRPr lang="en-CA" dirty="0"/>
          </a:p>
          <a:p>
            <a:pPr marL="0" indent="0">
              <a:buNone/>
            </a:pPr>
            <a:endParaRPr lang="en-CA" dirty="0"/>
          </a:p>
          <a:p>
            <a:endParaRPr lang="en-CA" dirty="0"/>
          </a:p>
        </p:txBody>
      </p:sp>
      <p:pic>
        <p:nvPicPr>
          <p:cNvPr id="10" name="Picture 9">
            <a:extLst>
              <a:ext uri="{FF2B5EF4-FFF2-40B4-BE49-F238E27FC236}">
                <a16:creationId xmlns:a16="http://schemas.microsoft.com/office/drawing/2014/main" id="{C6782F0B-D3C3-F49F-A515-565EAF3ECC85}"/>
              </a:ext>
            </a:extLst>
          </p:cNvPr>
          <p:cNvPicPr>
            <a:picLocks noChangeAspect="1"/>
          </p:cNvPicPr>
          <p:nvPr/>
        </p:nvPicPr>
        <p:blipFill>
          <a:blip r:embed="rId7"/>
          <a:stretch>
            <a:fillRect/>
          </a:stretch>
        </p:blipFill>
        <p:spPr>
          <a:xfrm>
            <a:off x="7650802" y="2538082"/>
            <a:ext cx="2217099" cy="3287276"/>
          </a:xfrm>
          <a:prstGeom prst="rect">
            <a:avLst/>
          </a:prstGeom>
        </p:spPr>
      </p:pic>
    </p:spTree>
    <p:extLst>
      <p:ext uri="{BB962C8B-B14F-4D97-AF65-F5344CB8AC3E}">
        <p14:creationId xmlns:p14="http://schemas.microsoft.com/office/powerpoint/2010/main" val="2639572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DCF70-E5E4-0929-E3FF-C4DB9B6DA79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4E35791-0BEA-803E-C09F-B39C974E269C}"/>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8B7C7EA-03E7-1C01-A7EC-0B1AA23746FC}"/>
              </a:ext>
            </a:extLst>
          </p:cNvPr>
          <p:cNvPicPr>
            <a:picLocks noChangeAspect="1"/>
          </p:cNvPicPr>
          <p:nvPr/>
        </p:nvPicPr>
        <p:blipFill>
          <a:blip r:embed="rId2"/>
          <a:stretch>
            <a:fillRect/>
          </a:stretch>
        </p:blipFill>
        <p:spPr>
          <a:xfrm>
            <a:off x="4608279" y="2590801"/>
            <a:ext cx="7583721" cy="4263612"/>
          </a:xfrm>
          <a:prstGeom prst="rect">
            <a:avLst/>
          </a:prstGeom>
        </p:spPr>
      </p:pic>
      <p:pic>
        <p:nvPicPr>
          <p:cNvPr id="5" name="Picture 4">
            <a:extLst>
              <a:ext uri="{FF2B5EF4-FFF2-40B4-BE49-F238E27FC236}">
                <a16:creationId xmlns:a16="http://schemas.microsoft.com/office/drawing/2014/main" id="{4422B271-8E90-EBAE-3CD0-E50B59A1420D}"/>
              </a:ext>
            </a:extLst>
          </p:cNvPr>
          <p:cNvPicPr>
            <a:picLocks noChangeAspect="1"/>
          </p:cNvPicPr>
          <p:nvPr/>
        </p:nvPicPr>
        <p:blipFill>
          <a:blip r:embed="rId3"/>
          <a:stretch>
            <a:fillRect/>
          </a:stretch>
        </p:blipFill>
        <p:spPr>
          <a:xfrm>
            <a:off x="134842" y="5586363"/>
            <a:ext cx="3856133" cy="1065672"/>
          </a:xfrm>
          <a:prstGeom prst="rect">
            <a:avLst/>
          </a:prstGeom>
        </p:spPr>
      </p:pic>
      <p:sp>
        <p:nvSpPr>
          <p:cNvPr id="7" name="TextBox 6">
            <a:extLst>
              <a:ext uri="{FF2B5EF4-FFF2-40B4-BE49-F238E27FC236}">
                <a16:creationId xmlns:a16="http://schemas.microsoft.com/office/drawing/2014/main" id="{7C31FE5C-8F8B-93E2-286D-0D3FE60EC193}"/>
              </a:ext>
            </a:extLst>
          </p:cNvPr>
          <p:cNvSpPr txBox="1"/>
          <p:nvPr/>
        </p:nvSpPr>
        <p:spPr>
          <a:xfrm>
            <a:off x="550506" y="536130"/>
            <a:ext cx="4844454" cy="1323439"/>
          </a:xfrm>
          <a:prstGeom prst="rect">
            <a:avLst/>
          </a:prstGeom>
        </p:spPr>
        <p:txBody>
          <a:bodyPr wrap="square">
            <a:spAutoFit/>
          </a:bodyPr>
          <a:lstStyle>
            <a:defPPr>
              <a:defRPr lang="en-US"/>
            </a:defPPr>
            <a:lvl1pPr>
              <a:defRPr sz="4000" b="1">
                <a:solidFill>
                  <a:schemeClr val="bg1"/>
                </a:solidFill>
                <a:latin typeface="Montserrat" charset="0"/>
                <a:ea typeface="Montserrat" charset="0"/>
                <a:cs typeface="Montserrat" charset="0"/>
              </a:defRPr>
            </a:lvl1pPr>
          </a:lstStyle>
          <a:p>
            <a:r>
              <a:rPr lang="en-US" dirty="0"/>
              <a:t>PRACTICE OPPORTUNITY</a:t>
            </a:r>
          </a:p>
        </p:txBody>
      </p:sp>
    </p:spTree>
    <p:extLst>
      <p:ext uri="{BB962C8B-B14F-4D97-AF65-F5344CB8AC3E}">
        <p14:creationId xmlns:p14="http://schemas.microsoft.com/office/powerpoint/2010/main" val="421725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D2112-3359-87E7-74BC-247742B1C9F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FC78146-755C-5812-1ED8-17BB3A7B67B2}"/>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BC90C452-F802-887F-BF69-6B1A6C09B50C}"/>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DC850B4A-EF26-0740-6D18-962EED1A277F}"/>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Practice Opportunity</a:t>
            </a:r>
          </a:p>
        </p:txBody>
      </p:sp>
      <p:sp>
        <p:nvSpPr>
          <p:cNvPr id="9" name="TextBox 8">
            <a:extLst>
              <a:ext uri="{FF2B5EF4-FFF2-40B4-BE49-F238E27FC236}">
                <a16:creationId xmlns:a16="http://schemas.microsoft.com/office/drawing/2014/main" id="{C073E37D-A336-7E85-15C1-C0DF3BF9D88F}"/>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 name="Content Placeholder 2">
            <a:extLst>
              <a:ext uri="{FF2B5EF4-FFF2-40B4-BE49-F238E27FC236}">
                <a16:creationId xmlns:a16="http://schemas.microsoft.com/office/drawing/2014/main" id="{FD6D100A-900F-6CBF-85BF-1EBB56736251}"/>
              </a:ext>
            </a:extLst>
          </p:cNvPr>
          <p:cNvSpPr txBox="1">
            <a:spLocks/>
          </p:cNvSpPr>
          <p:nvPr/>
        </p:nvSpPr>
        <p:spPr>
          <a:xfrm>
            <a:off x="154722" y="953209"/>
            <a:ext cx="11788004" cy="452596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CA" dirty="0"/>
              <a:t>Can you draw these equations?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F75141-70AF-FAB3-E92B-337216D35993}"/>
                  </a:ext>
                </a:extLst>
              </p:cNvPr>
              <p:cNvSpPr txBox="1"/>
              <p:nvPr/>
            </p:nvSpPr>
            <p:spPr>
              <a:xfrm>
                <a:off x="5654400" y="1362241"/>
                <a:ext cx="2508957" cy="430887"/>
              </a:xfrm>
              <a:prstGeom prst="rect">
                <a:avLst/>
              </a:prstGeom>
              <a:noFill/>
            </p:spPr>
            <p:txBody>
              <a:bodyPr wrap="none" lIns="0" tIns="0" rIns="0" bIns="0" rtlCol="0">
                <a:spAutoFit/>
              </a:bodyPr>
              <a:lstStyle/>
              <a:p>
                <a:pPr defTabSz="914446"/>
                <a14:m>
                  <m:oMathPara xmlns:m="http://schemas.openxmlformats.org/officeDocument/2006/math">
                    <m:oMathParaPr>
                      <m:jc m:val="centerGroup"/>
                    </m:oMathParaPr>
                    <m:oMath xmlns:m="http://schemas.openxmlformats.org/officeDocument/2006/math">
                      <m:r>
                        <a:rPr lang="en-CA" sz="2800" i="1">
                          <a:solidFill>
                            <a:srgbClr val="000000"/>
                          </a:solidFill>
                          <a:latin typeface="Cambria Math" panose="02040503050406030204" pitchFamily="18" charset="0"/>
                        </a:rPr>
                        <m:t>𝑦</m:t>
                      </m:r>
                      <m:r>
                        <a:rPr lang="en-CA" sz="2800" i="1">
                          <a:solidFill>
                            <a:srgbClr val="000000"/>
                          </a:solidFill>
                          <a:latin typeface="Cambria Math" panose="02040503050406030204" pitchFamily="18" charset="0"/>
                        </a:rPr>
                        <m:t>=15−10∗</m:t>
                      </m:r>
                      <m:r>
                        <a:rPr lang="en-CA" sz="2800" i="1">
                          <a:solidFill>
                            <a:srgbClr val="000000"/>
                          </a:solidFill>
                          <a:latin typeface="Cambria Math" panose="02040503050406030204" pitchFamily="18" charset="0"/>
                        </a:rPr>
                        <m:t>𝑥</m:t>
                      </m:r>
                    </m:oMath>
                  </m:oMathPara>
                </a14:m>
                <a:endParaRPr lang="en-CA" sz="2800" dirty="0">
                  <a:solidFill>
                    <a:srgbClr val="000000"/>
                  </a:solidFill>
                  <a:latin typeface="Cambria" panose="02040503050406030204"/>
                </a:endParaRPr>
              </a:p>
            </p:txBody>
          </p:sp>
        </mc:Choice>
        <mc:Fallback xmlns="">
          <p:sp>
            <p:nvSpPr>
              <p:cNvPr id="10" name="TextBox 9">
                <a:extLst>
                  <a:ext uri="{FF2B5EF4-FFF2-40B4-BE49-F238E27FC236}">
                    <a16:creationId xmlns:a16="http://schemas.microsoft.com/office/drawing/2014/main" id="{A0F75141-70AF-FAB3-E92B-337216D35993}"/>
                  </a:ext>
                </a:extLst>
              </p:cNvPr>
              <p:cNvSpPr txBox="1">
                <a:spLocks noRot="1" noChangeAspect="1" noMove="1" noResize="1" noEditPoints="1" noAdjustHandles="1" noChangeArrowheads="1" noChangeShapeType="1" noTextEdit="1"/>
              </p:cNvSpPr>
              <p:nvPr/>
            </p:nvSpPr>
            <p:spPr>
              <a:xfrm>
                <a:off x="5654400" y="1362241"/>
                <a:ext cx="2508957"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D4A3901-B82F-F584-73DF-7F4A8C41B352}"/>
                  </a:ext>
                </a:extLst>
              </p:cNvPr>
              <p:cNvSpPr txBox="1"/>
              <p:nvPr/>
            </p:nvSpPr>
            <p:spPr>
              <a:xfrm>
                <a:off x="3760586" y="1363061"/>
                <a:ext cx="1485407" cy="430887"/>
              </a:xfrm>
              <a:prstGeom prst="rect">
                <a:avLst/>
              </a:prstGeom>
              <a:noFill/>
            </p:spPr>
            <p:txBody>
              <a:bodyPr wrap="none" lIns="0" tIns="0" rIns="0" bIns="0" rtlCol="0">
                <a:spAutoFit/>
              </a:bodyPr>
              <a:lstStyle/>
              <a:p>
                <a:pPr defTabSz="914446"/>
                <a14:m>
                  <m:oMathPara xmlns:m="http://schemas.openxmlformats.org/officeDocument/2006/math">
                    <m:oMathParaPr>
                      <m:jc m:val="centerGroup"/>
                    </m:oMathParaPr>
                    <m:oMath xmlns:m="http://schemas.openxmlformats.org/officeDocument/2006/math">
                      <m:r>
                        <a:rPr lang="en-CA" sz="2800" i="1">
                          <a:solidFill>
                            <a:srgbClr val="000000"/>
                          </a:solidFill>
                          <a:latin typeface="Cambria Math" panose="02040503050406030204" pitchFamily="18" charset="0"/>
                        </a:rPr>
                        <m:t>𝑦</m:t>
                      </m:r>
                      <m:r>
                        <a:rPr lang="en-CA" sz="2800" i="1">
                          <a:solidFill>
                            <a:srgbClr val="000000"/>
                          </a:solidFill>
                          <a:latin typeface="Cambria Math" panose="02040503050406030204" pitchFamily="18" charset="0"/>
                        </a:rPr>
                        <m:t>=3∗</m:t>
                      </m:r>
                      <m:r>
                        <a:rPr lang="en-CA" sz="2800" i="1">
                          <a:solidFill>
                            <a:srgbClr val="000000"/>
                          </a:solidFill>
                          <a:latin typeface="Cambria Math" panose="02040503050406030204" pitchFamily="18" charset="0"/>
                        </a:rPr>
                        <m:t>𝑥</m:t>
                      </m:r>
                    </m:oMath>
                  </m:oMathPara>
                </a14:m>
                <a:endParaRPr lang="en-CA" sz="2800" dirty="0">
                  <a:solidFill>
                    <a:srgbClr val="000000"/>
                  </a:solidFill>
                  <a:latin typeface="Cambria" panose="02040503050406030204"/>
                </a:endParaRPr>
              </a:p>
            </p:txBody>
          </p:sp>
        </mc:Choice>
        <mc:Fallback xmlns="">
          <p:sp>
            <p:nvSpPr>
              <p:cNvPr id="25" name="TextBox 24">
                <a:extLst>
                  <a:ext uri="{FF2B5EF4-FFF2-40B4-BE49-F238E27FC236}">
                    <a16:creationId xmlns:a16="http://schemas.microsoft.com/office/drawing/2014/main" id="{9D4A3901-B82F-F584-73DF-7F4A8C41B352}"/>
                  </a:ext>
                </a:extLst>
              </p:cNvPr>
              <p:cNvSpPr txBox="1">
                <a:spLocks noRot="1" noChangeAspect="1" noMove="1" noResize="1" noEditPoints="1" noAdjustHandles="1" noChangeArrowheads="1" noChangeShapeType="1" noTextEdit="1"/>
              </p:cNvSpPr>
              <p:nvPr/>
            </p:nvSpPr>
            <p:spPr>
              <a:xfrm>
                <a:off x="3760586" y="1363061"/>
                <a:ext cx="1485407" cy="43088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76398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59868-3107-B044-CC1F-CBFA8D6DF82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52FC81-A09F-F5D6-4649-B39799AB7B97}"/>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0BF425F1-2CA8-5FA2-7324-2542B035DBE7}"/>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B0445179-379E-8D9D-6BAA-50DEB19E57BA}"/>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Practice Opportunity Solution</a:t>
            </a:r>
          </a:p>
        </p:txBody>
      </p:sp>
      <p:sp>
        <p:nvSpPr>
          <p:cNvPr id="9" name="TextBox 8">
            <a:extLst>
              <a:ext uri="{FF2B5EF4-FFF2-40B4-BE49-F238E27FC236}">
                <a16:creationId xmlns:a16="http://schemas.microsoft.com/office/drawing/2014/main" id="{1E584D0F-F40D-3B3C-29F5-E8C9B3B438C1}"/>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 name="Content Placeholder 2">
            <a:extLst>
              <a:ext uri="{FF2B5EF4-FFF2-40B4-BE49-F238E27FC236}">
                <a16:creationId xmlns:a16="http://schemas.microsoft.com/office/drawing/2014/main" id="{650E6E90-23D5-619A-E8EE-95C8ADF1D8C3}"/>
              </a:ext>
            </a:extLst>
          </p:cNvPr>
          <p:cNvSpPr txBox="1">
            <a:spLocks/>
          </p:cNvSpPr>
          <p:nvPr/>
        </p:nvSpPr>
        <p:spPr>
          <a:xfrm>
            <a:off x="154722" y="953209"/>
            <a:ext cx="11788004" cy="452596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CA" dirty="0"/>
              <a:t>Can you draw these equations?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F3AA7BD-4D26-9B5B-4231-D2408BAAFF22}"/>
                  </a:ext>
                </a:extLst>
              </p:cNvPr>
              <p:cNvSpPr txBox="1"/>
              <p:nvPr/>
            </p:nvSpPr>
            <p:spPr>
              <a:xfrm>
                <a:off x="5654400" y="1362241"/>
                <a:ext cx="2508957" cy="430887"/>
              </a:xfrm>
              <a:prstGeom prst="rect">
                <a:avLst/>
              </a:prstGeom>
              <a:noFill/>
            </p:spPr>
            <p:txBody>
              <a:bodyPr wrap="none" lIns="0" tIns="0" rIns="0" bIns="0" rtlCol="0">
                <a:spAutoFit/>
              </a:bodyPr>
              <a:lstStyle/>
              <a:p>
                <a:pPr defTabSz="914446"/>
                <a14:m>
                  <m:oMathPara xmlns:m="http://schemas.openxmlformats.org/officeDocument/2006/math">
                    <m:oMathParaPr>
                      <m:jc m:val="centerGroup"/>
                    </m:oMathParaPr>
                    <m:oMath xmlns:m="http://schemas.openxmlformats.org/officeDocument/2006/math">
                      <m:r>
                        <a:rPr lang="en-CA" sz="2800" i="1">
                          <a:solidFill>
                            <a:srgbClr val="000000"/>
                          </a:solidFill>
                          <a:latin typeface="Cambria Math" panose="02040503050406030204" pitchFamily="18" charset="0"/>
                        </a:rPr>
                        <m:t>𝑦</m:t>
                      </m:r>
                      <m:r>
                        <a:rPr lang="en-CA" sz="2800" i="1">
                          <a:solidFill>
                            <a:srgbClr val="000000"/>
                          </a:solidFill>
                          <a:latin typeface="Cambria Math" panose="02040503050406030204" pitchFamily="18" charset="0"/>
                        </a:rPr>
                        <m:t>=15−10∗</m:t>
                      </m:r>
                      <m:r>
                        <a:rPr lang="en-CA" sz="2800" i="1">
                          <a:solidFill>
                            <a:srgbClr val="000000"/>
                          </a:solidFill>
                          <a:latin typeface="Cambria Math" panose="02040503050406030204" pitchFamily="18" charset="0"/>
                        </a:rPr>
                        <m:t>𝑥</m:t>
                      </m:r>
                    </m:oMath>
                  </m:oMathPara>
                </a14:m>
                <a:endParaRPr lang="en-CA" sz="2800" dirty="0">
                  <a:solidFill>
                    <a:srgbClr val="000000"/>
                  </a:solidFill>
                  <a:latin typeface="Cambria" panose="02040503050406030204"/>
                </a:endParaRPr>
              </a:p>
            </p:txBody>
          </p:sp>
        </mc:Choice>
        <mc:Fallback xmlns="">
          <p:sp>
            <p:nvSpPr>
              <p:cNvPr id="10" name="TextBox 9">
                <a:extLst>
                  <a:ext uri="{FF2B5EF4-FFF2-40B4-BE49-F238E27FC236}">
                    <a16:creationId xmlns:a16="http://schemas.microsoft.com/office/drawing/2014/main" id="{A0F75141-70AF-FAB3-E92B-337216D35993}"/>
                  </a:ext>
                </a:extLst>
              </p:cNvPr>
              <p:cNvSpPr txBox="1">
                <a:spLocks noRot="1" noChangeAspect="1" noMove="1" noResize="1" noEditPoints="1" noAdjustHandles="1" noChangeArrowheads="1" noChangeShapeType="1" noTextEdit="1"/>
              </p:cNvSpPr>
              <p:nvPr/>
            </p:nvSpPr>
            <p:spPr>
              <a:xfrm>
                <a:off x="5654400" y="1362241"/>
                <a:ext cx="2508957" cy="430887"/>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55C2674-EE1E-D528-323F-98C2B59817C2}"/>
              </a:ext>
            </a:extLst>
          </p:cNvPr>
          <p:cNvCxnSpPr/>
          <p:nvPr/>
        </p:nvCxnSpPr>
        <p:spPr>
          <a:xfrm flipV="1">
            <a:off x="1275784" y="5352240"/>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0BF6E64-59EB-1EFC-6C9C-E359D14FA104}"/>
              </a:ext>
            </a:extLst>
          </p:cNvPr>
          <p:cNvCxnSpPr/>
          <p:nvPr/>
        </p:nvCxnSpPr>
        <p:spPr>
          <a:xfrm flipH="1" flipV="1">
            <a:off x="1303284" y="1905000"/>
            <a:ext cx="3159" cy="3495340"/>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E336539-CD3B-D0BA-DD1B-36B93884DFC2}"/>
              </a:ext>
            </a:extLst>
          </p:cNvPr>
          <p:cNvSpPr/>
          <p:nvPr/>
        </p:nvSpPr>
        <p:spPr>
          <a:xfrm>
            <a:off x="1851459" y="447617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4" name="Oval 13">
            <a:extLst>
              <a:ext uri="{FF2B5EF4-FFF2-40B4-BE49-F238E27FC236}">
                <a16:creationId xmlns:a16="http://schemas.microsoft.com/office/drawing/2014/main" id="{7C1470A5-A20D-8936-14B3-C0CCDA9D7816}"/>
              </a:ext>
            </a:extLst>
          </p:cNvPr>
          <p:cNvSpPr/>
          <p:nvPr/>
        </p:nvSpPr>
        <p:spPr>
          <a:xfrm>
            <a:off x="2461881" y="3860298"/>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5" name="Oval 14">
            <a:extLst>
              <a:ext uri="{FF2B5EF4-FFF2-40B4-BE49-F238E27FC236}">
                <a16:creationId xmlns:a16="http://schemas.microsoft.com/office/drawing/2014/main" id="{B452D7D2-B068-D38C-53F2-781977E5A4F5}"/>
              </a:ext>
            </a:extLst>
          </p:cNvPr>
          <p:cNvSpPr/>
          <p:nvPr/>
        </p:nvSpPr>
        <p:spPr>
          <a:xfrm>
            <a:off x="2005345" y="493615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6" name="Oval 15">
            <a:extLst>
              <a:ext uri="{FF2B5EF4-FFF2-40B4-BE49-F238E27FC236}">
                <a16:creationId xmlns:a16="http://schemas.microsoft.com/office/drawing/2014/main" id="{A917DB11-240E-B655-3522-6000D3E937AC}"/>
              </a:ext>
            </a:extLst>
          </p:cNvPr>
          <p:cNvSpPr/>
          <p:nvPr/>
        </p:nvSpPr>
        <p:spPr>
          <a:xfrm>
            <a:off x="3152857" y="3314840"/>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7" name="Oval 16">
            <a:extLst>
              <a:ext uri="{FF2B5EF4-FFF2-40B4-BE49-F238E27FC236}">
                <a16:creationId xmlns:a16="http://schemas.microsoft.com/office/drawing/2014/main" id="{9F31E690-FFBD-119A-AF66-A0F4134B0CFB}"/>
              </a:ext>
            </a:extLst>
          </p:cNvPr>
          <p:cNvSpPr/>
          <p:nvPr/>
        </p:nvSpPr>
        <p:spPr>
          <a:xfrm>
            <a:off x="4492684" y="247712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8" name="Oval 17">
            <a:extLst>
              <a:ext uri="{FF2B5EF4-FFF2-40B4-BE49-F238E27FC236}">
                <a16:creationId xmlns:a16="http://schemas.microsoft.com/office/drawing/2014/main" id="{76CA58E5-AE52-589C-D1B8-F320247AEA22}"/>
              </a:ext>
            </a:extLst>
          </p:cNvPr>
          <p:cNvSpPr/>
          <p:nvPr/>
        </p:nvSpPr>
        <p:spPr>
          <a:xfrm>
            <a:off x="3892438" y="298630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9" name="Oval 18">
            <a:extLst>
              <a:ext uri="{FF2B5EF4-FFF2-40B4-BE49-F238E27FC236}">
                <a16:creationId xmlns:a16="http://schemas.microsoft.com/office/drawing/2014/main" id="{0951D437-CA5A-8042-AC05-A646A3AC4DA9}"/>
              </a:ext>
            </a:extLst>
          </p:cNvPr>
          <p:cNvSpPr/>
          <p:nvPr/>
        </p:nvSpPr>
        <p:spPr>
          <a:xfrm>
            <a:off x="4034537" y="349250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20" name="Oval 19">
            <a:extLst>
              <a:ext uri="{FF2B5EF4-FFF2-40B4-BE49-F238E27FC236}">
                <a16:creationId xmlns:a16="http://schemas.microsoft.com/office/drawing/2014/main" id="{760A779E-A2FD-F39F-A8BE-F58E127003FB}"/>
              </a:ext>
            </a:extLst>
          </p:cNvPr>
          <p:cNvSpPr/>
          <p:nvPr/>
        </p:nvSpPr>
        <p:spPr>
          <a:xfrm>
            <a:off x="2906165" y="4281460"/>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21" name="Oval 20">
            <a:extLst>
              <a:ext uri="{FF2B5EF4-FFF2-40B4-BE49-F238E27FC236}">
                <a16:creationId xmlns:a16="http://schemas.microsoft.com/office/drawing/2014/main" id="{2AD8667F-5E1B-1D59-DF11-9388B623F27A}"/>
              </a:ext>
            </a:extLst>
          </p:cNvPr>
          <p:cNvSpPr/>
          <p:nvPr/>
        </p:nvSpPr>
        <p:spPr>
          <a:xfrm>
            <a:off x="4632016" y="299278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46F5D3D-E8C0-E584-C65A-FEDDFF40CFD9}"/>
                  </a:ext>
                </a:extLst>
              </p:cNvPr>
              <p:cNvSpPr txBox="1"/>
              <p:nvPr/>
            </p:nvSpPr>
            <p:spPr>
              <a:xfrm>
                <a:off x="2857366" y="5352240"/>
                <a:ext cx="429926" cy="461665"/>
              </a:xfrm>
              <a:prstGeom prst="rect">
                <a:avLst/>
              </a:prstGeom>
              <a:noFill/>
            </p:spPr>
            <p:txBody>
              <a:bodyPr wrap="none" rtlCol="0">
                <a:spAutoFit/>
              </a:bodyPr>
              <a:lstStyle/>
              <a:p>
                <a:pPr defTabSz="914446"/>
                <a14:m>
                  <m:oMathPara xmlns:m="http://schemas.openxmlformats.org/officeDocument/2006/math">
                    <m:oMathParaPr>
                      <m:jc m:val="centerGroup"/>
                    </m:oMathParaPr>
                    <m:oMath xmlns:m="http://schemas.openxmlformats.org/officeDocument/2006/math">
                      <m:r>
                        <a:rPr lang="en-CA" sz="2400" b="1" i="1" dirty="0">
                          <a:solidFill>
                            <a:srgbClr val="000000"/>
                          </a:solidFill>
                          <a:latin typeface="Cambria Math" panose="02040503050406030204" pitchFamily="18" charset="0"/>
                        </a:rPr>
                        <m:t>𝒙</m:t>
                      </m:r>
                    </m:oMath>
                  </m:oMathPara>
                </a14:m>
                <a:endParaRPr lang="en-CA" sz="2400" b="1" dirty="0">
                  <a:solidFill>
                    <a:srgbClr val="000000"/>
                  </a:solidFill>
                  <a:latin typeface="Cambria" panose="02040503050406030204"/>
                </a:endParaRPr>
              </a:p>
            </p:txBody>
          </p:sp>
        </mc:Choice>
        <mc:Fallback xmlns="">
          <p:sp>
            <p:nvSpPr>
              <p:cNvPr id="22" name="TextBox 21">
                <a:extLst>
                  <a:ext uri="{FF2B5EF4-FFF2-40B4-BE49-F238E27FC236}">
                    <a16:creationId xmlns:a16="http://schemas.microsoft.com/office/drawing/2014/main" id="{9794ED41-F926-1938-EB32-E7F08318BA36}"/>
                  </a:ext>
                </a:extLst>
              </p:cNvPr>
              <p:cNvSpPr txBox="1">
                <a:spLocks noRot="1" noChangeAspect="1" noMove="1" noResize="1" noEditPoints="1" noAdjustHandles="1" noChangeArrowheads="1" noChangeShapeType="1" noTextEdit="1"/>
              </p:cNvSpPr>
              <p:nvPr/>
            </p:nvSpPr>
            <p:spPr>
              <a:xfrm>
                <a:off x="2857366" y="5352240"/>
                <a:ext cx="429926"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EBB971-3A6E-2D83-0672-85776EFB6C65}"/>
                  </a:ext>
                </a:extLst>
              </p:cNvPr>
              <p:cNvSpPr txBox="1"/>
              <p:nvPr/>
            </p:nvSpPr>
            <p:spPr>
              <a:xfrm rot="16200000">
                <a:off x="729324" y="3503092"/>
                <a:ext cx="436338" cy="461665"/>
              </a:xfrm>
              <a:prstGeom prst="rect">
                <a:avLst/>
              </a:prstGeom>
              <a:noFill/>
            </p:spPr>
            <p:txBody>
              <a:bodyPr wrap="none" rtlCol="0">
                <a:spAutoFit/>
              </a:bodyPr>
              <a:lstStyle/>
              <a:p>
                <a:pPr defTabSz="914446"/>
                <a14:m>
                  <m:oMathPara xmlns:m="http://schemas.openxmlformats.org/officeDocument/2006/math">
                    <m:oMathParaPr>
                      <m:jc m:val="centerGroup"/>
                    </m:oMathParaPr>
                    <m:oMath xmlns:m="http://schemas.openxmlformats.org/officeDocument/2006/math">
                      <m:r>
                        <a:rPr lang="en-CA" sz="2400" b="1" i="1" dirty="0">
                          <a:solidFill>
                            <a:srgbClr val="000000"/>
                          </a:solidFill>
                          <a:latin typeface="Cambria Math" panose="02040503050406030204" pitchFamily="18" charset="0"/>
                        </a:rPr>
                        <m:t>𝒚</m:t>
                      </m:r>
                    </m:oMath>
                  </m:oMathPara>
                </a14:m>
                <a:endParaRPr lang="en-CA" sz="2400" b="1" dirty="0">
                  <a:solidFill>
                    <a:srgbClr val="000000"/>
                  </a:solidFill>
                  <a:latin typeface="Cambria" panose="02040503050406030204"/>
                </a:endParaRPr>
              </a:p>
            </p:txBody>
          </p:sp>
        </mc:Choice>
        <mc:Fallback xmlns="">
          <p:sp>
            <p:nvSpPr>
              <p:cNvPr id="23" name="TextBox 22">
                <a:extLst>
                  <a:ext uri="{FF2B5EF4-FFF2-40B4-BE49-F238E27FC236}">
                    <a16:creationId xmlns:a16="http://schemas.microsoft.com/office/drawing/2014/main" id="{75619421-9163-A187-802A-6BD894015057}"/>
                  </a:ext>
                </a:extLst>
              </p:cNvPr>
              <p:cNvSpPr txBox="1">
                <a:spLocks noRot="1" noChangeAspect="1" noMove="1" noResize="1" noEditPoints="1" noAdjustHandles="1" noChangeArrowheads="1" noChangeShapeType="1" noTextEdit="1"/>
              </p:cNvSpPr>
              <p:nvPr/>
            </p:nvSpPr>
            <p:spPr>
              <a:xfrm rot="16200000">
                <a:off x="729324" y="3503092"/>
                <a:ext cx="436338" cy="461665"/>
              </a:xfrm>
              <a:prstGeom prst="rect">
                <a:avLst/>
              </a:prstGeom>
              <a:blipFill>
                <a:blip r:embed="rId6"/>
                <a:stretch>
                  <a:fillRect r="-14667"/>
                </a:stretch>
              </a:blipFill>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08F2A399-AF82-6D09-B535-6328D70D1A80}"/>
              </a:ext>
            </a:extLst>
          </p:cNvPr>
          <p:cNvCxnSpPr>
            <a:stCxn id="21" idx="0"/>
          </p:cNvCxnSpPr>
          <p:nvPr/>
        </p:nvCxnSpPr>
        <p:spPr>
          <a:xfrm flipH="1">
            <a:off x="1310107" y="2992785"/>
            <a:ext cx="3464008" cy="2366491"/>
          </a:xfrm>
          <a:prstGeom prst="line">
            <a:avLst/>
          </a:prstGeom>
          <a:ln w="57150">
            <a:solidFill>
              <a:srgbClr val="0C175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5324B4E-07F2-425A-A457-BD6FB37B6D77}"/>
                  </a:ext>
                </a:extLst>
              </p:cNvPr>
              <p:cNvSpPr txBox="1"/>
              <p:nvPr/>
            </p:nvSpPr>
            <p:spPr>
              <a:xfrm>
                <a:off x="3760586" y="1363061"/>
                <a:ext cx="1485407" cy="430887"/>
              </a:xfrm>
              <a:prstGeom prst="rect">
                <a:avLst/>
              </a:prstGeom>
              <a:noFill/>
            </p:spPr>
            <p:txBody>
              <a:bodyPr wrap="none" lIns="0" tIns="0" rIns="0" bIns="0" rtlCol="0">
                <a:spAutoFit/>
              </a:bodyPr>
              <a:lstStyle/>
              <a:p>
                <a:pPr defTabSz="914446"/>
                <a14:m>
                  <m:oMathPara xmlns:m="http://schemas.openxmlformats.org/officeDocument/2006/math">
                    <m:oMathParaPr>
                      <m:jc m:val="centerGroup"/>
                    </m:oMathParaPr>
                    <m:oMath xmlns:m="http://schemas.openxmlformats.org/officeDocument/2006/math">
                      <m:r>
                        <a:rPr lang="en-CA" sz="2800" i="1">
                          <a:solidFill>
                            <a:srgbClr val="000000"/>
                          </a:solidFill>
                          <a:latin typeface="Cambria Math" panose="02040503050406030204" pitchFamily="18" charset="0"/>
                        </a:rPr>
                        <m:t>𝑦</m:t>
                      </m:r>
                      <m:r>
                        <a:rPr lang="en-CA" sz="2800" i="1">
                          <a:solidFill>
                            <a:srgbClr val="000000"/>
                          </a:solidFill>
                          <a:latin typeface="Cambria Math" panose="02040503050406030204" pitchFamily="18" charset="0"/>
                        </a:rPr>
                        <m:t>=3∗</m:t>
                      </m:r>
                      <m:r>
                        <a:rPr lang="en-CA" sz="2800" i="1">
                          <a:solidFill>
                            <a:srgbClr val="000000"/>
                          </a:solidFill>
                          <a:latin typeface="Cambria Math" panose="02040503050406030204" pitchFamily="18" charset="0"/>
                        </a:rPr>
                        <m:t>𝑥</m:t>
                      </m:r>
                    </m:oMath>
                  </m:oMathPara>
                </a14:m>
                <a:endParaRPr lang="en-CA" sz="2800" dirty="0">
                  <a:solidFill>
                    <a:srgbClr val="000000"/>
                  </a:solidFill>
                  <a:latin typeface="Cambria" panose="02040503050406030204"/>
                </a:endParaRPr>
              </a:p>
            </p:txBody>
          </p:sp>
        </mc:Choice>
        <mc:Fallback xmlns="">
          <p:sp>
            <p:nvSpPr>
              <p:cNvPr id="25" name="TextBox 24">
                <a:extLst>
                  <a:ext uri="{FF2B5EF4-FFF2-40B4-BE49-F238E27FC236}">
                    <a16:creationId xmlns:a16="http://schemas.microsoft.com/office/drawing/2014/main" id="{9D4A3901-B82F-F584-73DF-7F4A8C41B352}"/>
                  </a:ext>
                </a:extLst>
              </p:cNvPr>
              <p:cNvSpPr txBox="1">
                <a:spLocks noRot="1" noChangeAspect="1" noMove="1" noResize="1" noEditPoints="1" noAdjustHandles="1" noChangeArrowheads="1" noChangeShapeType="1" noTextEdit="1"/>
              </p:cNvSpPr>
              <p:nvPr/>
            </p:nvSpPr>
            <p:spPr>
              <a:xfrm>
                <a:off x="3760586" y="1363061"/>
                <a:ext cx="1485407" cy="430887"/>
              </a:xfrm>
              <a:prstGeom prst="rect">
                <a:avLst/>
              </a:prstGeom>
              <a:blipFill>
                <a:blip r:embed="rId7"/>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C361B6B3-1754-7A61-AFFC-3CFE68FFF1DF}"/>
              </a:ext>
            </a:extLst>
          </p:cNvPr>
          <p:cNvCxnSpPr/>
          <p:nvPr/>
        </p:nvCxnSpPr>
        <p:spPr>
          <a:xfrm flipV="1">
            <a:off x="6432546" y="5297144"/>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0B64BDE-61E0-B9C1-CB5B-040AA4917223}"/>
              </a:ext>
            </a:extLst>
          </p:cNvPr>
          <p:cNvCxnSpPr/>
          <p:nvPr/>
        </p:nvCxnSpPr>
        <p:spPr>
          <a:xfrm flipH="1" flipV="1">
            <a:off x="6438166" y="1905000"/>
            <a:ext cx="25039" cy="344024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DAEA85B-7130-F653-7F64-9DAA0D3DDFA1}"/>
              </a:ext>
            </a:extLst>
          </p:cNvPr>
          <p:cNvSpPr/>
          <p:nvPr/>
        </p:nvSpPr>
        <p:spPr>
          <a:xfrm>
            <a:off x="9458923" y="447617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29" name="Oval 28">
            <a:extLst>
              <a:ext uri="{FF2B5EF4-FFF2-40B4-BE49-F238E27FC236}">
                <a16:creationId xmlns:a16="http://schemas.microsoft.com/office/drawing/2014/main" id="{33103210-EEAF-905F-B93A-0EAB191CDEED}"/>
              </a:ext>
            </a:extLst>
          </p:cNvPr>
          <p:cNvSpPr/>
          <p:nvPr/>
        </p:nvSpPr>
        <p:spPr>
          <a:xfrm>
            <a:off x="9293161" y="398134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0" name="Oval 29">
            <a:extLst>
              <a:ext uri="{FF2B5EF4-FFF2-40B4-BE49-F238E27FC236}">
                <a16:creationId xmlns:a16="http://schemas.microsoft.com/office/drawing/2014/main" id="{C82C17DA-1027-2A38-F82A-B4F6E41C3523}"/>
              </a:ext>
            </a:extLst>
          </p:cNvPr>
          <p:cNvSpPr/>
          <p:nvPr/>
        </p:nvSpPr>
        <p:spPr>
          <a:xfrm>
            <a:off x="9914483" y="375105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1" name="Oval 30">
            <a:extLst>
              <a:ext uri="{FF2B5EF4-FFF2-40B4-BE49-F238E27FC236}">
                <a16:creationId xmlns:a16="http://schemas.microsoft.com/office/drawing/2014/main" id="{7D661BB0-6EB7-5086-661E-AE2FAFD35FFA}"/>
              </a:ext>
            </a:extLst>
          </p:cNvPr>
          <p:cNvSpPr/>
          <p:nvPr/>
        </p:nvSpPr>
        <p:spPr>
          <a:xfrm>
            <a:off x="9177971" y="3421498"/>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2" name="Oval 31">
            <a:extLst>
              <a:ext uri="{FF2B5EF4-FFF2-40B4-BE49-F238E27FC236}">
                <a16:creationId xmlns:a16="http://schemas.microsoft.com/office/drawing/2014/main" id="{64957550-5277-E725-6016-3B7FB3D3CE0C}"/>
              </a:ext>
            </a:extLst>
          </p:cNvPr>
          <p:cNvSpPr/>
          <p:nvPr/>
        </p:nvSpPr>
        <p:spPr>
          <a:xfrm>
            <a:off x="7462629" y="226815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3" name="Oval 32">
            <a:extLst>
              <a:ext uri="{FF2B5EF4-FFF2-40B4-BE49-F238E27FC236}">
                <a16:creationId xmlns:a16="http://schemas.microsoft.com/office/drawing/2014/main" id="{004C4067-06B1-11B7-AE10-C2F45C003561}"/>
              </a:ext>
            </a:extLst>
          </p:cNvPr>
          <p:cNvSpPr/>
          <p:nvPr/>
        </p:nvSpPr>
        <p:spPr>
          <a:xfrm>
            <a:off x="6902265" y="2079690"/>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4" name="Oval 33">
            <a:extLst>
              <a:ext uri="{FF2B5EF4-FFF2-40B4-BE49-F238E27FC236}">
                <a16:creationId xmlns:a16="http://schemas.microsoft.com/office/drawing/2014/main" id="{363073B0-8D04-20E6-BF45-ED1485CC9865}"/>
              </a:ext>
            </a:extLst>
          </p:cNvPr>
          <p:cNvSpPr/>
          <p:nvPr/>
        </p:nvSpPr>
        <p:spPr>
          <a:xfrm>
            <a:off x="6850243" y="262562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5" name="Oval 34">
            <a:extLst>
              <a:ext uri="{FF2B5EF4-FFF2-40B4-BE49-F238E27FC236}">
                <a16:creationId xmlns:a16="http://schemas.microsoft.com/office/drawing/2014/main" id="{A1458805-E06D-A67B-85EF-17821C1ECD19}"/>
              </a:ext>
            </a:extLst>
          </p:cNvPr>
          <p:cNvSpPr/>
          <p:nvPr/>
        </p:nvSpPr>
        <p:spPr>
          <a:xfrm>
            <a:off x="8200840" y="297812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6" name="Oval 35">
            <a:extLst>
              <a:ext uri="{FF2B5EF4-FFF2-40B4-BE49-F238E27FC236}">
                <a16:creationId xmlns:a16="http://schemas.microsoft.com/office/drawing/2014/main" id="{29B87318-3CA3-3D31-B56E-5B03DEC5DB51}"/>
              </a:ext>
            </a:extLst>
          </p:cNvPr>
          <p:cNvSpPr/>
          <p:nvPr/>
        </p:nvSpPr>
        <p:spPr>
          <a:xfrm>
            <a:off x="8582636" y="3870260"/>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7" name="Oval 36">
            <a:extLst>
              <a:ext uri="{FF2B5EF4-FFF2-40B4-BE49-F238E27FC236}">
                <a16:creationId xmlns:a16="http://schemas.microsoft.com/office/drawing/2014/main" id="{C56B4337-0B5D-9503-F084-6C295A16B825}"/>
              </a:ext>
            </a:extLst>
          </p:cNvPr>
          <p:cNvSpPr/>
          <p:nvPr/>
        </p:nvSpPr>
        <p:spPr>
          <a:xfrm>
            <a:off x="7441801" y="294123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8" name="Oval 37">
            <a:extLst>
              <a:ext uri="{FF2B5EF4-FFF2-40B4-BE49-F238E27FC236}">
                <a16:creationId xmlns:a16="http://schemas.microsoft.com/office/drawing/2014/main" id="{6F8FC9B1-607F-CC34-1A80-EE90FA8F2128}"/>
              </a:ext>
            </a:extLst>
          </p:cNvPr>
          <p:cNvSpPr/>
          <p:nvPr/>
        </p:nvSpPr>
        <p:spPr>
          <a:xfrm>
            <a:off x="8616821" y="3271440"/>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39" name="Oval 38">
            <a:extLst>
              <a:ext uri="{FF2B5EF4-FFF2-40B4-BE49-F238E27FC236}">
                <a16:creationId xmlns:a16="http://schemas.microsoft.com/office/drawing/2014/main" id="{BE417745-964C-053D-BD1C-9403041B8C6A}"/>
              </a:ext>
            </a:extLst>
          </p:cNvPr>
          <p:cNvSpPr/>
          <p:nvPr/>
        </p:nvSpPr>
        <p:spPr>
          <a:xfrm>
            <a:off x="8042833" y="345093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0832D70-7143-F098-1AF7-5FD3887CD377}"/>
                  </a:ext>
                </a:extLst>
              </p:cNvPr>
              <p:cNvSpPr txBox="1"/>
              <p:nvPr/>
            </p:nvSpPr>
            <p:spPr>
              <a:xfrm>
                <a:off x="8421264" y="5359276"/>
                <a:ext cx="429926" cy="461665"/>
              </a:xfrm>
              <a:prstGeom prst="rect">
                <a:avLst/>
              </a:prstGeom>
              <a:noFill/>
            </p:spPr>
            <p:txBody>
              <a:bodyPr wrap="none" rtlCol="0">
                <a:spAutoFit/>
              </a:bodyPr>
              <a:lstStyle/>
              <a:p>
                <a:pPr defTabSz="914446"/>
                <a14:m>
                  <m:oMathPara xmlns:m="http://schemas.openxmlformats.org/officeDocument/2006/math">
                    <m:oMathParaPr>
                      <m:jc m:val="centerGroup"/>
                    </m:oMathParaPr>
                    <m:oMath xmlns:m="http://schemas.openxmlformats.org/officeDocument/2006/math">
                      <m:r>
                        <a:rPr lang="en-CA" sz="2400" b="1" i="1" dirty="0">
                          <a:solidFill>
                            <a:srgbClr val="000000"/>
                          </a:solidFill>
                          <a:latin typeface="Cambria Math" panose="02040503050406030204" pitchFamily="18" charset="0"/>
                        </a:rPr>
                        <m:t>𝒙</m:t>
                      </m:r>
                    </m:oMath>
                  </m:oMathPara>
                </a14:m>
                <a:endParaRPr lang="en-CA" sz="2400" b="1" dirty="0">
                  <a:solidFill>
                    <a:srgbClr val="000000"/>
                  </a:solidFill>
                  <a:latin typeface="Cambria" panose="02040503050406030204"/>
                </a:endParaRPr>
              </a:p>
            </p:txBody>
          </p:sp>
        </mc:Choice>
        <mc:Fallback xmlns="">
          <p:sp>
            <p:nvSpPr>
              <p:cNvPr id="40" name="TextBox 39">
                <a:extLst>
                  <a:ext uri="{FF2B5EF4-FFF2-40B4-BE49-F238E27FC236}">
                    <a16:creationId xmlns:a16="http://schemas.microsoft.com/office/drawing/2014/main" id="{7EEFBFC6-5515-9278-DB25-266A04C9F64C}"/>
                  </a:ext>
                </a:extLst>
              </p:cNvPr>
              <p:cNvSpPr txBox="1">
                <a:spLocks noRot="1" noChangeAspect="1" noMove="1" noResize="1" noEditPoints="1" noAdjustHandles="1" noChangeArrowheads="1" noChangeShapeType="1" noTextEdit="1"/>
              </p:cNvSpPr>
              <p:nvPr/>
            </p:nvSpPr>
            <p:spPr>
              <a:xfrm>
                <a:off x="8421264" y="5359276"/>
                <a:ext cx="429926"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AAE9121-2669-7540-4165-962B4DB31F41}"/>
                  </a:ext>
                </a:extLst>
              </p:cNvPr>
              <p:cNvSpPr txBox="1"/>
              <p:nvPr/>
            </p:nvSpPr>
            <p:spPr>
              <a:xfrm rot="16200000">
                <a:off x="5807915" y="3409637"/>
                <a:ext cx="436338" cy="461665"/>
              </a:xfrm>
              <a:prstGeom prst="rect">
                <a:avLst/>
              </a:prstGeom>
              <a:noFill/>
            </p:spPr>
            <p:txBody>
              <a:bodyPr wrap="none" rtlCol="0">
                <a:spAutoFit/>
              </a:bodyPr>
              <a:lstStyle/>
              <a:p>
                <a:pPr defTabSz="914446"/>
                <a14:m>
                  <m:oMathPara xmlns:m="http://schemas.openxmlformats.org/officeDocument/2006/math">
                    <m:oMathParaPr>
                      <m:jc m:val="centerGroup"/>
                    </m:oMathParaPr>
                    <m:oMath xmlns:m="http://schemas.openxmlformats.org/officeDocument/2006/math">
                      <m:r>
                        <a:rPr lang="en-CA" sz="2400" b="1" i="1" dirty="0">
                          <a:solidFill>
                            <a:srgbClr val="000000"/>
                          </a:solidFill>
                          <a:latin typeface="Cambria Math" panose="02040503050406030204" pitchFamily="18" charset="0"/>
                        </a:rPr>
                        <m:t>𝒚</m:t>
                      </m:r>
                    </m:oMath>
                  </m:oMathPara>
                </a14:m>
                <a:endParaRPr lang="en-CA" sz="2400" b="1" dirty="0">
                  <a:solidFill>
                    <a:srgbClr val="000000"/>
                  </a:solidFill>
                  <a:latin typeface="Cambria" panose="02040503050406030204"/>
                </a:endParaRPr>
              </a:p>
            </p:txBody>
          </p:sp>
        </mc:Choice>
        <mc:Fallback xmlns="">
          <p:sp>
            <p:nvSpPr>
              <p:cNvPr id="41" name="TextBox 40">
                <a:extLst>
                  <a:ext uri="{FF2B5EF4-FFF2-40B4-BE49-F238E27FC236}">
                    <a16:creationId xmlns:a16="http://schemas.microsoft.com/office/drawing/2014/main" id="{59C0DF84-5D36-D876-07C0-A39C0B14BB67}"/>
                  </a:ext>
                </a:extLst>
              </p:cNvPr>
              <p:cNvSpPr txBox="1">
                <a:spLocks noRot="1" noChangeAspect="1" noMove="1" noResize="1" noEditPoints="1" noAdjustHandles="1" noChangeArrowheads="1" noChangeShapeType="1" noTextEdit="1"/>
              </p:cNvSpPr>
              <p:nvPr/>
            </p:nvSpPr>
            <p:spPr>
              <a:xfrm rot="16200000">
                <a:off x="5807915" y="3409637"/>
                <a:ext cx="436338" cy="461665"/>
              </a:xfrm>
              <a:prstGeom prst="rect">
                <a:avLst/>
              </a:prstGeom>
              <a:blipFill>
                <a:blip r:embed="rId9"/>
                <a:stretch>
                  <a:fillRect r="-14667"/>
                </a:stretch>
              </a:blipFill>
            </p:spPr>
            <p:txBody>
              <a:bodyPr/>
              <a:lstStyle/>
              <a:p>
                <a:r>
                  <a:rPr lang="en-US">
                    <a:noFill/>
                  </a:rPr>
                  <a:t> </a:t>
                </a:r>
              </a:p>
            </p:txBody>
          </p:sp>
        </mc:Fallback>
      </mc:AlternateContent>
      <p:cxnSp>
        <p:nvCxnSpPr>
          <p:cNvPr id="42" name="Straight Connector 41">
            <a:extLst>
              <a:ext uri="{FF2B5EF4-FFF2-40B4-BE49-F238E27FC236}">
                <a16:creationId xmlns:a16="http://schemas.microsoft.com/office/drawing/2014/main" id="{8CC9622B-58B0-7419-A56C-7A0FFEC72F4A}"/>
              </a:ext>
            </a:extLst>
          </p:cNvPr>
          <p:cNvCxnSpPr/>
          <p:nvPr/>
        </p:nvCxnSpPr>
        <p:spPr>
          <a:xfrm flipH="1" flipV="1">
            <a:off x="6463206" y="2268155"/>
            <a:ext cx="4433395" cy="2835751"/>
          </a:xfrm>
          <a:prstGeom prst="line">
            <a:avLst/>
          </a:prstGeom>
          <a:ln w="57150">
            <a:solidFill>
              <a:srgbClr val="0C175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6923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C924A-3439-4A58-C11A-3995A4BFB23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D881288-7AB8-7272-05DC-481860946DE2}"/>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EBF86A3-3FF9-5161-F851-39FD7CD65B01}"/>
              </a:ext>
            </a:extLst>
          </p:cNvPr>
          <p:cNvPicPr>
            <a:picLocks noChangeAspect="1"/>
          </p:cNvPicPr>
          <p:nvPr/>
        </p:nvPicPr>
        <p:blipFill>
          <a:blip r:embed="rId2"/>
          <a:stretch>
            <a:fillRect/>
          </a:stretch>
        </p:blipFill>
        <p:spPr>
          <a:xfrm>
            <a:off x="4608279" y="2590801"/>
            <a:ext cx="7583721" cy="4263612"/>
          </a:xfrm>
          <a:prstGeom prst="rect">
            <a:avLst/>
          </a:prstGeom>
        </p:spPr>
      </p:pic>
      <p:pic>
        <p:nvPicPr>
          <p:cNvPr id="5" name="Picture 4">
            <a:extLst>
              <a:ext uri="{FF2B5EF4-FFF2-40B4-BE49-F238E27FC236}">
                <a16:creationId xmlns:a16="http://schemas.microsoft.com/office/drawing/2014/main" id="{9DC9D334-F643-A0FF-CABB-A8CD703D5E4D}"/>
              </a:ext>
            </a:extLst>
          </p:cNvPr>
          <p:cNvPicPr>
            <a:picLocks noChangeAspect="1"/>
          </p:cNvPicPr>
          <p:nvPr/>
        </p:nvPicPr>
        <p:blipFill>
          <a:blip r:embed="rId3"/>
          <a:stretch>
            <a:fillRect/>
          </a:stretch>
        </p:blipFill>
        <p:spPr>
          <a:xfrm>
            <a:off x="134842" y="5586363"/>
            <a:ext cx="3856133" cy="1065672"/>
          </a:xfrm>
          <a:prstGeom prst="rect">
            <a:avLst/>
          </a:prstGeom>
        </p:spPr>
      </p:pic>
      <p:sp>
        <p:nvSpPr>
          <p:cNvPr id="7" name="TextBox 6">
            <a:extLst>
              <a:ext uri="{FF2B5EF4-FFF2-40B4-BE49-F238E27FC236}">
                <a16:creationId xmlns:a16="http://schemas.microsoft.com/office/drawing/2014/main" id="{6524FB18-6CCC-6F9F-80D3-76057912C38B}"/>
              </a:ext>
            </a:extLst>
          </p:cNvPr>
          <p:cNvSpPr txBox="1"/>
          <p:nvPr/>
        </p:nvSpPr>
        <p:spPr>
          <a:xfrm>
            <a:off x="550506" y="536130"/>
            <a:ext cx="4844454" cy="2554545"/>
          </a:xfrm>
          <a:prstGeom prst="rect">
            <a:avLst/>
          </a:prstGeom>
        </p:spPr>
        <p:txBody>
          <a:bodyPr wrap="square">
            <a:spAutoFit/>
          </a:bodyPr>
          <a:lstStyle>
            <a:defPPr>
              <a:defRPr lang="en-US"/>
            </a:defPPr>
            <a:lvl1pPr>
              <a:defRPr sz="4000" b="1">
                <a:solidFill>
                  <a:schemeClr val="bg1"/>
                </a:solidFill>
                <a:latin typeface="Montserrat" charset="0"/>
                <a:ea typeface="Montserrat" charset="0"/>
                <a:cs typeface="Montserrat" charset="0"/>
              </a:defRPr>
            </a:lvl1pPr>
          </a:lstStyle>
          <a:p>
            <a:r>
              <a:rPr lang="en-US" dirty="0"/>
              <a:t>MACHINE LEARNING REGRESSION METRICS</a:t>
            </a:r>
          </a:p>
        </p:txBody>
      </p:sp>
    </p:spTree>
    <p:extLst>
      <p:ext uri="{BB962C8B-B14F-4D97-AF65-F5344CB8AC3E}">
        <p14:creationId xmlns:p14="http://schemas.microsoft.com/office/powerpoint/2010/main" val="2638082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38862-F67B-DE16-7AD7-FAFE4B42AFD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C69D056-08A1-84EA-1FBE-F6ABBF531846}"/>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242B6B95-8ACC-EA87-EE49-08DFC8AA8FF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E2608528-6119-E7FF-C7F7-436EB991459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a:t>
            </a:r>
          </a:p>
        </p:txBody>
      </p:sp>
      <p:sp>
        <p:nvSpPr>
          <p:cNvPr id="9" name="TextBox 8">
            <a:extLst>
              <a:ext uri="{FF2B5EF4-FFF2-40B4-BE49-F238E27FC236}">
                <a16:creationId xmlns:a16="http://schemas.microsoft.com/office/drawing/2014/main" id="{136AE9E2-9388-65D4-3E65-D97783773908}"/>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 name="Прямоугольник 11">
            <a:extLst>
              <a:ext uri="{FF2B5EF4-FFF2-40B4-BE49-F238E27FC236}">
                <a16:creationId xmlns:a16="http://schemas.microsoft.com/office/drawing/2014/main" id="{1576675A-1DD9-AAF7-826F-81E9E825D770}"/>
              </a:ext>
            </a:extLst>
          </p:cNvPr>
          <p:cNvSpPr/>
          <p:nvPr/>
        </p:nvSpPr>
        <p:spPr>
          <a:xfrm>
            <a:off x="154722" y="895629"/>
            <a:ext cx="11258247" cy="590931"/>
          </a:xfrm>
          <a:prstGeom prst="rect">
            <a:avLst/>
          </a:prstGeom>
        </p:spPr>
        <p:txBody>
          <a:bodyPr vert="horz" lIns="91440" tIns="45720" rIns="91440" bIns="45720" rtlCol="0">
            <a:normAutofit/>
          </a:bodyPr>
          <a:lstStyle/>
          <a:p>
            <a:pPr marL="228600" indent="-228600">
              <a:lnSpc>
                <a:spcPct val="90000"/>
              </a:lnSpc>
              <a:spcBef>
                <a:spcPts val="1000"/>
              </a:spcBef>
              <a:buClr>
                <a:srgbClr val="00B0F0"/>
              </a:buClr>
              <a:buFont typeface="Arial" panose="020B0604020202020204" pitchFamily="34" charset="0"/>
              <a:buChar char="•"/>
            </a:pPr>
            <a:r>
              <a:rPr lang="en-CA" dirty="0">
                <a:latin typeface="Montserrat" panose="00000500000000000000" pitchFamily="2" charset="0"/>
              </a:rPr>
              <a:t>After model fitting, we would like to assess the performance of the model by comparing model predictions to actual (True) data</a:t>
            </a:r>
          </a:p>
        </p:txBody>
      </p:sp>
      <p:cxnSp>
        <p:nvCxnSpPr>
          <p:cNvPr id="10" name="Straight Connector 9">
            <a:extLst>
              <a:ext uri="{FF2B5EF4-FFF2-40B4-BE49-F238E27FC236}">
                <a16:creationId xmlns:a16="http://schemas.microsoft.com/office/drawing/2014/main" id="{C69BD857-B971-B3CF-1226-390C3D6CEA81}"/>
              </a:ext>
            </a:extLst>
          </p:cNvPr>
          <p:cNvCxnSpPr/>
          <p:nvPr/>
        </p:nvCxnSpPr>
        <p:spPr>
          <a:xfrm>
            <a:off x="3970087" y="3759524"/>
            <a:ext cx="9368" cy="910624"/>
          </a:xfrm>
          <a:prstGeom prst="line">
            <a:avLst/>
          </a:prstGeom>
          <a:ln w="57150">
            <a:solidFill>
              <a:srgbClr val="D56E48"/>
            </a:solidFill>
            <a:prstDash val="sys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851EBD-6F5B-D1AA-E8E7-99D8E940B380}"/>
              </a:ext>
            </a:extLst>
          </p:cNvPr>
          <p:cNvCxnSpPr/>
          <p:nvPr/>
        </p:nvCxnSpPr>
        <p:spPr>
          <a:xfrm flipV="1">
            <a:off x="1482843" y="5290972"/>
            <a:ext cx="3907020" cy="25073"/>
          </a:xfrm>
          <a:prstGeom prst="straightConnector1">
            <a:avLst/>
          </a:prstGeom>
          <a:ln w="57150">
            <a:solidFill>
              <a:srgbClr val="0C175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DDED108-1996-AE99-7A51-9FC7B352F1CE}"/>
              </a:ext>
            </a:extLst>
          </p:cNvPr>
          <p:cNvCxnSpPr/>
          <p:nvPr/>
        </p:nvCxnSpPr>
        <p:spPr>
          <a:xfrm flipH="1" flipV="1">
            <a:off x="1459409" y="2377132"/>
            <a:ext cx="54092" cy="2961940"/>
          </a:xfrm>
          <a:prstGeom prst="straightConnector1">
            <a:avLst/>
          </a:prstGeom>
          <a:ln w="57150">
            <a:solidFill>
              <a:srgbClr val="0C1752"/>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680EAFC-F181-2C5E-CD63-417D9B84ADA1}"/>
              </a:ext>
            </a:extLst>
          </p:cNvPr>
          <p:cNvSpPr/>
          <p:nvPr/>
        </p:nvSpPr>
        <p:spPr>
          <a:xfrm>
            <a:off x="2034310" y="442959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4" name="Oval 13">
            <a:extLst>
              <a:ext uri="{FF2B5EF4-FFF2-40B4-BE49-F238E27FC236}">
                <a16:creationId xmlns:a16="http://schemas.microsoft.com/office/drawing/2014/main" id="{DDA23B68-4385-5ED4-3425-0566CEC2F360}"/>
              </a:ext>
            </a:extLst>
          </p:cNvPr>
          <p:cNvSpPr/>
          <p:nvPr/>
        </p:nvSpPr>
        <p:spPr>
          <a:xfrm>
            <a:off x="2811039" y="2761628"/>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5" name="Oval 14">
            <a:extLst>
              <a:ext uri="{FF2B5EF4-FFF2-40B4-BE49-F238E27FC236}">
                <a16:creationId xmlns:a16="http://schemas.microsoft.com/office/drawing/2014/main" id="{DFDFB912-7B79-6CEA-9B25-26175512EC0F}"/>
              </a:ext>
            </a:extLst>
          </p:cNvPr>
          <p:cNvSpPr/>
          <p:nvPr/>
        </p:nvSpPr>
        <p:spPr>
          <a:xfrm>
            <a:off x="3837357" y="442959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6" name="Oval 15">
            <a:extLst>
              <a:ext uri="{FF2B5EF4-FFF2-40B4-BE49-F238E27FC236}">
                <a16:creationId xmlns:a16="http://schemas.microsoft.com/office/drawing/2014/main" id="{C3AFBDD2-A663-FA6E-A538-17C80BFA2014}"/>
              </a:ext>
            </a:extLst>
          </p:cNvPr>
          <p:cNvSpPr/>
          <p:nvPr/>
        </p:nvSpPr>
        <p:spPr>
          <a:xfrm>
            <a:off x="4702860" y="205027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7" name="Oval 16">
            <a:extLst>
              <a:ext uri="{FF2B5EF4-FFF2-40B4-BE49-F238E27FC236}">
                <a16:creationId xmlns:a16="http://schemas.microsoft.com/office/drawing/2014/main" id="{0D8951DD-3A6A-C51D-C192-8C7C72AC7494}"/>
              </a:ext>
            </a:extLst>
          </p:cNvPr>
          <p:cNvSpPr/>
          <p:nvPr/>
        </p:nvSpPr>
        <p:spPr>
          <a:xfrm>
            <a:off x="5913312" y="225569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8" name="TextBox 17">
            <a:extLst>
              <a:ext uri="{FF2B5EF4-FFF2-40B4-BE49-F238E27FC236}">
                <a16:creationId xmlns:a16="http://schemas.microsoft.com/office/drawing/2014/main" id="{B9E6E019-F0DB-986C-0EC6-076C36854373}"/>
              </a:ext>
            </a:extLst>
          </p:cNvPr>
          <p:cNvSpPr txBox="1"/>
          <p:nvPr/>
        </p:nvSpPr>
        <p:spPr>
          <a:xfrm>
            <a:off x="1889744" y="5456959"/>
            <a:ext cx="3448380" cy="461665"/>
          </a:xfrm>
          <a:prstGeom prst="rect">
            <a:avLst/>
          </a:prstGeom>
          <a:noFill/>
        </p:spPr>
        <p:txBody>
          <a:bodyPr wrap="none" rtlCol="0">
            <a:spAutoFit/>
          </a:bodyPr>
          <a:lstStyle>
            <a:defPPr>
              <a:defRPr lang="en-US"/>
            </a:defPPr>
            <a:lvl1pPr defTabSz="914446">
              <a:defRPr sz="2400" b="1">
                <a:solidFill>
                  <a:srgbClr val="000000"/>
                </a:solidFill>
                <a:latin typeface="Montserrat" panose="00000500000000000000" pitchFamily="2" charset="0"/>
              </a:defRPr>
            </a:lvl1pPr>
          </a:lstStyle>
          <a:p>
            <a:r>
              <a:rPr lang="en-CA" dirty="0"/>
              <a:t>Temperature (</a:t>
            </a:r>
            <a:r>
              <a:rPr lang="en-CA" dirty="0" err="1"/>
              <a:t>degC</a:t>
            </a:r>
            <a:r>
              <a:rPr lang="en-CA" dirty="0"/>
              <a:t>)</a:t>
            </a:r>
          </a:p>
        </p:txBody>
      </p:sp>
      <p:sp>
        <p:nvSpPr>
          <p:cNvPr id="19" name="TextBox 18">
            <a:extLst>
              <a:ext uri="{FF2B5EF4-FFF2-40B4-BE49-F238E27FC236}">
                <a16:creationId xmlns:a16="http://schemas.microsoft.com/office/drawing/2014/main" id="{0B70063C-AAD3-436B-810E-96E97E5D9DBE}"/>
              </a:ext>
            </a:extLst>
          </p:cNvPr>
          <p:cNvSpPr txBox="1"/>
          <p:nvPr/>
        </p:nvSpPr>
        <p:spPr>
          <a:xfrm rot="16200000">
            <a:off x="183340" y="2711712"/>
            <a:ext cx="2018501" cy="461665"/>
          </a:xfrm>
          <a:prstGeom prst="rect">
            <a:avLst/>
          </a:prstGeom>
          <a:noFill/>
        </p:spPr>
        <p:txBody>
          <a:bodyPr wrap="none" rtlCol="0">
            <a:spAutoFit/>
          </a:bodyPr>
          <a:lstStyle/>
          <a:p>
            <a:pPr defTabSz="914446"/>
            <a:r>
              <a:rPr lang="en-CA" sz="2400" b="1" dirty="0">
                <a:solidFill>
                  <a:srgbClr val="000000"/>
                </a:solidFill>
                <a:latin typeface="Montserrat" panose="00000500000000000000" pitchFamily="2" charset="0"/>
              </a:rPr>
              <a:t>Revenue($)</a:t>
            </a:r>
          </a:p>
        </p:txBody>
      </p:sp>
      <p:cxnSp>
        <p:nvCxnSpPr>
          <p:cNvPr id="20" name="Straight Connector 19">
            <a:extLst>
              <a:ext uri="{FF2B5EF4-FFF2-40B4-BE49-F238E27FC236}">
                <a16:creationId xmlns:a16="http://schemas.microsoft.com/office/drawing/2014/main" id="{2A7F3EDB-C99C-DEE3-ED01-2917973F0010}"/>
              </a:ext>
            </a:extLst>
          </p:cNvPr>
          <p:cNvCxnSpPr/>
          <p:nvPr/>
        </p:nvCxnSpPr>
        <p:spPr>
          <a:xfrm flipH="1">
            <a:off x="1534296" y="2639548"/>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20773D3-D08C-50C9-C586-FB8BF3F72B68}"/>
              </a:ext>
            </a:extLst>
          </p:cNvPr>
          <p:cNvCxnSpPr/>
          <p:nvPr/>
        </p:nvCxnSpPr>
        <p:spPr>
          <a:xfrm>
            <a:off x="4852688" y="2330529"/>
            <a:ext cx="9368" cy="910624"/>
          </a:xfrm>
          <a:prstGeom prst="line">
            <a:avLst/>
          </a:prstGeom>
          <a:ln w="57150">
            <a:solidFill>
              <a:srgbClr val="D56E48"/>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C4FB4C-1F2E-63F1-EB75-532B541CAE29}"/>
              </a:ext>
            </a:extLst>
          </p:cNvPr>
          <p:cNvCxnSpPr/>
          <p:nvPr/>
        </p:nvCxnSpPr>
        <p:spPr>
          <a:xfrm>
            <a:off x="2964450" y="3027469"/>
            <a:ext cx="0" cy="1245176"/>
          </a:xfrm>
          <a:prstGeom prst="line">
            <a:avLst/>
          </a:prstGeom>
          <a:ln w="57150">
            <a:solidFill>
              <a:srgbClr val="D56E48"/>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14DAFDA-E985-0100-60D6-2BAAA3774A3B}"/>
                  </a:ext>
                </a:extLst>
              </p:cNvPr>
              <p:cNvSpPr txBox="1"/>
              <p:nvPr/>
            </p:nvSpPr>
            <p:spPr>
              <a:xfrm>
                <a:off x="2945485" y="1886850"/>
                <a:ext cx="1707647" cy="430887"/>
              </a:xfrm>
              <a:prstGeom prst="rect">
                <a:avLst/>
              </a:prstGeom>
              <a:noFill/>
            </p:spPr>
            <p:txBody>
              <a:bodyPr wrap="none" lIns="0" tIns="0" rIns="0" bIns="0" rtlCol="0">
                <a:spAutoFit/>
              </a:bodyPr>
              <a:lstStyle/>
              <a:p>
                <a:pPr defTabSz="914446"/>
                <a14:m>
                  <m:oMath xmlns:m="http://schemas.openxmlformats.org/officeDocument/2006/math">
                    <m:sSub>
                      <m:sSubPr>
                        <m:ctrlPr>
                          <a:rPr lang="en-CA" sz="2800" b="1" i="1">
                            <a:solidFill>
                              <a:srgbClr val="000000"/>
                            </a:solidFill>
                            <a:latin typeface="Cambria Math" panose="02040503050406030204" pitchFamily="18" charset="0"/>
                          </a:rPr>
                        </m:ctrlPr>
                      </m:sSubPr>
                      <m:e>
                        <m:r>
                          <a:rPr lang="en-CA" sz="2800" b="1" i="1">
                            <a:solidFill>
                              <a:srgbClr val="000000"/>
                            </a:solidFill>
                            <a:latin typeface="Cambria Math" panose="02040503050406030204" pitchFamily="18" charset="0"/>
                          </a:rPr>
                          <m:t>𝒚</m:t>
                        </m:r>
                      </m:e>
                      <m:sub>
                        <m:r>
                          <a:rPr lang="en-CA" sz="2800" b="1" i="1">
                            <a:solidFill>
                              <a:srgbClr val="000000"/>
                            </a:solidFill>
                            <a:latin typeface="Cambria Math" panose="02040503050406030204" pitchFamily="18" charset="0"/>
                          </a:rPr>
                          <m:t>𝒊</m:t>
                        </m:r>
                      </m:sub>
                    </m:sSub>
                  </m:oMath>
                </a14:m>
                <a:r>
                  <a:rPr lang="en-CA" sz="2800" b="1" dirty="0">
                    <a:solidFill>
                      <a:srgbClr val="000000"/>
                    </a:solidFill>
                    <a:latin typeface="Cambria" panose="02040503050406030204"/>
                  </a:rPr>
                  <a:t> (actual)</a:t>
                </a:r>
              </a:p>
            </p:txBody>
          </p:sp>
        </mc:Choice>
        <mc:Fallback xmlns="">
          <p:sp>
            <p:nvSpPr>
              <p:cNvPr id="23" name="TextBox 22">
                <a:extLst>
                  <a:ext uri="{FF2B5EF4-FFF2-40B4-BE49-F238E27FC236}">
                    <a16:creationId xmlns:a16="http://schemas.microsoft.com/office/drawing/2014/main" id="{714DAFDA-E985-0100-60D6-2BAAA3774A3B}"/>
                  </a:ext>
                </a:extLst>
              </p:cNvPr>
              <p:cNvSpPr txBox="1">
                <a:spLocks noRot="1" noChangeAspect="1" noMove="1" noResize="1" noEditPoints="1" noAdjustHandles="1" noChangeArrowheads="1" noChangeShapeType="1" noTextEdit="1"/>
              </p:cNvSpPr>
              <p:nvPr/>
            </p:nvSpPr>
            <p:spPr>
              <a:xfrm>
                <a:off x="2945485" y="1886850"/>
                <a:ext cx="1707647" cy="430887"/>
              </a:xfrm>
              <a:prstGeom prst="rect">
                <a:avLst/>
              </a:prstGeom>
              <a:blipFill>
                <a:blip r:embed="rId4"/>
                <a:stretch>
                  <a:fillRect t="-25714" r="-11786"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2E476B2-E196-8F8E-AA68-3BE4846C2672}"/>
                  </a:ext>
                </a:extLst>
              </p:cNvPr>
              <p:cNvSpPr txBox="1"/>
              <p:nvPr/>
            </p:nvSpPr>
            <p:spPr>
              <a:xfrm>
                <a:off x="4688742" y="3355016"/>
                <a:ext cx="4036105" cy="430887"/>
              </a:xfrm>
              <a:prstGeom prst="rect">
                <a:avLst/>
              </a:prstGeom>
              <a:noFill/>
            </p:spPr>
            <p:txBody>
              <a:bodyPr wrap="none" lIns="0" tIns="0" rIns="0" bIns="0" rtlCol="0">
                <a:spAutoFit/>
              </a:bodyPr>
              <a:lstStyle/>
              <a:p>
                <a:pPr defTabSz="914446"/>
                <a14:m>
                  <m:oMath xmlns:m="http://schemas.openxmlformats.org/officeDocument/2006/math">
                    <m:sSub>
                      <m:sSubPr>
                        <m:ctrlPr>
                          <a:rPr lang="en-CA" sz="2800" b="1" i="1">
                            <a:solidFill>
                              <a:srgbClr val="000000"/>
                            </a:solidFill>
                            <a:latin typeface="Cambria Math" panose="02040503050406030204" pitchFamily="18" charset="0"/>
                          </a:rPr>
                        </m:ctrlPr>
                      </m:sSubPr>
                      <m:e>
                        <m:acc>
                          <m:accPr>
                            <m:chr m:val="̂"/>
                            <m:ctrlPr>
                              <a:rPr lang="en-CA" sz="2800" b="1" i="1">
                                <a:solidFill>
                                  <a:srgbClr val="000000"/>
                                </a:solidFill>
                                <a:latin typeface="Cambria Math" panose="02040503050406030204" pitchFamily="18" charset="0"/>
                              </a:rPr>
                            </m:ctrlPr>
                          </m:accPr>
                          <m:e>
                            <m:r>
                              <a:rPr lang="en-CA" sz="2800" b="1" i="1">
                                <a:solidFill>
                                  <a:srgbClr val="000000"/>
                                </a:solidFill>
                                <a:latin typeface="Cambria Math" panose="02040503050406030204" pitchFamily="18" charset="0"/>
                              </a:rPr>
                              <m:t>𝒚</m:t>
                            </m:r>
                          </m:e>
                        </m:acc>
                      </m:e>
                      <m:sub>
                        <m:r>
                          <a:rPr lang="en-CA" sz="2800" b="1" i="1">
                            <a:solidFill>
                              <a:srgbClr val="000000"/>
                            </a:solidFill>
                            <a:latin typeface="Cambria Math" panose="02040503050406030204" pitchFamily="18" charset="0"/>
                          </a:rPr>
                          <m:t>𝒊</m:t>
                        </m:r>
                      </m:sub>
                    </m:sSub>
                  </m:oMath>
                </a14:m>
                <a:r>
                  <a:rPr lang="en-CA" sz="2800" b="1" dirty="0">
                    <a:solidFill>
                      <a:srgbClr val="000000"/>
                    </a:solidFill>
                    <a:latin typeface="Cambria" panose="02040503050406030204"/>
                  </a:rPr>
                  <a:t>(estimated/predicted)</a:t>
                </a:r>
              </a:p>
            </p:txBody>
          </p:sp>
        </mc:Choice>
        <mc:Fallback xmlns="">
          <p:sp>
            <p:nvSpPr>
              <p:cNvPr id="24" name="TextBox 23">
                <a:extLst>
                  <a:ext uri="{FF2B5EF4-FFF2-40B4-BE49-F238E27FC236}">
                    <a16:creationId xmlns:a16="http://schemas.microsoft.com/office/drawing/2014/main" id="{C2E476B2-E196-8F8E-AA68-3BE4846C2672}"/>
                  </a:ext>
                </a:extLst>
              </p:cNvPr>
              <p:cNvSpPr txBox="1">
                <a:spLocks noRot="1" noChangeAspect="1" noMove="1" noResize="1" noEditPoints="1" noAdjustHandles="1" noChangeArrowheads="1" noChangeShapeType="1" noTextEdit="1"/>
              </p:cNvSpPr>
              <p:nvPr/>
            </p:nvSpPr>
            <p:spPr>
              <a:xfrm>
                <a:off x="4688742" y="3355016"/>
                <a:ext cx="4036105" cy="430887"/>
              </a:xfrm>
              <a:prstGeom prst="rect">
                <a:avLst/>
              </a:prstGeom>
              <a:blipFill>
                <a:blip r:embed="rId5"/>
                <a:stretch>
                  <a:fillRect t="-25352" r="-4230" b="-49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8428736-5C02-9764-8101-9DA7AA2B4D77}"/>
                  </a:ext>
                </a:extLst>
              </p:cNvPr>
              <p:cNvSpPr txBox="1"/>
              <p:nvPr/>
            </p:nvSpPr>
            <p:spPr>
              <a:xfrm>
                <a:off x="7148220" y="1674471"/>
                <a:ext cx="4746364" cy="430887"/>
              </a:xfrm>
              <a:prstGeom prst="rect">
                <a:avLst/>
              </a:prstGeom>
              <a:noFill/>
            </p:spPr>
            <p:txBody>
              <a:bodyPr wrap="none" lIns="0" tIns="0" rIns="0" bIns="0" rtlCol="0">
                <a:spAutoFit/>
              </a:bodyPr>
              <a:lstStyle/>
              <a:p>
                <a:pPr defTabSz="914446"/>
                <a14:m>
                  <m:oMathPara xmlns:m="http://schemas.openxmlformats.org/officeDocument/2006/math">
                    <m:oMathParaPr>
                      <m:jc m:val="centerGroup"/>
                    </m:oMathParaPr>
                    <m:oMath xmlns:m="http://schemas.openxmlformats.org/officeDocument/2006/math">
                      <m:r>
                        <a:rPr lang="en-CA" sz="2800" b="1" i="1">
                          <a:solidFill>
                            <a:srgbClr val="000000"/>
                          </a:solidFill>
                          <a:latin typeface="Cambria Math" panose="02040503050406030204" pitchFamily="18" charset="0"/>
                        </a:rPr>
                        <m:t>𝑹𝒆𝒔𝒊𝒅𝒖𝒂𝒍𝒔</m:t>
                      </m:r>
                      <m:r>
                        <a:rPr lang="en-CA" sz="2800" b="1" i="1">
                          <a:solidFill>
                            <a:srgbClr val="000000"/>
                          </a:solidFill>
                          <a:latin typeface="Cambria Math" panose="02040503050406030204" pitchFamily="18" charset="0"/>
                        </a:rPr>
                        <m:t> (</m:t>
                      </m:r>
                      <m:r>
                        <a:rPr lang="en-CA" sz="2800" b="1" i="1">
                          <a:solidFill>
                            <a:srgbClr val="000000"/>
                          </a:solidFill>
                          <a:latin typeface="Cambria Math" panose="02040503050406030204" pitchFamily="18" charset="0"/>
                        </a:rPr>
                        <m:t>𝑬𝒓𝒓𝒐𝒓</m:t>
                      </m:r>
                      <m:r>
                        <a:rPr lang="en-CA" sz="2800" b="1" i="1">
                          <a:solidFill>
                            <a:srgbClr val="000000"/>
                          </a:solidFill>
                          <a:latin typeface="Cambria Math" panose="02040503050406030204" pitchFamily="18" charset="0"/>
                        </a:rPr>
                        <m:t>)=</m:t>
                      </m:r>
                      <m:sSub>
                        <m:sSubPr>
                          <m:ctrlPr>
                            <a:rPr lang="en-CA" sz="2800" b="1" i="1">
                              <a:solidFill>
                                <a:srgbClr val="000000"/>
                              </a:solidFill>
                              <a:latin typeface="Cambria Math" panose="02040503050406030204" pitchFamily="18" charset="0"/>
                            </a:rPr>
                          </m:ctrlPr>
                        </m:sSubPr>
                        <m:e>
                          <m:acc>
                            <m:accPr>
                              <m:chr m:val="̂"/>
                              <m:ctrlPr>
                                <a:rPr lang="en-CA" sz="2800" b="1" i="1">
                                  <a:solidFill>
                                    <a:srgbClr val="000000"/>
                                  </a:solidFill>
                                  <a:latin typeface="Cambria Math" panose="02040503050406030204" pitchFamily="18" charset="0"/>
                                </a:rPr>
                              </m:ctrlPr>
                            </m:accPr>
                            <m:e>
                              <m:r>
                                <a:rPr lang="en-CA" sz="2800" b="1" i="1">
                                  <a:solidFill>
                                    <a:srgbClr val="000000"/>
                                  </a:solidFill>
                                  <a:latin typeface="Cambria Math" panose="02040503050406030204" pitchFamily="18" charset="0"/>
                                </a:rPr>
                                <m:t>𝒚</m:t>
                              </m:r>
                            </m:e>
                          </m:acc>
                        </m:e>
                        <m:sub>
                          <m:r>
                            <a:rPr lang="en-CA" sz="2800" b="1" i="1">
                              <a:solidFill>
                                <a:srgbClr val="000000"/>
                              </a:solidFill>
                              <a:latin typeface="Cambria Math" panose="02040503050406030204" pitchFamily="18" charset="0"/>
                            </a:rPr>
                            <m:t>𝒊</m:t>
                          </m:r>
                        </m:sub>
                      </m:sSub>
                      <m:r>
                        <a:rPr lang="en-CA" sz="2800" b="1">
                          <a:solidFill>
                            <a:srgbClr val="000000"/>
                          </a:solidFill>
                          <a:latin typeface="Cambria Math" panose="02040503050406030204" pitchFamily="18" charset="0"/>
                        </a:rPr>
                        <m:t>−</m:t>
                      </m:r>
                      <m:sSub>
                        <m:sSubPr>
                          <m:ctrlPr>
                            <a:rPr lang="en-CA" sz="2800" b="1" i="1">
                              <a:solidFill>
                                <a:srgbClr val="000000"/>
                              </a:solidFill>
                              <a:latin typeface="Cambria Math" panose="02040503050406030204" pitchFamily="18" charset="0"/>
                            </a:rPr>
                          </m:ctrlPr>
                        </m:sSubPr>
                        <m:e>
                          <m:r>
                            <a:rPr lang="en-CA" sz="2800" b="1">
                              <a:solidFill>
                                <a:srgbClr val="000000"/>
                              </a:solidFill>
                              <a:latin typeface="Cambria Math" panose="02040503050406030204" pitchFamily="18" charset="0"/>
                            </a:rPr>
                            <m:t>𝐲</m:t>
                          </m:r>
                        </m:e>
                        <m:sub>
                          <m:r>
                            <a:rPr lang="en-CA" sz="2800" b="1" i="1">
                              <a:solidFill>
                                <a:srgbClr val="000000"/>
                              </a:solidFill>
                              <a:latin typeface="Cambria Math" panose="02040503050406030204" pitchFamily="18" charset="0"/>
                            </a:rPr>
                            <m:t>𝒊</m:t>
                          </m:r>
                        </m:sub>
                      </m:sSub>
                    </m:oMath>
                  </m:oMathPara>
                </a14:m>
                <a:endParaRPr lang="en-CA" sz="2800" b="1" dirty="0">
                  <a:solidFill>
                    <a:srgbClr val="000000"/>
                  </a:solidFill>
                  <a:latin typeface="Cambria" panose="02040503050406030204"/>
                </a:endParaRPr>
              </a:p>
            </p:txBody>
          </p:sp>
        </mc:Choice>
        <mc:Fallback xmlns="">
          <p:sp>
            <p:nvSpPr>
              <p:cNvPr id="25" name="TextBox 24">
                <a:extLst>
                  <a:ext uri="{FF2B5EF4-FFF2-40B4-BE49-F238E27FC236}">
                    <a16:creationId xmlns:a16="http://schemas.microsoft.com/office/drawing/2014/main" id="{78428736-5C02-9764-8101-9DA7AA2B4D77}"/>
                  </a:ext>
                </a:extLst>
              </p:cNvPr>
              <p:cNvSpPr txBox="1">
                <a:spLocks noRot="1" noChangeAspect="1" noMove="1" noResize="1" noEditPoints="1" noAdjustHandles="1" noChangeArrowheads="1" noChangeShapeType="1" noTextEdit="1"/>
              </p:cNvSpPr>
              <p:nvPr/>
            </p:nvSpPr>
            <p:spPr>
              <a:xfrm>
                <a:off x="7148220" y="1674471"/>
                <a:ext cx="4746364" cy="430887"/>
              </a:xfrm>
              <a:prstGeom prst="rect">
                <a:avLst/>
              </a:prstGeom>
              <a:blipFill>
                <a:blip r:embed="rId6"/>
                <a:stretch>
                  <a:fillRect/>
                </a:stretch>
              </a:blipFill>
            </p:spPr>
            <p:txBody>
              <a:bodyPr/>
              <a:lstStyle/>
              <a:p>
                <a:r>
                  <a:rPr lang="en-US">
                    <a:noFill/>
                  </a:rPr>
                  <a:t> </a:t>
                </a:r>
              </a:p>
            </p:txBody>
          </p:sp>
        </mc:Fallback>
      </mc:AlternateContent>
      <p:sp>
        <p:nvSpPr>
          <p:cNvPr id="27" name="Oval 26">
            <a:extLst>
              <a:ext uri="{FF2B5EF4-FFF2-40B4-BE49-F238E27FC236}">
                <a16:creationId xmlns:a16="http://schemas.microsoft.com/office/drawing/2014/main" id="{2BA8BD6E-59BC-68D6-D304-661E14CD9A95}"/>
              </a:ext>
            </a:extLst>
          </p:cNvPr>
          <p:cNvSpPr/>
          <p:nvPr/>
        </p:nvSpPr>
        <p:spPr>
          <a:xfrm>
            <a:off x="4767504" y="3130521"/>
            <a:ext cx="189104" cy="175175"/>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64C3407D-C2AB-31D2-B499-C207BE0309CC}"/>
                  </a:ext>
                </a:extLst>
              </p:cNvPr>
              <p:cNvSpPr/>
              <p:nvPr/>
            </p:nvSpPr>
            <p:spPr>
              <a:xfrm>
                <a:off x="3496489" y="2474110"/>
                <a:ext cx="1439818" cy="584775"/>
              </a:xfrm>
              <a:prstGeom prst="rect">
                <a:avLst/>
              </a:prstGeom>
            </p:spPr>
            <p:txBody>
              <a:bodyPr wrap="none">
                <a:spAutoFit/>
              </a:bodyPr>
              <a:lstStyle/>
              <a:p>
                <a:pPr defTabSz="914446"/>
                <a14:m>
                  <m:oMathPara xmlns:m="http://schemas.openxmlformats.org/officeDocument/2006/math">
                    <m:oMathParaPr>
                      <m:jc m:val="centerGroup"/>
                    </m:oMathParaPr>
                    <m:oMath xmlns:m="http://schemas.openxmlformats.org/officeDocument/2006/math">
                      <m:r>
                        <a:rPr lang="en-CA" sz="3200" b="1" i="1">
                          <a:solidFill>
                            <a:srgbClr val="000000"/>
                          </a:solidFill>
                          <a:latin typeface="Cambria Math" panose="02040503050406030204" pitchFamily="18" charset="0"/>
                        </a:rPr>
                        <m:t>𝑬𝒓𝒓𝒐𝒓</m:t>
                      </m:r>
                    </m:oMath>
                  </m:oMathPara>
                </a14:m>
                <a:endParaRPr lang="en-CA" sz="3200" b="1" dirty="0">
                  <a:solidFill>
                    <a:srgbClr val="000000"/>
                  </a:solidFill>
                  <a:latin typeface="Cambria" panose="02040503050406030204"/>
                </a:endParaRPr>
              </a:p>
            </p:txBody>
          </p:sp>
        </mc:Choice>
        <mc:Fallback xmlns="">
          <p:sp>
            <p:nvSpPr>
              <p:cNvPr id="28" name="Rectangle 27">
                <a:extLst>
                  <a:ext uri="{FF2B5EF4-FFF2-40B4-BE49-F238E27FC236}">
                    <a16:creationId xmlns:a16="http://schemas.microsoft.com/office/drawing/2014/main" id="{64C3407D-C2AB-31D2-B499-C207BE0309CC}"/>
                  </a:ext>
                </a:extLst>
              </p:cNvPr>
              <p:cNvSpPr>
                <a:spLocks noRot="1" noChangeAspect="1" noMove="1" noResize="1" noEditPoints="1" noAdjustHandles="1" noChangeArrowheads="1" noChangeShapeType="1" noTextEdit="1"/>
              </p:cNvSpPr>
              <p:nvPr/>
            </p:nvSpPr>
            <p:spPr>
              <a:xfrm>
                <a:off x="3496489" y="2474110"/>
                <a:ext cx="1439818" cy="584775"/>
              </a:xfrm>
              <a:prstGeom prst="rect">
                <a:avLst/>
              </a:prstGeom>
              <a:blipFill>
                <a:blip r:embed="rId7"/>
                <a:stretch>
                  <a:fillRect/>
                </a:stretch>
              </a:blipFill>
            </p:spPr>
            <p:txBody>
              <a:bodyPr/>
              <a:lstStyle/>
              <a:p>
                <a:r>
                  <a:rPr lang="en-US">
                    <a:noFill/>
                  </a:rPr>
                  <a:t> </a:t>
                </a:r>
              </a:p>
            </p:txBody>
          </p:sp>
        </mc:Fallback>
      </mc:AlternateContent>
      <p:pic>
        <p:nvPicPr>
          <p:cNvPr id="29" name="Picture 2" descr="Image result for ice cream stand">
            <a:extLst>
              <a:ext uri="{FF2B5EF4-FFF2-40B4-BE49-F238E27FC236}">
                <a16:creationId xmlns:a16="http://schemas.microsoft.com/office/drawing/2014/main" id="{18924545-AC89-CCE5-4AE9-9D41796C19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695673" y="2222960"/>
            <a:ext cx="2520070" cy="243186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5230DD82-BB06-E5AF-78D1-C857D7119278}"/>
              </a:ext>
            </a:extLst>
          </p:cNvPr>
          <p:cNvSpPr/>
          <p:nvPr/>
        </p:nvSpPr>
        <p:spPr>
          <a:xfrm>
            <a:off x="2879892" y="6438133"/>
            <a:ext cx="6789217" cy="261610"/>
          </a:xfrm>
          <a:prstGeom prst="rect">
            <a:avLst/>
          </a:prstGeom>
        </p:spPr>
        <p:txBody>
          <a:bodyPr wrap="square">
            <a:spAutoFit/>
          </a:bodyPr>
          <a:lstStyle/>
          <a:p>
            <a:pPr defTabSz="914446"/>
            <a:r>
              <a:rPr lang="en-CA" sz="1100" b="1" dirty="0">
                <a:solidFill>
                  <a:srgbClr val="000000"/>
                </a:solidFill>
                <a:latin typeface="Cambria" panose="02040503050406030204"/>
              </a:rPr>
              <a:t>Source: </a:t>
            </a:r>
            <a:r>
              <a:rPr lang="en-CA" sz="1100" dirty="0">
                <a:solidFill>
                  <a:srgbClr val="000000"/>
                </a:solidFill>
                <a:latin typeface="Cambria" panose="02040503050406030204"/>
              </a:rPr>
              <a:t>https://www.goodfreephotos.com/vector-images/ice-cream-stand-vector-clipart.png.php</a:t>
            </a:r>
          </a:p>
        </p:txBody>
      </p:sp>
    </p:spTree>
    <p:extLst>
      <p:ext uri="{BB962C8B-B14F-4D97-AF65-F5344CB8AC3E}">
        <p14:creationId xmlns:p14="http://schemas.microsoft.com/office/powerpoint/2010/main" val="74622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500" fill="hold"/>
                                        <p:tgtEl>
                                          <p:spTgt spid="22"/>
                                        </p:tgtEl>
                                        <p:attrNameLst>
                                          <p:attrName>ppt_x</p:attrName>
                                        </p:attrNameLst>
                                      </p:cBhvr>
                                      <p:tavLst>
                                        <p:tav tm="0">
                                          <p:val>
                                            <p:strVal val="#ppt_x"/>
                                          </p:val>
                                        </p:tav>
                                        <p:tav tm="100000">
                                          <p:val>
                                            <p:strVal val="#ppt_x"/>
                                          </p:val>
                                        </p:tav>
                                      </p:tavLst>
                                    </p:anim>
                                    <p:anim calcmode="lin" valueType="num">
                                      <p:cBhvr additive="base">
                                        <p:cTn id="2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additive="base">
                                        <p:cTn id="31" dur="500" fill="hold"/>
                                        <p:tgtEl>
                                          <p:spTgt spid="27"/>
                                        </p:tgtEl>
                                        <p:attrNameLst>
                                          <p:attrName>ppt_x</p:attrName>
                                        </p:attrNameLst>
                                      </p:cBhvr>
                                      <p:tavLst>
                                        <p:tav tm="0">
                                          <p:val>
                                            <p:strVal val="#ppt_x"/>
                                          </p:val>
                                        </p:tav>
                                        <p:tav tm="100000">
                                          <p:val>
                                            <p:strVal val="#ppt_x"/>
                                          </p:val>
                                        </p:tav>
                                      </p:tavLst>
                                    </p:anim>
                                    <p:anim calcmode="lin" valueType="num">
                                      <p:cBhvr additive="base">
                                        <p:cTn id="32" dur="500" fill="hold"/>
                                        <p:tgtEl>
                                          <p:spTgt spid="2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ppt_x"/>
                                          </p:val>
                                        </p:tav>
                                        <p:tav tm="100000">
                                          <p:val>
                                            <p:strVal val="#ppt_x"/>
                                          </p:val>
                                        </p:tav>
                                      </p:tavLst>
                                    </p:anim>
                                    <p:anim calcmode="lin" valueType="num">
                                      <p:cBhvr additive="base">
                                        <p:cTn id="36" dur="500" fill="hold"/>
                                        <p:tgtEl>
                                          <p:spTgt spid="2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 calcmode="lin" valueType="num">
                                      <p:cBhvr additive="base">
                                        <p:cTn id="47" dur="500" fill="hold"/>
                                        <p:tgtEl>
                                          <p:spTgt spid="29"/>
                                        </p:tgtEl>
                                        <p:attrNameLst>
                                          <p:attrName>ppt_x</p:attrName>
                                        </p:attrNameLst>
                                      </p:cBhvr>
                                      <p:tavLst>
                                        <p:tav tm="0">
                                          <p:val>
                                            <p:strVal val="#ppt_x"/>
                                          </p:val>
                                        </p:tav>
                                        <p:tav tm="100000">
                                          <p:val>
                                            <p:strVal val="#ppt_x"/>
                                          </p:val>
                                        </p:tav>
                                      </p:tavLst>
                                    </p:anim>
                                    <p:anim calcmode="lin" valueType="num">
                                      <p:cBhvr additive="base">
                                        <p:cTn id="4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7" grpId="0" animBg="1"/>
      <p:bldP spid="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7298F-69EC-74E8-B34F-3F775D4A096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F4C6C1F-FFFF-5672-8E8D-19EF885C55F9}"/>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974C175C-5230-050D-28C7-E3856AC8EAC0}"/>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2E0417D2-6504-38EB-3755-52C6E9962581}"/>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 Mean Absolute Error (MAE)</a:t>
            </a:r>
          </a:p>
        </p:txBody>
      </p:sp>
      <p:sp>
        <p:nvSpPr>
          <p:cNvPr id="9" name="TextBox 8">
            <a:extLst>
              <a:ext uri="{FF2B5EF4-FFF2-40B4-BE49-F238E27FC236}">
                <a16:creationId xmlns:a16="http://schemas.microsoft.com/office/drawing/2014/main" id="{00C27397-C2E6-8FCE-94DC-2D7B167745C9}"/>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03A71BA7-F9C8-2066-0201-22BDCB5BF715}"/>
                  </a:ext>
                </a:extLst>
              </p:cNvPr>
              <p:cNvSpPr txBox="1">
                <a:spLocks/>
              </p:cNvSpPr>
              <p:nvPr/>
            </p:nvSpPr>
            <p:spPr>
              <a:xfrm>
                <a:off x="375936" y="947272"/>
                <a:ext cx="11472900" cy="5083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Mean Absolute Error (MAE) is obtained by calculating the absolute difference between the model predictions and the true (actual) values</a:t>
                </a:r>
              </a:p>
              <a:p>
                <a:pPr marL="285750" indent="-285750"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a:p>
                <a:pPr marL="285750" indent="-285750"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MAE is a measure of the </a:t>
                </a:r>
                <a:r>
                  <a:rPr lang="en-CA" sz="1800" b="1" dirty="0">
                    <a:solidFill>
                      <a:srgbClr val="000000"/>
                    </a:solidFill>
                    <a:latin typeface="Montserrat" charset="0"/>
                    <a:ea typeface="Montserrat" charset="0"/>
                    <a:cs typeface="Montserrat" charset="0"/>
                  </a:rPr>
                  <a:t>average magnitude of error </a:t>
                </a:r>
                <a:r>
                  <a:rPr lang="en-CA" sz="1800" dirty="0">
                    <a:solidFill>
                      <a:srgbClr val="000000"/>
                    </a:solidFill>
                    <a:latin typeface="Montserrat" charset="0"/>
                    <a:ea typeface="Montserrat" charset="0"/>
                    <a:cs typeface="Montserrat" charset="0"/>
                  </a:rPr>
                  <a:t>generated by the regression model</a:t>
                </a:r>
              </a:p>
              <a:p>
                <a:pPr marL="285750" indent="-285750"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a:p>
                <a:pPr marL="285750" indent="-285750"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The mean absolute error (MAE) is calculated as follows:</a:t>
                </a:r>
              </a:p>
              <a:p>
                <a:pPr algn="l" defTabSz="609630">
                  <a:spcBef>
                    <a:spcPts val="667"/>
                  </a:spcBef>
                </a:pPr>
                <a14:m>
                  <m:oMathPara xmlns:m="http://schemas.openxmlformats.org/officeDocument/2006/math">
                    <m:oMathParaPr>
                      <m:jc m:val="centerGroup"/>
                    </m:oMathParaPr>
                    <m:oMath xmlns:m="http://schemas.openxmlformats.org/officeDocument/2006/math">
                      <m:r>
                        <a:rPr lang="en-CA" i="1">
                          <a:solidFill>
                            <a:srgbClr val="000000"/>
                          </a:solidFill>
                          <a:latin typeface="Cambria Math" panose="02040503050406030204" pitchFamily="18" charset="0"/>
                        </a:rPr>
                        <m:t>𝑀𝐴𝐸</m:t>
                      </m:r>
                      <m:r>
                        <a:rPr lang="en-CA" i="1">
                          <a:solidFill>
                            <a:srgbClr val="000000"/>
                          </a:solidFill>
                          <a:latin typeface="Cambria Math" panose="02040503050406030204" pitchFamily="18" charset="0"/>
                        </a:rPr>
                        <m:t>=</m:t>
                      </m:r>
                      <m:f>
                        <m:fPr>
                          <m:ctrlPr>
                            <a:rPr lang="en-CA" i="1">
                              <a:solidFill>
                                <a:srgbClr val="000000"/>
                              </a:solidFill>
                              <a:latin typeface="Cambria Math" panose="02040503050406030204" pitchFamily="18" charset="0"/>
                            </a:rPr>
                          </m:ctrlPr>
                        </m:fPr>
                        <m:num>
                          <m:r>
                            <a:rPr lang="en-CA" i="1">
                              <a:solidFill>
                                <a:srgbClr val="000000"/>
                              </a:solidFill>
                              <a:latin typeface="Cambria Math" panose="02040503050406030204" pitchFamily="18" charset="0"/>
                            </a:rPr>
                            <m:t>1</m:t>
                          </m:r>
                        </m:num>
                        <m:den>
                          <m:r>
                            <a:rPr lang="en-CA" i="1">
                              <a:solidFill>
                                <a:srgbClr val="000000"/>
                              </a:solidFill>
                              <a:latin typeface="Cambria Math" panose="02040503050406030204" pitchFamily="18" charset="0"/>
                            </a:rPr>
                            <m:t>𝑛</m:t>
                          </m:r>
                        </m:den>
                      </m:f>
                      <m:nary>
                        <m:naryPr>
                          <m:chr m:val="∑"/>
                          <m:ctrlPr>
                            <a:rPr lang="en-CA" i="1">
                              <a:solidFill>
                                <a:srgbClr val="000000"/>
                              </a:solidFill>
                              <a:latin typeface="Cambria Math" panose="02040503050406030204" pitchFamily="18" charset="0"/>
                            </a:rPr>
                          </m:ctrlPr>
                        </m:naryPr>
                        <m:sub>
                          <m:r>
                            <a:rPr lang="en-CA" i="1">
                              <a:solidFill>
                                <a:srgbClr val="000000"/>
                              </a:solidFill>
                              <a:latin typeface="Cambria Math" panose="02040503050406030204" pitchFamily="18" charset="0"/>
                            </a:rPr>
                            <m:t>𝑖</m:t>
                          </m:r>
                          <m:r>
                            <a:rPr lang="en-CA" i="1">
                              <a:solidFill>
                                <a:srgbClr val="000000"/>
                              </a:solidFill>
                              <a:latin typeface="Cambria Math" panose="02040503050406030204" pitchFamily="18" charset="0"/>
                            </a:rPr>
                            <m:t>=1</m:t>
                          </m:r>
                        </m:sub>
                        <m:sup>
                          <m:r>
                            <a:rPr lang="en-CA" i="1">
                              <a:solidFill>
                                <a:srgbClr val="000000"/>
                              </a:solidFill>
                              <a:latin typeface="Cambria Math" panose="02040503050406030204" pitchFamily="18" charset="0"/>
                            </a:rPr>
                            <m:t>𝑛</m:t>
                          </m:r>
                        </m:sup>
                        <m:e>
                          <m:r>
                            <a:rPr lang="en-CA" i="1">
                              <a:solidFill>
                                <a:srgbClr val="000000"/>
                              </a:solidFill>
                              <a:latin typeface="Cambria Math" panose="02040503050406030204" pitchFamily="18" charset="0"/>
                            </a:rPr>
                            <m:t>|</m:t>
                          </m:r>
                          <m:sSub>
                            <m:sSubPr>
                              <m:ctrlPr>
                                <a:rPr lang="en-CA" i="1">
                                  <a:solidFill>
                                    <a:srgbClr val="000000"/>
                                  </a:solidFill>
                                  <a:latin typeface="Cambria Math" panose="02040503050406030204" pitchFamily="18" charset="0"/>
                                </a:rPr>
                              </m:ctrlPr>
                            </m:sSubPr>
                            <m:e>
                              <m:r>
                                <a:rPr lang="en-CA" i="1">
                                  <a:solidFill>
                                    <a:srgbClr val="000000"/>
                                  </a:solidFill>
                                  <a:latin typeface="Cambria Math" panose="02040503050406030204" pitchFamily="18" charset="0"/>
                                </a:rPr>
                                <m:t>𝑦</m:t>
                              </m:r>
                            </m:e>
                            <m:sub>
                              <m:r>
                                <a:rPr lang="en-CA" i="1">
                                  <a:solidFill>
                                    <a:srgbClr val="000000"/>
                                  </a:solidFill>
                                  <a:latin typeface="Cambria Math" panose="02040503050406030204" pitchFamily="18" charset="0"/>
                                </a:rPr>
                                <m:t>𝑖</m:t>
                              </m:r>
                            </m:sub>
                          </m:sSub>
                          <m:r>
                            <a:rPr lang="en-CA" i="1">
                              <a:solidFill>
                                <a:srgbClr val="000000"/>
                              </a:solidFill>
                              <a:latin typeface="Cambria Math" panose="02040503050406030204" pitchFamily="18" charset="0"/>
                            </a:rPr>
                            <m:t>−</m:t>
                          </m:r>
                          <m:sSub>
                            <m:sSubPr>
                              <m:ctrlPr>
                                <a:rPr lang="en-CA" i="1">
                                  <a:solidFill>
                                    <a:srgbClr val="000000"/>
                                  </a:solidFill>
                                  <a:latin typeface="Cambria Math" panose="02040503050406030204" pitchFamily="18" charset="0"/>
                                </a:rPr>
                              </m:ctrlPr>
                            </m:sSubPr>
                            <m:e>
                              <m:acc>
                                <m:accPr>
                                  <m:chr m:val="̂"/>
                                  <m:ctrlPr>
                                    <a:rPr lang="en-CA" i="1">
                                      <a:solidFill>
                                        <a:srgbClr val="000000"/>
                                      </a:solidFill>
                                      <a:latin typeface="Cambria Math" panose="02040503050406030204" pitchFamily="18" charset="0"/>
                                    </a:rPr>
                                  </m:ctrlPr>
                                </m:accPr>
                                <m:e>
                                  <m:r>
                                    <a:rPr lang="en-CA" i="1">
                                      <a:solidFill>
                                        <a:srgbClr val="000000"/>
                                      </a:solidFill>
                                      <a:latin typeface="Cambria Math" panose="02040503050406030204" pitchFamily="18" charset="0"/>
                                    </a:rPr>
                                    <m:t>𝑦</m:t>
                                  </m:r>
                                </m:e>
                              </m:acc>
                            </m:e>
                            <m:sub>
                              <m:r>
                                <a:rPr lang="en-CA" i="1">
                                  <a:solidFill>
                                    <a:srgbClr val="000000"/>
                                  </a:solidFill>
                                  <a:latin typeface="Cambria Math" panose="02040503050406030204" pitchFamily="18" charset="0"/>
                                </a:rPr>
                                <m:t>𝑖</m:t>
                              </m:r>
                            </m:sub>
                          </m:sSub>
                          <m:r>
                            <a:rPr lang="en-CA" i="1">
                              <a:solidFill>
                                <a:srgbClr val="000000"/>
                              </a:solidFill>
                              <a:latin typeface="Cambria Math" panose="02040503050406030204" pitchFamily="18" charset="0"/>
                            </a:rPr>
                            <m:t>|</m:t>
                          </m:r>
                        </m:e>
                      </m:nary>
                    </m:oMath>
                  </m:oMathPara>
                </a14:m>
                <a:endParaRPr lang="en-CA" dirty="0">
                  <a:solidFill>
                    <a:srgbClr val="000000"/>
                  </a:solidFill>
                  <a:latin typeface="Montserrat" charset="0"/>
                  <a:ea typeface="Montserrat" charset="0"/>
                  <a:cs typeface="Montserrat" charset="0"/>
                </a:endParaRPr>
              </a:p>
              <a:p>
                <a:pPr marL="285750" indent="-285750"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a:p>
                <a:pPr marL="285750" indent="-285750"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MAE is calculated by following these steps:</a:t>
                </a:r>
              </a:p>
              <a:p>
                <a:pPr marL="800123" lvl="1" indent="-342900" algn="l" defTabSz="609630">
                  <a:spcBef>
                    <a:spcPts val="333"/>
                  </a:spcBef>
                  <a:buFont typeface="Arial" panose="020B0604020202020204" pitchFamily="34" charset="0"/>
                  <a:buChar char="•"/>
                </a:pPr>
                <a:r>
                  <a:rPr lang="en-CA" sz="1867" dirty="0">
                    <a:solidFill>
                      <a:srgbClr val="000000"/>
                    </a:solidFill>
                    <a:latin typeface="Montserrat" charset="0"/>
                    <a:ea typeface="Montserrat" charset="0"/>
                    <a:cs typeface="Montserrat" charset="0"/>
                  </a:rPr>
                  <a:t>Calculate the residual of every data point</a:t>
                </a:r>
              </a:p>
              <a:p>
                <a:pPr marL="800123" lvl="1" indent="-342900" algn="l" defTabSz="609630">
                  <a:spcBef>
                    <a:spcPts val="333"/>
                  </a:spcBef>
                  <a:buFont typeface="Arial" panose="020B0604020202020204" pitchFamily="34" charset="0"/>
                  <a:buChar char="•"/>
                </a:pPr>
                <a:r>
                  <a:rPr lang="en-CA" sz="1867" dirty="0">
                    <a:solidFill>
                      <a:srgbClr val="000000"/>
                    </a:solidFill>
                    <a:latin typeface="Montserrat" charset="0"/>
                    <a:ea typeface="Montserrat" charset="0"/>
                    <a:cs typeface="Montserrat" charset="0"/>
                  </a:rPr>
                  <a:t>Calculate the absolute value (to get rid of the sign)</a:t>
                </a:r>
              </a:p>
              <a:p>
                <a:pPr marL="800123" lvl="1" indent="-342900" algn="l" defTabSz="609630">
                  <a:spcBef>
                    <a:spcPts val="333"/>
                  </a:spcBef>
                  <a:buFont typeface="Arial" panose="020B0604020202020204" pitchFamily="34" charset="0"/>
                  <a:buChar char="•"/>
                </a:pPr>
                <a:r>
                  <a:rPr lang="en-CA" sz="1867" dirty="0">
                    <a:solidFill>
                      <a:srgbClr val="000000"/>
                    </a:solidFill>
                    <a:latin typeface="Montserrat" charset="0"/>
                    <a:ea typeface="Montserrat" charset="0"/>
                    <a:cs typeface="Montserrat" charset="0"/>
                  </a:rPr>
                  <a:t>Calculate the average of all residuals</a:t>
                </a:r>
              </a:p>
              <a:p>
                <a:pPr marL="285750" indent="-285750" defTabSz="609630" fontAlgn="base">
                  <a:spcBef>
                    <a:spcPts val="667"/>
                  </a:spcBef>
                  <a:buFont typeface="Arial" panose="020B0604020202020204" pitchFamily="34" charset="0"/>
                  <a:buChar char="•"/>
                </a:pPr>
                <a:endParaRPr lang="en-CA" sz="1800" dirty="0">
                  <a:solidFill>
                    <a:srgbClr val="000000"/>
                  </a:solidFill>
                  <a:latin typeface="Cambria" panose="02040503050406030204"/>
                </a:endParaRPr>
              </a:p>
            </p:txBody>
          </p:sp>
        </mc:Choice>
        <mc:Fallback xmlns="">
          <p:sp>
            <p:nvSpPr>
              <p:cNvPr id="4" name="Content Placeholder 2">
                <a:extLst>
                  <a:ext uri="{FF2B5EF4-FFF2-40B4-BE49-F238E27FC236}">
                    <a16:creationId xmlns:a16="http://schemas.microsoft.com/office/drawing/2014/main" id="{03A71BA7-F9C8-2066-0201-22BDCB5BF715}"/>
                  </a:ext>
                </a:extLst>
              </p:cNvPr>
              <p:cNvSpPr txBox="1">
                <a:spLocks noRot="1" noChangeAspect="1" noMove="1" noResize="1" noEditPoints="1" noAdjustHandles="1" noChangeArrowheads="1" noChangeShapeType="1" noTextEdit="1"/>
              </p:cNvSpPr>
              <p:nvPr/>
            </p:nvSpPr>
            <p:spPr>
              <a:xfrm>
                <a:off x="375936" y="947272"/>
                <a:ext cx="11472900" cy="5083799"/>
              </a:xfrm>
              <a:prstGeom prst="rect">
                <a:avLst/>
              </a:prstGeom>
              <a:blipFill>
                <a:blip r:embed="rId4"/>
                <a:stretch>
                  <a:fillRect l="-372" t="-1079"/>
                </a:stretch>
              </a:blipFill>
            </p:spPr>
            <p:txBody>
              <a:bodyPr/>
              <a:lstStyle/>
              <a:p>
                <a:r>
                  <a:rPr lang="en-US">
                    <a:noFill/>
                  </a:rPr>
                  <a:t> </a:t>
                </a:r>
              </a:p>
            </p:txBody>
          </p:sp>
        </mc:Fallback>
      </mc:AlternateContent>
    </p:spTree>
    <p:extLst>
      <p:ext uri="{BB962C8B-B14F-4D97-AF65-F5344CB8AC3E}">
        <p14:creationId xmlns:p14="http://schemas.microsoft.com/office/powerpoint/2010/main" val="388217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F4C06-95CF-02C3-A06F-F5470D06D5F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AAC95FD-D8D1-55E9-B053-CBD326C17148}"/>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C75773F4-1A13-3935-E50D-9116151A63F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766D6C54-DD7F-CDB7-59D8-1D1199EB16A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 Mean Square Error (MSE) </a:t>
            </a:r>
          </a:p>
        </p:txBody>
      </p:sp>
      <p:sp>
        <p:nvSpPr>
          <p:cNvPr id="9" name="TextBox 8">
            <a:extLst>
              <a:ext uri="{FF2B5EF4-FFF2-40B4-BE49-F238E27FC236}">
                <a16:creationId xmlns:a16="http://schemas.microsoft.com/office/drawing/2014/main" id="{40DD0D7E-EC0E-B375-F69A-79F750726EE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AE5B378-63D9-7244-AEAF-9C8A67735A39}"/>
                  </a:ext>
                </a:extLst>
              </p:cNvPr>
              <p:cNvSpPr txBox="1">
                <a:spLocks/>
              </p:cNvSpPr>
              <p:nvPr/>
            </p:nvSpPr>
            <p:spPr>
              <a:xfrm>
                <a:off x="372250" y="1150477"/>
                <a:ext cx="11447500" cy="51091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Mean Square Error (MSE) is very similar to the Mean Absolute Error (MAE) but instead of using absolute values, squares of the difference between the model predictions and the training dataset (true values) is being calculated.</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MSE is usually </a:t>
                </a:r>
                <a:r>
                  <a:rPr lang="en-CA" sz="1800" b="1" dirty="0">
                    <a:solidFill>
                      <a:srgbClr val="000000"/>
                    </a:solidFill>
                    <a:latin typeface="Montserrat" charset="0"/>
                    <a:ea typeface="Montserrat" charset="0"/>
                    <a:cs typeface="Montserrat" charset="0"/>
                  </a:rPr>
                  <a:t>larger</a:t>
                </a:r>
                <a:r>
                  <a:rPr lang="en-CA" sz="1800" dirty="0">
                    <a:solidFill>
                      <a:srgbClr val="000000"/>
                    </a:solidFill>
                    <a:latin typeface="Montserrat" charset="0"/>
                    <a:ea typeface="Montserrat" charset="0"/>
                    <a:cs typeface="Montserrat" charset="0"/>
                  </a:rPr>
                  <a:t> compared to the MAE since the </a:t>
                </a:r>
                <a:r>
                  <a:rPr lang="en-CA" sz="1800" b="1" dirty="0">
                    <a:solidFill>
                      <a:srgbClr val="000000"/>
                    </a:solidFill>
                    <a:latin typeface="Montserrat" charset="0"/>
                    <a:ea typeface="Montserrat" charset="0"/>
                    <a:cs typeface="Montserrat" charset="0"/>
                  </a:rPr>
                  <a:t>residuals are being squared</a:t>
                </a:r>
                <a:r>
                  <a:rPr lang="en-CA" sz="1800" dirty="0">
                    <a:solidFill>
                      <a:srgbClr val="000000"/>
                    </a:solidFill>
                    <a:latin typeface="Montserrat" charset="0"/>
                    <a:ea typeface="Montserrat" charset="0"/>
                    <a:cs typeface="Montserrat" charset="0"/>
                  </a:rPr>
                  <a:t>. </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In case of data outliers, MSE will become much larger compared to MAE. </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In MSE, since the error is being squared, any predicting error is being heavily penalized. </a:t>
                </a:r>
              </a:p>
              <a:p>
                <a:pPr marL="342917" indent="-342917"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a:p>
                <a:pPr algn="l" defTabSz="609630">
                  <a:spcBef>
                    <a:spcPts val="667"/>
                  </a:spcBef>
                </a:pPr>
                <a14:m>
                  <m:oMathPara xmlns:m="http://schemas.openxmlformats.org/officeDocument/2006/math">
                    <m:oMathParaPr>
                      <m:jc m:val="centerGroup"/>
                    </m:oMathParaPr>
                    <m:oMath xmlns:m="http://schemas.openxmlformats.org/officeDocument/2006/math">
                      <m:r>
                        <a:rPr lang="en-CA" i="1">
                          <a:solidFill>
                            <a:srgbClr val="000000"/>
                          </a:solidFill>
                          <a:latin typeface="Cambria Math" panose="02040503050406030204" pitchFamily="18" charset="0"/>
                        </a:rPr>
                        <m:t>𝑀𝑆𝐸</m:t>
                      </m:r>
                      <m:r>
                        <a:rPr lang="en-CA" i="1">
                          <a:solidFill>
                            <a:srgbClr val="000000"/>
                          </a:solidFill>
                          <a:latin typeface="Cambria Math" panose="02040503050406030204" pitchFamily="18" charset="0"/>
                        </a:rPr>
                        <m:t>=</m:t>
                      </m:r>
                      <m:f>
                        <m:fPr>
                          <m:ctrlPr>
                            <a:rPr lang="en-CA" i="1">
                              <a:solidFill>
                                <a:srgbClr val="000000"/>
                              </a:solidFill>
                              <a:latin typeface="Cambria Math" panose="02040503050406030204" pitchFamily="18" charset="0"/>
                            </a:rPr>
                          </m:ctrlPr>
                        </m:fPr>
                        <m:num>
                          <m:r>
                            <a:rPr lang="en-CA" i="1">
                              <a:solidFill>
                                <a:srgbClr val="000000"/>
                              </a:solidFill>
                              <a:latin typeface="Cambria Math" panose="02040503050406030204" pitchFamily="18" charset="0"/>
                            </a:rPr>
                            <m:t>1</m:t>
                          </m:r>
                        </m:num>
                        <m:den>
                          <m:r>
                            <a:rPr lang="en-CA" i="1">
                              <a:solidFill>
                                <a:srgbClr val="000000"/>
                              </a:solidFill>
                              <a:latin typeface="Cambria Math" panose="02040503050406030204" pitchFamily="18" charset="0"/>
                            </a:rPr>
                            <m:t>𝑛</m:t>
                          </m:r>
                        </m:den>
                      </m:f>
                      <m:nary>
                        <m:naryPr>
                          <m:chr m:val="∑"/>
                          <m:ctrlPr>
                            <a:rPr lang="en-CA" i="1">
                              <a:solidFill>
                                <a:srgbClr val="000000"/>
                              </a:solidFill>
                              <a:latin typeface="Cambria Math" panose="02040503050406030204" pitchFamily="18" charset="0"/>
                            </a:rPr>
                          </m:ctrlPr>
                        </m:naryPr>
                        <m:sub>
                          <m:r>
                            <a:rPr lang="en-CA" i="1">
                              <a:solidFill>
                                <a:srgbClr val="000000"/>
                              </a:solidFill>
                              <a:latin typeface="Cambria Math" panose="02040503050406030204" pitchFamily="18" charset="0"/>
                            </a:rPr>
                            <m:t>𝑖</m:t>
                          </m:r>
                          <m:r>
                            <a:rPr lang="en-CA" i="1">
                              <a:solidFill>
                                <a:srgbClr val="000000"/>
                              </a:solidFill>
                              <a:latin typeface="Cambria Math" panose="02040503050406030204" pitchFamily="18" charset="0"/>
                            </a:rPr>
                            <m:t>=1</m:t>
                          </m:r>
                        </m:sub>
                        <m:sup>
                          <m:r>
                            <a:rPr lang="en-CA" i="1">
                              <a:solidFill>
                                <a:srgbClr val="000000"/>
                              </a:solidFill>
                              <a:latin typeface="Cambria Math" panose="02040503050406030204" pitchFamily="18" charset="0"/>
                            </a:rPr>
                            <m:t>𝑛</m:t>
                          </m:r>
                        </m:sup>
                        <m:e>
                          <m:sSup>
                            <m:sSupPr>
                              <m:ctrlPr>
                                <a:rPr lang="en-CA" i="1">
                                  <a:solidFill>
                                    <a:srgbClr val="000000"/>
                                  </a:solidFill>
                                  <a:latin typeface="Cambria Math" panose="02040503050406030204" pitchFamily="18" charset="0"/>
                                </a:rPr>
                              </m:ctrlPr>
                            </m:sSupPr>
                            <m:e>
                              <m:d>
                                <m:dPr>
                                  <m:ctrlPr>
                                    <a:rPr lang="en-CA" i="1">
                                      <a:solidFill>
                                        <a:srgbClr val="000000"/>
                                      </a:solidFill>
                                      <a:latin typeface="Cambria Math" panose="02040503050406030204" pitchFamily="18" charset="0"/>
                                    </a:rPr>
                                  </m:ctrlPr>
                                </m:dPr>
                                <m:e>
                                  <m:sSub>
                                    <m:sSubPr>
                                      <m:ctrlPr>
                                        <a:rPr lang="en-CA" i="1">
                                          <a:solidFill>
                                            <a:srgbClr val="000000"/>
                                          </a:solidFill>
                                          <a:latin typeface="Cambria Math" panose="02040503050406030204" pitchFamily="18" charset="0"/>
                                        </a:rPr>
                                      </m:ctrlPr>
                                    </m:sSubPr>
                                    <m:e>
                                      <m:r>
                                        <a:rPr lang="en-CA" i="1">
                                          <a:solidFill>
                                            <a:srgbClr val="000000"/>
                                          </a:solidFill>
                                          <a:latin typeface="Cambria Math" panose="02040503050406030204" pitchFamily="18" charset="0"/>
                                        </a:rPr>
                                        <m:t>𝑦</m:t>
                                      </m:r>
                                    </m:e>
                                    <m:sub>
                                      <m:r>
                                        <a:rPr lang="en-CA" i="1">
                                          <a:solidFill>
                                            <a:srgbClr val="000000"/>
                                          </a:solidFill>
                                          <a:latin typeface="Cambria Math" panose="02040503050406030204" pitchFamily="18" charset="0"/>
                                        </a:rPr>
                                        <m:t>𝑖</m:t>
                                      </m:r>
                                    </m:sub>
                                  </m:sSub>
                                  <m:r>
                                    <a:rPr lang="en-CA" i="1">
                                      <a:solidFill>
                                        <a:srgbClr val="000000"/>
                                      </a:solidFill>
                                      <a:latin typeface="Cambria Math" panose="02040503050406030204" pitchFamily="18" charset="0"/>
                                    </a:rPr>
                                    <m:t>−</m:t>
                                  </m:r>
                                  <m:sSub>
                                    <m:sSubPr>
                                      <m:ctrlPr>
                                        <a:rPr lang="en-CA" i="1">
                                          <a:solidFill>
                                            <a:srgbClr val="000000"/>
                                          </a:solidFill>
                                          <a:latin typeface="Cambria Math" panose="02040503050406030204" pitchFamily="18" charset="0"/>
                                        </a:rPr>
                                      </m:ctrlPr>
                                    </m:sSubPr>
                                    <m:e>
                                      <m:acc>
                                        <m:accPr>
                                          <m:chr m:val="̂"/>
                                          <m:ctrlPr>
                                            <a:rPr lang="en-CA" i="1">
                                              <a:solidFill>
                                                <a:srgbClr val="000000"/>
                                              </a:solidFill>
                                              <a:latin typeface="Cambria Math" panose="02040503050406030204" pitchFamily="18" charset="0"/>
                                            </a:rPr>
                                          </m:ctrlPr>
                                        </m:accPr>
                                        <m:e>
                                          <m:r>
                                            <a:rPr lang="en-CA" i="1">
                                              <a:solidFill>
                                                <a:srgbClr val="000000"/>
                                              </a:solidFill>
                                              <a:latin typeface="Cambria Math" panose="02040503050406030204" pitchFamily="18" charset="0"/>
                                            </a:rPr>
                                            <m:t>𝑦</m:t>
                                          </m:r>
                                        </m:e>
                                      </m:acc>
                                    </m:e>
                                    <m:sub>
                                      <m:r>
                                        <a:rPr lang="en-CA" i="1">
                                          <a:solidFill>
                                            <a:srgbClr val="000000"/>
                                          </a:solidFill>
                                          <a:latin typeface="Cambria Math" panose="02040503050406030204" pitchFamily="18" charset="0"/>
                                        </a:rPr>
                                        <m:t>𝑖</m:t>
                                      </m:r>
                                    </m:sub>
                                  </m:sSub>
                                </m:e>
                              </m:d>
                            </m:e>
                            <m:sup>
                              <m:r>
                                <a:rPr lang="en-CA" i="1">
                                  <a:solidFill>
                                    <a:srgbClr val="000000"/>
                                  </a:solidFill>
                                  <a:latin typeface="Cambria Math" panose="02040503050406030204" pitchFamily="18" charset="0"/>
                                </a:rPr>
                                <m:t>2</m:t>
                              </m:r>
                            </m:sup>
                          </m:sSup>
                        </m:e>
                      </m:nary>
                    </m:oMath>
                  </m:oMathPara>
                </a14:m>
                <a:endParaRPr lang="en-CA" dirty="0">
                  <a:solidFill>
                    <a:srgbClr val="000000"/>
                  </a:solidFill>
                  <a:latin typeface="Montserrat" charset="0"/>
                  <a:ea typeface="Montserrat" charset="0"/>
                  <a:cs typeface="Montserrat" charset="0"/>
                </a:endParaRPr>
              </a:p>
              <a:p>
                <a:pPr marL="342917" indent="-342917"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MSE is calculated by following these steps:</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Calculate the residual for every data point</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Calculate the squared value of the residuals</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Calculate the average of results from step 2 </a:t>
                </a:r>
              </a:p>
            </p:txBody>
          </p:sp>
        </mc:Choice>
        <mc:Fallback xmlns="">
          <p:sp>
            <p:nvSpPr>
              <p:cNvPr id="4" name="Content Placeholder 2">
                <a:extLst>
                  <a:ext uri="{FF2B5EF4-FFF2-40B4-BE49-F238E27FC236}">
                    <a16:creationId xmlns:a16="http://schemas.microsoft.com/office/drawing/2014/main" id="{5AE5B378-63D9-7244-AEAF-9C8A67735A39}"/>
                  </a:ext>
                </a:extLst>
              </p:cNvPr>
              <p:cNvSpPr txBox="1">
                <a:spLocks noRot="1" noChangeAspect="1" noMove="1" noResize="1" noEditPoints="1" noAdjustHandles="1" noChangeArrowheads="1" noChangeShapeType="1" noTextEdit="1"/>
              </p:cNvSpPr>
              <p:nvPr/>
            </p:nvSpPr>
            <p:spPr>
              <a:xfrm>
                <a:off x="372250" y="1150477"/>
                <a:ext cx="11447500" cy="5109199"/>
              </a:xfrm>
              <a:prstGeom prst="rect">
                <a:avLst/>
              </a:prstGeom>
              <a:blipFill>
                <a:blip r:embed="rId4"/>
                <a:stretch>
                  <a:fillRect l="-319" t="-1193"/>
                </a:stretch>
              </a:blipFill>
            </p:spPr>
            <p:txBody>
              <a:bodyPr/>
              <a:lstStyle/>
              <a:p>
                <a:r>
                  <a:rPr lang="en-US">
                    <a:noFill/>
                  </a:rPr>
                  <a:t> </a:t>
                </a:r>
              </a:p>
            </p:txBody>
          </p:sp>
        </mc:Fallback>
      </mc:AlternateContent>
    </p:spTree>
    <p:extLst>
      <p:ext uri="{BB962C8B-B14F-4D97-AF65-F5344CB8AC3E}">
        <p14:creationId xmlns:p14="http://schemas.microsoft.com/office/powerpoint/2010/main" val="2240717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80793-97BF-61CA-A777-A0CDECA2AD2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3E7F11B-3711-1CF5-81B7-391C97A6953D}"/>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33EC328F-386C-4C60-42AD-88449DDC14CA}"/>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35489928-8AE8-90D8-5ACD-F5DB21348713}"/>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 Root Mean Square Error (RMSE) </a:t>
            </a:r>
          </a:p>
        </p:txBody>
      </p:sp>
      <p:sp>
        <p:nvSpPr>
          <p:cNvPr id="9" name="TextBox 8">
            <a:extLst>
              <a:ext uri="{FF2B5EF4-FFF2-40B4-BE49-F238E27FC236}">
                <a16:creationId xmlns:a16="http://schemas.microsoft.com/office/drawing/2014/main" id="{42DD098E-E591-F5A7-2998-034FAB7BC45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94F8010B-035E-0549-A7BE-411CB2740C64}"/>
                  </a:ext>
                </a:extLst>
              </p:cNvPr>
              <p:cNvSpPr txBox="1">
                <a:spLocks/>
              </p:cNvSpPr>
              <p:nvPr/>
            </p:nvSpPr>
            <p:spPr>
              <a:xfrm>
                <a:off x="306397" y="1021222"/>
                <a:ext cx="11752300" cy="50329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Root Mean Square Error (RMSE) represents the </a:t>
                </a:r>
                <a:r>
                  <a:rPr lang="en-CA" sz="1800" b="1" dirty="0">
                    <a:solidFill>
                      <a:srgbClr val="000000"/>
                    </a:solidFill>
                    <a:latin typeface="Montserrat" charset="0"/>
                    <a:ea typeface="Montserrat" charset="0"/>
                    <a:cs typeface="Montserrat" charset="0"/>
                  </a:rPr>
                  <a:t>standard deviation of the residuals </a:t>
                </a:r>
                <a:r>
                  <a:rPr lang="en-CA" sz="1800" dirty="0">
                    <a:solidFill>
                      <a:srgbClr val="000000"/>
                    </a:solidFill>
                    <a:latin typeface="Montserrat" charset="0"/>
                    <a:ea typeface="Montserrat" charset="0"/>
                    <a:cs typeface="Montserrat" charset="0"/>
                  </a:rPr>
                  <a:t>(i.e.: differences between the model predictions and the true values (training data)).</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RMSE is </a:t>
                </a:r>
                <a:r>
                  <a:rPr lang="en-CA" sz="1800" b="1" dirty="0">
                    <a:solidFill>
                      <a:srgbClr val="000000"/>
                    </a:solidFill>
                    <a:latin typeface="Montserrat" charset="0"/>
                    <a:ea typeface="Montserrat" charset="0"/>
                    <a:cs typeface="Montserrat" charset="0"/>
                  </a:rPr>
                  <a:t>easily interpreted </a:t>
                </a:r>
                <a:r>
                  <a:rPr lang="en-CA" sz="1800" dirty="0">
                    <a:solidFill>
                      <a:srgbClr val="000000"/>
                    </a:solidFill>
                    <a:latin typeface="Montserrat" charset="0"/>
                    <a:ea typeface="Montserrat" charset="0"/>
                    <a:cs typeface="Montserrat" charset="0"/>
                  </a:rPr>
                  <a:t>compared to MSE because RMSE units match the units of the output.  </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The RMSE is calculated as follows:</a:t>
                </a:r>
              </a:p>
              <a:p>
                <a:pPr marL="304815" lvl="1" algn="l" defTabSz="609630">
                  <a:spcBef>
                    <a:spcPts val="333"/>
                  </a:spcBef>
                </a:pPr>
                <a14:m>
                  <m:oMathPara xmlns:m="http://schemas.openxmlformats.org/officeDocument/2006/math">
                    <m:oMathParaPr>
                      <m:jc m:val="centerGroup"/>
                    </m:oMathParaPr>
                    <m:oMath xmlns:m="http://schemas.openxmlformats.org/officeDocument/2006/math">
                      <m:r>
                        <a:rPr lang="en-CA" sz="1600" b="1" i="1">
                          <a:solidFill>
                            <a:srgbClr val="000000"/>
                          </a:solidFill>
                          <a:latin typeface="Cambria Math" panose="02040503050406030204" pitchFamily="18" charset="0"/>
                        </a:rPr>
                        <m:t>𝑹𝑴𝑺𝑬</m:t>
                      </m:r>
                      <m:r>
                        <a:rPr lang="en-CA" sz="1600" b="1" i="1">
                          <a:solidFill>
                            <a:srgbClr val="000000"/>
                          </a:solidFill>
                          <a:latin typeface="Cambria Math" panose="02040503050406030204" pitchFamily="18" charset="0"/>
                        </a:rPr>
                        <m:t>=</m:t>
                      </m:r>
                      <m:rad>
                        <m:radPr>
                          <m:degHide m:val="on"/>
                          <m:ctrlPr>
                            <a:rPr lang="en-CA" sz="1600" i="1">
                              <a:solidFill>
                                <a:srgbClr val="000000"/>
                              </a:solidFill>
                              <a:latin typeface="Cambria Math" panose="02040503050406030204" pitchFamily="18" charset="0"/>
                            </a:rPr>
                          </m:ctrlPr>
                        </m:radPr>
                        <m:deg/>
                        <m:e>
                          <m:f>
                            <m:fPr>
                              <m:ctrlPr>
                                <a:rPr lang="en-CA" sz="2400" i="1">
                                  <a:solidFill>
                                    <a:srgbClr val="000000"/>
                                  </a:solidFill>
                                  <a:latin typeface="Cambria Math" panose="02040503050406030204" pitchFamily="18" charset="0"/>
                                </a:rPr>
                              </m:ctrlPr>
                            </m:fPr>
                            <m:num>
                              <m:r>
                                <a:rPr lang="en-CA" sz="2400" i="1">
                                  <a:solidFill>
                                    <a:srgbClr val="000000"/>
                                  </a:solidFill>
                                  <a:latin typeface="Cambria Math" panose="02040503050406030204" pitchFamily="18" charset="0"/>
                                </a:rPr>
                                <m:t>1</m:t>
                              </m:r>
                            </m:num>
                            <m:den>
                              <m:r>
                                <a:rPr lang="en-CA" sz="2400" i="1">
                                  <a:solidFill>
                                    <a:srgbClr val="000000"/>
                                  </a:solidFill>
                                  <a:latin typeface="Cambria Math" panose="02040503050406030204" pitchFamily="18" charset="0"/>
                                </a:rPr>
                                <m:t>𝑛</m:t>
                              </m:r>
                            </m:den>
                          </m:f>
                          <m:nary>
                            <m:naryPr>
                              <m:chr m:val="∑"/>
                              <m:ctrlPr>
                                <a:rPr lang="en-CA" sz="2400" i="1">
                                  <a:solidFill>
                                    <a:srgbClr val="000000"/>
                                  </a:solidFill>
                                  <a:latin typeface="Cambria Math" panose="02040503050406030204" pitchFamily="18" charset="0"/>
                                </a:rPr>
                              </m:ctrlPr>
                            </m:naryPr>
                            <m:sub>
                              <m:r>
                                <a:rPr lang="en-CA" sz="2400" i="1">
                                  <a:solidFill>
                                    <a:srgbClr val="000000"/>
                                  </a:solidFill>
                                  <a:latin typeface="Cambria Math" panose="02040503050406030204" pitchFamily="18" charset="0"/>
                                </a:rPr>
                                <m:t>𝑖</m:t>
                              </m:r>
                              <m:r>
                                <a:rPr lang="en-CA" sz="2400" i="1">
                                  <a:solidFill>
                                    <a:srgbClr val="000000"/>
                                  </a:solidFill>
                                  <a:latin typeface="Cambria Math" panose="02040503050406030204" pitchFamily="18" charset="0"/>
                                </a:rPr>
                                <m:t>=1</m:t>
                              </m:r>
                            </m:sub>
                            <m:sup>
                              <m:r>
                                <a:rPr lang="en-CA" sz="2400" i="1">
                                  <a:solidFill>
                                    <a:srgbClr val="000000"/>
                                  </a:solidFill>
                                  <a:latin typeface="Cambria Math" panose="02040503050406030204" pitchFamily="18" charset="0"/>
                                </a:rPr>
                                <m:t>𝑛</m:t>
                              </m:r>
                            </m:sup>
                            <m:e>
                              <m:sSup>
                                <m:sSupPr>
                                  <m:ctrlPr>
                                    <a:rPr lang="en-CA" sz="2400" i="1">
                                      <a:solidFill>
                                        <a:srgbClr val="000000"/>
                                      </a:solidFill>
                                      <a:latin typeface="Cambria Math" panose="02040503050406030204" pitchFamily="18" charset="0"/>
                                    </a:rPr>
                                  </m:ctrlPr>
                                </m:sSupPr>
                                <m:e>
                                  <m:d>
                                    <m:dPr>
                                      <m:ctrlPr>
                                        <a:rPr lang="en-CA" sz="2400" i="1">
                                          <a:solidFill>
                                            <a:srgbClr val="000000"/>
                                          </a:solidFill>
                                          <a:latin typeface="Cambria Math" panose="02040503050406030204" pitchFamily="18" charset="0"/>
                                        </a:rPr>
                                      </m:ctrlPr>
                                    </m:dPr>
                                    <m:e>
                                      <m:sSub>
                                        <m:sSubPr>
                                          <m:ctrlPr>
                                            <a:rPr lang="en-CA" sz="2400" i="1">
                                              <a:solidFill>
                                                <a:srgbClr val="000000"/>
                                              </a:solidFill>
                                              <a:latin typeface="Cambria Math" panose="02040503050406030204" pitchFamily="18" charset="0"/>
                                            </a:rPr>
                                          </m:ctrlPr>
                                        </m:sSubPr>
                                        <m:e>
                                          <m:r>
                                            <a:rPr lang="en-CA" sz="2400" i="1">
                                              <a:solidFill>
                                                <a:srgbClr val="000000"/>
                                              </a:solidFill>
                                              <a:latin typeface="Cambria Math" panose="02040503050406030204" pitchFamily="18" charset="0"/>
                                            </a:rPr>
                                            <m:t>𝑦</m:t>
                                          </m:r>
                                        </m:e>
                                        <m:sub>
                                          <m:r>
                                            <a:rPr lang="en-CA" sz="2400" i="1">
                                              <a:solidFill>
                                                <a:srgbClr val="000000"/>
                                              </a:solidFill>
                                              <a:latin typeface="Cambria Math" panose="02040503050406030204" pitchFamily="18" charset="0"/>
                                            </a:rPr>
                                            <m:t>𝑖</m:t>
                                          </m:r>
                                        </m:sub>
                                      </m:sSub>
                                      <m:r>
                                        <a:rPr lang="en-CA" sz="2400" i="1">
                                          <a:solidFill>
                                            <a:srgbClr val="000000"/>
                                          </a:solidFill>
                                          <a:latin typeface="Cambria Math" panose="02040503050406030204" pitchFamily="18" charset="0"/>
                                        </a:rPr>
                                        <m:t>−</m:t>
                                      </m:r>
                                      <m:sSub>
                                        <m:sSubPr>
                                          <m:ctrlPr>
                                            <a:rPr lang="en-CA" sz="2400" i="1">
                                              <a:solidFill>
                                                <a:srgbClr val="000000"/>
                                              </a:solidFill>
                                              <a:latin typeface="Cambria Math" panose="02040503050406030204" pitchFamily="18" charset="0"/>
                                            </a:rPr>
                                          </m:ctrlPr>
                                        </m:sSubPr>
                                        <m:e>
                                          <m:acc>
                                            <m:accPr>
                                              <m:chr m:val="̂"/>
                                              <m:ctrlPr>
                                                <a:rPr lang="en-CA" sz="2400" i="1">
                                                  <a:solidFill>
                                                    <a:srgbClr val="000000"/>
                                                  </a:solidFill>
                                                  <a:latin typeface="Cambria Math" panose="02040503050406030204" pitchFamily="18" charset="0"/>
                                                </a:rPr>
                                              </m:ctrlPr>
                                            </m:accPr>
                                            <m:e>
                                              <m:r>
                                                <a:rPr lang="en-CA" sz="2400" i="1">
                                                  <a:solidFill>
                                                    <a:srgbClr val="000000"/>
                                                  </a:solidFill>
                                                  <a:latin typeface="Cambria Math" panose="02040503050406030204" pitchFamily="18" charset="0"/>
                                                </a:rPr>
                                                <m:t>𝑦</m:t>
                                              </m:r>
                                            </m:e>
                                          </m:acc>
                                        </m:e>
                                        <m:sub>
                                          <m:r>
                                            <a:rPr lang="en-CA" sz="2400" i="1">
                                              <a:solidFill>
                                                <a:srgbClr val="000000"/>
                                              </a:solidFill>
                                              <a:latin typeface="Cambria Math" panose="02040503050406030204" pitchFamily="18" charset="0"/>
                                            </a:rPr>
                                            <m:t>𝑖</m:t>
                                          </m:r>
                                        </m:sub>
                                      </m:sSub>
                                    </m:e>
                                  </m:d>
                                </m:e>
                                <m:sup>
                                  <m:r>
                                    <a:rPr lang="en-CA" sz="2400" i="1">
                                      <a:solidFill>
                                        <a:srgbClr val="000000"/>
                                      </a:solidFill>
                                      <a:latin typeface="Cambria Math" panose="02040503050406030204" pitchFamily="18" charset="0"/>
                                    </a:rPr>
                                    <m:t>2</m:t>
                                  </m:r>
                                </m:sup>
                              </m:sSup>
                            </m:e>
                          </m:nary>
                        </m:e>
                      </m:rad>
                    </m:oMath>
                  </m:oMathPara>
                </a14:m>
                <a:endParaRPr lang="en-CA" sz="3200" dirty="0">
                  <a:solidFill>
                    <a:srgbClr val="000000"/>
                  </a:solidFill>
                  <a:latin typeface="Montserrat" charset="0"/>
                  <a:ea typeface="Montserrat" charset="0"/>
                  <a:cs typeface="Montserrat" charset="0"/>
                </a:endParaRPr>
              </a:p>
              <a:p>
                <a:pPr marL="342917" indent="-342917"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RMSE is calculated by following these steps:</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Calculate the residual for every data point</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Calculate the squared value of the residuals</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Calculate the average of the squared residuals</a:t>
                </a:r>
              </a:p>
              <a:p>
                <a:pPr marL="800140" lvl="1" indent="-342917" algn="l" defTabSz="609630">
                  <a:spcBef>
                    <a:spcPts val="333"/>
                  </a:spcBef>
                  <a:buFont typeface="+mj-lt"/>
                  <a:buAutoNum type="arabicPeriod"/>
                </a:pPr>
                <a:r>
                  <a:rPr lang="en-CA" sz="1800" dirty="0">
                    <a:solidFill>
                      <a:srgbClr val="000000"/>
                    </a:solidFill>
                    <a:latin typeface="Montserrat" charset="0"/>
                    <a:ea typeface="Montserrat" charset="0"/>
                    <a:cs typeface="Montserrat" charset="0"/>
                  </a:rPr>
                  <a:t>Obtain the square root of the result</a:t>
                </a:r>
              </a:p>
            </p:txBody>
          </p:sp>
        </mc:Choice>
        <mc:Fallback xmlns="">
          <p:sp>
            <p:nvSpPr>
              <p:cNvPr id="4" name="Content Placeholder 2">
                <a:extLst>
                  <a:ext uri="{FF2B5EF4-FFF2-40B4-BE49-F238E27FC236}">
                    <a16:creationId xmlns:a16="http://schemas.microsoft.com/office/drawing/2014/main" id="{94F8010B-035E-0549-A7BE-411CB2740C64}"/>
                  </a:ext>
                </a:extLst>
              </p:cNvPr>
              <p:cNvSpPr txBox="1">
                <a:spLocks noRot="1" noChangeAspect="1" noMove="1" noResize="1" noEditPoints="1" noAdjustHandles="1" noChangeArrowheads="1" noChangeShapeType="1" noTextEdit="1"/>
              </p:cNvSpPr>
              <p:nvPr/>
            </p:nvSpPr>
            <p:spPr>
              <a:xfrm>
                <a:off x="306397" y="1021222"/>
                <a:ext cx="11752300" cy="5032999"/>
              </a:xfrm>
              <a:prstGeom prst="rect">
                <a:avLst/>
              </a:prstGeom>
              <a:blipFill>
                <a:blip r:embed="rId4"/>
                <a:stretch>
                  <a:fillRect l="-311" t="-1212" r="-571"/>
                </a:stretch>
              </a:blipFill>
            </p:spPr>
            <p:txBody>
              <a:bodyPr/>
              <a:lstStyle/>
              <a:p>
                <a:r>
                  <a:rPr lang="en-US">
                    <a:noFill/>
                  </a:rPr>
                  <a:t> </a:t>
                </a:r>
              </a:p>
            </p:txBody>
          </p:sp>
        </mc:Fallback>
      </mc:AlternateContent>
    </p:spTree>
    <p:extLst>
      <p:ext uri="{BB962C8B-B14F-4D97-AF65-F5344CB8AC3E}">
        <p14:creationId xmlns:p14="http://schemas.microsoft.com/office/powerpoint/2010/main" val="27789625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30F8F-F13E-C03F-F0CC-AC685FA16ED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7EDF5D5-E8B9-07CE-5A22-2108BD0D477F}"/>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364F4A2D-B476-99B9-051D-6BD965A96E0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08FCCCCC-4CD9-7E46-2586-6FDF0DFA8FB6}"/>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 Mean Absolute Percentage Error (MAPE)</a:t>
            </a:r>
          </a:p>
        </p:txBody>
      </p:sp>
      <p:sp>
        <p:nvSpPr>
          <p:cNvPr id="9" name="TextBox 8">
            <a:extLst>
              <a:ext uri="{FF2B5EF4-FFF2-40B4-BE49-F238E27FC236}">
                <a16:creationId xmlns:a16="http://schemas.microsoft.com/office/drawing/2014/main" id="{5C664810-9152-37D5-EF20-5336DDC55525}"/>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EF53860-8ADB-7281-AD4D-358B3E74F312}"/>
                  </a:ext>
                </a:extLst>
              </p:cNvPr>
              <p:cNvSpPr txBox="1">
                <a:spLocks/>
              </p:cNvSpPr>
              <p:nvPr/>
            </p:nvSpPr>
            <p:spPr>
              <a:xfrm>
                <a:off x="306397" y="959654"/>
                <a:ext cx="1175230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MAE values can range from 0 to infinity which makes it difficult to interpret the result as compared to the training data. </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Mean Absolute Percentage Error (MAPE) is the equivalent to MAE but provides the error in a percentage form and therefore overcomes MAE limitations.</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MAPE might exhibit some limitations if the data point value is zero (since there is division operation involved).</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The MAPE is calculated as follows:</a:t>
                </a:r>
              </a:p>
              <a:p>
                <a:pPr marL="304815" lvl="1" defTabSz="609630">
                  <a:spcBef>
                    <a:spcPts val="333"/>
                  </a:spcBef>
                </a:pPr>
                <a14:m>
                  <m:oMathPara xmlns:m="http://schemas.openxmlformats.org/officeDocument/2006/math">
                    <m:oMathParaPr>
                      <m:jc m:val="centerGroup"/>
                    </m:oMathParaPr>
                    <m:oMath xmlns:m="http://schemas.openxmlformats.org/officeDocument/2006/math">
                      <m:r>
                        <a:rPr lang="en-CA" sz="1867" i="1">
                          <a:solidFill>
                            <a:srgbClr val="000000"/>
                          </a:solidFill>
                          <a:latin typeface="Cambria Math" panose="02040503050406030204" pitchFamily="18" charset="0"/>
                        </a:rPr>
                        <m:t>𝑀𝐴𝑃𝐸</m:t>
                      </m:r>
                      <m:r>
                        <a:rPr lang="en-CA" sz="1867" i="1">
                          <a:solidFill>
                            <a:srgbClr val="000000"/>
                          </a:solidFill>
                          <a:latin typeface="Cambria Math" panose="02040503050406030204" pitchFamily="18" charset="0"/>
                        </a:rPr>
                        <m:t>=</m:t>
                      </m:r>
                      <m:f>
                        <m:fPr>
                          <m:ctrlPr>
                            <a:rPr lang="en-CA" sz="2667" i="1">
                              <a:solidFill>
                                <a:srgbClr val="000000"/>
                              </a:solidFill>
                              <a:latin typeface="Cambria Math" panose="02040503050406030204" pitchFamily="18" charset="0"/>
                            </a:rPr>
                          </m:ctrlPr>
                        </m:fPr>
                        <m:num>
                          <m:r>
                            <a:rPr lang="en-CA" sz="2667" i="1">
                              <a:solidFill>
                                <a:srgbClr val="000000"/>
                              </a:solidFill>
                              <a:latin typeface="Cambria Math" panose="02040503050406030204" pitchFamily="18" charset="0"/>
                            </a:rPr>
                            <m:t>100%</m:t>
                          </m:r>
                        </m:num>
                        <m:den>
                          <m:r>
                            <a:rPr lang="en-CA" sz="2667" i="1">
                              <a:solidFill>
                                <a:srgbClr val="000000"/>
                              </a:solidFill>
                              <a:latin typeface="Cambria Math" panose="02040503050406030204" pitchFamily="18" charset="0"/>
                            </a:rPr>
                            <m:t>𝑛</m:t>
                          </m:r>
                        </m:den>
                      </m:f>
                      <m:nary>
                        <m:naryPr>
                          <m:chr m:val="∑"/>
                          <m:ctrlPr>
                            <a:rPr lang="en-CA" sz="2667" i="1">
                              <a:solidFill>
                                <a:srgbClr val="000000"/>
                              </a:solidFill>
                              <a:latin typeface="Cambria Math" panose="02040503050406030204" pitchFamily="18" charset="0"/>
                            </a:rPr>
                          </m:ctrlPr>
                        </m:naryPr>
                        <m:sub>
                          <m:r>
                            <a:rPr lang="en-CA" sz="2667" i="1">
                              <a:solidFill>
                                <a:srgbClr val="000000"/>
                              </a:solidFill>
                              <a:latin typeface="Cambria Math" panose="02040503050406030204" pitchFamily="18" charset="0"/>
                            </a:rPr>
                            <m:t>𝑖</m:t>
                          </m:r>
                          <m:r>
                            <a:rPr lang="en-CA" sz="2667" i="1">
                              <a:solidFill>
                                <a:srgbClr val="000000"/>
                              </a:solidFill>
                              <a:latin typeface="Cambria Math" panose="02040503050406030204" pitchFamily="18" charset="0"/>
                            </a:rPr>
                            <m:t>=1</m:t>
                          </m:r>
                        </m:sub>
                        <m:sup>
                          <m:r>
                            <a:rPr lang="en-CA" sz="2667" i="1">
                              <a:solidFill>
                                <a:srgbClr val="000000"/>
                              </a:solidFill>
                              <a:latin typeface="Cambria Math" panose="02040503050406030204" pitchFamily="18" charset="0"/>
                            </a:rPr>
                            <m:t>𝑛</m:t>
                          </m:r>
                        </m:sup>
                        <m:e>
                          <m:r>
                            <a:rPr lang="en-CA" sz="2667" i="1">
                              <a:solidFill>
                                <a:srgbClr val="000000"/>
                              </a:solidFill>
                              <a:latin typeface="Cambria Math" panose="02040503050406030204" pitchFamily="18" charset="0"/>
                            </a:rPr>
                            <m:t>|(</m:t>
                          </m:r>
                          <m:sSub>
                            <m:sSubPr>
                              <m:ctrlPr>
                                <a:rPr lang="en-CA" sz="2667" i="1">
                                  <a:solidFill>
                                    <a:srgbClr val="000000"/>
                                  </a:solidFill>
                                  <a:latin typeface="Cambria Math" panose="02040503050406030204" pitchFamily="18" charset="0"/>
                                </a:rPr>
                              </m:ctrlPr>
                            </m:sSubPr>
                            <m:e>
                              <m:r>
                                <a:rPr lang="en-CA" sz="2667" i="1">
                                  <a:solidFill>
                                    <a:srgbClr val="000000"/>
                                  </a:solidFill>
                                  <a:latin typeface="Cambria Math" panose="02040503050406030204" pitchFamily="18" charset="0"/>
                                </a:rPr>
                                <m:t>𝑦</m:t>
                              </m:r>
                            </m:e>
                            <m:sub>
                              <m:r>
                                <a:rPr lang="en-CA" sz="2667" i="1">
                                  <a:solidFill>
                                    <a:srgbClr val="000000"/>
                                  </a:solidFill>
                                  <a:latin typeface="Cambria Math" panose="02040503050406030204" pitchFamily="18" charset="0"/>
                                </a:rPr>
                                <m:t>𝑖</m:t>
                              </m:r>
                            </m:sub>
                          </m:sSub>
                          <m:r>
                            <a:rPr lang="en-CA" sz="2667" i="1">
                              <a:solidFill>
                                <a:srgbClr val="000000"/>
                              </a:solidFill>
                              <a:latin typeface="Cambria Math" panose="02040503050406030204" pitchFamily="18" charset="0"/>
                            </a:rPr>
                            <m:t>−</m:t>
                          </m:r>
                          <m:sSub>
                            <m:sSubPr>
                              <m:ctrlPr>
                                <a:rPr lang="en-CA" sz="2667" i="1">
                                  <a:solidFill>
                                    <a:srgbClr val="000000"/>
                                  </a:solidFill>
                                  <a:latin typeface="Cambria Math" panose="02040503050406030204" pitchFamily="18" charset="0"/>
                                </a:rPr>
                              </m:ctrlPr>
                            </m:sSubPr>
                            <m:e>
                              <m:acc>
                                <m:accPr>
                                  <m:chr m:val="̂"/>
                                  <m:ctrlPr>
                                    <a:rPr lang="en-CA" sz="2667" i="1">
                                      <a:solidFill>
                                        <a:srgbClr val="000000"/>
                                      </a:solidFill>
                                      <a:latin typeface="Cambria Math" panose="02040503050406030204" pitchFamily="18" charset="0"/>
                                    </a:rPr>
                                  </m:ctrlPr>
                                </m:accPr>
                                <m:e>
                                  <m:r>
                                    <a:rPr lang="en-CA" sz="2667" i="1">
                                      <a:solidFill>
                                        <a:srgbClr val="000000"/>
                                      </a:solidFill>
                                      <a:latin typeface="Cambria Math" panose="02040503050406030204" pitchFamily="18" charset="0"/>
                                    </a:rPr>
                                    <m:t>𝑦</m:t>
                                  </m:r>
                                </m:e>
                              </m:acc>
                            </m:e>
                            <m:sub>
                              <m:r>
                                <a:rPr lang="en-CA" sz="2667" i="1">
                                  <a:solidFill>
                                    <a:srgbClr val="000000"/>
                                  </a:solidFill>
                                  <a:latin typeface="Cambria Math" panose="02040503050406030204" pitchFamily="18" charset="0"/>
                                </a:rPr>
                                <m:t>𝑖</m:t>
                              </m:r>
                            </m:sub>
                          </m:sSub>
                          <m:r>
                            <a:rPr lang="en-CA" sz="2667" i="1">
                              <a:solidFill>
                                <a:srgbClr val="000000"/>
                              </a:solidFill>
                              <a:latin typeface="Cambria Math" panose="02040503050406030204" pitchFamily="18" charset="0"/>
                            </a:rPr>
                            <m:t>)/</m:t>
                          </m:r>
                          <m:sSub>
                            <m:sSubPr>
                              <m:ctrlPr>
                                <a:rPr lang="en-CA" sz="2667" i="1">
                                  <a:solidFill>
                                    <a:srgbClr val="000000"/>
                                  </a:solidFill>
                                  <a:latin typeface="Cambria Math" panose="02040503050406030204" pitchFamily="18" charset="0"/>
                                </a:rPr>
                              </m:ctrlPr>
                            </m:sSubPr>
                            <m:e>
                              <m:r>
                                <a:rPr lang="en-CA" sz="2667" i="1">
                                  <a:solidFill>
                                    <a:srgbClr val="000000"/>
                                  </a:solidFill>
                                  <a:latin typeface="Cambria Math" panose="02040503050406030204" pitchFamily="18" charset="0"/>
                                </a:rPr>
                                <m:t>𝑦</m:t>
                              </m:r>
                            </m:e>
                            <m:sub>
                              <m:r>
                                <a:rPr lang="en-CA" sz="2667" i="1">
                                  <a:solidFill>
                                    <a:srgbClr val="000000"/>
                                  </a:solidFill>
                                  <a:latin typeface="Cambria Math" panose="02040503050406030204" pitchFamily="18" charset="0"/>
                                </a:rPr>
                                <m:t>𝑖</m:t>
                              </m:r>
                            </m:sub>
                          </m:sSub>
                          <m:r>
                            <a:rPr lang="en-CA" sz="2667" i="1">
                              <a:solidFill>
                                <a:srgbClr val="000000"/>
                              </a:solidFill>
                              <a:latin typeface="Cambria Math" panose="02040503050406030204" pitchFamily="18" charset="0"/>
                            </a:rPr>
                            <m:t>|</m:t>
                          </m:r>
                        </m:e>
                      </m:nary>
                    </m:oMath>
                  </m:oMathPara>
                </a14:m>
                <a:endParaRPr lang="en-CA" sz="2667" dirty="0">
                  <a:solidFill>
                    <a:srgbClr val="000000"/>
                  </a:solidFill>
                  <a:latin typeface="Cambria" panose="02040503050406030204"/>
                </a:endParaRPr>
              </a:p>
            </p:txBody>
          </p:sp>
        </mc:Choice>
        <mc:Fallback xmlns="">
          <p:sp>
            <p:nvSpPr>
              <p:cNvPr id="4" name="Content Placeholder 2">
                <a:extLst>
                  <a:ext uri="{FF2B5EF4-FFF2-40B4-BE49-F238E27FC236}">
                    <a16:creationId xmlns:a16="http://schemas.microsoft.com/office/drawing/2014/main" id="{4EF53860-8ADB-7281-AD4D-358B3E74F312}"/>
                  </a:ext>
                </a:extLst>
              </p:cNvPr>
              <p:cNvSpPr txBox="1">
                <a:spLocks noRot="1" noChangeAspect="1" noMove="1" noResize="1" noEditPoints="1" noAdjustHandles="1" noChangeArrowheads="1" noChangeShapeType="1" noTextEdit="1"/>
              </p:cNvSpPr>
              <p:nvPr/>
            </p:nvSpPr>
            <p:spPr>
              <a:xfrm>
                <a:off x="306397" y="959654"/>
                <a:ext cx="11752300" cy="4525963"/>
              </a:xfrm>
              <a:prstGeom prst="rect">
                <a:avLst/>
              </a:prstGeom>
              <a:blipFill>
                <a:blip r:embed="rId4"/>
                <a:stretch>
                  <a:fillRect l="-311" t="-1211"/>
                </a:stretch>
              </a:blipFill>
            </p:spPr>
            <p:txBody>
              <a:bodyPr/>
              <a:lstStyle/>
              <a:p>
                <a:r>
                  <a:rPr lang="en-US">
                    <a:noFill/>
                  </a:rPr>
                  <a:t> </a:t>
                </a:r>
              </a:p>
            </p:txBody>
          </p:sp>
        </mc:Fallback>
      </mc:AlternateContent>
    </p:spTree>
    <p:extLst>
      <p:ext uri="{BB962C8B-B14F-4D97-AF65-F5344CB8AC3E}">
        <p14:creationId xmlns:p14="http://schemas.microsoft.com/office/powerpoint/2010/main" val="256336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F9B9B-E2B4-D0E3-4656-E6F700518F1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F0B83B-C5A8-E0C4-77C4-95EED0BD9986}"/>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CC49A778-13FA-7646-FC26-70569098608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20B4547-76A8-D5C9-52EC-A0626E701E3B}"/>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Project Overview</a:t>
            </a:r>
          </a:p>
        </p:txBody>
      </p:sp>
      <p:sp>
        <p:nvSpPr>
          <p:cNvPr id="9" name="TextBox 8">
            <a:extLst>
              <a:ext uri="{FF2B5EF4-FFF2-40B4-BE49-F238E27FC236}">
                <a16:creationId xmlns:a16="http://schemas.microsoft.com/office/drawing/2014/main" id="{1B6D56BF-CBDD-F0E2-1F12-7693390612A5}"/>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6" name="TextBox 15">
            <a:extLst>
              <a:ext uri="{FF2B5EF4-FFF2-40B4-BE49-F238E27FC236}">
                <a16:creationId xmlns:a16="http://schemas.microsoft.com/office/drawing/2014/main" id="{41CBDCE8-54B3-A7B8-91C2-00217FD0BD00}"/>
              </a:ext>
            </a:extLst>
          </p:cNvPr>
          <p:cNvSpPr txBox="1"/>
          <p:nvPr/>
        </p:nvSpPr>
        <p:spPr>
          <a:xfrm>
            <a:off x="722168" y="692498"/>
            <a:ext cx="11167251" cy="400110"/>
          </a:xfrm>
          <a:prstGeom prst="rect">
            <a:avLst/>
          </a:prstGeom>
          <a:solidFill>
            <a:schemeClr val="bg1"/>
          </a:solidFill>
        </p:spPr>
        <p:txBody>
          <a:bodyPr wrap="square" rtlCol="0">
            <a:spAutoFit/>
          </a:bodyPr>
          <a:lstStyle>
            <a:defPPr marR="0" lvl="0" algn="l" rtl="0">
              <a:lnSpc>
                <a:spcPct val="100000"/>
              </a:lnSpc>
              <a:spcBef>
                <a:spcPts val="0"/>
              </a:spcBef>
              <a:spcAft>
                <a:spcPts val="0"/>
              </a:spcAft>
              <a:defRPr lang="en-US"/>
            </a:defPPr>
            <a:lvl1pPr algn="ctr">
              <a:defRPr sz="2000" b="0">
                <a:solidFill>
                  <a:srgbClr val="D56E48"/>
                </a:solidFill>
              </a:defRPr>
            </a:lvl1pPr>
          </a:lstStyle>
          <a:p>
            <a:endParaRPr lang="en-CA" dirty="0"/>
          </a:p>
        </p:txBody>
      </p:sp>
      <p:cxnSp>
        <p:nvCxnSpPr>
          <p:cNvPr id="4" name="Straight Arrow Connector 3">
            <a:extLst>
              <a:ext uri="{FF2B5EF4-FFF2-40B4-BE49-F238E27FC236}">
                <a16:creationId xmlns:a16="http://schemas.microsoft.com/office/drawing/2014/main" id="{4A28FE2F-E08E-4C81-7ABC-A6F5389A8B88}"/>
              </a:ext>
            </a:extLst>
          </p:cNvPr>
          <p:cNvCxnSpPr>
            <a:cxnSpLocks/>
          </p:cNvCxnSpPr>
          <p:nvPr/>
        </p:nvCxnSpPr>
        <p:spPr>
          <a:xfrm>
            <a:off x="3634977" y="3899306"/>
            <a:ext cx="10557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74FADC8-2C48-8C68-CF68-508F7BE5C028}"/>
              </a:ext>
            </a:extLst>
          </p:cNvPr>
          <p:cNvCxnSpPr>
            <a:cxnSpLocks/>
          </p:cNvCxnSpPr>
          <p:nvPr/>
        </p:nvCxnSpPr>
        <p:spPr>
          <a:xfrm>
            <a:off x="7457408" y="3899306"/>
            <a:ext cx="6904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1BF394-0610-46A8-9825-39684818C55E}"/>
              </a:ext>
            </a:extLst>
          </p:cNvPr>
          <p:cNvSpPr txBox="1"/>
          <p:nvPr/>
        </p:nvSpPr>
        <p:spPr>
          <a:xfrm>
            <a:off x="8685838" y="3250655"/>
            <a:ext cx="2711945" cy="420564"/>
          </a:xfrm>
          <a:prstGeom prst="rect">
            <a:avLst/>
          </a:prstGeom>
          <a:noFill/>
        </p:spPr>
        <p:txBody>
          <a:bodyPr wrap="square">
            <a:spAutoFit/>
          </a:bodyPr>
          <a:lstStyle>
            <a:defPPr>
              <a:defRPr lang="en-US"/>
            </a:defPPr>
            <a:lvl1pPr>
              <a:defRPr sz="3200" b="1" i="0">
                <a:solidFill>
                  <a:srgbClr val="16191F"/>
                </a:solidFill>
                <a:effectLst/>
                <a:latin typeface="+mj-lt"/>
              </a:defRPr>
            </a:lvl1pPr>
          </a:lstStyle>
          <a:p>
            <a:pPr defTabSz="914446"/>
            <a:r>
              <a:rPr lang="en-US" sz="2133" dirty="0">
                <a:latin typeface="Montserrat" panose="00000500000000000000" pitchFamily="2" charset="0"/>
              </a:rPr>
              <a:t>Model Output</a:t>
            </a:r>
          </a:p>
        </p:txBody>
      </p:sp>
      <p:sp>
        <p:nvSpPr>
          <p:cNvPr id="15" name="TextBox 14">
            <a:extLst>
              <a:ext uri="{FF2B5EF4-FFF2-40B4-BE49-F238E27FC236}">
                <a16:creationId xmlns:a16="http://schemas.microsoft.com/office/drawing/2014/main" id="{AAB2122B-C1AF-F037-61AC-012BD4934647}"/>
              </a:ext>
            </a:extLst>
          </p:cNvPr>
          <p:cNvSpPr txBox="1"/>
          <p:nvPr/>
        </p:nvSpPr>
        <p:spPr>
          <a:xfrm>
            <a:off x="154722" y="883195"/>
            <a:ext cx="11780457" cy="124569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dirty="0"/>
              <a:t>In this project, we’ll apply machine learning regression techniques to predict units sold from supplement sales based on various factors such as price, location, and discounts.</a:t>
            </a:r>
          </a:p>
          <a:p>
            <a:r>
              <a:rPr lang="en-US" dirty="0"/>
              <a:t>We will focus on understanding the workflow to build machine learning regression models in a typical data science project.</a:t>
            </a:r>
          </a:p>
        </p:txBody>
      </p:sp>
      <p:sp>
        <p:nvSpPr>
          <p:cNvPr id="19" name="Rectangle: Rounded Corners 18">
            <a:extLst>
              <a:ext uri="{FF2B5EF4-FFF2-40B4-BE49-F238E27FC236}">
                <a16:creationId xmlns:a16="http://schemas.microsoft.com/office/drawing/2014/main" id="{E9E4B1BC-6ADC-1B3F-B13F-1EF845A46CA1}"/>
              </a:ext>
            </a:extLst>
          </p:cNvPr>
          <p:cNvSpPr/>
          <p:nvPr/>
        </p:nvSpPr>
        <p:spPr>
          <a:xfrm>
            <a:off x="4755640" y="3429000"/>
            <a:ext cx="2680720" cy="968468"/>
          </a:xfrm>
          <a:prstGeom prst="roundRect">
            <a:avLst/>
          </a:prstGeom>
          <a:solidFill>
            <a:srgbClr val="0C1752"/>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sp>
        <p:nvSpPr>
          <p:cNvPr id="3" name="TextBox 2">
            <a:extLst>
              <a:ext uri="{FF2B5EF4-FFF2-40B4-BE49-F238E27FC236}">
                <a16:creationId xmlns:a16="http://schemas.microsoft.com/office/drawing/2014/main" id="{DBC2EE0A-7D4E-7569-5FC0-4C6F39AEE6CC}"/>
              </a:ext>
            </a:extLst>
          </p:cNvPr>
          <p:cNvSpPr txBox="1"/>
          <p:nvPr/>
        </p:nvSpPr>
        <p:spPr>
          <a:xfrm>
            <a:off x="4690717" y="3545363"/>
            <a:ext cx="2680720" cy="707886"/>
          </a:xfrm>
          <a:prstGeom prst="rect">
            <a:avLst/>
          </a:prstGeom>
          <a:noFill/>
        </p:spPr>
        <p:txBody>
          <a:bodyPr wrap="square">
            <a:spAutoFit/>
          </a:bodyPr>
          <a:lstStyle/>
          <a:p>
            <a:pPr algn="ctr"/>
            <a:r>
              <a:rPr lang="en-US" sz="2000" b="1" dirty="0">
                <a:solidFill>
                  <a:schemeClr val="bg1"/>
                </a:solidFill>
                <a:latin typeface="Montserrat" panose="00000500000000000000" pitchFamily="2" charset="0"/>
              </a:rPr>
              <a:t>Machine Learning Regression Model</a:t>
            </a:r>
            <a:endParaRPr lang="en-CA" sz="2000" dirty="0">
              <a:solidFill>
                <a:schemeClr val="bg1"/>
              </a:solidFill>
            </a:endParaRPr>
          </a:p>
        </p:txBody>
      </p:sp>
      <p:sp>
        <p:nvSpPr>
          <p:cNvPr id="13" name="TextBox 12">
            <a:extLst>
              <a:ext uri="{FF2B5EF4-FFF2-40B4-BE49-F238E27FC236}">
                <a16:creationId xmlns:a16="http://schemas.microsoft.com/office/drawing/2014/main" id="{A69F94ED-4E93-8DAE-8450-DD7A4D09A30C}"/>
              </a:ext>
            </a:extLst>
          </p:cNvPr>
          <p:cNvSpPr txBox="1"/>
          <p:nvPr/>
        </p:nvSpPr>
        <p:spPr>
          <a:xfrm>
            <a:off x="302579" y="2518219"/>
            <a:ext cx="3445826" cy="420564"/>
          </a:xfrm>
          <a:prstGeom prst="rect">
            <a:avLst/>
          </a:prstGeom>
          <a:noFill/>
        </p:spPr>
        <p:txBody>
          <a:bodyPr wrap="square">
            <a:spAutoFit/>
          </a:bodyPr>
          <a:lstStyle/>
          <a:p>
            <a:pPr algn="ctr" defTabSz="914446"/>
            <a:r>
              <a:rPr lang="en-US" sz="2133" b="1" dirty="0">
                <a:solidFill>
                  <a:srgbClr val="16191F"/>
                </a:solidFill>
                <a:latin typeface="Montserrat" panose="00000500000000000000" pitchFamily="2" charset="0"/>
              </a:rPr>
              <a:t>Model Inputs</a:t>
            </a:r>
            <a:endParaRPr lang="en-US" sz="2133" dirty="0">
              <a:solidFill>
                <a:srgbClr val="16191F"/>
              </a:solidFill>
              <a:latin typeface="Montserrat" panose="00000500000000000000" pitchFamily="2" charset="0"/>
            </a:endParaRPr>
          </a:p>
        </p:txBody>
      </p:sp>
      <p:sp>
        <p:nvSpPr>
          <p:cNvPr id="20" name="Rectangle 2">
            <a:extLst>
              <a:ext uri="{FF2B5EF4-FFF2-40B4-BE49-F238E27FC236}">
                <a16:creationId xmlns:a16="http://schemas.microsoft.com/office/drawing/2014/main" id="{878A1027-1295-41F0-3DDF-D48F9C0B147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
        <p:nvSpPr>
          <p:cNvPr id="21" name="TextBox 20">
            <a:extLst>
              <a:ext uri="{FF2B5EF4-FFF2-40B4-BE49-F238E27FC236}">
                <a16:creationId xmlns:a16="http://schemas.microsoft.com/office/drawing/2014/main" id="{E0D8CBDD-3910-6065-D051-31A4E5D05F8D}"/>
              </a:ext>
            </a:extLst>
          </p:cNvPr>
          <p:cNvSpPr txBox="1"/>
          <p:nvPr/>
        </p:nvSpPr>
        <p:spPr>
          <a:xfrm>
            <a:off x="1012636" y="3129744"/>
            <a:ext cx="2145381" cy="1754326"/>
          </a:xfrm>
          <a:prstGeom prst="rect">
            <a:avLst/>
          </a:prstGeom>
          <a:noFill/>
        </p:spPr>
        <p:txBody>
          <a:bodyPr wrap="square">
            <a:spAutoFit/>
          </a:bodyPr>
          <a:lstStyle/>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Date</a:t>
            </a:r>
          </a:p>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Product Name</a:t>
            </a:r>
          </a:p>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Category</a:t>
            </a:r>
          </a:p>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Price</a:t>
            </a:r>
            <a:endParaRPr lang="en-CA" dirty="0">
              <a:latin typeface="Montserrat" panose="00000500000000000000" pitchFamily="2" charset="0"/>
              <a:ea typeface="Aptos" panose="020B0004020202020204" pitchFamily="34" charset="0"/>
              <a:cs typeface="Times New Roman" panose="02020603050405020304" pitchFamily="18" charset="0"/>
            </a:endParaRPr>
          </a:p>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Discount</a:t>
            </a:r>
            <a:endParaRPr lang="en-CA" dirty="0">
              <a:latin typeface="Montserrat" panose="00000500000000000000" pitchFamily="2" charset="0"/>
              <a:ea typeface="Aptos" panose="020B0004020202020204" pitchFamily="34" charset="0"/>
              <a:cs typeface="Times New Roman" panose="02020603050405020304" pitchFamily="18" charset="0"/>
            </a:endParaRPr>
          </a:p>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Location</a:t>
            </a:r>
            <a:endParaRPr lang="en-CA" dirty="0">
              <a:latin typeface="Montserrat" panose="00000500000000000000" pitchFamily="2" charset="0"/>
            </a:endParaRPr>
          </a:p>
        </p:txBody>
      </p:sp>
      <p:sp>
        <p:nvSpPr>
          <p:cNvPr id="23" name="TextBox 22">
            <a:extLst>
              <a:ext uri="{FF2B5EF4-FFF2-40B4-BE49-F238E27FC236}">
                <a16:creationId xmlns:a16="http://schemas.microsoft.com/office/drawing/2014/main" id="{2A178F2F-8A59-B45E-408D-49FA8446428F}"/>
              </a:ext>
            </a:extLst>
          </p:cNvPr>
          <p:cNvSpPr txBox="1"/>
          <p:nvPr/>
        </p:nvSpPr>
        <p:spPr>
          <a:xfrm>
            <a:off x="8410115" y="3637575"/>
            <a:ext cx="2711946" cy="369332"/>
          </a:xfrm>
          <a:prstGeom prst="rect">
            <a:avLst/>
          </a:prstGeom>
          <a:noFill/>
        </p:spPr>
        <p:txBody>
          <a:bodyPr wrap="square">
            <a:spAutoFit/>
          </a:bodyPr>
          <a:lstStyle/>
          <a:p>
            <a:pPr algn="ctr"/>
            <a:r>
              <a:rPr lang="en-CA" sz="1800" dirty="0">
                <a:effectLst/>
                <a:latin typeface="Montserrat" panose="00000500000000000000" pitchFamily="2" charset="0"/>
                <a:ea typeface="Aptos" panose="020B0004020202020204" pitchFamily="34" charset="0"/>
                <a:cs typeface="Times New Roman" panose="02020603050405020304" pitchFamily="18" charset="0"/>
              </a:rPr>
              <a:t>Units Sold</a:t>
            </a:r>
          </a:p>
        </p:txBody>
      </p:sp>
      <p:sp>
        <p:nvSpPr>
          <p:cNvPr id="24" name="Right Brace 23">
            <a:extLst>
              <a:ext uri="{FF2B5EF4-FFF2-40B4-BE49-F238E27FC236}">
                <a16:creationId xmlns:a16="http://schemas.microsoft.com/office/drawing/2014/main" id="{2EEC0A80-F199-2E28-EC18-B5438DC26B03}"/>
              </a:ext>
            </a:extLst>
          </p:cNvPr>
          <p:cNvSpPr/>
          <p:nvPr/>
        </p:nvSpPr>
        <p:spPr>
          <a:xfrm>
            <a:off x="3239154" y="2607160"/>
            <a:ext cx="321733" cy="2584291"/>
          </a:xfrm>
          <a:prstGeom prst="rightBrace">
            <a:avLst>
              <a:gd name="adj1" fmla="val 167110"/>
              <a:gd name="adj2" fmla="val 50000"/>
            </a:avLst>
          </a:prstGeom>
          <a:noFill/>
          <a:ln w="57150" cap="flat" cmpd="sng" algn="ctr">
            <a:solidFill>
              <a:srgbClr val="062E6D"/>
            </a:solid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67" b="0" i="0" u="none" strike="noStrike" kern="0" cap="none" spc="0" normalizeH="0" baseline="0" noProof="0" dirty="0">
              <a:ln>
                <a:noFill/>
              </a:ln>
              <a:solidFill>
                <a:srgbClr val="000000"/>
              </a:solidFill>
              <a:effectLst/>
              <a:uLnTx/>
              <a:uFillTx/>
              <a:latin typeface="Montserrat" panose="00000500000000000000" pitchFamily="2" charset="0"/>
            </a:endParaRPr>
          </a:p>
        </p:txBody>
      </p:sp>
    </p:spTree>
    <p:extLst>
      <p:ext uri="{BB962C8B-B14F-4D97-AF65-F5344CB8AC3E}">
        <p14:creationId xmlns:p14="http://schemas.microsoft.com/office/powerpoint/2010/main" val="390145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7240E-DC8E-9C17-C88C-DA9E67B0167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1E17492-8DC7-9894-71AC-F2E3F981B3CC}"/>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AD2EEE73-6BE5-A823-A4F3-EB8E605EFD38}"/>
              </a:ext>
            </a:extLst>
          </p:cNvPr>
          <p:cNvPicPr>
            <a:picLocks noChangeAspect="1"/>
          </p:cNvPicPr>
          <p:nvPr/>
        </p:nvPicPr>
        <p:blipFill>
          <a:blip r:embed="rId3"/>
          <a:srcRect l="2731" t="18967" r="5594" b="23672"/>
          <a:stretch/>
        </p:blipFill>
        <p:spPr>
          <a:xfrm>
            <a:off x="9428854" y="90489"/>
            <a:ext cx="2763146" cy="477788"/>
          </a:xfrm>
          <a:prstGeom prst="rect">
            <a:avLst/>
          </a:prstGeom>
        </p:spPr>
      </p:pic>
      <mc:AlternateContent xmlns:mc="http://schemas.openxmlformats.org/markup-compatibility/2006" xmlns:a14="http://schemas.microsoft.com/office/drawing/2010/main">
        <mc:Choice Requires="a14">
          <p:sp>
            <p:nvSpPr>
              <p:cNvPr id="7" name="Прямоугольник 9">
                <a:extLst>
                  <a:ext uri="{FF2B5EF4-FFF2-40B4-BE49-F238E27FC236}">
                    <a16:creationId xmlns:a16="http://schemas.microsoft.com/office/drawing/2014/main" id="{6FA4621A-F7D1-50EB-6CE1-5F71E4277A0D}"/>
                  </a:ext>
                </a:extLst>
              </p:cNvPr>
              <p:cNvSpPr/>
              <p:nvPr/>
            </p:nvSpPr>
            <p:spPr>
              <a:xfrm>
                <a:off x="154722" y="90489"/>
                <a:ext cx="10464338"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 R Square (</a:t>
                </a:r>
                <a14:m>
                  <m:oMath xmlns:m="http://schemas.openxmlformats.org/officeDocument/2006/math">
                    <m:sSup>
                      <m:sSupPr>
                        <m:ctrlPr>
                          <a:rPr lang="en-CA" sz="2400" i="1" dirty="0" smtClean="0">
                            <a:solidFill>
                              <a:schemeClr val="bg1"/>
                            </a:solidFill>
                            <a:latin typeface="Cambria Math" panose="02040503050406030204" pitchFamily="18" charset="0"/>
                          </a:rPr>
                        </m:ctrlPr>
                      </m:sSupPr>
                      <m:e>
                        <m:r>
                          <a:rPr lang="en-CA" sz="2400" dirty="0">
                            <a:solidFill>
                              <a:schemeClr val="bg1"/>
                            </a:solidFill>
                            <a:latin typeface="Cambria Math" panose="02040503050406030204" pitchFamily="18" charset="0"/>
                          </a:rPr>
                          <m:t>𝑅</m:t>
                        </m:r>
                      </m:e>
                      <m:sup>
                        <m:r>
                          <a:rPr lang="en-CA" sz="2400" dirty="0">
                            <a:solidFill>
                              <a:schemeClr val="bg1"/>
                            </a:solidFill>
                            <a:latin typeface="Cambria Math" panose="02040503050406030204" pitchFamily="18" charset="0"/>
                          </a:rPr>
                          <m:t>2</m:t>
                        </m:r>
                      </m:sup>
                    </m:sSup>
                  </m:oMath>
                </a14:m>
                <a:r>
                  <a:rPr lang="en-US" sz="2400" dirty="0">
                    <a:solidFill>
                      <a:schemeClr val="bg1"/>
                    </a:solidFill>
                    <a:latin typeface="Montserrat" charset="0"/>
                    <a:ea typeface="Montserrat" charset="0"/>
                    <a:cs typeface="Montserrat" charset="0"/>
                  </a:rPr>
                  <a:t>)</a:t>
                </a:r>
              </a:p>
            </p:txBody>
          </p:sp>
        </mc:Choice>
        <mc:Fallback xmlns="">
          <p:sp>
            <p:nvSpPr>
              <p:cNvPr id="7" name="Прямоугольник 9">
                <a:extLst>
                  <a:ext uri="{FF2B5EF4-FFF2-40B4-BE49-F238E27FC236}">
                    <a16:creationId xmlns:a16="http://schemas.microsoft.com/office/drawing/2014/main" id="{6FA4621A-F7D1-50EB-6CE1-5F71E4277A0D}"/>
                  </a:ext>
                </a:extLst>
              </p:cNvPr>
              <p:cNvSpPr>
                <a:spLocks noRot="1" noChangeAspect="1" noMove="1" noResize="1" noEditPoints="1" noAdjustHandles="1" noChangeArrowheads="1" noChangeShapeType="1" noTextEdit="1"/>
              </p:cNvSpPr>
              <p:nvPr/>
            </p:nvSpPr>
            <p:spPr>
              <a:xfrm>
                <a:off x="154722" y="90489"/>
                <a:ext cx="10464338" cy="461665"/>
              </a:xfrm>
              <a:prstGeom prst="rect">
                <a:avLst/>
              </a:prstGeom>
              <a:blipFill>
                <a:blip r:embed="rId4"/>
                <a:stretch>
                  <a:fillRect l="-874" t="-9211" b="-3026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B857E43-ECB2-1F11-A4C0-B9D60F811005}"/>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C5B446C-5109-7AC9-588F-8C1BAA49C449}"/>
                  </a:ext>
                </a:extLst>
              </p:cNvPr>
              <p:cNvSpPr txBox="1">
                <a:spLocks/>
              </p:cNvSpPr>
              <p:nvPr/>
            </p:nvSpPr>
            <p:spPr>
              <a:xfrm>
                <a:off x="283935" y="931593"/>
                <a:ext cx="11510667" cy="452596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R-square or the coefficient of determination represents the proportion of variance (of y) that has been explained by the independent variables in the model. </a:t>
                </a:r>
              </a:p>
              <a:p>
                <a:r>
                  <a:rPr lang="en-CA" dirty="0"/>
                  <a:t>If </a:t>
                </a:r>
                <a14:m>
                  <m:oMath xmlns:m="http://schemas.openxmlformats.org/officeDocument/2006/math">
                    <m:sSup>
                      <m:sSupPr>
                        <m:ctrlPr>
                          <a:rPr lang="en-CA" i="1" dirty="0">
                            <a:latin typeface="Cambria Math" panose="02040503050406030204" pitchFamily="18" charset="0"/>
                          </a:rPr>
                        </m:ctrlPr>
                      </m:sSupPr>
                      <m:e>
                        <m:r>
                          <a:rPr lang="en-CA" dirty="0">
                            <a:latin typeface="Cambria Math" panose="02040503050406030204" pitchFamily="18" charset="0"/>
                          </a:rPr>
                          <m:t>𝑅</m:t>
                        </m:r>
                      </m:e>
                      <m:sup>
                        <m:r>
                          <a:rPr lang="en-CA" dirty="0">
                            <a:latin typeface="Cambria Math" panose="02040503050406030204" pitchFamily="18" charset="0"/>
                          </a:rPr>
                          <m:t>2</m:t>
                        </m:r>
                      </m:sup>
                    </m:sSup>
                    <m:r>
                      <a:rPr lang="en-CA" dirty="0">
                        <a:latin typeface="Cambria Math" panose="02040503050406030204" pitchFamily="18" charset="0"/>
                      </a:rPr>
                      <m:t>=80</m:t>
                    </m:r>
                  </m:oMath>
                </a14:m>
                <a:r>
                  <a:rPr lang="en-CA" dirty="0"/>
                  <a:t>, this means that 80% of the increase in ice cream cart revenue is due to increase in temperature. </a:t>
                </a:r>
              </a:p>
              <a:p>
                <a:endParaRPr lang="en-CA" dirty="0"/>
              </a:p>
              <a:p>
                <a:pPr lvl="1"/>
                <a:endParaRPr lang="en-CA" dirty="0"/>
              </a:p>
              <a:p>
                <a:endParaRPr lang="en-CA" dirty="0"/>
              </a:p>
            </p:txBody>
          </p:sp>
        </mc:Choice>
        <mc:Fallback xmlns="">
          <p:sp>
            <p:nvSpPr>
              <p:cNvPr id="4" name="Content Placeholder 2">
                <a:extLst>
                  <a:ext uri="{FF2B5EF4-FFF2-40B4-BE49-F238E27FC236}">
                    <a16:creationId xmlns:a16="http://schemas.microsoft.com/office/drawing/2014/main" id="{4C5B446C-5109-7AC9-588F-8C1BAA49C449}"/>
                  </a:ext>
                </a:extLst>
              </p:cNvPr>
              <p:cNvSpPr txBox="1">
                <a:spLocks noRot="1" noChangeAspect="1" noMove="1" noResize="1" noEditPoints="1" noAdjustHandles="1" noChangeArrowheads="1" noChangeShapeType="1" noTextEdit="1"/>
              </p:cNvSpPr>
              <p:nvPr/>
            </p:nvSpPr>
            <p:spPr>
              <a:xfrm>
                <a:off x="283935" y="931593"/>
                <a:ext cx="11510667" cy="4525963"/>
              </a:xfrm>
              <a:prstGeom prst="rect">
                <a:avLst/>
              </a:prstGeom>
              <a:blipFill>
                <a:blip r:embed="rId5"/>
                <a:stretch>
                  <a:fillRect l="-371" t="-1348"/>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687236E8-6643-BE7B-2BF3-22EE14F69E5C}"/>
              </a:ext>
            </a:extLst>
          </p:cNvPr>
          <p:cNvCxnSpPr/>
          <p:nvPr/>
        </p:nvCxnSpPr>
        <p:spPr>
          <a:xfrm flipV="1">
            <a:off x="2318945" y="5409456"/>
            <a:ext cx="3907020" cy="25073"/>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CFCFDE0-7B10-B09A-F3CE-CDC32B373986}"/>
              </a:ext>
            </a:extLst>
          </p:cNvPr>
          <p:cNvCxnSpPr/>
          <p:nvPr/>
        </p:nvCxnSpPr>
        <p:spPr>
          <a:xfrm flipH="1" flipV="1">
            <a:off x="2332471" y="2857882"/>
            <a:ext cx="17133" cy="2599674"/>
          </a:xfrm>
          <a:prstGeom prst="straightConnector1">
            <a:avLst/>
          </a:prstGeom>
          <a:ln w="57150">
            <a:solidFill>
              <a:srgbClr val="124359"/>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801AADA-40D1-2A63-4367-41867FC3453E}"/>
              </a:ext>
            </a:extLst>
          </p:cNvPr>
          <p:cNvSpPr/>
          <p:nvPr/>
        </p:nvSpPr>
        <p:spPr>
          <a:xfrm>
            <a:off x="3023350" y="422051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3" name="Oval 12">
            <a:extLst>
              <a:ext uri="{FF2B5EF4-FFF2-40B4-BE49-F238E27FC236}">
                <a16:creationId xmlns:a16="http://schemas.microsoft.com/office/drawing/2014/main" id="{8E4134AD-A06C-E40A-DFE9-F56BA375B901}"/>
              </a:ext>
            </a:extLst>
          </p:cNvPr>
          <p:cNvSpPr/>
          <p:nvPr/>
        </p:nvSpPr>
        <p:spPr>
          <a:xfrm>
            <a:off x="3505042" y="391751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4" name="Oval 13">
            <a:extLst>
              <a:ext uri="{FF2B5EF4-FFF2-40B4-BE49-F238E27FC236}">
                <a16:creationId xmlns:a16="http://schemas.microsoft.com/office/drawing/2014/main" id="{653A79E5-A47B-4EB7-45BF-9C8514C4A459}"/>
              </a:ext>
            </a:extLst>
          </p:cNvPr>
          <p:cNvSpPr/>
          <p:nvPr/>
        </p:nvSpPr>
        <p:spPr>
          <a:xfrm>
            <a:off x="3765975" y="429789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5" name="Oval 14">
            <a:extLst>
              <a:ext uri="{FF2B5EF4-FFF2-40B4-BE49-F238E27FC236}">
                <a16:creationId xmlns:a16="http://schemas.microsoft.com/office/drawing/2014/main" id="{5433AAE4-119A-83A9-AE08-D84296333AF3}"/>
              </a:ext>
            </a:extLst>
          </p:cNvPr>
          <p:cNvSpPr/>
          <p:nvPr/>
        </p:nvSpPr>
        <p:spPr>
          <a:xfrm>
            <a:off x="4196018" y="3372056"/>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6" name="Oval 15">
            <a:extLst>
              <a:ext uri="{FF2B5EF4-FFF2-40B4-BE49-F238E27FC236}">
                <a16:creationId xmlns:a16="http://schemas.microsoft.com/office/drawing/2014/main" id="{EF667299-B636-1B8E-77E2-F21D4777A965}"/>
              </a:ext>
            </a:extLst>
          </p:cNvPr>
          <p:cNvSpPr/>
          <p:nvPr/>
        </p:nvSpPr>
        <p:spPr>
          <a:xfrm>
            <a:off x="5878900" y="2540054"/>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7" name="Oval 16">
            <a:extLst>
              <a:ext uri="{FF2B5EF4-FFF2-40B4-BE49-F238E27FC236}">
                <a16:creationId xmlns:a16="http://schemas.microsoft.com/office/drawing/2014/main" id="{6ABEEF6D-65AA-FF50-20CB-AB68CB9B47D9}"/>
              </a:ext>
            </a:extLst>
          </p:cNvPr>
          <p:cNvSpPr/>
          <p:nvPr/>
        </p:nvSpPr>
        <p:spPr>
          <a:xfrm>
            <a:off x="4935599" y="3043518"/>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8" name="Oval 17">
            <a:extLst>
              <a:ext uri="{FF2B5EF4-FFF2-40B4-BE49-F238E27FC236}">
                <a16:creationId xmlns:a16="http://schemas.microsoft.com/office/drawing/2014/main" id="{33D13730-3C6E-B0D0-6903-3BA6583BE2DE}"/>
              </a:ext>
            </a:extLst>
          </p:cNvPr>
          <p:cNvSpPr/>
          <p:nvPr/>
        </p:nvSpPr>
        <p:spPr>
          <a:xfrm>
            <a:off x="5077698" y="3549722"/>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19" name="Oval 18">
            <a:extLst>
              <a:ext uri="{FF2B5EF4-FFF2-40B4-BE49-F238E27FC236}">
                <a16:creationId xmlns:a16="http://schemas.microsoft.com/office/drawing/2014/main" id="{8B00C5F0-6D8C-9E3C-15CE-58625EA628E1}"/>
              </a:ext>
            </a:extLst>
          </p:cNvPr>
          <p:cNvSpPr/>
          <p:nvPr/>
        </p:nvSpPr>
        <p:spPr>
          <a:xfrm>
            <a:off x="4272456" y="3832808"/>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20" name="Oval 19">
            <a:extLst>
              <a:ext uri="{FF2B5EF4-FFF2-40B4-BE49-F238E27FC236}">
                <a16:creationId xmlns:a16="http://schemas.microsoft.com/office/drawing/2014/main" id="{4612A270-5CC2-682A-A71B-18C2BD46F1E1}"/>
              </a:ext>
            </a:extLst>
          </p:cNvPr>
          <p:cNvSpPr/>
          <p:nvPr/>
        </p:nvSpPr>
        <p:spPr>
          <a:xfrm>
            <a:off x="5675177" y="3050000"/>
            <a:ext cx="284199" cy="300118"/>
          </a:xfrm>
          <a:prstGeom prst="ellipse">
            <a:avLst/>
          </a:prstGeom>
          <a:solidFill>
            <a:srgbClr val="D56E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en-CA" sz="2700">
              <a:solidFill>
                <a:srgbClr val="FFFFFF"/>
              </a:solidFill>
              <a:latin typeface="Cambria" panose="02040503050406030204"/>
            </a:endParaRPr>
          </a:p>
        </p:txBody>
      </p:sp>
      <p:sp>
        <p:nvSpPr>
          <p:cNvPr id="21" name="TextBox 20">
            <a:extLst>
              <a:ext uri="{FF2B5EF4-FFF2-40B4-BE49-F238E27FC236}">
                <a16:creationId xmlns:a16="http://schemas.microsoft.com/office/drawing/2014/main" id="{2C439332-5808-E883-D679-19D41ACD4402}"/>
              </a:ext>
            </a:extLst>
          </p:cNvPr>
          <p:cNvSpPr txBox="1"/>
          <p:nvPr/>
        </p:nvSpPr>
        <p:spPr>
          <a:xfrm>
            <a:off x="3023350" y="5463319"/>
            <a:ext cx="3448380" cy="461665"/>
          </a:xfrm>
          <a:prstGeom prst="rect">
            <a:avLst/>
          </a:prstGeom>
          <a:noFill/>
        </p:spPr>
        <p:txBody>
          <a:bodyPr wrap="none" rtlCol="0">
            <a:spAutoFit/>
          </a:bodyPr>
          <a:lstStyle/>
          <a:p>
            <a:pPr defTabSz="914446"/>
            <a:r>
              <a:rPr lang="en-CA" sz="2400" b="1" dirty="0">
                <a:solidFill>
                  <a:srgbClr val="000000"/>
                </a:solidFill>
                <a:latin typeface="Montserrat" panose="00000500000000000000" pitchFamily="2" charset="0"/>
              </a:rPr>
              <a:t>Temperature (</a:t>
            </a:r>
            <a:r>
              <a:rPr lang="en-CA" sz="2400" b="1" dirty="0" err="1">
                <a:solidFill>
                  <a:srgbClr val="000000"/>
                </a:solidFill>
                <a:latin typeface="Montserrat" panose="00000500000000000000" pitchFamily="2" charset="0"/>
              </a:rPr>
              <a:t>degC</a:t>
            </a:r>
            <a:r>
              <a:rPr lang="en-CA" sz="2400" b="1" dirty="0">
                <a:solidFill>
                  <a:srgbClr val="000000"/>
                </a:solidFill>
                <a:latin typeface="Montserrat" panose="00000500000000000000" pitchFamily="2" charset="0"/>
              </a:rPr>
              <a:t>)</a:t>
            </a:r>
          </a:p>
        </p:txBody>
      </p:sp>
      <p:sp>
        <p:nvSpPr>
          <p:cNvPr id="22" name="TextBox 21">
            <a:extLst>
              <a:ext uri="{FF2B5EF4-FFF2-40B4-BE49-F238E27FC236}">
                <a16:creationId xmlns:a16="http://schemas.microsoft.com/office/drawing/2014/main" id="{E33D5438-51D5-B7C5-E7A3-C2089B7C2269}"/>
              </a:ext>
            </a:extLst>
          </p:cNvPr>
          <p:cNvSpPr txBox="1"/>
          <p:nvPr/>
        </p:nvSpPr>
        <p:spPr>
          <a:xfrm rot="16200000">
            <a:off x="1048075" y="3836741"/>
            <a:ext cx="2018501" cy="461665"/>
          </a:xfrm>
          <a:prstGeom prst="rect">
            <a:avLst/>
          </a:prstGeom>
          <a:noFill/>
        </p:spPr>
        <p:txBody>
          <a:bodyPr wrap="none" rtlCol="0">
            <a:spAutoFit/>
          </a:bodyPr>
          <a:lstStyle/>
          <a:p>
            <a:pPr defTabSz="914446"/>
            <a:r>
              <a:rPr lang="en-CA" sz="2400" b="1" dirty="0">
                <a:solidFill>
                  <a:srgbClr val="000000"/>
                </a:solidFill>
                <a:latin typeface="Montserrat" panose="00000500000000000000" pitchFamily="2" charset="0"/>
              </a:rPr>
              <a:t>Revenue($)</a:t>
            </a:r>
          </a:p>
        </p:txBody>
      </p:sp>
      <p:cxnSp>
        <p:nvCxnSpPr>
          <p:cNvPr id="23" name="Straight Connector 22">
            <a:extLst>
              <a:ext uri="{FF2B5EF4-FFF2-40B4-BE49-F238E27FC236}">
                <a16:creationId xmlns:a16="http://schemas.microsoft.com/office/drawing/2014/main" id="{1A3B5D84-8406-C2AA-DF11-87F1D8A84A12}"/>
              </a:ext>
            </a:extLst>
          </p:cNvPr>
          <p:cNvCxnSpPr/>
          <p:nvPr/>
        </p:nvCxnSpPr>
        <p:spPr>
          <a:xfrm flipH="1">
            <a:off x="2370399" y="2942273"/>
            <a:ext cx="3595707" cy="1951525"/>
          </a:xfrm>
          <a:prstGeom prst="line">
            <a:avLst/>
          </a:prstGeom>
          <a:ln w="57150">
            <a:noFill/>
          </a:ln>
        </p:spPr>
        <p:style>
          <a:lnRef idx="1">
            <a:schemeClr val="accent1"/>
          </a:lnRef>
          <a:fillRef idx="0">
            <a:schemeClr val="accent1"/>
          </a:fillRef>
          <a:effectRef idx="0">
            <a:schemeClr val="accent1"/>
          </a:effectRef>
          <a:fontRef idx="minor">
            <a:schemeClr val="tx1"/>
          </a:fontRef>
        </p:style>
      </p:cxnSp>
      <p:pic>
        <p:nvPicPr>
          <p:cNvPr id="24" name="Picture 2" descr="Image result for ice cream stand">
            <a:extLst>
              <a:ext uri="{FF2B5EF4-FFF2-40B4-BE49-F238E27FC236}">
                <a16:creationId xmlns:a16="http://schemas.microsoft.com/office/drawing/2014/main" id="{7AEEBB7E-F695-305A-A455-501A5B24697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61" y="2154679"/>
            <a:ext cx="2834065" cy="2734872"/>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CFA0B47A-CE83-0460-0705-E9962CFBA775}"/>
              </a:ext>
            </a:extLst>
          </p:cNvPr>
          <p:cNvSpPr/>
          <p:nvPr/>
        </p:nvSpPr>
        <p:spPr>
          <a:xfrm>
            <a:off x="3789241" y="6236236"/>
            <a:ext cx="3482823" cy="430887"/>
          </a:xfrm>
          <a:prstGeom prst="rect">
            <a:avLst/>
          </a:prstGeom>
        </p:spPr>
        <p:txBody>
          <a:bodyPr wrap="square">
            <a:spAutoFit/>
          </a:bodyPr>
          <a:lstStyle/>
          <a:p>
            <a:pPr defTabSz="914446"/>
            <a:r>
              <a:rPr lang="en-CA" sz="1100" b="1" dirty="0">
                <a:solidFill>
                  <a:srgbClr val="000000"/>
                </a:solidFill>
                <a:latin typeface="Cambria" panose="02040503050406030204"/>
              </a:rPr>
              <a:t>Source: </a:t>
            </a:r>
            <a:r>
              <a:rPr lang="en-CA" sz="1100" dirty="0">
                <a:solidFill>
                  <a:srgbClr val="000000"/>
                </a:solidFill>
                <a:latin typeface="Cambria" panose="02040503050406030204"/>
              </a:rPr>
              <a:t>https://www.goodfreephotos.com/vector-images/ice-cream-stand-vector-clipart.png.php</a:t>
            </a:r>
          </a:p>
        </p:txBody>
      </p:sp>
      <p:cxnSp>
        <p:nvCxnSpPr>
          <p:cNvPr id="2" name="Straight Connector 1">
            <a:extLst>
              <a:ext uri="{FF2B5EF4-FFF2-40B4-BE49-F238E27FC236}">
                <a16:creationId xmlns:a16="http://schemas.microsoft.com/office/drawing/2014/main" id="{06835B5F-F86F-B20F-3FD2-4605C03DF2F2}"/>
              </a:ext>
            </a:extLst>
          </p:cNvPr>
          <p:cNvCxnSpPr/>
          <p:nvPr/>
        </p:nvCxnSpPr>
        <p:spPr>
          <a:xfrm flipH="1">
            <a:off x="2338630" y="2610359"/>
            <a:ext cx="4481472" cy="2466465"/>
          </a:xfrm>
          <a:prstGeom prst="line">
            <a:avLst/>
          </a:prstGeom>
          <a:ln w="57150">
            <a:solidFill>
              <a:srgbClr val="A5D9E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32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AEE30-18AF-B4FD-4580-F67FAB984E3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EAF9AC6-6B82-7C60-1CBD-F2DEA7239F1A}"/>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32CE5785-7D53-9674-FE3F-065BB88E84D5}"/>
              </a:ext>
            </a:extLst>
          </p:cNvPr>
          <p:cNvPicPr>
            <a:picLocks noChangeAspect="1"/>
          </p:cNvPicPr>
          <p:nvPr/>
        </p:nvPicPr>
        <p:blipFill>
          <a:blip r:embed="rId3"/>
          <a:srcRect l="2731" t="18967" r="5594" b="23672"/>
          <a:stretch/>
        </p:blipFill>
        <p:spPr>
          <a:xfrm>
            <a:off x="9428854" y="90489"/>
            <a:ext cx="2763146" cy="477788"/>
          </a:xfrm>
          <a:prstGeom prst="rect">
            <a:avLst/>
          </a:prstGeom>
        </p:spPr>
      </p:pic>
      <mc:AlternateContent xmlns:mc="http://schemas.openxmlformats.org/markup-compatibility/2006" xmlns:a14="http://schemas.microsoft.com/office/drawing/2010/main">
        <mc:Choice Requires="a14">
          <p:sp>
            <p:nvSpPr>
              <p:cNvPr id="7" name="Прямоугольник 9">
                <a:extLst>
                  <a:ext uri="{FF2B5EF4-FFF2-40B4-BE49-F238E27FC236}">
                    <a16:creationId xmlns:a16="http://schemas.microsoft.com/office/drawing/2014/main" id="{C17E80C5-E532-2B5E-DF1A-1AE5ABF78CB4}"/>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Regression Metrics: R Square (</a:t>
                </a:r>
                <a14:m>
                  <m:oMath xmlns:m="http://schemas.openxmlformats.org/officeDocument/2006/math">
                    <m:sSup>
                      <m:sSupPr>
                        <m:ctrlPr>
                          <a:rPr lang="en-CA" sz="2400" i="1" dirty="0" smtClean="0">
                            <a:solidFill>
                              <a:schemeClr val="bg1"/>
                            </a:solidFill>
                            <a:latin typeface="Cambria Math" panose="02040503050406030204" pitchFamily="18" charset="0"/>
                          </a:rPr>
                        </m:ctrlPr>
                      </m:sSupPr>
                      <m:e>
                        <m:r>
                          <a:rPr lang="en-CA" sz="2400" dirty="0">
                            <a:solidFill>
                              <a:schemeClr val="bg1"/>
                            </a:solidFill>
                            <a:latin typeface="Cambria Math" panose="02040503050406030204" pitchFamily="18" charset="0"/>
                          </a:rPr>
                          <m:t>𝑅</m:t>
                        </m:r>
                      </m:e>
                      <m:sup>
                        <m:r>
                          <a:rPr lang="en-CA" sz="2400" dirty="0">
                            <a:solidFill>
                              <a:schemeClr val="bg1"/>
                            </a:solidFill>
                            <a:latin typeface="Cambria Math" panose="02040503050406030204" pitchFamily="18" charset="0"/>
                          </a:rPr>
                          <m:t>2</m:t>
                        </m:r>
                      </m:sup>
                    </m:sSup>
                  </m:oMath>
                </a14:m>
                <a:r>
                  <a:rPr lang="en-US" sz="2400" dirty="0">
                    <a:solidFill>
                      <a:schemeClr val="bg1"/>
                    </a:solidFill>
                    <a:latin typeface="Montserrat" charset="0"/>
                    <a:ea typeface="Montserrat" charset="0"/>
                    <a:cs typeface="Montserrat" charset="0"/>
                  </a:rPr>
                  <a:t>)</a:t>
                </a:r>
              </a:p>
            </p:txBody>
          </p:sp>
        </mc:Choice>
        <mc:Fallback xmlns="">
          <p:sp>
            <p:nvSpPr>
              <p:cNvPr id="7" name="Прямоугольник 9">
                <a:extLst>
                  <a:ext uri="{FF2B5EF4-FFF2-40B4-BE49-F238E27FC236}">
                    <a16:creationId xmlns:a16="http://schemas.microsoft.com/office/drawing/2014/main" id="{C17E80C5-E532-2B5E-DF1A-1AE5ABF78CB4}"/>
                  </a:ext>
                </a:extLst>
              </p:cNvPr>
              <p:cNvSpPr>
                <a:spLocks noRot="1" noChangeAspect="1" noMove="1" noResize="1" noEditPoints="1" noAdjustHandles="1" noChangeArrowheads="1" noChangeShapeType="1" noTextEdit="1"/>
              </p:cNvSpPr>
              <p:nvPr/>
            </p:nvSpPr>
            <p:spPr>
              <a:xfrm>
                <a:off x="154722" y="90489"/>
                <a:ext cx="9827492" cy="461665"/>
              </a:xfrm>
              <a:prstGeom prst="rect">
                <a:avLst/>
              </a:prstGeom>
              <a:blipFill>
                <a:blip r:embed="rId4"/>
                <a:stretch>
                  <a:fillRect l="-930" t="-9211" b="-3026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F6049F8B-1BF3-BF4B-BB01-8F8BBF399871}"/>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E9814850-0C0C-8C24-A301-3AE628C6FA65}"/>
                  </a:ext>
                </a:extLst>
              </p:cNvPr>
              <p:cNvSpPr txBox="1">
                <a:spLocks/>
              </p:cNvSpPr>
              <p:nvPr/>
            </p:nvSpPr>
            <p:spPr>
              <a:xfrm>
                <a:off x="337064" y="907669"/>
                <a:ext cx="10782482"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R-square represents the proportion of variance of the dependant variable (y) that has been explained by the independent variables. </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R-square provides an insight of goodness of fit.</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It gives a measure of how well unseen samples are likely to be predicted by the model, through the proportion of explained variance.</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Maximum </a:t>
                </a:r>
                <a14:m>
                  <m:oMath xmlns:m="http://schemas.openxmlformats.org/officeDocument/2006/math">
                    <m:sSup>
                      <m:sSupPr>
                        <m:ctrlPr>
                          <a:rPr lang="en-CA" sz="1800" i="1">
                            <a:solidFill>
                              <a:srgbClr val="000000"/>
                            </a:solidFill>
                            <a:latin typeface="Cambria Math" panose="02040503050406030204" pitchFamily="18" charset="0"/>
                            <a:ea typeface="Montserrat" charset="0"/>
                            <a:cs typeface="Montserrat" charset="0"/>
                          </a:rPr>
                        </m:ctrlPr>
                      </m:sSupPr>
                      <m:e>
                        <m:r>
                          <a:rPr lang="en-CA" sz="1800">
                            <a:solidFill>
                              <a:srgbClr val="000000"/>
                            </a:solidFill>
                            <a:latin typeface="Cambria Math" panose="02040503050406030204" pitchFamily="18" charset="0"/>
                            <a:ea typeface="Montserrat" charset="0"/>
                            <a:cs typeface="Montserrat" charset="0"/>
                          </a:rPr>
                          <m:t>𝑅</m:t>
                        </m:r>
                      </m:e>
                      <m:sup>
                        <m:r>
                          <a:rPr lang="en-CA" sz="1800">
                            <a:solidFill>
                              <a:srgbClr val="000000"/>
                            </a:solidFill>
                            <a:latin typeface="Cambria Math" panose="02040503050406030204" pitchFamily="18" charset="0"/>
                            <a:ea typeface="Montserrat" charset="0"/>
                            <a:cs typeface="Montserrat" charset="0"/>
                          </a:rPr>
                          <m:t>2</m:t>
                        </m:r>
                      </m:sup>
                    </m:sSup>
                  </m:oMath>
                </a14:m>
                <a:r>
                  <a:rPr lang="en-CA" sz="1800" dirty="0">
                    <a:solidFill>
                      <a:srgbClr val="000000"/>
                    </a:solidFill>
                    <a:latin typeface="Montserrat" charset="0"/>
                    <a:ea typeface="Montserrat" charset="0"/>
                    <a:cs typeface="Montserrat" charset="0"/>
                  </a:rPr>
                  <a:t> value is 1</a:t>
                </a:r>
              </a:p>
              <a:p>
                <a:pPr marL="342917" indent="-342917" algn="l" defTabSz="609630">
                  <a:spcBef>
                    <a:spcPts val="667"/>
                  </a:spcBef>
                  <a:buFont typeface="Arial" panose="020B0604020202020204" pitchFamily="34" charset="0"/>
                  <a:buChar char="•"/>
                </a:pPr>
                <a:r>
                  <a:rPr lang="en-CA" sz="1800" dirty="0">
                    <a:solidFill>
                      <a:srgbClr val="000000"/>
                    </a:solidFill>
                    <a:latin typeface="Montserrat" charset="0"/>
                    <a:ea typeface="Montserrat" charset="0"/>
                    <a:cs typeface="Montserrat" charset="0"/>
                  </a:rPr>
                  <a:t>A constant model that always predicts the expected value of y, disregarding the input features, will have an R² score of 0.0.</a:t>
                </a:r>
              </a:p>
              <a:p>
                <a:pPr marL="304815" lvl="1" defTabSz="609630">
                  <a:spcBef>
                    <a:spcPts val="333"/>
                  </a:spcBef>
                </a:pPr>
                <a14:m>
                  <m:oMathPara xmlns:m="http://schemas.openxmlformats.org/officeDocument/2006/math">
                    <m:oMathParaPr>
                      <m:jc m:val="centerGroup"/>
                    </m:oMathParaPr>
                    <m:oMath xmlns:m="http://schemas.openxmlformats.org/officeDocument/2006/math">
                      <m:sSup>
                        <m:sSupPr>
                          <m:ctrlPr>
                            <a:rPr lang="en-CA" sz="1800" i="1">
                              <a:solidFill>
                                <a:srgbClr val="000000"/>
                              </a:solidFill>
                              <a:latin typeface="Cambria Math" panose="02040503050406030204" pitchFamily="18" charset="0"/>
                            </a:rPr>
                          </m:ctrlPr>
                        </m:sSupPr>
                        <m:e>
                          <m:r>
                            <a:rPr lang="en-CA" sz="1800" i="1">
                              <a:solidFill>
                                <a:srgbClr val="000000"/>
                              </a:solidFill>
                              <a:latin typeface="Cambria Math" panose="02040503050406030204" pitchFamily="18" charset="0"/>
                            </a:rPr>
                            <m:t>𝑅</m:t>
                          </m:r>
                        </m:e>
                        <m:sup>
                          <m:r>
                            <a:rPr lang="en-CA" sz="1800" i="1">
                              <a:solidFill>
                                <a:srgbClr val="000000"/>
                              </a:solidFill>
                              <a:latin typeface="Cambria Math" panose="02040503050406030204" pitchFamily="18" charset="0"/>
                            </a:rPr>
                            <m:t>2</m:t>
                          </m:r>
                        </m:sup>
                      </m:sSup>
                      <m:r>
                        <a:rPr lang="en-CA" sz="1800" i="1">
                          <a:solidFill>
                            <a:srgbClr val="000000"/>
                          </a:solidFill>
                          <a:latin typeface="Cambria Math" panose="02040503050406030204" pitchFamily="18" charset="0"/>
                        </a:rPr>
                        <m:t>=1−</m:t>
                      </m:r>
                      <m:f>
                        <m:fPr>
                          <m:ctrlPr>
                            <a:rPr lang="en-CA" sz="2400" i="1">
                              <a:solidFill>
                                <a:srgbClr val="000000"/>
                              </a:solidFill>
                              <a:latin typeface="Cambria Math" panose="02040503050406030204" pitchFamily="18" charset="0"/>
                            </a:rPr>
                          </m:ctrlPr>
                        </m:fPr>
                        <m:num>
                          <m:nary>
                            <m:naryPr>
                              <m:chr m:val="∑"/>
                              <m:ctrlPr>
                                <a:rPr lang="en-CA" sz="2400" i="1">
                                  <a:solidFill>
                                    <a:srgbClr val="000000"/>
                                  </a:solidFill>
                                  <a:latin typeface="Cambria Math" panose="02040503050406030204" pitchFamily="18" charset="0"/>
                                </a:rPr>
                              </m:ctrlPr>
                            </m:naryPr>
                            <m:sub>
                              <m:r>
                                <a:rPr lang="en-CA" sz="2400" i="1">
                                  <a:solidFill>
                                    <a:srgbClr val="000000"/>
                                  </a:solidFill>
                                  <a:latin typeface="Cambria Math" panose="02040503050406030204" pitchFamily="18" charset="0"/>
                                </a:rPr>
                                <m:t>𝑖</m:t>
                              </m:r>
                              <m:r>
                                <a:rPr lang="en-CA" sz="2400" i="1">
                                  <a:solidFill>
                                    <a:srgbClr val="000000"/>
                                  </a:solidFill>
                                  <a:latin typeface="Cambria Math" panose="02040503050406030204" pitchFamily="18" charset="0"/>
                                </a:rPr>
                                <m:t>=1</m:t>
                              </m:r>
                            </m:sub>
                            <m:sup>
                              <m:r>
                                <a:rPr lang="en-CA" sz="2400" i="1">
                                  <a:solidFill>
                                    <a:srgbClr val="000000"/>
                                  </a:solidFill>
                                  <a:latin typeface="Cambria Math" panose="02040503050406030204" pitchFamily="18" charset="0"/>
                                </a:rPr>
                                <m:t>𝑛</m:t>
                              </m:r>
                            </m:sup>
                            <m:e>
                              <m:sSup>
                                <m:sSupPr>
                                  <m:ctrlPr>
                                    <a:rPr lang="en-CA" sz="2400" i="1">
                                      <a:solidFill>
                                        <a:srgbClr val="000000"/>
                                      </a:solidFill>
                                      <a:latin typeface="Cambria Math" panose="02040503050406030204" pitchFamily="18" charset="0"/>
                                    </a:rPr>
                                  </m:ctrlPr>
                                </m:sSupPr>
                                <m:e>
                                  <m:d>
                                    <m:dPr>
                                      <m:ctrlPr>
                                        <a:rPr lang="en-CA" sz="2400" i="1">
                                          <a:solidFill>
                                            <a:srgbClr val="000000"/>
                                          </a:solidFill>
                                          <a:latin typeface="Cambria Math" panose="02040503050406030204" pitchFamily="18" charset="0"/>
                                        </a:rPr>
                                      </m:ctrlPr>
                                    </m:dPr>
                                    <m:e>
                                      <m:sSub>
                                        <m:sSubPr>
                                          <m:ctrlPr>
                                            <a:rPr lang="en-CA" sz="2400" i="1">
                                              <a:solidFill>
                                                <a:srgbClr val="000000"/>
                                              </a:solidFill>
                                              <a:latin typeface="Cambria Math" panose="02040503050406030204" pitchFamily="18" charset="0"/>
                                            </a:rPr>
                                          </m:ctrlPr>
                                        </m:sSubPr>
                                        <m:e>
                                          <m:r>
                                            <a:rPr lang="en-CA" sz="2400" i="1">
                                              <a:solidFill>
                                                <a:srgbClr val="000000"/>
                                              </a:solidFill>
                                              <a:latin typeface="Cambria Math" panose="02040503050406030204" pitchFamily="18" charset="0"/>
                                            </a:rPr>
                                            <m:t>𝑦</m:t>
                                          </m:r>
                                        </m:e>
                                        <m:sub>
                                          <m:r>
                                            <a:rPr lang="en-CA" sz="2400" i="1">
                                              <a:solidFill>
                                                <a:srgbClr val="000000"/>
                                              </a:solidFill>
                                              <a:latin typeface="Cambria Math" panose="02040503050406030204" pitchFamily="18" charset="0"/>
                                            </a:rPr>
                                            <m:t>𝑖</m:t>
                                          </m:r>
                                        </m:sub>
                                      </m:sSub>
                                      <m:r>
                                        <a:rPr lang="en-CA" sz="2400" i="1">
                                          <a:solidFill>
                                            <a:srgbClr val="000000"/>
                                          </a:solidFill>
                                          <a:latin typeface="Cambria Math" panose="02040503050406030204" pitchFamily="18" charset="0"/>
                                        </a:rPr>
                                        <m:t>−</m:t>
                                      </m:r>
                                      <m:sSub>
                                        <m:sSubPr>
                                          <m:ctrlPr>
                                            <a:rPr lang="en-CA" sz="2400" i="1">
                                              <a:solidFill>
                                                <a:srgbClr val="000000"/>
                                              </a:solidFill>
                                              <a:latin typeface="Cambria Math" panose="02040503050406030204" pitchFamily="18" charset="0"/>
                                            </a:rPr>
                                          </m:ctrlPr>
                                        </m:sSubPr>
                                        <m:e>
                                          <m:acc>
                                            <m:accPr>
                                              <m:chr m:val="̂"/>
                                              <m:ctrlPr>
                                                <a:rPr lang="en-CA" sz="2400" i="1">
                                                  <a:solidFill>
                                                    <a:srgbClr val="000000"/>
                                                  </a:solidFill>
                                                  <a:latin typeface="Cambria Math" panose="02040503050406030204" pitchFamily="18" charset="0"/>
                                                </a:rPr>
                                              </m:ctrlPr>
                                            </m:accPr>
                                            <m:e>
                                              <m:r>
                                                <a:rPr lang="en-CA" sz="2400" i="1">
                                                  <a:solidFill>
                                                    <a:srgbClr val="000000"/>
                                                  </a:solidFill>
                                                  <a:latin typeface="Cambria Math" panose="02040503050406030204" pitchFamily="18" charset="0"/>
                                                </a:rPr>
                                                <m:t>𝑦</m:t>
                                              </m:r>
                                            </m:e>
                                          </m:acc>
                                        </m:e>
                                        <m:sub>
                                          <m:r>
                                            <a:rPr lang="en-CA" sz="2400" i="1">
                                              <a:solidFill>
                                                <a:srgbClr val="000000"/>
                                              </a:solidFill>
                                              <a:latin typeface="Cambria Math" panose="02040503050406030204" pitchFamily="18" charset="0"/>
                                            </a:rPr>
                                            <m:t>𝑖</m:t>
                                          </m:r>
                                        </m:sub>
                                      </m:sSub>
                                    </m:e>
                                  </m:d>
                                </m:e>
                                <m:sup>
                                  <m:r>
                                    <a:rPr lang="en-CA" sz="2400" i="1">
                                      <a:solidFill>
                                        <a:srgbClr val="000000"/>
                                      </a:solidFill>
                                      <a:latin typeface="Cambria Math" panose="02040503050406030204" pitchFamily="18" charset="0"/>
                                    </a:rPr>
                                    <m:t>2</m:t>
                                  </m:r>
                                </m:sup>
                              </m:sSup>
                            </m:e>
                          </m:nary>
                        </m:num>
                        <m:den>
                          <m:nary>
                            <m:naryPr>
                              <m:chr m:val="∑"/>
                              <m:ctrlPr>
                                <a:rPr lang="en-CA" sz="2400" i="1">
                                  <a:solidFill>
                                    <a:srgbClr val="000000"/>
                                  </a:solidFill>
                                  <a:latin typeface="Cambria Math" panose="02040503050406030204" pitchFamily="18" charset="0"/>
                                </a:rPr>
                              </m:ctrlPr>
                            </m:naryPr>
                            <m:sub>
                              <m:r>
                                <a:rPr lang="en-CA" sz="2400" i="1">
                                  <a:solidFill>
                                    <a:srgbClr val="000000"/>
                                  </a:solidFill>
                                  <a:latin typeface="Cambria Math" panose="02040503050406030204" pitchFamily="18" charset="0"/>
                                </a:rPr>
                                <m:t>𝑖</m:t>
                              </m:r>
                              <m:r>
                                <a:rPr lang="en-CA" sz="2400" i="1">
                                  <a:solidFill>
                                    <a:srgbClr val="000000"/>
                                  </a:solidFill>
                                  <a:latin typeface="Cambria Math" panose="02040503050406030204" pitchFamily="18" charset="0"/>
                                </a:rPr>
                                <m:t>=1</m:t>
                              </m:r>
                            </m:sub>
                            <m:sup>
                              <m:r>
                                <a:rPr lang="en-CA" sz="2400" i="1">
                                  <a:solidFill>
                                    <a:srgbClr val="000000"/>
                                  </a:solidFill>
                                  <a:latin typeface="Cambria Math" panose="02040503050406030204" pitchFamily="18" charset="0"/>
                                </a:rPr>
                                <m:t>𝑛</m:t>
                              </m:r>
                            </m:sup>
                            <m:e>
                              <m:sSup>
                                <m:sSupPr>
                                  <m:ctrlPr>
                                    <a:rPr lang="en-CA" sz="2400" i="1">
                                      <a:solidFill>
                                        <a:srgbClr val="000000"/>
                                      </a:solidFill>
                                      <a:latin typeface="Cambria Math" panose="02040503050406030204" pitchFamily="18" charset="0"/>
                                    </a:rPr>
                                  </m:ctrlPr>
                                </m:sSupPr>
                                <m:e>
                                  <m:d>
                                    <m:dPr>
                                      <m:ctrlPr>
                                        <a:rPr lang="en-CA" sz="2400" i="1">
                                          <a:solidFill>
                                            <a:srgbClr val="000000"/>
                                          </a:solidFill>
                                          <a:latin typeface="Cambria Math" panose="02040503050406030204" pitchFamily="18" charset="0"/>
                                        </a:rPr>
                                      </m:ctrlPr>
                                    </m:dPr>
                                    <m:e>
                                      <m:sSub>
                                        <m:sSubPr>
                                          <m:ctrlPr>
                                            <a:rPr lang="en-CA" sz="2400" i="1">
                                              <a:solidFill>
                                                <a:srgbClr val="000000"/>
                                              </a:solidFill>
                                              <a:latin typeface="Cambria Math" panose="02040503050406030204" pitchFamily="18" charset="0"/>
                                            </a:rPr>
                                          </m:ctrlPr>
                                        </m:sSubPr>
                                        <m:e>
                                          <m:r>
                                            <a:rPr lang="en-CA" sz="2400" i="1">
                                              <a:solidFill>
                                                <a:srgbClr val="000000"/>
                                              </a:solidFill>
                                              <a:latin typeface="Cambria Math" panose="02040503050406030204" pitchFamily="18" charset="0"/>
                                            </a:rPr>
                                            <m:t>𝑦</m:t>
                                          </m:r>
                                        </m:e>
                                        <m:sub>
                                          <m:r>
                                            <a:rPr lang="en-CA" sz="2400" i="1">
                                              <a:solidFill>
                                                <a:srgbClr val="000000"/>
                                              </a:solidFill>
                                              <a:latin typeface="Cambria Math" panose="02040503050406030204" pitchFamily="18" charset="0"/>
                                            </a:rPr>
                                            <m:t>𝑖</m:t>
                                          </m:r>
                                        </m:sub>
                                      </m:sSub>
                                      <m:r>
                                        <a:rPr lang="en-CA" sz="2400" i="1">
                                          <a:solidFill>
                                            <a:srgbClr val="000000"/>
                                          </a:solidFill>
                                          <a:latin typeface="Cambria Math" panose="02040503050406030204" pitchFamily="18" charset="0"/>
                                        </a:rPr>
                                        <m:t>−</m:t>
                                      </m:r>
                                      <m:acc>
                                        <m:accPr>
                                          <m:chr m:val="̅"/>
                                          <m:ctrlPr>
                                            <a:rPr lang="en-CA" sz="2400" i="1">
                                              <a:solidFill>
                                                <a:srgbClr val="000000"/>
                                              </a:solidFill>
                                              <a:latin typeface="Cambria Math" panose="02040503050406030204" pitchFamily="18" charset="0"/>
                                            </a:rPr>
                                          </m:ctrlPr>
                                        </m:accPr>
                                        <m:e>
                                          <m:r>
                                            <a:rPr lang="en-CA" sz="2400" i="1">
                                              <a:solidFill>
                                                <a:srgbClr val="000000"/>
                                              </a:solidFill>
                                              <a:latin typeface="Cambria Math" panose="02040503050406030204" pitchFamily="18" charset="0"/>
                                            </a:rPr>
                                            <m:t>𝑦</m:t>
                                          </m:r>
                                        </m:e>
                                      </m:acc>
                                    </m:e>
                                  </m:d>
                                </m:e>
                                <m:sup>
                                  <m:r>
                                    <a:rPr lang="en-CA" sz="2400" i="1">
                                      <a:solidFill>
                                        <a:srgbClr val="000000"/>
                                      </a:solidFill>
                                      <a:latin typeface="Cambria Math" panose="02040503050406030204" pitchFamily="18" charset="0"/>
                                    </a:rPr>
                                    <m:t>2</m:t>
                                  </m:r>
                                </m:sup>
                              </m:sSup>
                            </m:e>
                          </m:nary>
                        </m:den>
                      </m:f>
                    </m:oMath>
                  </m:oMathPara>
                </a14:m>
                <a:endParaRPr lang="en-CA" sz="1800" dirty="0">
                  <a:solidFill>
                    <a:srgbClr val="000000"/>
                  </a:solidFill>
                  <a:latin typeface="Cambria" panose="02040503050406030204"/>
                </a:endParaRPr>
              </a:p>
              <a:p>
                <a:pPr marL="342917" indent="-342917" algn="l" defTabSz="609630">
                  <a:spcBef>
                    <a:spcPts val="667"/>
                  </a:spcBef>
                  <a:buFont typeface="Arial" panose="020B0604020202020204" pitchFamily="34" charset="0"/>
                  <a:buChar char="•"/>
                </a:pPr>
                <a:endParaRPr lang="en-CA" sz="1800" dirty="0">
                  <a:solidFill>
                    <a:srgbClr val="000000"/>
                  </a:solidFill>
                  <a:latin typeface="Montserrat" charset="0"/>
                  <a:ea typeface="Montserrat" charset="0"/>
                  <a:cs typeface="Montserrat" charset="0"/>
                </a:endParaRPr>
              </a:p>
            </p:txBody>
          </p:sp>
        </mc:Choice>
        <mc:Fallback xmlns="">
          <p:sp>
            <p:nvSpPr>
              <p:cNvPr id="4" name="Content Placeholder 2">
                <a:extLst>
                  <a:ext uri="{FF2B5EF4-FFF2-40B4-BE49-F238E27FC236}">
                    <a16:creationId xmlns:a16="http://schemas.microsoft.com/office/drawing/2014/main" id="{E9814850-0C0C-8C24-A301-3AE628C6FA65}"/>
                  </a:ext>
                </a:extLst>
              </p:cNvPr>
              <p:cNvSpPr txBox="1">
                <a:spLocks noRot="1" noChangeAspect="1" noMove="1" noResize="1" noEditPoints="1" noAdjustHandles="1" noChangeArrowheads="1" noChangeShapeType="1" noTextEdit="1"/>
              </p:cNvSpPr>
              <p:nvPr/>
            </p:nvSpPr>
            <p:spPr>
              <a:xfrm>
                <a:off x="337064" y="907669"/>
                <a:ext cx="10782482" cy="4525963"/>
              </a:xfrm>
              <a:prstGeom prst="rect">
                <a:avLst/>
              </a:prstGeom>
              <a:blipFill>
                <a:blip r:embed="rId5"/>
                <a:stretch>
                  <a:fillRect l="-339" t="-1348"/>
                </a:stretch>
              </a:blipFill>
            </p:spPr>
            <p:txBody>
              <a:bodyPr/>
              <a:lstStyle/>
              <a:p>
                <a:r>
                  <a:rPr lang="en-US">
                    <a:noFill/>
                  </a:rPr>
                  <a:t> </a:t>
                </a:r>
              </a:p>
            </p:txBody>
          </p:sp>
        </mc:Fallback>
      </mc:AlternateContent>
    </p:spTree>
    <p:extLst>
      <p:ext uri="{BB962C8B-B14F-4D97-AF65-F5344CB8AC3E}">
        <p14:creationId xmlns:p14="http://schemas.microsoft.com/office/powerpoint/2010/main" val="314338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9EC22-50DE-A113-2B84-AA42A94BC4F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AABF517-7207-3A3B-3801-F9BD72F83A00}"/>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BEDD940-54EE-BE44-9348-BD627CF55FF7}"/>
              </a:ext>
            </a:extLst>
          </p:cNvPr>
          <p:cNvPicPr>
            <a:picLocks noChangeAspect="1"/>
          </p:cNvPicPr>
          <p:nvPr/>
        </p:nvPicPr>
        <p:blipFill>
          <a:blip r:embed="rId2"/>
          <a:stretch>
            <a:fillRect/>
          </a:stretch>
        </p:blipFill>
        <p:spPr>
          <a:xfrm>
            <a:off x="4608279" y="2590801"/>
            <a:ext cx="7583721" cy="4263612"/>
          </a:xfrm>
          <a:prstGeom prst="rect">
            <a:avLst/>
          </a:prstGeom>
        </p:spPr>
      </p:pic>
      <p:pic>
        <p:nvPicPr>
          <p:cNvPr id="5" name="Picture 4">
            <a:extLst>
              <a:ext uri="{FF2B5EF4-FFF2-40B4-BE49-F238E27FC236}">
                <a16:creationId xmlns:a16="http://schemas.microsoft.com/office/drawing/2014/main" id="{BA9586FD-3E34-0F10-FDB8-6560F874581C}"/>
              </a:ext>
            </a:extLst>
          </p:cNvPr>
          <p:cNvPicPr>
            <a:picLocks noChangeAspect="1"/>
          </p:cNvPicPr>
          <p:nvPr/>
        </p:nvPicPr>
        <p:blipFill>
          <a:blip r:embed="rId3"/>
          <a:stretch>
            <a:fillRect/>
          </a:stretch>
        </p:blipFill>
        <p:spPr>
          <a:xfrm>
            <a:off x="134842" y="5586363"/>
            <a:ext cx="3856133" cy="1065672"/>
          </a:xfrm>
          <a:prstGeom prst="rect">
            <a:avLst/>
          </a:prstGeom>
        </p:spPr>
      </p:pic>
      <p:sp>
        <p:nvSpPr>
          <p:cNvPr id="7" name="TextBox 6">
            <a:extLst>
              <a:ext uri="{FF2B5EF4-FFF2-40B4-BE49-F238E27FC236}">
                <a16:creationId xmlns:a16="http://schemas.microsoft.com/office/drawing/2014/main" id="{FF9939AA-7298-ADBB-3FE7-3E2845339673}"/>
              </a:ext>
            </a:extLst>
          </p:cNvPr>
          <p:cNvSpPr txBox="1"/>
          <p:nvPr/>
        </p:nvSpPr>
        <p:spPr>
          <a:xfrm>
            <a:off x="550506" y="536130"/>
            <a:ext cx="4844454" cy="1938992"/>
          </a:xfrm>
          <a:prstGeom prst="rect">
            <a:avLst/>
          </a:prstGeom>
        </p:spPr>
        <p:txBody>
          <a:bodyPr wrap="square">
            <a:spAutoFit/>
          </a:bodyPr>
          <a:lstStyle>
            <a:defPPr>
              <a:defRPr lang="en-US"/>
            </a:defPPr>
            <a:lvl1pPr>
              <a:defRPr sz="4000" b="1">
                <a:solidFill>
                  <a:schemeClr val="bg1"/>
                </a:solidFill>
                <a:latin typeface="Montserrat" charset="0"/>
                <a:ea typeface="Montserrat" charset="0"/>
                <a:cs typeface="Montserrat" charset="0"/>
              </a:defRPr>
            </a:lvl1pPr>
          </a:lstStyle>
          <a:p>
            <a:r>
              <a:rPr lang="en-US" dirty="0"/>
              <a:t>PANDAS 101 &amp; DATA VISUALIZATION</a:t>
            </a:r>
          </a:p>
        </p:txBody>
      </p:sp>
    </p:spTree>
    <p:extLst>
      <p:ext uri="{BB962C8B-B14F-4D97-AF65-F5344CB8AC3E}">
        <p14:creationId xmlns:p14="http://schemas.microsoft.com/office/powerpoint/2010/main" val="1304328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5ED45-8F18-8944-B83B-E651C841CFB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257496E-7A69-C5C3-E593-701415707CAA}"/>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54047FEA-FBCC-7FAF-9622-F337A526BB90}"/>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6E0A3B15-7956-F209-64AB-72DA5FA56082}"/>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What is Pandas?</a:t>
            </a:r>
          </a:p>
        </p:txBody>
      </p:sp>
      <p:sp>
        <p:nvSpPr>
          <p:cNvPr id="9" name="TextBox 8">
            <a:extLst>
              <a:ext uri="{FF2B5EF4-FFF2-40B4-BE49-F238E27FC236}">
                <a16:creationId xmlns:a16="http://schemas.microsoft.com/office/drawing/2014/main" id="{64383A5F-BE9C-5B85-820E-A4A48DF451A4}"/>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0" name="Text Placeholder 2">
            <a:extLst>
              <a:ext uri="{FF2B5EF4-FFF2-40B4-BE49-F238E27FC236}">
                <a16:creationId xmlns:a16="http://schemas.microsoft.com/office/drawing/2014/main" id="{BB50CB17-102F-88D7-1FE8-24FEBA7466F1}"/>
              </a:ext>
            </a:extLst>
          </p:cNvPr>
          <p:cNvSpPr txBox="1">
            <a:spLocks/>
          </p:cNvSpPr>
          <p:nvPr/>
        </p:nvSpPr>
        <p:spPr>
          <a:xfrm>
            <a:off x="154722" y="891546"/>
            <a:ext cx="11548533" cy="4762500"/>
          </a:xfrm>
          <a:prstGeom prst="rect">
            <a:avLst/>
          </a:prstGeom>
        </p:spPr>
        <p:txBody>
          <a:bodyPr vert="horz" lIns="91440" tIns="45720" rIns="91440" bIns="45720" rtlCol="0">
            <a:noAutofit/>
          </a:bodyPr>
          <a:lstStyle>
            <a:lvl1pPr marL="228611" indent="-228611" algn="l" defTabSz="914446" rtl="0" eaLnBrk="1" latinLnBrk="0" hangingPunct="1">
              <a:lnSpc>
                <a:spcPct val="120000"/>
              </a:lnSpc>
              <a:spcBef>
                <a:spcPts val="1000"/>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1pPr>
            <a:lvl2pPr marL="742987" indent="-285764"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2pPr>
            <a:lvl3pPr marL="1143057" indent="-228611"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3pPr>
            <a:lvl4pPr marL="1600280"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4pPr>
            <a:lvl5pPr marL="2057503"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11" marR="0" lvl="0" indent="-228611" algn="l" defTabSz="914446" rtl="0" eaLnBrk="1" fontAlgn="auto" latinLnBrk="0" hangingPunct="1">
              <a:lnSpc>
                <a:spcPct val="120000"/>
              </a:lnSpc>
              <a:spcBef>
                <a:spcPts val="1000"/>
              </a:spcBef>
              <a:spcAft>
                <a:spcPts val="333"/>
              </a:spcAft>
              <a:buClr>
                <a:srgbClr val="0B8ECC"/>
              </a:buClr>
              <a:buSzTx/>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anose="00000500000000000000" pitchFamily="2" charset="0"/>
              </a:rPr>
              <a:t>Pandas is a powerful Python library for data analysis and manipulation, widely used in data science, machine learning, and analytics.</a:t>
            </a:r>
          </a:p>
          <a:p>
            <a:pPr marL="228611" marR="0" lvl="0" indent="-228611" algn="l" defTabSz="914446" rtl="0" eaLnBrk="1" fontAlgn="auto" latinLnBrk="0" hangingPunct="1">
              <a:lnSpc>
                <a:spcPct val="120000"/>
              </a:lnSpc>
              <a:spcBef>
                <a:spcPts val="1000"/>
              </a:spcBef>
              <a:spcAft>
                <a:spcPts val="333"/>
              </a:spcAft>
              <a:buClr>
                <a:srgbClr val="0B8ECC"/>
              </a:buClr>
              <a:buSzTx/>
              <a:buFont typeface="Arial" panose="020B0604020202020204" pitchFamily="34" charset="0"/>
              <a:buChar char="•"/>
              <a:tabLst/>
              <a:defRPr/>
            </a:pPr>
            <a:r>
              <a:rPr kumimoji="0" lang="en-US" sz="2000" b="1" i="0" u="none" strike="noStrike" kern="1200" cap="none" spc="0" normalizeH="0" baseline="0" noProof="0" dirty="0">
                <a:ln>
                  <a:noFill/>
                </a:ln>
                <a:solidFill>
                  <a:srgbClr val="000000"/>
                </a:solidFill>
                <a:effectLst/>
                <a:uLnTx/>
                <a:uFillTx/>
                <a:latin typeface="Montserrat" panose="00000500000000000000" pitchFamily="2" charset="0"/>
              </a:rPr>
              <a:t>Why Use Pandas?</a:t>
            </a:r>
          </a:p>
          <a:p>
            <a:pPr marL="742987" marR="0" lvl="1" indent="-285764" algn="l" defTabSz="914446" rtl="0" eaLnBrk="1" fontAlgn="auto" latinLnBrk="0" hangingPunct="1">
              <a:lnSpc>
                <a:spcPct val="120000"/>
              </a:lnSpc>
              <a:spcBef>
                <a:spcPts val="333"/>
              </a:spcBef>
              <a:spcAft>
                <a:spcPts val="333"/>
              </a:spcAft>
              <a:buClr>
                <a:srgbClr val="0B8ECC"/>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anose="00000500000000000000" pitchFamily="2" charset="0"/>
              </a:rPr>
              <a:t>Simplifies working with large datasets.</a:t>
            </a:r>
          </a:p>
          <a:p>
            <a:pPr marL="742987" marR="0" lvl="1" indent="-285764" algn="l" defTabSz="914446" rtl="0" eaLnBrk="1" fontAlgn="auto" latinLnBrk="0" hangingPunct="1">
              <a:lnSpc>
                <a:spcPct val="120000"/>
              </a:lnSpc>
              <a:spcBef>
                <a:spcPts val="333"/>
              </a:spcBef>
              <a:spcAft>
                <a:spcPts val="333"/>
              </a:spcAft>
              <a:buClr>
                <a:srgbClr val="0B8ECC"/>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anose="00000500000000000000" pitchFamily="2" charset="0"/>
              </a:rPr>
              <a:t>Flexible and fast for complex operations.</a:t>
            </a:r>
          </a:p>
          <a:p>
            <a:pPr marL="742987" marR="0" lvl="1" indent="-285764" algn="l" defTabSz="914446" rtl="0" eaLnBrk="1" fontAlgn="auto" latinLnBrk="0" hangingPunct="1">
              <a:lnSpc>
                <a:spcPct val="120000"/>
              </a:lnSpc>
              <a:spcBef>
                <a:spcPts val="333"/>
              </a:spcBef>
              <a:spcAft>
                <a:spcPts val="333"/>
              </a:spcAft>
              <a:buClr>
                <a:srgbClr val="0B8ECC"/>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Montserrat" panose="00000500000000000000" pitchFamily="2" charset="0"/>
              </a:rPr>
              <a:t>Widely supported in Python's data science ecosystem.</a:t>
            </a:r>
          </a:p>
          <a:p>
            <a:pPr marL="228611" marR="0" lvl="0" indent="-228611" algn="l" defTabSz="914446" rtl="0" eaLnBrk="1" fontAlgn="auto" latinLnBrk="0" hangingPunct="1">
              <a:lnSpc>
                <a:spcPct val="120000"/>
              </a:lnSpc>
              <a:spcBef>
                <a:spcPts val="1000"/>
              </a:spcBef>
              <a:spcAft>
                <a:spcPts val="333"/>
              </a:spcAft>
              <a:buClr>
                <a:srgbClr val="0B8ECC"/>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Montserrat" panose="00000500000000000000" pitchFamily="2" charset="0"/>
            </a:endParaRPr>
          </a:p>
        </p:txBody>
      </p:sp>
      <p:pic>
        <p:nvPicPr>
          <p:cNvPr id="11" name="Picture 2" descr="pandas (software) - Wikipedia">
            <a:extLst>
              <a:ext uri="{FF2B5EF4-FFF2-40B4-BE49-F238E27FC236}">
                <a16:creationId xmlns:a16="http://schemas.microsoft.com/office/drawing/2014/main" id="{7CF3D95D-D6B5-28F3-1846-B9586E24F8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45" y="3766013"/>
            <a:ext cx="3903119" cy="1581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Python Logo, symbol, meaning, history, PNG, brand">
            <a:extLst>
              <a:ext uri="{FF2B5EF4-FFF2-40B4-BE49-F238E27FC236}">
                <a16:creationId xmlns:a16="http://schemas.microsoft.com/office/drawing/2014/main" id="{C187EA6D-B590-0321-5721-7842833E8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0976" y="3460740"/>
            <a:ext cx="4126441" cy="2321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26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75533-3ACD-29BE-B3FA-A8BF43FD81F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590448E-1A98-A522-8068-0CFE219180EC}"/>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3BA04802-0510-6141-C13C-151F1010EEFF}"/>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7DC6B817-8F03-A442-8A7B-AB72127194D4}"/>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Pandas Vs. Excel</a:t>
            </a:r>
          </a:p>
        </p:txBody>
      </p:sp>
      <p:sp>
        <p:nvSpPr>
          <p:cNvPr id="9" name="TextBox 8">
            <a:extLst>
              <a:ext uri="{FF2B5EF4-FFF2-40B4-BE49-F238E27FC236}">
                <a16:creationId xmlns:a16="http://schemas.microsoft.com/office/drawing/2014/main" id="{F1725BD4-BB8F-2CD0-EA21-F3A354F8A60B}"/>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graphicFrame>
        <p:nvGraphicFramePr>
          <p:cNvPr id="12" name="Table 11">
            <a:extLst>
              <a:ext uri="{FF2B5EF4-FFF2-40B4-BE49-F238E27FC236}">
                <a16:creationId xmlns:a16="http://schemas.microsoft.com/office/drawing/2014/main" id="{69F1F9FC-EAFA-F157-DB73-CEA59DE54900}"/>
              </a:ext>
            </a:extLst>
          </p:cNvPr>
          <p:cNvGraphicFramePr>
            <a:graphicFrameLocks noGrp="1"/>
          </p:cNvGraphicFramePr>
          <p:nvPr/>
        </p:nvGraphicFramePr>
        <p:xfrm>
          <a:off x="75180" y="1584769"/>
          <a:ext cx="11672061" cy="2695878"/>
        </p:xfrm>
        <a:graphic>
          <a:graphicData uri="http://schemas.openxmlformats.org/drawingml/2006/table">
            <a:tbl>
              <a:tblPr/>
              <a:tblGrid>
                <a:gridCol w="2045955">
                  <a:extLst>
                    <a:ext uri="{9D8B030D-6E8A-4147-A177-3AD203B41FA5}">
                      <a16:colId xmlns:a16="http://schemas.microsoft.com/office/drawing/2014/main" val="3854783198"/>
                    </a:ext>
                  </a:extLst>
                </a:gridCol>
                <a:gridCol w="4874423">
                  <a:extLst>
                    <a:ext uri="{9D8B030D-6E8A-4147-A177-3AD203B41FA5}">
                      <a16:colId xmlns:a16="http://schemas.microsoft.com/office/drawing/2014/main" val="3355099097"/>
                    </a:ext>
                  </a:extLst>
                </a:gridCol>
                <a:gridCol w="4751683">
                  <a:extLst>
                    <a:ext uri="{9D8B030D-6E8A-4147-A177-3AD203B41FA5}">
                      <a16:colId xmlns:a16="http://schemas.microsoft.com/office/drawing/2014/main" val="1608974757"/>
                    </a:ext>
                  </a:extLst>
                </a:gridCol>
              </a:tblGrid>
              <a:tr h="29285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dirty="0">
                          <a:latin typeface="Montserrat" panose="00000500000000000000" pitchFamily="2" charset="0"/>
                        </a:rPr>
                        <a:t>Feature</a:t>
                      </a:r>
                      <a:endParaRPr lang="en-US" sz="1600" dirty="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dirty="0">
                          <a:latin typeface="Montserrat" panose="00000500000000000000" pitchFamily="2" charset="0"/>
                        </a:rPr>
                        <a:t>Excel</a:t>
                      </a:r>
                      <a:endParaRPr lang="en-US" sz="1600" dirty="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dirty="0">
                          <a:latin typeface="Montserrat" panose="00000500000000000000" pitchFamily="2" charset="0"/>
                        </a:rPr>
                        <a:t>Pandas</a:t>
                      </a:r>
                      <a:endParaRPr lang="en-US" sz="1600" dirty="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3281472161"/>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a:latin typeface="Montserrat" panose="00000500000000000000" pitchFamily="2" charset="0"/>
                        </a:rPr>
                        <a:t>Platform</a:t>
                      </a:r>
                      <a:endParaRPr lang="en-US" sz="160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dirty="0">
                          <a:latin typeface="Montserrat" panose="00000500000000000000" pitchFamily="2" charset="0"/>
                        </a:rPr>
                        <a:t>GUI-based spreadsheet application</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Python-based programming library</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3903427339"/>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a:latin typeface="Montserrat" panose="00000500000000000000" pitchFamily="2" charset="0"/>
                        </a:rPr>
                        <a:t>Data Size</a:t>
                      </a:r>
                      <a:endParaRPr lang="en-US" sz="160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dirty="0">
                          <a:latin typeface="Montserrat" panose="00000500000000000000" pitchFamily="2" charset="0"/>
                        </a:rPr>
                        <a:t>Limited by Excel's rows/columns limits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Handles large datasets efficiently</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1880266289"/>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a:latin typeface="Montserrat" panose="00000500000000000000" pitchFamily="2" charset="0"/>
                        </a:rPr>
                        <a:t>Automation</a:t>
                      </a:r>
                      <a:endParaRPr lang="en-US" sz="160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dirty="0">
                          <a:latin typeface="Montserrat" panose="00000500000000000000" pitchFamily="2" charset="0"/>
                        </a:rPr>
                        <a:t>Requires manual effort or VBA macros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Fully scriptable with Python</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472153962"/>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a:latin typeface="Montserrat" panose="00000500000000000000" pitchFamily="2" charset="0"/>
                        </a:rPr>
                        <a:t>Speed</a:t>
                      </a:r>
                      <a:endParaRPr lang="en-US" sz="160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Slower for large datasets or calculations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Fast with optimized operations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1324284823"/>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dirty="0">
                          <a:latin typeface="Montserrat" panose="00000500000000000000" pitchFamily="2" charset="0"/>
                        </a:rPr>
                        <a:t>Reproducibility</a:t>
                      </a:r>
                      <a:endParaRPr lang="en-US" sz="1600" dirty="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Manual steps; hard to document</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Code-driven; easy to reproduce results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889965275"/>
                  </a:ext>
                </a:extLst>
              </a:tr>
              <a:tr h="290829">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a:latin typeface="Montserrat" panose="00000500000000000000" pitchFamily="2" charset="0"/>
                        </a:rPr>
                        <a:t>Complex Analysis</a:t>
                      </a:r>
                      <a:endParaRPr lang="en-US" sz="160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Limited advanced tools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dirty="0">
                          <a:latin typeface="Montserrat" panose="00000500000000000000" pitchFamily="2" charset="0"/>
                        </a:rPr>
                        <a:t>Built-in advanced data manipulation</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392106640"/>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a:latin typeface="Montserrat" panose="00000500000000000000" pitchFamily="2" charset="0"/>
                        </a:rPr>
                        <a:t>Integration</a:t>
                      </a:r>
                      <a:endParaRPr lang="en-US" sz="160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Limited to Excel-supported formats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Supports many formats (CSV, SQL, JSON)</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2261153277"/>
                  </a:ext>
                </a:extLst>
              </a:tr>
              <a:tr h="287381">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b="1" dirty="0">
                          <a:latin typeface="Montserrat" panose="00000500000000000000" pitchFamily="2" charset="0"/>
                        </a:rPr>
                        <a:t>Visualization</a:t>
                      </a:r>
                      <a:endParaRPr lang="en-US" sz="1600" dirty="0">
                        <a:latin typeface="Montserrat" panose="00000500000000000000" pitchFamily="2" charset="0"/>
                      </a:endParaRP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a:latin typeface="Montserrat" panose="00000500000000000000" pitchFamily="2" charset="0"/>
                        </a:rPr>
                        <a:t>Built-in charting tools</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tc>
                  <a:txBody>
                    <a:bodyPr/>
                    <a:lstStyle>
                      <a:lvl1pPr marL="0" algn="l" defTabSz="914400" rtl="0" eaLnBrk="1" latinLnBrk="0" hangingPunct="1">
                        <a:defRPr sz="1800" kern="1200">
                          <a:solidFill>
                            <a:schemeClr val="dk1"/>
                          </a:solidFill>
                          <a:latin typeface="Cambria" panose="02040503050406030204"/>
                        </a:defRPr>
                      </a:lvl1pPr>
                      <a:lvl2pPr marL="457200" algn="l" defTabSz="914400" rtl="0" eaLnBrk="1" latinLnBrk="0" hangingPunct="1">
                        <a:defRPr sz="1800" kern="1200">
                          <a:solidFill>
                            <a:schemeClr val="dk1"/>
                          </a:solidFill>
                          <a:latin typeface="Cambria" panose="02040503050406030204"/>
                        </a:defRPr>
                      </a:lvl2pPr>
                      <a:lvl3pPr marL="914400" algn="l" defTabSz="914400" rtl="0" eaLnBrk="1" latinLnBrk="0" hangingPunct="1">
                        <a:defRPr sz="1800" kern="1200">
                          <a:solidFill>
                            <a:schemeClr val="dk1"/>
                          </a:solidFill>
                          <a:latin typeface="Cambria" panose="02040503050406030204"/>
                        </a:defRPr>
                      </a:lvl3pPr>
                      <a:lvl4pPr marL="1371600" algn="l" defTabSz="914400" rtl="0" eaLnBrk="1" latinLnBrk="0" hangingPunct="1">
                        <a:defRPr sz="1800" kern="1200">
                          <a:solidFill>
                            <a:schemeClr val="dk1"/>
                          </a:solidFill>
                          <a:latin typeface="Cambria" panose="02040503050406030204"/>
                        </a:defRPr>
                      </a:lvl4pPr>
                      <a:lvl5pPr marL="1828800" algn="l" defTabSz="914400" rtl="0" eaLnBrk="1" latinLnBrk="0" hangingPunct="1">
                        <a:defRPr sz="1800" kern="1200">
                          <a:solidFill>
                            <a:schemeClr val="dk1"/>
                          </a:solidFill>
                          <a:latin typeface="Cambria" panose="02040503050406030204"/>
                        </a:defRPr>
                      </a:lvl5pPr>
                      <a:lvl6pPr marL="2286000" algn="l" defTabSz="914400" rtl="0" eaLnBrk="1" latinLnBrk="0" hangingPunct="1">
                        <a:defRPr sz="1800" kern="1200">
                          <a:solidFill>
                            <a:schemeClr val="dk1"/>
                          </a:solidFill>
                          <a:latin typeface="Cambria" panose="02040503050406030204"/>
                        </a:defRPr>
                      </a:lvl6pPr>
                      <a:lvl7pPr marL="2743200" algn="l" defTabSz="914400" rtl="0" eaLnBrk="1" latinLnBrk="0" hangingPunct="1">
                        <a:defRPr sz="1800" kern="1200">
                          <a:solidFill>
                            <a:schemeClr val="dk1"/>
                          </a:solidFill>
                          <a:latin typeface="Cambria" panose="02040503050406030204"/>
                        </a:defRPr>
                      </a:lvl7pPr>
                      <a:lvl8pPr marL="3200400" algn="l" defTabSz="914400" rtl="0" eaLnBrk="1" latinLnBrk="0" hangingPunct="1">
                        <a:defRPr sz="1800" kern="1200">
                          <a:solidFill>
                            <a:schemeClr val="dk1"/>
                          </a:solidFill>
                          <a:latin typeface="Cambria" panose="02040503050406030204"/>
                        </a:defRPr>
                      </a:lvl8pPr>
                      <a:lvl9pPr marL="3657600" algn="l" defTabSz="914400" rtl="0" eaLnBrk="1" latinLnBrk="0" hangingPunct="1">
                        <a:defRPr sz="1800" kern="1200">
                          <a:solidFill>
                            <a:schemeClr val="dk1"/>
                          </a:solidFill>
                          <a:latin typeface="Cambria" panose="02040503050406030204"/>
                        </a:defRPr>
                      </a:lvl9pPr>
                    </a:lstStyle>
                    <a:p>
                      <a:pPr algn="ctr"/>
                      <a:r>
                        <a:rPr lang="en-US" sz="1600" dirty="0">
                          <a:latin typeface="Montserrat" panose="00000500000000000000" pitchFamily="2" charset="0"/>
                        </a:rPr>
                        <a:t>Integrates with Matplotlib/Seaborn</a:t>
                      </a:r>
                    </a:p>
                  </a:txBody>
                  <a:tcPr marL="55702" marR="55702" marT="27851" marB="27851"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49C0F5">
                        <a:tint val="20000"/>
                      </a:srgbClr>
                    </a:solidFill>
                  </a:tcPr>
                </a:tc>
                <a:extLst>
                  <a:ext uri="{0D108BD9-81ED-4DB2-BD59-A6C34878D82A}">
                    <a16:rowId xmlns:a16="http://schemas.microsoft.com/office/drawing/2014/main" val="2681569174"/>
                  </a:ext>
                </a:extLst>
              </a:tr>
            </a:tbl>
          </a:graphicData>
        </a:graphic>
      </p:graphicFrame>
      <p:pic>
        <p:nvPicPr>
          <p:cNvPr id="13" name="Picture 2" descr="pandas (software) - Wikipedia">
            <a:extLst>
              <a:ext uri="{FF2B5EF4-FFF2-40B4-BE49-F238E27FC236}">
                <a16:creationId xmlns:a16="http://schemas.microsoft.com/office/drawing/2014/main" id="{6F0C706F-02A1-54D2-3A23-BD960B48D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2895" y="746845"/>
            <a:ext cx="2068443" cy="83792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B9F29D96-6193-F86A-E519-1E95A5693F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3745" y="678647"/>
            <a:ext cx="929275" cy="87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3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BA67F-1D19-37F9-80B2-11298A9ABB0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55870C7-AE4A-5694-CB45-BB317ACCF3A4}"/>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1DACDE4A-98AA-1063-DCFB-A25CEFE30938}"/>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66A3C3F7-994B-5648-D3AC-B809D58B6770}"/>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Pandas DataFrames</a:t>
            </a:r>
          </a:p>
        </p:txBody>
      </p:sp>
      <p:sp>
        <p:nvSpPr>
          <p:cNvPr id="9" name="TextBox 8">
            <a:extLst>
              <a:ext uri="{FF2B5EF4-FFF2-40B4-BE49-F238E27FC236}">
                <a16:creationId xmlns:a16="http://schemas.microsoft.com/office/drawing/2014/main" id="{761CD5C2-3FDE-8237-9431-DE94E5572574}"/>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 name="Text Placeholder 2">
            <a:extLst>
              <a:ext uri="{FF2B5EF4-FFF2-40B4-BE49-F238E27FC236}">
                <a16:creationId xmlns:a16="http://schemas.microsoft.com/office/drawing/2014/main" id="{89B9C0DD-6027-9E83-7C8D-F2C38D1B01B2}"/>
              </a:ext>
            </a:extLst>
          </p:cNvPr>
          <p:cNvSpPr txBox="1">
            <a:spLocks/>
          </p:cNvSpPr>
          <p:nvPr/>
        </p:nvSpPr>
        <p:spPr>
          <a:xfrm>
            <a:off x="154722" y="794353"/>
            <a:ext cx="12322787" cy="3282089"/>
          </a:xfrm>
          <a:prstGeom prst="rect">
            <a:avLst/>
          </a:prstGeom>
        </p:spPr>
        <p:txBody>
          <a:bodyPr vert="horz" lIns="60960" tIns="30480" rIns="60960" bIns="30480" rtlCol="0">
            <a:noAutofit/>
          </a:bodyPr>
          <a:lstStyle>
            <a:lvl1pPr marL="342900" indent="-342900">
              <a:lnSpc>
                <a:spcPct val="120000"/>
              </a:lnSpc>
              <a:spcBef>
                <a:spcPts val="1500"/>
              </a:spcBef>
              <a:spcAft>
                <a:spcPts val="500"/>
              </a:spcAft>
              <a:buClr>
                <a:srgbClr val="0B8ECC"/>
              </a:buClr>
              <a:buFont typeface="Arial" panose="020B0604020202020204" pitchFamily="34" charset="0"/>
              <a:buChar char="•"/>
              <a:defRPr sz="3000">
                <a:ea typeface="Tahoma" panose="020B0604030504040204" pitchFamily="34" charset="0"/>
                <a:cs typeface="Tahoma" panose="020B0604030504040204" pitchFamily="34" charset="0"/>
              </a:defRPr>
            </a:lvl1pPr>
            <a:lvl2pPr marL="1114425" indent="-428625">
              <a:lnSpc>
                <a:spcPct val="120000"/>
              </a:lnSpc>
              <a:spcBef>
                <a:spcPts val="500"/>
              </a:spcBef>
              <a:spcAft>
                <a:spcPts val="500"/>
              </a:spcAft>
              <a:buClr>
                <a:srgbClr val="0B8ECC"/>
              </a:buClr>
              <a:buSzPct val="100000"/>
              <a:buFont typeface="Arial" panose="020B0604020202020204" pitchFamily="34" charset="0"/>
              <a:buChar char="•"/>
              <a:defRPr sz="3000">
                <a:ea typeface="Tahoma" panose="020B0604030504040204" pitchFamily="34" charset="0"/>
                <a:cs typeface="Tahoma" panose="020B0604030504040204" pitchFamily="34" charset="0"/>
              </a:defRPr>
            </a:lvl2pPr>
            <a:lvl3pPr marL="1714500" indent="-342900">
              <a:lnSpc>
                <a:spcPct val="120000"/>
              </a:lnSpc>
              <a:spcBef>
                <a:spcPts val="500"/>
              </a:spcBef>
              <a:spcAft>
                <a:spcPts val="500"/>
              </a:spcAft>
              <a:buClr>
                <a:srgbClr val="0B8ECC"/>
              </a:buClr>
              <a:buSzPct val="100000"/>
              <a:buFont typeface="Arial" panose="020B0604020202020204" pitchFamily="34" charset="0"/>
              <a:buChar char="•"/>
              <a:defRPr sz="3000">
                <a:ea typeface="Tahoma" panose="020B0604030504040204" pitchFamily="34" charset="0"/>
                <a:cs typeface="Tahoma" panose="020B0604030504040204" pitchFamily="34" charset="0"/>
              </a:defRPr>
            </a:lvl3pPr>
            <a:lvl4pPr marL="2400300" indent="-342900">
              <a:lnSpc>
                <a:spcPct val="120000"/>
              </a:lnSpc>
              <a:spcBef>
                <a:spcPts val="500"/>
              </a:spcBef>
              <a:spcAft>
                <a:spcPts val="500"/>
              </a:spcAft>
              <a:buClr>
                <a:srgbClr val="0B8ECC"/>
              </a:buClr>
              <a:buFont typeface="Arial" panose="020B0604020202020204" pitchFamily="34" charset="0"/>
              <a:buChar char="•"/>
              <a:defRPr sz="3000">
                <a:ea typeface="Tahoma" panose="020B0604030504040204" pitchFamily="34" charset="0"/>
                <a:cs typeface="Tahoma" panose="020B0604030504040204" pitchFamily="34" charset="0"/>
              </a:defRPr>
            </a:lvl4pPr>
            <a:lvl5pPr marL="3086100" indent="-342900">
              <a:lnSpc>
                <a:spcPct val="120000"/>
              </a:lnSpc>
              <a:spcBef>
                <a:spcPts val="500"/>
              </a:spcBef>
              <a:spcAft>
                <a:spcPts val="500"/>
              </a:spcAft>
              <a:buClr>
                <a:srgbClr val="0B8ECC"/>
              </a:buClr>
              <a:buFont typeface="Arial" panose="020B0604020202020204" pitchFamily="34" charset="0"/>
              <a:buChar char="•"/>
              <a:defRPr sz="3000">
                <a:ea typeface="Tahoma" panose="020B0604030504040204" pitchFamily="34" charset="0"/>
                <a:cs typeface="Tahoma" panose="020B0604030504040204" pitchFamily="34" charset="0"/>
              </a:defRPr>
            </a:lvl5pPr>
            <a:lvl6pPr marL="3771900" indent="-342900">
              <a:lnSpc>
                <a:spcPct val="90000"/>
              </a:lnSpc>
              <a:spcBef>
                <a:spcPts val="750"/>
              </a:spcBef>
              <a:buFont typeface="Arial" panose="020B0604020202020204" pitchFamily="34" charset="0"/>
              <a:buChar char="•"/>
            </a:lvl6pPr>
            <a:lvl7pPr marL="4457700" indent="-342900">
              <a:lnSpc>
                <a:spcPct val="90000"/>
              </a:lnSpc>
              <a:spcBef>
                <a:spcPts val="750"/>
              </a:spcBef>
              <a:buFont typeface="Arial" panose="020B0604020202020204" pitchFamily="34" charset="0"/>
              <a:buChar char="•"/>
            </a:lvl7pPr>
            <a:lvl8pPr marL="5143500" indent="-342900">
              <a:lnSpc>
                <a:spcPct val="90000"/>
              </a:lnSpc>
              <a:spcBef>
                <a:spcPts val="750"/>
              </a:spcBef>
              <a:buFont typeface="Arial" panose="020B0604020202020204" pitchFamily="34" charset="0"/>
              <a:buChar char="•"/>
            </a:lvl8pPr>
            <a:lvl9pPr marL="5829300" indent="-342900">
              <a:lnSpc>
                <a:spcPct val="90000"/>
              </a:lnSpc>
              <a:spcBef>
                <a:spcPts val="750"/>
              </a:spcBef>
              <a:buFont typeface="Arial" panose="020B0604020202020204" pitchFamily="34" charset="0"/>
              <a:buChar char="•"/>
            </a:lvl9pPr>
          </a:lstStyle>
          <a:p>
            <a:pPr marL="228611" indent="-228611" defTabSz="914446">
              <a:spcBef>
                <a:spcPts val="1000"/>
              </a:spcBef>
              <a:spcAft>
                <a:spcPts val="333"/>
              </a:spcAft>
            </a:pPr>
            <a:r>
              <a:rPr lang="en-US" sz="1800" dirty="0">
                <a:solidFill>
                  <a:srgbClr val="000000"/>
                </a:solidFill>
                <a:latin typeface="Montserrat" panose="00000500000000000000" pitchFamily="2" charset="0"/>
              </a:rPr>
              <a:t>Pandas DataFrame is a 2-dimensional, tabular data structure in the Python library Pandas. </a:t>
            </a:r>
          </a:p>
          <a:p>
            <a:pPr marL="228611" indent="-228611" defTabSz="914446">
              <a:spcBef>
                <a:spcPts val="1000"/>
              </a:spcBef>
              <a:spcAft>
                <a:spcPts val="333"/>
              </a:spcAft>
            </a:pPr>
            <a:r>
              <a:rPr lang="en-US" sz="1800" dirty="0">
                <a:solidFill>
                  <a:srgbClr val="000000"/>
                </a:solidFill>
                <a:latin typeface="Montserrat" panose="00000500000000000000" pitchFamily="2" charset="0"/>
              </a:rPr>
              <a:t>It is like a spreadsheet or SQL table and is the most used tool in data analysis &amp; manipulation.</a:t>
            </a:r>
          </a:p>
        </p:txBody>
      </p:sp>
      <p:pic>
        <p:nvPicPr>
          <p:cNvPr id="10" name="Picture 9">
            <a:extLst>
              <a:ext uri="{FF2B5EF4-FFF2-40B4-BE49-F238E27FC236}">
                <a16:creationId xmlns:a16="http://schemas.microsoft.com/office/drawing/2014/main" id="{9ECA7C5C-F1FA-DB15-7C13-6520A482DE75}"/>
              </a:ext>
            </a:extLst>
          </p:cNvPr>
          <p:cNvPicPr>
            <a:picLocks noChangeAspect="1"/>
          </p:cNvPicPr>
          <p:nvPr/>
        </p:nvPicPr>
        <p:blipFill>
          <a:blip r:embed="rId4"/>
          <a:stretch>
            <a:fillRect/>
          </a:stretch>
        </p:blipFill>
        <p:spPr>
          <a:xfrm>
            <a:off x="1014605" y="2235640"/>
            <a:ext cx="7798150" cy="3450953"/>
          </a:xfrm>
          <a:prstGeom prst="rect">
            <a:avLst/>
          </a:prstGeom>
        </p:spPr>
      </p:pic>
      <p:cxnSp>
        <p:nvCxnSpPr>
          <p:cNvPr id="11" name="Straight Arrow Connector 10">
            <a:extLst>
              <a:ext uri="{FF2B5EF4-FFF2-40B4-BE49-F238E27FC236}">
                <a16:creationId xmlns:a16="http://schemas.microsoft.com/office/drawing/2014/main" id="{86D60492-8AB2-836E-B01C-9DD96EF7D9B8}"/>
              </a:ext>
            </a:extLst>
          </p:cNvPr>
          <p:cNvCxnSpPr>
            <a:cxnSpLocks/>
          </p:cNvCxnSpPr>
          <p:nvPr/>
        </p:nvCxnSpPr>
        <p:spPr>
          <a:xfrm>
            <a:off x="8924256" y="3429000"/>
            <a:ext cx="748382" cy="0"/>
          </a:xfrm>
          <a:prstGeom prst="straightConnector1">
            <a:avLst/>
          </a:prstGeom>
          <a:ln w="57150">
            <a:solidFill>
              <a:srgbClr val="D56E48"/>
            </a:solidFill>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FE059861-8A8C-BCBC-C5CC-64E64EFCB856}"/>
              </a:ext>
            </a:extLst>
          </p:cNvPr>
          <p:cNvSpPr txBox="1"/>
          <p:nvPr/>
        </p:nvSpPr>
        <p:spPr>
          <a:xfrm>
            <a:off x="9672638" y="3234115"/>
            <a:ext cx="780983" cy="379656"/>
          </a:xfrm>
          <a:prstGeom prst="rect">
            <a:avLst/>
          </a:prstGeom>
          <a:noFill/>
        </p:spPr>
        <p:txBody>
          <a:bodyPr wrap="none" rtlCol="0">
            <a:spAutoFit/>
          </a:bodyPr>
          <a:lstStyle>
            <a:defPPr>
              <a:defRPr lang="en-US"/>
            </a:defPPr>
            <a:lvl1pPr>
              <a:defRPr sz="2800">
                <a:solidFill>
                  <a:srgbClr val="017ACD"/>
                </a:solidFill>
              </a:defRPr>
            </a:lvl1pPr>
          </a:lstStyle>
          <a:p>
            <a:pPr defTabSz="914446"/>
            <a:r>
              <a:rPr lang="en-US" sz="1867" b="1" dirty="0">
                <a:solidFill>
                  <a:srgbClr val="D56E48"/>
                </a:solidFill>
                <a:latin typeface="Montserrat" panose="00000500000000000000" pitchFamily="2" charset="0"/>
              </a:rPr>
              <a:t>Data</a:t>
            </a:r>
          </a:p>
        </p:txBody>
      </p:sp>
      <p:sp>
        <p:nvSpPr>
          <p:cNvPr id="13" name="Rectangle: Rounded Corners 12">
            <a:extLst>
              <a:ext uri="{FF2B5EF4-FFF2-40B4-BE49-F238E27FC236}">
                <a16:creationId xmlns:a16="http://schemas.microsoft.com/office/drawing/2014/main" id="{7A22B146-459D-D44C-CCC3-1DB59734E5AA}"/>
              </a:ext>
            </a:extLst>
          </p:cNvPr>
          <p:cNvSpPr/>
          <p:nvPr/>
        </p:nvSpPr>
        <p:spPr>
          <a:xfrm>
            <a:off x="1830318" y="2832192"/>
            <a:ext cx="7075953" cy="3065243"/>
          </a:xfrm>
          <a:prstGeom prst="roundRect">
            <a:avLst/>
          </a:prstGeom>
          <a:noFill/>
          <a:ln w="57150">
            <a:solidFill>
              <a:srgbClr val="D56E48"/>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defTabSz="914446"/>
            <a:endParaRPr lang="en-US">
              <a:solidFill>
                <a:srgbClr val="062E6D"/>
              </a:solidFill>
              <a:latin typeface="Cambria" panose="02040503050406030204"/>
            </a:endParaRPr>
          </a:p>
        </p:txBody>
      </p:sp>
      <p:sp>
        <p:nvSpPr>
          <p:cNvPr id="14" name="TextBox 13">
            <a:extLst>
              <a:ext uri="{FF2B5EF4-FFF2-40B4-BE49-F238E27FC236}">
                <a16:creationId xmlns:a16="http://schemas.microsoft.com/office/drawing/2014/main" id="{443D3AC6-19D7-9673-3B66-3332C2884839}"/>
              </a:ext>
            </a:extLst>
          </p:cNvPr>
          <p:cNvSpPr txBox="1"/>
          <p:nvPr/>
        </p:nvSpPr>
        <p:spPr>
          <a:xfrm>
            <a:off x="4303825" y="1617251"/>
            <a:ext cx="2108269" cy="379656"/>
          </a:xfrm>
          <a:prstGeom prst="rect">
            <a:avLst/>
          </a:prstGeom>
          <a:noFill/>
        </p:spPr>
        <p:txBody>
          <a:bodyPr wrap="none" rtlCol="0">
            <a:spAutoFit/>
          </a:bodyPr>
          <a:lstStyle>
            <a:defPPr>
              <a:defRPr lang="en-US"/>
            </a:defPPr>
            <a:lvl1pPr>
              <a:defRPr sz="2800">
                <a:solidFill>
                  <a:srgbClr val="017ACD"/>
                </a:solidFill>
              </a:defRPr>
            </a:lvl1pPr>
          </a:lstStyle>
          <a:p>
            <a:pPr defTabSz="914446"/>
            <a:r>
              <a:rPr lang="en-US" sz="1867" b="1" dirty="0">
                <a:solidFill>
                  <a:srgbClr val="D56E48"/>
                </a:solidFill>
                <a:latin typeface="Montserrat" panose="00000500000000000000" pitchFamily="2" charset="0"/>
              </a:rPr>
              <a:t>Column Names</a:t>
            </a:r>
          </a:p>
        </p:txBody>
      </p:sp>
      <p:sp>
        <p:nvSpPr>
          <p:cNvPr id="15" name="TextBox 14">
            <a:extLst>
              <a:ext uri="{FF2B5EF4-FFF2-40B4-BE49-F238E27FC236}">
                <a16:creationId xmlns:a16="http://schemas.microsoft.com/office/drawing/2014/main" id="{9522CB01-91D9-5BB5-046E-EA410287AF11}"/>
              </a:ext>
            </a:extLst>
          </p:cNvPr>
          <p:cNvSpPr txBox="1"/>
          <p:nvPr/>
        </p:nvSpPr>
        <p:spPr>
          <a:xfrm>
            <a:off x="0" y="3362803"/>
            <a:ext cx="1212057" cy="748795"/>
          </a:xfrm>
          <a:prstGeom prst="rect">
            <a:avLst/>
          </a:prstGeom>
          <a:noFill/>
        </p:spPr>
        <p:txBody>
          <a:bodyPr wrap="square" rtlCol="0">
            <a:spAutoFit/>
          </a:bodyPr>
          <a:lstStyle>
            <a:defPPr>
              <a:defRPr lang="en-US"/>
            </a:defPPr>
            <a:lvl1pPr>
              <a:defRPr sz="2800">
                <a:solidFill>
                  <a:srgbClr val="017ACD"/>
                </a:solidFill>
              </a:defRPr>
            </a:lvl1pPr>
          </a:lstStyle>
          <a:p>
            <a:pPr defTabSz="914446"/>
            <a:r>
              <a:rPr lang="en-US" sz="2133" b="1" dirty="0">
                <a:solidFill>
                  <a:srgbClr val="D56E48"/>
                </a:solidFill>
                <a:latin typeface="Montserrat" panose="00000500000000000000" pitchFamily="2" charset="0"/>
              </a:rPr>
              <a:t>Index/Label</a:t>
            </a:r>
          </a:p>
        </p:txBody>
      </p:sp>
      <p:sp>
        <p:nvSpPr>
          <p:cNvPr id="16" name="Rectangle: Rounded Corners 15">
            <a:extLst>
              <a:ext uri="{FF2B5EF4-FFF2-40B4-BE49-F238E27FC236}">
                <a16:creationId xmlns:a16="http://schemas.microsoft.com/office/drawing/2014/main" id="{E322AE68-9909-DA42-8CE2-B6412279904A}"/>
              </a:ext>
            </a:extLst>
          </p:cNvPr>
          <p:cNvSpPr/>
          <p:nvPr/>
        </p:nvSpPr>
        <p:spPr>
          <a:xfrm>
            <a:off x="1076420" y="2832192"/>
            <a:ext cx="556072" cy="3065243"/>
          </a:xfrm>
          <a:prstGeom prst="roundRect">
            <a:avLst/>
          </a:prstGeom>
          <a:noFill/>
          <a:ln w="57150">
            <a:solidFill>
              <a:srgbClr val="D56E48"/>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defTabSz="914446"/>
            <a:endParaRPr lang="en-US">
              <a:solidFill>
                <a:srgbClr val="062E6D"/>
              </a:solidFill>
              <a:latin typeface="Cambria" panose="02040503050406030204"/>
            </a:endParaRPr>
          </a:p>
        </p:txBody>
      </p:sp>
      <p:sp>
        <p:nvSpPr>
          <p:cNvPr id="17" name="Right Brace 16">
            <a:extLst>
              <a:ext uri="{FF2B5EF4-FFF2-40B4-BE49-F238E27FC236}">
                <a16:creationId xmlns:a16="http://schemas.microsoft.com/office/drawing/2014/main" id="{0E72209E-868A-FA8C-8062-9864FCBA9E25}"/>
              </a:ext>
            </a:extLst>
          </p:cNvPr>
          <p:cNvSpPr/>
          <p:nvPr/>
        </p:nvSpPr>
        <p:spPr>
          <a:xfrm rot="16200000">
            <a:off x="5094976" y="-1470626"/>
            <a:ext cx="348813" cy="7273777"/>
          </a:xfrm>
          <a:prstGeom prst="rightBrace">
            <a:avLst>
              <a:gd name="adj1" fmla="val 128989"/>
              <a:gd name="adj2" fmla="val 50000"/>
            </a:avLst>
          </a:prstGeom>
          <a:ln w="57150">
            <a:solidFill>
              <a:srgbClr val="D56E48"/>
            </a:solidFill>
          </a:ln>
        </p:spPr>
        <p:style>
          <a:lnRef idx="1">
            <a:schemeClr val="accent2"/>
          </a:lnRef>
          <a:fillRef idx="0">
            <a:schemeClr val="accent2"/>
          </a:fillRef>
          <a:effectRef idx="0">
            <a:schemeClr val="accent2"/>
          </a:effectRef>
          <a:fontRef idx="minor">
            <a:schemeClr val="tx1"/>
          </a:fontRef>
        </p:style>
        <p:txBody>
          <a:bodyPr rtlCol="0" anchor="ctr"/>
          <a:lstStyle/>
          <a:p>
            <a:pPr algn="ctr" defTabSz="914446"/>
            <a:endParaRPr lang="en-US">
              <a:solidFill>
                <a:srgbClr val="062E6D"/>
              </a:solidFill>
              <a:latin typeface="Cambria" panose="02040503050406030204"/>
            </a:endParaRPr>
          </a:p>
        </p:txBody>
      </p:sp>
      <p:cxnSp>
        <p:nvCxnSpPr>
          <p:cNvPr id="18" name="Straight Arrow Connector 17">
            <a:extLst>
              <a:ext uri="{FF2B5EF4-FFF2-40B4-BE49-F238E27FC236}">
                <a16:creationId xmlns:a16="http://schemas.microsoft.com/office/drawing/2014/main" id="{6637840C-6C6C-F390-C459-74C299BC5D18}"/>
              </a:ext>
            </a:extLst>
          </p:cNvPr>
          <p:cNvCxnSpPr>
            <a:cxnSpLocks/>
          </p:cNvCxnSpPr>
          <p:nvPr/>
        </p:nvCxnSpPr>
        <p:spPr>
          <a:xfrm flipH="1">
            <a:off x="368250" y="4233491"/>
            <a:ext cx="646355" cy="0"/>
          </a:xfrm>
          <a:prstGeom prst="straightConnector1">
            <a:avLst/>
          </a:prstGeom>
          <a:ln w="57150">
            <a:solidFill>
              <a:srgbClr val="D56E48"/>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335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p:bldP spid="15" grpId="0"/>
      <p:bldP spid="16" grpId="0" animBg="1"/>
      <p:bldP spid="1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A4F7A-23C3-7732-785E-70B447694C5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8139FC2-A776-B1AF-C59B-EBCB224F24D5}"/>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CF22A27A-FE61-8A5B-D5DB-176EAF4FEC3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39757FBD-1D82-B039-73CF-FC465B7424E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Pandas DataFrames Features</a:t>
            </a:r>
          </a:p>
        </p:txBody>
      </p:sp>
      <p:sp>
        <p:nvSpPr>
          <p:cNvPr id="9" name="TextBox 8">
            <a:extLst>
              <a:ext uri="{FF2B5EF4-FFF2-40B4-BE49-F238E27FC236}">
                <a16:creationId xmlns:a16="http://schemas.microsoft.com/office/drawing/2014/main" id="{7CAEE8D3-651C-8432-F943-2C8DC540B1DE}"/>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2" name="Shape 288">
            <a:extLst>
              <a:ext uri="{FF2B5EF4-FFF2-40B4-BE49-F238E27FC236}">
                <a16:creationId xmlns:a16="http://schemas.microsoft.com/office/drawing/2014/main" id="{A0B82744-6B04-2EDE-95C8-4F79BC1912D8}"/>
              </a:ext>
            </a:extLst>
          </p:cNvPr>
          <p:cNvSpPr/>
          <p:nvPr/>
        </p:nvSpPr>
        <p:spPr>
          <a:xfrm>
            <a:off x="49764" y="1906003"/>
            <a:ext cx="2438400" cy="2438400"/>
          </a:xfrm>
          <a:prstGeom prst="ellipse">
            <a:avLst/>
          </a:prstGeom>
          <a:solidFill>
            <a:srgbClr val="D56E48"/>
          </a:solidFill>
          <a:ln w="12700">
            <a:miter lim="400000"/>
          </a:ln>
        </p:spPr>
        <p:txBody>
          <a:bodyPr lIns="19050" tIns="19050" rIns="19050" bIns="19050" anchor="ctr"/>
          <a:lstStyle/>
          <a:p>
            <a:pPr algn="ctr" defTabSz="171459" hangingPunct="0">
              <a:lnSpc>
                <a:spcPct val="110000"/>
              </a:lnSpc>
              <a:defRPr sz="1600">
                <a:solidFill>
                  <a:srgbClr val="FFFFFF"/>
                </a:solidFill>
                <a:effectLst>
                  <a:outerShdw blurRad="38100" dist="12700" dir="5400000" rotWithShape="0">
                    <a:srgbClr val="000000">
                      <a:alpha val="50000"/>
                    </a:srgbClr>
                  </a:outerShdw>
                </a:effectLst>
              </a:defRPr>
            </a:pPr>
            <a:r>
              <a:rPr lang="en-US" sz="1600" dirty="0">
                <a:solidFill>
                  <a:srgbClr val="FFFFFF"/>
                </a:solidFill>
                <a:effectLst>
                  <a:outerShdw blurRad="38100" dist="12700" dir="5400000" rotWithShape="0">
                    <a:srgbClr val="000000">
                      <a:alpha val="50000"/>
                    </a:srgbClr>
                  </a:outerShdw>
                </a:effectLst>
                <a:latin typeface="Montserrat" panose="00000500000000000000" pitchFamily="2" charset="0"/>
              </a:rPr>
              <a:t>Tabular Format: Organized into rows (index) and columns (labels), like a spreadsheet.</a:t>
            </a:r>
            <a:endParaRPr lang="en-US" sz="1600" kern="0" dirty="0">
              <a:solidFill>
                <a:srgbClr val="FFFFFF"/>
              </a:solidFill>
              <a:effectLst>
                <a:outerShdw blurRad="38100" dist="12700" dir="5400000" rotWithShape="0">
                  <a:srgbClr val="000000">
                    <a:alpha val="0"/>
                  </a:srgbClr>
                </a:outerShdw>
              </a:effectLst>
              <a:latin typeface="Montserrat" panose="00000500000000000000" pitchFamily="2" charset="0"/>
              <a:ea typeface="Arial"/>
              <a:cs typeface="Arial"/>
              <a:sym typeface="Helvetica Neue UltraLight"/>
            </a:endParaRPr>
          </a:p>
        </p:txBody>
      </p:sp>
      <p:sp>
        <p:nvSpPr>
          <p:cNvPr id="3" name="Shape 288">
            <a:extLst>
              <a:ext uri="{FF2B5EF4-FFF2-40B4-BE49-F238E27FC236}">
                <a16:creationId xmlns:a16="http://schemas.microsoft.com/office/drawing/2014/main" id="{8248EFBF-CA86-A243-A708-519AEE9DE890}"/>
              </a:ext>
            </a:extLst>
          </p:cNvPr>
          <p:cNvSpPr/>
          <p:nvPr/>
        </p:nvSpPr>
        <p:spPr>
          <a:xfrm>
            <a:off x="2392175" y="848895"/>
            <a:ext cx="2438400" cy="2438400"/>
          </a:xfrm>
          <a:prstGeom prst="ellipse">
            <a:avLst/>
          </a:prstGeom>
          <a:solidFill>
            <a:srgbClr val="0C1752"/>
          </a:solidFill>
          <a:ln w="12700">
            <a:miter lim="400000"/>
          </a:ln>
        </p:spPr>
        <p:txBody>
          <a:bodyPr lIns="19050" tIns="19050" rIns="19050" bIns="19050" anchor="ctr"/>
          <a:lstStyle/>
          <a:p>
            <a:pPr algn="ctr" defTabSz="171459" hangingPunct="0">
              <a:lnSpc>
                <a:spcPct val="110000"/>
              </a:lnSpc>
              <a:defRPr sz="1600">
                <a:solidFill>
                  <a:srgbClr val="FFFFFF"/>
                </a:solidFill>
                <a:effectLst>
                  <a:outerShdw blurRad="38100" dist="12700" dir="5400000" rotWithShape="0">
                    <a:srgbClr val="000000">
                      <a:alpha val="50000"/>
                    </a:srgbClr>
                  </a:outerShdw>
                </a:effectLst>
              </a:defRPr>
            </a:pPr>
            <a:endParaRPr lang="en-US" sz="1600" kern="0" dirty="0">
              <a:solidFill>
                <a:srgbClr val="FFFFFF"/>
              </a:solidFill>
              <a:effectLst>
                <a:outerShdw blurRad="38100" dist="12700" dir="5400000" rotWithShape="0">
                  <a:srgbClr val="000000">
                    <a:alpha val="0"/>
                  </a:srgbClr>
                </a:outerShdw>
              </a:effectLst>
              <a:latin typeface="Montserrat" panose="00000500000000000000" pitchFamily="2" charset="0"/>
              <a:ea typeface="Arial"/>
              <a:cs typeface="Arial"/>
              <a:sym typeface="Helvetica Neue UltraLight"/>
            </a:endParaRPr>
          </a:p>
          <a:p>
            <a:pPr algn="ctr" defTabSz="171459" hangingPunct="0">
              <a:lnSpc>
                <a:spcPct val="110000"/>
              </a:lnSpc>
              <a:defRPr sz="1600">
                <a:solidFill>
                  <a:srgbClr val="FFFFFF"/>
                </a:solidFill>
                <a:effectLst>
                  <a:outerShdw blurRad="38100" dist="12700" dir="5400000" rotWithShape="0">
                    <a:srgbClr val="000000">
                      <a:alpha val="50000"/>
                    </a:srgbClr>
                  </a:outerShdw>
                </a:effectLst>
              </a:defRPr>
            </a:pPr>
            <a:r>
              <a:rPr lang="en-US" sz="1600" kern="0" dirty="0">
                <a:solidFill>
                  <a:srgbClr val="FFFFFF"/>
                </a:solidFill>
                <a:effectLst>
                  <a:outerShdw blurRad="38100" dist="12700" dir="5400000" rotWithShape="0">
                    <a:srgbClr val="000000">
                      <a:alpha val="0"/>
                    </a:srgbClr>
                  </a:outerShdw>
                </a:effectLst>
                <a:latin typeface="Montserrat" panose="00000500000000000000" pitchFamily="2" charset="0"/>
                <a:ea typeface="Arial"/>
                <a:cs typeface="Arial"/>
                <a:sym typeface="Helvetica Neue UltraLight"/>
              </a:rPr>
              <a:t>Heterogeneous: Columns store different data types (e.g., numbers, strings, dates).</a:t>
            </a:r>
          </a:p>
        </p:txBody>
      </p:sp>
      <p:sp>
        <p:nvSpPr>
          <p:cNvPr id="4" name="Shape 288">
            <a:extLst>
              <a:ext uri="{FF2B5EF4-FFF2-40B4-BE49-F238E27FC236}">
                <a16:creationId xmlns:a16="http://schemas.microsoft.com/office/drawing/2014/main" id="{39345AB4-4B7C-8EE5-7DE7-4B89CC47B8C7}"/>
              </a:ext>
            </a:extLst>
          </p:cNvPr>
          <p:cNvSpPr/>
          <p:nvPr/>
        </p:nvSpPr>
        <p:spPr>
          <a:xfrm>
            <a:off x="4648830" y="1896645"/>
            <a:ext cx="2438400" cy="2438400"/>
          </a:xfrm>
          <a:prstGeom prst="ellipse">
            <a:avLst/>
          </a:prstGeom>
          <a:solidFill>
            <a:srgbClr val="11CCDD"/>
          </a:solidFill>
          <a:ln w="12700">
            <a:miter lim="400000"/>
          </a:ln>
        </p:spPr>
        <p:txBody>
          <a:bodyPr lIns="19050" tIns="19050" rIns="19050" bIns="19050" anchor="ctr"/>
          <a:lstStyle/>
          <a:p>
            <a:pPr algn="ctr" defTabSz="171459" hangingPunct="0">
              <a:lnSpc>
                <a:spcPct val="110000"/>
              </a:lnSpc>
              <a:defRPr sz="1600">
                <a:solidFill>
                  <a:srgbClr val="FFFFFF"/>
                </a:solidFill>
                <a:effectLst>
                  <a:outerShdw blurRad="38100" dist="12700" dir="5400000" rotWithShape="0">
                    <a:srgbClr val="000000">
                      <a:alpha val="50000"/>
                    </a:srgbClr>
                  </a:outerShdw>
                </a:effectLst>
              </a:defRPr>
            </a:pPr>
            <a:r>
              <a:rPr lang="en-US" sz="1600" kern="0" dirty="0">
                <a:solidFill>
                  <a:srgbClr val="FFFFFF"/>
                </a:solidFill>
                <a:effectLst>
                  <a:outerShdw blurRad="38100" dist="12700" dir="5400000" rotWithShape="0">
                    <a:srgbClr val="000000">
                      <a:alpha val="0"/>
                    </a:srgbClr>
                  </a:outerShdw>
                </a:effectLst>
                <a:latin typeface="Montserrat" panose="00000500000000000000" pitchFamily="2" charset="0"/>
                <a:ea typeface="Arial"/>
                <a:cs typeface="Arial"/>
                <a:sym typeface="Helvetica Neue UltraLight"/>
              </a:rPr>
              <a:t>Data Sources: Supports input from CSV, Excel, SQL.</a:t>
            </a:r>
          </a:p>
        </p:txBody>
      </p:sp>
      <p:sp>
        <p:nvSpPr>
          <p:cNvPr id="10" name="Shape 288">
            <a:extLst>
              <a:ext uri="{FF2B5EF4-FFF2-40B4-BE49-F238E27FC236}">
                <a16:creationId xmlns:a16="http://schemas.microsoft.com/office/drawing/2014/main" id="{E06967C8-DB3C-BBF1-DDAA-142142BBB801}"/>
              </a:ext>
            </a:extLst>
          </p:cNvPr>
          <p:cNvSpPr/>
          <p:nvPr/>
        </p:nvSpPr>
        <p:spPr>
          <a:xfrm>
            <a:off x="6831051" y="729916"/>
            <a:ext cx="2438400" cy="2438400"/>
          </a:xfrm>
          <a:prstGeom prst="ellipse">
            <a:avLst/>
          </a:prstGeom>
          <a:solidFill>
            <a:srgbClr val="0C1752"/>
          </a:solidFill>
          <a:ln w="12700">
            <a:miter lim="400000"/>
          </a:ln>
        </p:spPr>
        <p:txBody>
          <a:bodyPr lIns="19050" tIns="19050" rIns="19050" bIns="19050" anchor="ctr"/>
          <a:lstStyle/>
          <a:p>
            <a:pPr algn="ctr" defTabSz="171459" hangingPunct="0">
              <a:lnSpc>
                <a:spcPct val="110000"/>
              </a:lnSpc>
              <a:defRPr sz="1600">
                <a:solidFill>
                  <a:srgbClr val="FFFFFF"/>
                </a:solidFill>
                <a:effectLst>
                  <a:outerShdw blurRad="38100" dist="12700" dir="5400000" rotWithShape="0">
                    <a:srgbClr val="000000">
                      <a:alpha val="50000"/>
                    </a:srgbClr>
                  </a:outerShdw>
                </a:effectLst>
              </a:defRPr>
            </a:pPr>
            <a:r>
              <a:rPr lang="en-US" sz="1600" kern="0" dirty="0">
                <a:solidFill>
                  <a:srgbClr val="FFFFFF"/>
                </a:solidFill>
                <a:effectLst>
                  <a:outerShdw blurRad="38100" dist="12700" dir="5400000" rotWithShape="0">
                    <a:srgbClr val="000000">
                      <a:alpha val="0"/>
                    </a:srgbClr>
                  </a:outerShdw>
                </a:effectLst>
                <a:latin typeface="Montserrat" panose="00000500000000000000" pitchFamily="2" charset="0"/>
                <a:ea typeface="Arial"/>
                <a:cs typeface="Arial"/>
                <a:sym typeface="Helvetica Neue UltraLight"/>
              </a:rPr>
              <a:t>Powerful Operations: Enables filtering, aggregation, &amp; analysis.</a:t>
            </a:r>
          </a:p>
        </p:txBody>
      </p:sp>
      <p:sp>
        <p:nvSpPr>
          <p:cNvPr id="11" name="Shape 288">
            <a:extLst>
              <a:ext uri="{FF2B5EF4-FFF2-40B4-BE49-F238E27FC236}">
                <a16:creationId xmlns:a16="http://schemas.microsoft.com/office/drawing/2014/main" id="{37515725-1D1C-BA94-B0FD-7172F2E10426}"/>
              </a:ext>
            </a:extLst>
          </p:cNvPr>
          <p:cNvSpPr/>
          <p:nvPr/>
        </p:nvSpPr>
        <p:spPr>
          <a:xfrm>
            <a:off x="9013271" y="1972511"/>
            <a:ext cx="2438400" cy="2438400"/>
          </a:xfrm>
          <a:prstGeom prst="ellipse">
            <a:avLst/>
          </a:prstGeom>
          <a:solidFill>
            <a:srgbClr val="D56E48"/>
          </a:solidFill>
          <a:ln w="12700">
            <a:miter lim="400000"/>
          </a:ln>
        </p:spPr>
        <p:txBody>
          <a:bodyPr lIns="19050" tIns="19050" rIns="19050" bIns="19050" anchor="ctr"/>
          <a:lstStyle/>
          <a:p>
            <a:pPr algn="ctr" defTabSz="171459" hangingPunct="0">
              <a:lnSpc>
                <a:spcPct val="110000"/>
              </a:lnSpc>
              <a:defRPr sz="1600">
                <a:solidFill>
                  <a:srgbClr val="FFFFFF"/>
                </a:solidFill>
                <a:effectLst>
                  <a:outerShdw blurRad="38100" dist="12700" dir="5400000" rotWithShape="0">
                    <a:srgbClr val="000000">
                      <a:alpha val="50000"/>
                    </a:srgbClr>
                  </a:outerShdw>
                </a:effectLst>
              </a:defRPr>
            </a:pPr>
            <a:r>
              <a:rPr lang="en-US" sz="1600" kern="0" dirty="0">
                <a:solidFill>
                  <a:srgbClr val="FFFFFF"/>
                </a:solidFill>
                <a:effectLst>
                  <a:outerShdw blurRad="38100" dist="12700" dir="5400000" rotWithShape="0">
                    <a:srgbClr val="000000">
                      <a:alpha val="0"/>
                    </a:srgbClr>
                  </a:outerShdw>
                </a:effectLst>
                <a:latin typeface="Montserrat" panose="00000500000000000000" pitchFamily="2" charset="0"/>
                <a:ea typeface="Arial"/>
                <a:cs typeface="Arial"/>
                <a:sym typeface="Helvetica Neue UltraLight"/>
              </a:rPr>
              <a:t>Labeled Indexing: Access data easily using labels or positions.</a:t>
            </a:r>
          </a:p>
        </p:txBody>
      </p:sp>
      <p:sp>
        <p:nvSpPr>
          <p:cNvPr id="12" name="TextBox 11">
            <a:extLst>
              <a:ext uri="{FF2B5EF4-FFF2-40B4-BE49-F238E27FC236}">
                <a16:creationId xmlns:a16="http://schemas.microsoft.com/office/drawing/2014/main" id="{6B14CC1A-A8A9-D186-CE50-9BD46D62A8A0}"/>
              </a:ext>
            </a:extLst>
          </p:cNvPr>
          <p:cNvSpPr txBox="1"/>
          <p:nvPr/>
        </p:nvSpPr>
        <p:spPr>
          <a:xfrm>
            <a:off x="9682911" y="5056309"/>
            <a:ext cx="0" cy="0"/>
          </a:xfrm>
          <a:prstGeom prst="rect">
            <a:avLst/>
          </a:prstGeom>
          <a:noFill/>
        </p:spPr>
        <p:txBody>
          <a:bodyPr wrap="none" rtlCol="0">
            <a:noAutofit/>
          </a:bodyPr>
          <a:lstStyle/>
          <a:p>
            <a:pPr marL="152408" indent="-152408" defTabSz="914446">
              <a:lnSpc>
                <a:spcPct val="120000"/>
              </a:lnSpc>
              <a:spcBef>
                <a:spcPts val="267"/>
              </a:spcBef>
              <a:spcAft>
                <a:spcPts val="800"/>
              </a:spcAft>
              <a:buClr>
                <a:srgbClr val="0B8ECC"/>
              </a:buClr>
              <a:buFont typeface="Arial" panose="020B0604020202020204" pitchFamily="34" charset="0"/>
              <a:buChar char="•"/>
            </a:pPr>
            <a:endParaRPr lang="en-US" sz="1600" dirty="0">
              <a:solidFill>
                <a:srgbClr val="000000"/>
              </a:solidFill>
              <a:latin typeface="Cambria" panose="02040503050406030204"/>
            </a:endParaRPr>
          </a:p>
        </p:txBody>
      </p:sp>
    </p:spTree>
    <p:extLst>
      <p:ext uri="{BB962C8B-B14F-4D97-AF65-F5344CB8AC3E}">
        <p14:creationId xmlns:p14="http://schemas.microsoft.com/office/powerpoint/2010/main" val="251638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nodePh="1">
                                  <p:stCondLst>
                                    <p:cond delay="0"/>
                                  </p:stCondLst>
                                  <p:endCondLst>
                                    <p:cond evt="begin" delay="0">
                                      <p:tn val="30"/>
                                    </p:cond>
                                  </p:end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animBg="1"/>
      <p:bldP spid="11" grpId="0" animBg="1"/>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A0B3C-B7C3-F45E-8C28-C529A9613A5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4E72A46-2A7E-D24B-1D3E-A4BDA8D9EAA1}"/>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1DFC34FB-8370-9747-CC1F-457889A5F40C}"/>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FC7DD339-D65E-F96C-48AD-1421A619B09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Popular Data Visualization Libraries</a:t>
            </a:r>
          </a:p>
        </p:txBody>
      </p:sp>
      <p:sp>
        <p:nvSpPr>
          <p:cNvPr id="8" name="Content Placeholder 2">
            <a:extLst>
              <a:ext uri="{FF2B5EF4-FFF2-40B4-BE49-F238E27FC236}">
                <a16:creationId xmlns:a16="http://schemas.microsoft.com/office/drawing/2014/main" id="{CE5E407E-81F3-167B-2121-EC52DA23739E}"/>
              </a:ext>
            </a:extLst>
          </p:cNvPr>
          <p:cNvSpPr>
            <a:spLocks noGrp="1"/>
          </p:cNvSpPr>
          <p:nvPr>
            <p:ph idx="1"/>
          </p:nvPr>
        </p:nvSpPr>
        <p:spPr>
          <a:xfrm>
            <a:off x="154722" y="907669"/>
            <a:ext cx="11214759" cy="2149642"/>
          </a:xfrm>
        </p:spPr>
        <p:txBody>
          <a:bodyPr vert="horz" lIns="91440" tIns="45720" rIns="91440" bIns="45720" rtlCol="0">
            <a:normAutofit/>
          </a:bodyPr>
          <a:lstStyle/>
          <a:p>
            <a:pPr>
              <a:buClr>
                <a:srgbClr val="00B0F0"/>
              </a:buClr>
            </a:pPr>
            <a:r>
              <a:rPr lang="en-US" sz="1800" dirty="0">
                <a:latin typeface="Montserrat" panose="00000500000000000000" pitchFamily="2" charset="0"/>
              </a:rPr>
              <a:t>Python offers many libraries for data visualization such as Matplotlib, Seaborn, and Plotly.</a:t>
            </a:r>
          </a:p>
        </p:txBody>
      </p:sp>
      <p:sp>
        <p:nvSpPr>
          <p:cNvPr id="9" name="TextBox 8">
            <a:extLst>
              <a:ext uri="{FF2B5EF4-FFF2-40B4-BE49-F238E27FC236}">
                <a16:creationId xmlns:a16="http://schemas.microsoft.com/office/drawing/2014/main" id="{8462167B-36CA-9480-E9E6-4D0D934C4257}"/>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5" name="TextBox 14">
            <a:extLst>
              <a:ext uri="{FF2B5EF4-FFF2-40B4-BE49-F238E27FC236}">
                <a16:creationId xmlns:a16="http://schemas.microsoft.com/office/drawing/2014/main" id="{FB12F065-0480-DC2B-C511-AFD1D663BD2F}"/>
              </a:ext>
            </a:extLst>
          </p:cNvPr>
          <p:cNvSpPr txBox="1"/>
          <p:nvPr/>
        </p:nvSpPr>
        <p:spPr>
          <a:xfrm>
            <a:off x="577036" y="1242890"/>
            <a:ext cx="11187094" cy="1275133"/>
          </a:xfrm>
          <a:prstGeom prst="rect">
            <a:avLst/>
          </a:prstGeom>
        </p:spPr>
        <p:txBody>
          <a:bodyPr/>
          <a:lstStyle>
            <a:lvl1pPr marL="285750" indent="-285750" defTabSz="609585">
              <a:spcBef>
                <a:spcPct val="20000"/>
              </a:spcBef>
              <a:buFont typeface="Arial" panose="020B0604020202020204" pitchFamily="34" charset="0"/>
              <a:buChar char="•"/>
              <a:defRPr sz="2200" b="0" i="0">
                <a:solidFill>
                  <a:srgbClr val="062E6D"/>
                </a:solidFill>
                <a:latin typeface="Arial" panose="020B0604020202020204" pitchFamily="34" charset="0"/>
              </a:defRPr>
            </a:lvl1pPr>
            <a:lvl2pPr marL="609585" indent="0" defTabSz="609585">
              <a:spcBef>
                <a:spcPct val="20000"/>
              </a:spcBef>
              <a:buFont typeface="Arial"/>
              <a:buNone/>
              <a:defRPr sz="1400" b="0" i="0">
                <a:solidFill>
                  <a:schemeClr val="bg1"/>
                </a:solidFill>
                <a:latin typeface="CFA Breuer Text Light" panose="02000506040000020004" pitchFamily="2" charset="77"/>
              </a:defRPr>
            </a:lvl2pPr>
            <a:lvl3pPr marL="1219170" indent="0" defTabSz="609585">
              <a:spcBef>
                <a:spcPct val="20000"/>
              </a:spcBef>
              <a:buFont typeface="Arial"/>
              <a:buNone/>
              <a:defRPr sz="1400" b="0" i="0">
                <a:solidFill>
                  <a:schemeClr val="bg1"/>
                </a:solidFill>
                <a:latin typeface="CFA Breuer Text Light" panose="02000506040000020004" pitchFamily="2" charset="77"/>
              </a:defRPr>
            </a:lvl3pPr>
            <a:lvl4pPr marL="1828755" indent="0" defTabSz="609585">
              <a:spcBef>
                <a:spcPct val="20000"/>
              </a:spcBef>
              <a:buFont typeface="Arial"/>
              <a:buNone/>
              <a:defRPr sz="1400" b="0" i="0">
                <a:solidFill>
                  <a:schemeClr val="bg1"/>
                </a:solidFill>
                <a:latin typeface="CFA Breuer Text Light" panose="02000506040000020004" pitchFamily="2" charset="77"/>
              </a:defRPr>
            </a:lvl4pPr>
            <a:lvl5pPr marL="2438339" indent="0" defTabSz="609585">
              <a:spcBef>
                <a:spcPct val="20000"/>
              </a:spcBef>
              <a:buFont typeface="Arial"/>
              <a:buNone/>
              <a:defRPr sz="1400" b="0" i="0">
                <a:solidFill>
                  <a:schemeClr val="bg1"/>
                </a:solidFill>
                <a:latin typeface="CFA Breuer Text Light" panose="02000506040000020004" pitchFamily="2" charset="77"/>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2133" b="0"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6" name="TextBox 15">
            <a:extLst>
              <a:ext uri="{FF2B5EF4-FFF2-40B4-BE49-F238E27FC236}">
                <a16:creationId xmlns:a16="http://schemas.microsoft.com/office/drawing/2014/main" id="{F3BEBF2B-B87F-6B10-7BD5-FF4B407FB933}"/>
              </a:ext>
            </a:extLst>
          </p:cNvPr>
          <p:cNvSpPr txBox="1"/>
          <p:nvPr/>
        </p:nvSpPr>
        <p:spPr>
          <a:xfrm>
            <a:off x="392467" y="2392020"/>
            <a:ext cx="3011981" cy="2407497"/>
          </a:xfrm>
          <a:prstGeom prst="rect">
            <a:avLst/>
          </a:prstGeom>
        </p:spPr>
        <p:txBody>
          <a:bodyPr/>
          <a:lstStyle>
            <a:defPPr>
              <a:defRPr lang="en-US"/>
            </a:defPPr>
            <a:lvl1pPr marL="285750" indent="-285750" defTabSz="609585">
              <a:spcBef>
                <a:spcPct val="20000"/>
              </a:spcBef>
              <a:buFont typeface="Arial" panose="020B0604020202020204" pitchFamily="34" charset="0"/>
              <a:buChar char="•"/>
              <a:defRPr sz="2200" b="0" i="0">
                <a:solidFill>
                  <a:srgbClr val="062E6D"/>
                </a:solidFill>
                <a:latin typeface="Arial" panose="020B0604020202020204" pitchFamily="34" charset="0"/>
              </a:defRPr>
            </a:lvl1pPr>
            <a:lvl2pPr marL="609585" indent="0" defTabSz="609585">
              <a:spcBef>
                <a:spcPct val="20000"/>
              </a:spcBef>
              <a:buFont typeface="Arial"/>
              <a:buNone/>
              <a:defRPr sz="1400" b="0" i="0">
                <a:solidFill>
                  <a:schemeClr val="bg1"/>
                </a:solidFill>
                <a:latin typeface="CFA Breuer Text Light" panose="02000506040000020004" pitchFamily="2" charset="77"/>
              </a:defRPr>
            </a:lvl2pPr>
            <a:lvl3pPr marL="1219170" indent="0" defTabSz="609585">
              <a:spcBef>
                <a:spcPct val="20000"/>
              </a:spcBef>
              <a:buFont typeface="Arial"/>
              <a:buNone/>
              <a:defRPr sz="1400" b="0" i="0">
                <a:solidFill>
                  <a:schemeClr val="bg1"/>
                </a:solidFill>
                <a:latin typeface="CFA Breuer Text Light" panose="02000506040000020004" pitchFamily="2" charset="77"/>
              </a:defRPr>
            </a:lvl3pPr>
            <a:lvl4pPr marL="1828755" indent="0" defTabSz="609585">
              <a:spcBef>
                <a:spcPct val="20000"/>
              </a:spcBef>
              <a:buFont typeface="Arial"/>
              <a:buNone/>
              <a:defRPr sz="1400" b="0" i="0">
                <a:solidFill>
                  <a:schemeClr val="bg1"/>
                </a:solidFill>
                <a:latin typeface="CFA Breuer Text Light" panose="02000506040000020004" pitchFamily="2" charset="77"/>
              </a:defRPr>
            </a:lvl4pPr>
            <a:lvl5pPr marL="2438339" indent="0" defTabSz="609585">
              <a:spcBef>
                <a:spcPct val="20000"/>
              </a:spcBef>
              <a:buFont typeface="Arial"/>
              <a:buNone/>
              <a:defRPr sz="1400" b="0" i="0">
                <a:solidFill>
                  <a:schemeClr val="bg1"/>
                </a:solidFill>
                <a:latin typeface="CFA Breuer Text Light" panose="02000506040000020004" pitchFamily="2" charset="77"/>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rPr>
              <a:t>Grandfather of data visualization libraries.</a:t>
            </a: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rPr>
              <a:t>It creates static &amp; interactive visualizations.</a:t>
            </a: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rPr>
              <a:t>Link: </a:t>
            </a:r>
            <a:r>
              <a:rPr kumimoji="0" lang="en-US" sz="1867" b="0" i="0" u="none" strike="noStrike" kern="0" cap="none" spc="0" normalizeH="0" baseline="0" noProof="0" dirty="0">
                <a:ln>
                  <a:noFill/>
                </a:ln>
                <a:solidFill>
                  <a:srgbClr val="062E6D"/>
                </a:solidFill>
                <a:effectLst/>
                <a:uLnTx/>
                <a:uFillTx/>
                <a:latin typeface="Arial" panose="020B0604020202020204" pitchFamily="34" charset="0"/>
                <a:hlinkClick r:id="rId4"/>
              </a:rPr>
              <a:t>https://matplotlib.org/</a:t>
            </a: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endParaRP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endParaRP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endParaRPr>
          </a:p>
        </p:txBody>
      </p:sp>
      <p:pic>
        <p:nvPicPr>
          <p:cNvPr id="17" name="Picture 2" descr="What is matplotlib? - Quora">
            <a:extLst>
              <a:ext uri="{FF2B5EF4-FFF2-40B4-BE49-F238E27FC236}">
                <a16:creationId xmlns:a16="http://schemas.microsoft.com/office/drawing/2014/main" id="{F8EBFD23-1F22-84A7-881F-DECC574B5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58" y="1544288"/>
            <a:ext cx="2451323" cy="847732"/>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19F1DC6C-7C48-CAAD-818D-643F33AC40B0}"/>
              </a:ext>
            </a:extLst>
          </p:cNvPr>
          <p:cNvSpPr txBox="1">
            <a:spLocks/>
          </p:cNvSpPr>
          <p:nvPr/>
        </p:nvSpPr>
        <p:spPr>
          <a:xfrm>
            <a:off x="3949856" y="2340259"/>
            <a:ext cx="3183281" cy="2900892"/>
          </a:xfrm>
          <a:prstGeom prst="rect">
            <a:avLst/>
          </a:prstGeom>
        </p:spPr>
        <p:txBody>
          <a:bodyPr/>
          <a:lstStyle>
            <a:defPPr>
              <a:defRPr lang="en-US"/>
            </a:defPPr>
            <a:lvl1pPr marL="285750" indent="-285750" defTabSz="609585">
              <a:spcBef>
                <a:spcPct val="20000"/>
              </a:spcBef>
              <a:buFont typeface="Arial" panose="020B0604020202020204" pitchFamily="34" charset="0"/>
              <a:buChar char="•"/>
              <a:defRPr sz="2000" b="0" i="0">
                <a:solidFill>
                  <a:srgbClr val="062E6D"/>
                </a:solidFill>
                <a:latin typeface="Arial" panose="020B0604020202020204" pitchFamily="34" charset="0"/>
              </a:defRPr>
            </a:lvl1pPr>
            <a:lvl2pPr marL="609585" indent="0" defTabSz="609585">
              <a:spcBef>
                <a:spcPct val="20000"/>
              </a:spcBef>
              <a:buFont typeface="Arial"/>
              <a:buNone/>
              <a:defRPr sz="1400" b="0" i="0">
                <a:solidFill>
                  <a:schemeClr val="bg1"/>
                </a:solidFill>
                <a:latin typeface="CFA Breuer Text Light" panose="02000506040000020004" pitchFamily="2" charset="77"/>
              </a:defRPr>
            </a:lvl2pPr>
            <a:lvl3pPr marL="1219170" indent="0" defTabSz="609585">
              <a:spcBef>
                <a:spcPct val="20000"/>
              </a:spcBef>
              <a:buFont typeface="Arial"/>
              <a:buNone/>
              <a:defRPr sz="1400" b="0" i="0">
                <a:solidFill>
                  <a:schemeClr val="bg1"/>
                </a:solidFill>
                <a:latin typeface="CFA Breuer Text Light" panose="02000506040000020004" pitchFamily="2" charset="77"/>
              </a:defRPr>
            </a:lvl3pPr>
            <a:lvl4pPr marL="1828755" indent="0" defTabSz="609585">
              <a:spcBef>
                <a:spcPct val="20000"/>
              </a:spcBef>
              <a:buFont typeface="Arial"/>
              <a:buNone/>
              <a:defRPr sz="1400" b="0" i="0">
                <a:solidFill>
                  <a:schemeClr val="bg1"/>
                </a:solidFill>
                <a:latin typeface="CFA Breuer Text Light" panose="02000506040000020004" pitchFamily="2" charset="77"/>
              </a:defRPr>
            </a:lvl4pPr>
            <a:lvl5pPr marL="2438339" indent="0" defTabSz="609585">
              <a:spcBef>
                <a:spcPct val="20000"/>
              </a:spcBef>
              <a:buFont typeface="Arial"/>
              <a:buNone/>
              <a:defRPr sz="1400" b="0" i="0">
                <a:solidFill>
                  <a:schemeClr val="bg1"/>
                </a:solidFill>
                <a:latin typeface="CFA Breuer Text Light" panose="02000506040000020004" pitchFamily="2" charset="77"/>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rPr>
              <a:t>Based on Matplotlib &amp; offers enhanced features. </a:t>
            </a: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rPr>
              <a:t>Generates aesthetically appealing statistical plots.</a:t>
            </a: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rPr>
              <a:t>Link: </a:t>
            </a: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hlinkClick r:id="rId6"/>
              </a:rPr>
              <a:t>https://seaborn.pydata.org/</a:t>
            </a: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endParaRP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endParaRP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endParaRPr>
          </a:p>
        </p:txBody>
      </p:sp>
      <p:pic>
        <p:nvPicPr>
          <p:cNvPr id="19" name="Picture 18">
            <a:extLst>
              <a:ext uri="{FF2B5EF4-FFF2-40B4-BE49-F238E27FC236}">
                <a16:creationId xmlns:a16="http://schemas.microsoft.com/office/drawing/2014/main" id="{22B1E005-0C3D-14CD-2F38-20F8026AA74E}"/>
              </a:ext>
            </a:extLst>
          </p:cNvPr>
          <p:cNvPicPr>
            <a:picLocks noChangeAspect="1"/>
          </p:cNvPicPr>
          <p:nvPr/>
        </p:nvPicPr>
        <p:blipFill>
          <a:blip r:embed="rId7"/>
          <a:stretch>
            <a:fillRect/>
          </a:stretch>
        </p:blipFill>
        <p:spPr>
          <a:xfrm>
            <a:off x="4100578" y="1544288"/>
            <a:ext cx="2472582" cy="709118"/>
          </a:xfrm>
          <a:prstGeom prst="rect">
            <a:avLst/>
          </a:prstGeom>
        </p:spPr>
      </p:pic>
      <p:pic>
        <p:nvPicPr>
          <p:cNvPr id="20" name="Picture 2">
            <a:extLst>
              <a:ext uri="{FF2B5EF4-FFF2-40B4-BE49-F238E27FC236}">
                <a16:creationId xmlns:a16="http://schemas.microsoft.com/office/drawing/2014/main" id="{885D685F-991D-BEB6-EEDB-182A6548E8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39887" y="1050144"/>
            <a:ext cx="2263601" cy="1697405"/>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3ED177E7-60AC-8090-135D-5637007E5C65}"/>
              </a:ext>
            </a:extLst>
          </p:cNvPr>
          <p:cNvSpPr txBox="1">
            <a:spLocks/>
          </p:cNvSpPr>
          <p:nvPr/>
        </p:nvSpPr>
        <p:spPr>
          <a:xfrm>
            <a:off x="8026587" y="2381157"/>
            <a:ext cx="3359811" cy="2900892"/>
          </a:xfrm>
          <a:prstGeom prst="rect">
            <a:avLst/>
          </a:prstGeom>
        </p:spPr>
        <p:txBody>
          <a:bodyPr/>
          <a:lstStyle>
            <a:defPPr>
              <a:defRPr lang="en-US"/>
            </a:defPPr>
            <a:lvl1pPr marL="285750" indent="-285750" defTabSz="609585">
              <a:spcBef>
                <a:spcPct val="20000"/>
              </a:spcBef>
              <a:buFont typeface="Arial" panose="020B0604020202020204" pitchFamily="34" charset="0"/>
              <a:buChar char="•"/>
              <a:defRPr sz="2000" b="0" i="0">
                <a:solidFill>
                  <a:srgbClr val="062E6D"/>
                </a:solidFill>
                <a:latin typeface="Arial" panose="020B0604020202020204" pitchFamily="34" charset="0"/>
              </a:defRPr>
            </a:lvl1pPr>
            <a:lvl2pPr marL="609585" indent="0" defTabSz="609585">
              <a:spcBef>
                <a:spcPct val="20000"/>
              </a:spcBef>
              <a:buFont typeface="Arial"/>
              <a:buNone/>
              <a:defRPr sz="1400" b="0" i="0">
                <a:solidFill>
                  <a:schemeClr val="bg1"/>
                </a:solidFill>
                <a:latin typeface="CFA Breuer Text Light" panose="02000506040000020004" pitchFamily="2" charset="77"/>
              </a:defRPr>
            </a:lvl2pPr>
            <a:lvl3pPr marL="1219170" indent="0" defTabSz="609585">
              <a:spcBef>
                <a:spcPct val="20000"/>
              </a:spcBef>
              <a:buFont typeface="Arial"/>
              <a:buNone/>
              <a:defRPr sz="1400" b="0" i="0">
                <a:solidFill>
                  <a:schemeClr val="bg1"/>
                </a:solidFill>
                <a:latin typeface="CFA Breuer Text Light" panose="02000506040000020004" pitchFamily="2" charset="77"/>
              </a:defRPr>
            </a:lvl3pPr>
            <a:lvl4pPr marL="1828755" indent="0" defTabSz="609585">
              <a:spcBef>
                <a:spcPct val="20000"/>
              </a:spcBef>
              <a:buFont typeface="Arial"/>
              <a:buNone/>
              <a:defRPr sz="1400" b="0" i="0">
                <a:solidFill>
                  <a:schemeClr val="bg1"/>
                </a:solidFill>
                <a:latin typeface="CFA Breuer Text Light" panose="02000506040000020004" pitchFamily="2" charset="77"/>
              </a:defRPr>
            </a:lvl4pPr>
            <a:lvl5pPr marL="2438339" indent="0" defTabSz="609585">
              <a:spcBef>
                <a:spcPct val="20000"/>
              </a:spcBef>
              <a:buFont typeface="Arial"/>
              <a:buNone/>
              <a:defRPr sz="1400" b="0" i="0">
                <a:solidFill>
                  <a:schemeClr val="bg1"/>
                </a:solidFill>
                <a:latin typeface="CFA Breuer Text Light" panose="02000506040000020004" pitchFamily="2" charset="77"/>
              </a:defRPr>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rPr>
              <a:t>Plotly creates interactive charts using few code lines.</a:t>
            </a: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rPr>
              <a:t>Offers 40+ chart types (statistical, financial &amp; scientific). </a:t>
            </a: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rPr>
              <a:t>Link: </a:t>
            </a:r>
            <a:r>
              <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hlinkClick r:id="rId9"/>
              </a:rPr>
              <a:t>https://plotly.com/python/</a:t>
            </a: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endParaRPr>
          </a:p>
          <a:p>
            <a:pPr marL="190510" marR="0" lvl="0" indent="-190510" defTabSz="40641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1867" b="0" i="0" u="none" strike="noStrike" kern="0" cap="none" spc="0" normalizeH="0" baseline="0" noProof="0" dirty="0">
              <a:ln>
                <a:noFill/>
              </a:ln>
              <a:solidFill>
                <a:srgbClr val="062E6D"/>
              </a:solidFill>
              <a:effectLst/>
              <a:uLnTx/>
              <a:uFillTx/>
              <a:latin typeface="Arial" panose="020B0604020202020204" pitchFamily="34" charset="0"/>
              <a:sym typeface="Arial"/>
            </a:endParaRPr>
          </a:p>
        </p:txBody>
      </p:sp>
    </p:spTree>
    <p:extLst>
      <p:ext uri="{BB962C8B-B14F-4D97-AF65-F5344CB8AC3E}">
        <p14:creationId xmlns:p14="http://schemas.microsoft.com/office/powerpoint/2010/main" val="86382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DBF19-5817-3863-D0B3-1E4BA0110C3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53B4D38-BBC3-F7F0-B0C0-8FB3E204B3AC}"/>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4BF586D-F523-A3A0-AD05-1008095E9FBF}"/>
              </a:ext>
            </a:extLst>
          </p:cNvPr>
          <p:cNvPicPr>
            <a:picLocks noChangeAspect="1"/>
          </p:cNvPicPr>
          <p:nvPr/>
        </p:nvPicPr>
        <p:blipFill>
          <a:blip r:embed="rId2"/>
          <a:stretch>
            <a:fillRect/>
          </a:stretch>
        </p:blipFill>
        <p:spPr>
          <a:xfrm>
            <a:off x="4608279" y="2590801"/>
            <a:ext cx="7583721" cy="4263612"/>
          </a:xfrm>
          <a:prstGeom prst="rect">
            <a:avLst/>
          </a:prstGeom>
        </p:spPr>
      </p:pic>
      <p:pic>
        <p:nvPicPr>
          <p:cNvPr id="5" name="Picture 4">
            <a:extLst>
              <a:ext uri="{FF2B5EF4-FFF2-40B4-BE49-F238E27FC236}">
                <a16:creationId xmlns:a16="http://schemas.microsoft.com/office/drawing/2014/main" id="{3FF40CBA-52D1-A185-CB8D-2367333E86D2}"/>
              </a:ext>
            </a:extLst>
          </p:cNvPr>
          <p:cNvPicPr>
            <a:picLocks noChangeAspect="1"/>
          </p:cNvPicPr>
          <p:nvPr/>
        </p:nvPicPr>
        <p:blipFill>
          <a:blip r:embed="rId3"/>
          <a:stretch>
            <a:fillRect/>
          </a:stretch>
        </p:blipFill>
        <p:spPr>
          <a:xfrm>
            <a:off x="134842" y="5586363"/>
            <a:ext cx="3856133" cy="1065672"/>
          </a:xfrm>
          <a:prstGeom prst="rect">
            <a:avLst/>
          </a:prstGeom>
        </p:spPr>
      </p:pic>
      <p:sp>
        <p:nvSpPr>
          <p:cNvPr id="7" name="TextBox 6">
            <a:extLst>
              <a:ext uri="{FF2B5EF4-FFF2-40B4-BE49-F238E27FC236}">
                <a16:creationId xmlns:a16="http://schemas.microsoft.com/office/drawing/2014/main" id="{00D127BB-8C25-E28C-DB9C-F88029851F34}"/>
              </a:ext>
            </a:extLst>
          </p:cNvPr>
          <p:cNvSpPr txBox="1"/>
          <p:nvPr/>
        </p:nvSpPr>
        <p:spPr>
          <a:xfrm>
            <a:off x="550506" y="536130"/>
            <a:ext cx="4844454" cy="1938992"/>
          </a:xfrm>
          <a:prstGeom prst="rect">
            <a:avLst/>
          </a:prstGeom>
        </p:spPr>
        <p:txBody>
          <a:bodyPr wrap="square">
            <a:spAutoFit/>
          </a:bodyPr>
          <a:lstStyle>
            <a:defPPr>
              <a:defRPr lang="en-US"/>
            </a:defPPr>
            <a:lvl1pPr>
              <a:defRPr sz="4000" b="1">
                <a:solidFill>
                  <a:schemeClr val="bg1"/>
                </a:solidFill>
                <a:latin typeface="Montserrat" charset="0"/>
                <a:ea typeface="Montserrat" charset="0"/>
                <a:cs typeface="Montserrat" charset="0"/>
              </a:defRPr>
            </a:lvl1pPr>
          </a:lstStyle>
          <a:p>
            <a:r>
              <a:rPr lang="en-US" dirty="0"/>
              <a:t>DATA SPLIT IN MACHINE LEARNING</a:t>
            </a:r>
          </a:p>
        </p:txBody>
      </p:sp>
    </p:spTree>
    <p:extLst>
      <p:ext uri="{BB962C8B-B14F-4D97-AF65-F5344CB8AC3E}">
        <p14:creationId xmlns:p14="http://schemas.microsoft.com/office/powerpoint/2010/main" val="3141758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B2104-1D8B-31B6-BDFD-095463FB0C8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264D4EB-1AFD-E472-3ECC-4C88962F5AF5}"/>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07F2E3AD-8827-F28B-5709-1ED188CAFCF0}"/>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A2617507-FB91-F84C-2866-2E48B7F53ED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Data Split: Training Vs. Testing</a:t>
            </a:r>
          </a:p>
        </p:txBody>
      </p:sp>
      <p:sp>
        <p:nvSpPr>
          <p:cNvPr id="9" name="TextBox 8">
            <a:extLst>
              <a:ext uri="{FF2B5EF4-FFF2-40B4-BE49-F238E27FC236}">
                <a16:creationId xmlns:a16="http://schemas.microsoft.com/office/drawing/2014/main" id="{70ECB994-EFA8-94C0-287E-28E1E4771EFF}"/>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5" name="Text Placeholder 4">
            <a:extLst>
              <a:ext uri="{FF2B5EF4-FFF2-40B4-BE49-F238E27FC236}">
                <a16:creationId xmlns:a16="http://schemas.microsoft.com/office/drawing/2014/main" id="{C535A643-03E8-48FA-ED5E-94DA728DD180}"/>
              </a:ext>
            </a:extLst>
          </p:cNvPr>
          <p:cNvSpPr txBox="1">
            <a:spLocks/>
          </p:cNvSpPr>
          <p:nvPr/>
        </p:nvSpPr>
        <p:spPr>
          <a:xfrm>
            <a:off x="266492" y="921099"/>
            <a:ext cx="8099374" cy="4762500"/>
          </a:xfrm>
          <a:prstGeom prst="rect">
            <a:avLst/>
          </a:prstGeom>
        </p:spPr>
        <p:txBody>
          <a:bodyPr vert="horz" lIns="91440" tIns="45720" rIns="91440" bIns="45720" rtlCol="0">
            <a:noAutofit/>
          </a:bodyPr>
          <a:lstStyle>
            <a:lvl1pPr marL="228611" indent="-228611" algn="l" defTabSz="914446" rtl="0" eaLnBrk="1" latinLnBrk="0" hangingPunct="1">
              <a:lnSpc>
                <a:spcPct val="120000"/>
              </a:lnSpc>
              <a:spcBef>
                <a:spcPts val="1000"/>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1pPr>
            <a:lvl2pPr marL="742987" indent="-285764"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2pPr>
            <a:lvl3pPr marL="1143057" indent="-228611"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3pPr>
            <a:lvl4pPr marL="1600280"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4pPr>
            <a:lvl5pPr marL="2057503"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In machine learning, the objective is to train a model that can generate accurate predictions on unseen data. </a:t>
            </a: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The simplest method is to divide the available dataset into two subsets: </a:t>
            </a:r>
          </a:p>
          <a:p>
            <a:pPr marL="704885" marR="0" lvl="1" indent="-190510" algn="l" defTabSz="914446" rtl="0" eaLnBrk="1" fontAlgn="auto" latinLnBrk="0" hangingPunct="1">
              <a:lnSpc>
                <a:spcPct val="100000"/>
              </a:lnSpc>
              <a:spcBef>
                <a:spcPts val="333"/>
              </a:spcBef>
              <a:spcAft>
                <a:spcPts val="333"/>
              </a:spcAft>
              <a:buClr>
                <a:srgbClr val="0B8ECC"/>
              </a:buClr>
              <a:buSzPct val="100000"/>
              <a:buFont typeface="Arial" panose="020B0604020202020204" pitchFamily="34" charset="0"/>
              <a:buChar char="•"/>
              <a:tabLst/>
              <a:defRPr/>
            </a:pPr>
            <a:r>
              <a:rPr kumimoji="0" lang="en-US" b="1" i="0" u="none" strike="noStrike" kern="1200" cap="none" spc="0" normalizeH="0" baseline="0" noProof="0" dirty="0">
                <a:ln>
                  <a:noFill/>
                </a:ln>
                <a:solidFill>
                  <a:srgbClr val="000000"/>
                </a:solidFill>
                <a:effectLst/>
                <a:uLnTx/>
                <a:uFillTx/>
                <a:latin typeface="Montserrat" panose="00000500000000000000" pitchFamily="2" charset="0"/>
              </a:rPr>
              <a:t>Training subset: </a:t>
            </a: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used to train the model</a:t>
            </a:r>
          </a:p>
          <a:p>
            <a:pPr marL="704885" marR="0" lvl="1" indent="-190510" algn="l" defTabSz="914446" rtl="0" eaLnBrk="1" fontAlgn="auto" latinLnBrk="0" hangingPunct="1">
              <a:lnSpc>
                <a:spcPct val="100000"/>
              </a:lnSpc>
              <a:spcBef>
                <a:spcPts val="333"/>
              </a:spcBef>
              <a:spcAft>
                <a:spcPts val="333"/>
              </a:spcAft>
              <a:buClr>
                <a:srgbClr val="0B8ECC"/>
              </a:buClr>
              <a:buSzPct val="100000"/>
              <a:buFont typeface="Arial" panose="020B0604020202020204" pitchFamily="34" charset="0"/>
              <a:buChar char="•"/>
              <a:tabLst/>
              <a:defRPr/>
            </a:pPr>
            <a:r>
              <a:rPr kumimoji="0" lang="en-US" b="1" i="0" u="none" strike="noStrike" kern="1200" cap="none" spc="0" normalizeH="0" baseline="0" noProof="0" dirty="0">
                <a:ln>
                  <a:noFill/>
                </a:ln>
                <a:solidFill>
                  <a:srgbClr val="000000"/>
                </a:solidFill>
                <a:effectLst/>
                <a:uLnTx/>
                <a:uFillTx/>
                <a:latin typeface="Montserrat" panose="00000500000000000000" pitchFamily="2" charset="0"/>
              </a:rPr>
              <a:t>Testing (holdout) subset: </a:t>
            </a: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used to evaluate the final performance of the trained model. Testing subset has never been seen by the model during training. </a:t>
            </a: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a:p>
            <a:pPr marL="228611" marR="0" lvl="0" indent="-228611" algn="l" defTabSz="914446" rtl="0" eaLnBrk="1" fontAlgn="auto" latinLnBrk="0" hangingPunct="1">
              <a:lnSpc>
                <a:spcPct val="12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p:txBody>
      </p:sp>
      <p:sp>
        <p:nvSpPr>
          <p:cNvPr id="16" name="Rectangle 15">
            <a:extLst>
              <a:ext uri="{FF2B5EF4-FFF2-40B4-BE49-F238E27FC236}">
                <a16:creationId xmlns:a16="http://schemas.microsoft.com/office/drawing/2014/main" id="{81AEB3C4-9150-2EC7-79AD-E651686059EE}"/>
              </a:ext>
            </a:extLst>
          </p:cNvPr>
          <p:cNvSpPr/>
          <p:nvPr/>
        </p:nvSpPr>
        <p:spPr>
          <a:xfrm>
            <a:off x="9795509" y="1089469"/>
            <a:ext cx="1829231" cy="2377878"/>
          </a:xfrm>
          <a:prstGeom prst="rect">
            <a:avLst/>
          </a:prstGeom>
          <a:solidFill>
            <a:srgbClr val="D56E48"/>
          </a:solidFill>
          <a:ln w="38100" cap="flat" cmpd="sng" algn="ctr">
            <a:noFill/>
            <a:prstDash val="solid"/>
            <a:miter lim="800000"/>
          </a:ln>
          <a:effectLst/>
        </p:spPr>
        <p:txBody>
          <a:bodyPr rtlCol="0" anchor="ctr"/>
          <a:lstStyle/>
          <a:p>
            <a:pPr algn="ctr" defTabSz="609630">
              <a:defRPr/>
            </a:pPr>
            <a:endParaRPr lang="en-CA" sz="2133" kern="0" dirty="0">
              <a:solidFill>
                <a:prstClr val="white"/>
              </a:solidFill>
              <a:latin typeface="Montserrat" panose="00000500000000000000" pitchFamily="2" charset="0"/>
            </a:endParaRPr>
          </a:p>
        </p:txBody>
      </p:sp>
      <p:sp>
        <p:nvSpPr>
          <p:cNvPr id="17" name="TextBox 16">
            <a:extLst>
              <a:ext uri="{FF2B5EF4-FFF2-40B4-BE49-F238E27FC236}">
                <a16:creationId xmlns:a16="http://schemas.microsoft.com/office/drawing/2014/main" id="{EDA0D6B5-9C89-7A47-523B-09807D93FAB8}"/>
              </a:ext>
            </a:extLst>
          </p:cNvPr>
          <p:cNvSpPr txBox="1"/>
          <p:nvPr/>
        </p:nvSpPr>
        <p:spPr>
          <a:xfrm>
            <a:off x="9539093" y="1927889"/>
            <a:ext cx="2342059" cy="748795"/>
          </a:xfrm>
          <a:prstGeom prst="rect">
            <a:avLst/>
          </a:prstGeom>
          <a:noFill/>
        </p:spPr>
        <p:txBody>
          <a:bodyPr wrap="square">
            <a:spAutoFit/>
          </a:bodyPr>
          <a:lstStyle/>
          <a:p>
            <a:pPr algn="ctr" defTabSz="609630">
              <a:defRPr/>
            </a:pPr>
            <a:r>
              <a:rPr lang="en-CA" sz="2133" kern="0" dirty="0">
                <a:solidFill>
                  <a:prstClr val="white"/>
                </a:solidFill>
                <a:latin typeface="Montserrat" panose="00000500000000000000" pitchFamily="2" charset="0"/>
              </a:rPr>
              <a:t>Training</a:t>
            </a:r>
          </a:p>
          <a:p>
            <a:pPr algn="ctr" defTabSz="609630">
              <a:defRPr/>
            </a:pPr>
            <a:r>
              <a:rPr lang="en-CA" sz="2133" kern="0" dirty="0">
                <a:solidFill>
                  <a:prstClr val="white"/>
                </a:solidFill>
                <a:latin typeface="Montserrat" panose="00000500000000000000" pitchFamily="2" charset="0"/>
              </a:rPr>
              <a:t>80%</a:t>
            </a:r>
          </a:p>
        </p:txBody>
      </p:sp>
      <p:sp>
        <p:nvSpPr>
          <p:cNvPr id="18" name="Left Brace 17">
            <a:extLst>
              <a:ext uri="{FF2B5EF4-FFF2-40B4-BE49-F238E27FC236}">
                <a16:creationId xmlns:a16="http://schemas.microsoft.com/office/drawing/2014/main" id="{1B7471B3-6DE4-E9E3-833A-4BD7B5D4B7AC}"/>
              </a:ext>
            </a:extLst>
          </p:cNvPr>
          <p:cNvSpPr/>
          <p:nvPr/>
        </p:nvSpPr>
        <p:spPr>
          <a:xfrm>
            <a:off x="9367644" y="1119950"/>
            <a:ext cx="383863" cy="3065092"/>
          </a:xfrm>
          <a:prstGeom prst="leftBrace">
            <a:avLst>
              <a:gd name="adj1" fmla="val 105270"/>
              <a:gd name="adj2" fmla="val 50000"/>
            </a:avLst>
          </a:prstGeom>
          <a:noFill/>
          <a:ln w="57150" cap="flat" cmpd="sng" algn="ctr">
            <a:solidFill>
              <a:srgbClr val="062E6D"/>
            </a:solid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ontserrat" panose="00000500000000000000" pitchFamily="2" charset="0"/>
            </a:endParaRPr>
          </a:p>
        </p:txBody>
      </p:sp>
      <p:sp>
        <p:nvSpPr>
          <p:cNvPr id="19" name="Rectangle 18">
            <a:extLst>
              <a:ext uri="{FF2B5EF4-FFF2-40B4-BE49-F238E27FC236}">
                <a16:creationId xmlns:a16="http://schemas.microsoft.com/office/drawing/2014/main" id="{6394C236-D05E-4AF4-1223-48A9D06E71D7}"/>
              </a:ext>
            </a:extLst>
          </p:cNvPr>
          <p:cNvSpPr/>
          <p:nvPr/>
        </p:nvSpPr>
        <p:spPr>
          <a:xfrm>
            <a:off x="9795507" y="3458053"/>
            <a:ext cx="1829231" cy="777369"/>
          </a:xfrm>
          <a:prstGeom prst="rect">
            <a:avLst/>
          </a:prstGeom>
          <a:solidFill>
            <a:srgbClr val="0C1752"/>
          </a:solidFill>
          <a:ln w="38100" cap="flat" cmpd="sng" algn="ctr">
            <a:noFill/>
            <a:prstDash val="solid"/>
            <a:miter lim="800000"/>
          </a:ln>
          <a:effectLst/>
        </p:spPr>
        <p:txBody>
          <a:bodyPr rtlCol="0" anchor="ctr"/>
          <a:lstStyle/>
          <a:p>
            <a:pPr algn="ctr" defTabSz="609630">
              <a:defRPr/>
            </a:pPr>
            <a:r>
              <a:rPr lang="en-CA" sz="2133" kern="0" dirty="0">
                <a:solidFill>
                  <a:prstClr val="white"/>
                </a:solidFill>
                <a:latin typeface="Montserrat" panose="00000500000000000000" pitchFamily="2" charset="0"/>
              </a:rPr>
              <a:t>Testing</a:t>
            </a:r>
          </a:p>
          <a:p>
            <a:pPr algn="ctr" defTabSz="609630">
              <a:defRPr/>
            </a:pPr>
            <a:r>
              <a:rPr lang="en-CA" sz="2133" kern="0" dirty="0">
                <a:solidFill>
                  <a:prstClr val="white"/>
                </a:solidFill>
                <a:latin typeface="Montserrat" panose="00000500000000000000" pitchFamily="2" charset="0"/>
              </a:rPr>
              <a:t>20%</a:t>
            </a:r>
          </a:p>
        </p:txBody>
      </p:sp>
      <p:sp>
        <p:nvSpPr>
          <p:cNvPr id="20" name="TextBox 19">
            <a:extLst>
              <a:ext uri="{FF2B5EF4-FFF2-40B4-BE49-F238E27FC236}">
                <a16:creationId xmlns:a16="http://schemas.microsoft.com/office/drawing/2014/main" id="{8527EB18-AE54-E8B8-621B-9BF0DDCD4A20}"/>
              </a:ext>
            </a:extLst>
          </p:cNvPr>
          <p:cNvSpPr txBox="1"/>
          <p:nvPr/>
        </p:nvSpPr>
        <p:spPr>
          <a:xfrm>
            <a:off x="7801811" y="2276961"/>
            <a:ext cx="1861357" cy="666977"/>
          </a:xfrm>
          <a:prstGeom prst="rect">
            <a:avLst/>
          </a:prstGeom>
          <a:noFill/>
        </p:spPr>
        <p:txBody>
          <a:bodyPr wrap="square">
            <a:spAutoFit/>
          </a:bodyPr>
          <a:lstStyle/>
          <a:p>
            <a:pPr algn="ctr" defTabSz="609630">
              <a:defRPr/>
            </a:pPr>
            <a:r>
              <a:rPr lang="en-CA" sz="1867" b="1" kern="0" dirty="0">
                <a:solidFill>
                  <a:srgbClr val="062E6D"/>
                </a:solidFill>
                <a:latin typeface="Montserrat" panose="00000500000000000000" pitchFamily="2" charset="0"/>
              </a:rPr>
              <a:t>Available Dataset</a:t>
            </a:r>
          </a:p>
        </p:txBody>
      </p:sp>
    </p:spTree>
    <p:extLst>
      <p:ext uri="{BB962C8B-B14F-4D97-AF65-F5344CB8AC3E}">
        <p14:creationId xmlns:p14="http://schemas.microsoft.com/office/powerpoint/2010/main" val="350050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5C3EC-4BCE-C42F-E36E-72BE230427C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6BE1D19-DF43-CF5E-E281-675DEA75615F}"/>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25168D6D-00A2-B01F-8ACF-0E4FC506C0E3}"/>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241B9DAC-E536-93FA-B5DA-456FC6CF2D0B}"/>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Project Steps</a:t>
            </a:r>
          </a:p>
        </p:txBody>
      </p:sp>
      <p:sp>
        <p:nvSpPr>
          <p:cNvPr id="9" name="TextBox 8">
            <a:extLst>
              <a:ext uri="{FF2B5EF4-FFF2-40B4-BE49-F238E27FC236}">
                <a16:creationId xmlns:a16="http://schemas.microsoft.com/office/drawing/2014/main" id="{7746FB03-963E-9DF7-4A71-B9DE93DEC7D8}"/>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6" name="TextBox 15">
            <a:extLst>
              <a:ext uri="{FF2B5EF4-FFF2-40B4-BE49-F238E27FC236}">
                <a16:creationId xmlns:a16="http://schemas.microsoft.com/office/drawing/2014/main" id="{C936B492-4045-A70C-DE75-FF5F487036B7}"/>
              </a:ext>
            </a:extLst>
          </p:cNvPr>
          <p:cNvSpPr txBox="1"/>
          <p:nvPr/>
        </p:nvSpPr>
        <p:spPr>
          <a:xfrm>
            <a:off x="722168" y="692498"/>
            <a:ext cx="11167251" cy="400110"/>
          </a:xfrm>
          <a:prstGeom prst="rect">
            <a:avLst/>
          </a:prstGeom>
          <a:solidFill>
            <a:schemeClr val="bg1"/>
          </a:solidFill>
        </p:spPr>
        <p:txBody>
          <a:bodyPr wrap="square" rtlCol="0">
            <a:spAutoFit/>
          </a:bodyPr>
          <a:lstStyle>
            <a:defPPr marR="0" lvl="0" algn="l" rtl="0">
              <a:lnSpc>
                <a:spcPct val="100000"/>
              </a:lnSpc>
              <a:spcBef>
                <a:spcPts val="0"/>
              </a:spcBef>
              <a:spcAft>
                <a:spcPts val="0"/>
              </a:spcAft>
              <a:defRPr lang="en-US"/>
            </a:defPPr>
            <a:lvl1pPr algn="ctr">
              <a:defRPr sz="2000" b="0">
                <a:solidFill>
                  <a:srgbClr val="D56E48"/>
                </a:solidFill>
              </a:defRPr>
            </a:lvl1pPr>
          </a:lstStyle>
          <a:p>
            <a:endParaRPr lang="en-CA" dirty="0"/>
          </a:p>
        </p:txBody>
      </p:sp>
      <p:sp>
        <p:nvSpPr>
          <p:cNvPr id="20" name="Rectangle 2">
            <a:extLst>
              <a:ext uri="{FF2B5EF4-FFF2-40B4-BE49-F238E27FC236}">
                <a16:creationId xmlns:a16="http://schemas.microsoft.com/office/drawing/2014/main" id="{77FB5DFA-97F3-987F-BF2A-26E19B67616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2" name="Diagram 1">
            <a:extLst>
              <a:ext uri="{FF2B5EF4-FFF2-40B4-BE49-F238E27FC236}">
                <a16:creationId xmlns:a16="http://schemas.microsoft.com/office/drawing/2014/main" id="{3A96F7CC-1054-AE9A-D602-EC6143AEA0E7}"/>
              </a:ext>
            </a:extLst>
          </p:cNvPr>
          <p:cNvGraphicFramePr/>
          <p:nvPr>
            <p:extLst>
              <p:ext uri="{D42A27DB-BD31-4B8C-83A1-F6EECF244321}">
                <p14:modId xmlns:p14="http://schemas.microsoft.com/office/powerpoint/2010/main" val="3369689461"/>
              </p:ext>
            </p:extLst>
          </p:nvPr>
        </p:nvGraphicFramePr>
        <p:xfrm>
          <a:off x="419586" y="447021"/>
          <a:ext cx="11050245"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7922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69633-49A0-0124-3B50-419EE85F87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67EA31D-001C-7323-6295-F412F10D3DCA}"/>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C16DDA52-33B6-99A6-CDAF-46FCD80EFA0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3002C0E2-CF71-C4D4-7698-7FE6CC10BF94}"/>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Data Split: Training Vs. Testing Vs. Validation</a:t>
            </a:r>
          </a:p>
        </p:txBody>
      </p:sp>
      <p:sp>
        <p:nvSpPr>
          <p:cNvPr id="9" name="TextBox 8">
            <a:extLst>
              <a:ext uri="{FF2B5EF4-FFF2-40B4-BE49-F238E27FC236}">
                <a16:creationId xmlns:a16="http://schemas.microsoft.com/office/drawing/2014/main" id="{8F52A919-0422-3CD7-7952-7DF8AEA18848}"/>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16" name="Text Placeholder 4">
            <a:extLst>
              <a:ext uri="{FF2B5EF4-FFF2-40B4-BE49-F238E27FC236}">
                <a16:creationId xmlns:a16="http://schemas.microsoft.com/office/drawing/2014/main" id="{54E4B784-DF62-6472-DBC6-558040A9C2A9}"/>
              </a:ext>
            </a:extLst>
          </p:cNvPr>
          <p:cNvSpPr txBox="1">
            <a:spLocks/>
          </p:cNvSpPr>
          <p:nvPr/>
        </p:nvSpPr>
        <p:spPr>
          <a:xfrm>
            <a:off x="154722" y="1066407"/>
            <a:ext cx="7997444" cy="4762500"/>
          </a:xfrm>
          <a:prstGeom prst="rect">
            <a:avLst/>
          </a:prstGeom>
        </p:spPr>
        <p:txBody>
          <a:bodyPr vert="horz" lIns="91440" tIns="45720" rIns="91440" bIns="45720" rtlCol="0">
            <a:noAutofit/>
          </a:bodyPr>
          <a:lstStyle>
            <a:lvl1pPr marL="228611" indent="-228611" algn="l" defTabSz="914446" rtl="0" eaLnBrk="1" latinLnBrk="0" hangingPunct="1">
              <a:lnSpc>
                <a:spcPct val="120000"/>
              </a:lnSpc>
              <a:spcBef>
                <a:spcPts val="1000"/>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1pPr>
            <a:lvl2pPr marL="742987" indent="-285764"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2pPr>
            <a:lvl3pPr marL="1143057" indent="-228611"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3pPr>
            <a:lvl4pPr marL="1600280"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4pPr>
            <a:lvl5pPr marL="2057503"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In some situations, the available dataset is split into 3 subsets: </a:t>
            </a:r>
          </a:p>
          <a:p>
            <a:pPr marL="704885" marR="0" lvl="1" indent="-190510" algn="l" defTabSz="914446" rtl="0" eaLnBrk="1" fontAlgn="auto" latinLnBrk="0" hangingPunct="1">
              <a:lnSpc>
                <a:spcPct val="100000"/>
              </a:lnSpc>
              <a:spcBef>
                <a:spcPts val="333"/>
              </a:spcBef>
              <a:spcAft>
                <a:spcPts val="333"/>
              </a:spcAft>
              <a:buClr>
                <a:srgbClr val="0B8ECC"/>
              </a:buClr>
              <a:buSzPct val="100000"/>
              <a:buFont typeface="Arial" panose="020B0604020202020204" pitchFamily="34" charset="0"/>
              <a:buChar char="•"/>
              <a:tabLst/>
              <a:defRPr/>
            </a:pPr>
            <a:r>
              <a:rPr kumimoji="0" lang="en-US" b="1" i="0" u="none" strike="noStrike" kern="1200" cap="none" spc="0" normalizeH="0" baseline="0" noProof="0" dirty="0">
                <a:ln>
                  <a:noFill/>
                </a:ln>
                <a:solidFill>
                  <a:srgbClr val="000000"/>
                </a:solidFill>
                <a:effectLst/>
                <a:uLnTx/>
                <a:uFillTx/>
                <a:latin typeface="Montserrat" panose="00000500000000000000" pitchFamily="2" charset="0"/>
              </a:rPr>
              <a:t>Training subset</a:t>
            </a: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 used to train the model</a:t>
            </a:r>
          </a:p>
          <a:p>
            <a:pPr marL="704885" marR="0" lvl="1" indent="-190510" algn="l" defTabSz="914446" rtl="0" eaLnBrk="1" fontAlgn="auto" latinLnBrk="0" hangingPunct="1">
              <a:lnSpc>
                <a:spcPct val="100000"/>
              </a:lnSpc>
              <a:spcBef>
                <a:spcPts val="333"/>
              </a:spcBef>
              <a:spcAft>
                <a:spcPts val="333"/>
              </a:spcAft>
              <a:buClr>
                <a:srgbClr val="0B8ECC"/>
              </a:buClr>
              <a:buSzPct val="100000"/>
              <a:buFont typeface="Arial" panose="020B0604020202020204" pitchFamily="34" charset="0"/>
              <a:buChar char="•"/>
              <a:tabLst/>
              <a:defRPr/>
            </a:pPr>
            <a:r>
              <a:rPr kumimoji="0" lang="en-US" b="1" i="0" u="none" strike="noStrike" kern="1200" cap="none" spc="0" normalizeH="0" baseline="0" noProof="0" dirty="0">
                <a:ln>
                  <a:noFill/>
                </a:ln>
                <a:solidFill>
                  <a:srgbClr val="000000"/>
                </a:solidFill>
                <a:effectLst/>
                <a:uLnTx/>
                <a:uFillTx/>
                <a:latin typeface="Montserrat" panose="00000500000000000000" pitchFamily="2" charset="0"/>
              </a:rPr>
              <a:t>Validation (cross-validation) subset: </a:t>
            </a: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used to tune the model hyperparameters and to evaluate the training process quality as training proceeds.</a:t>
            </a:r>
          </a:p>
          <a:p>
            <a:pPr marL="704885" marR="0" lvl="1" indent="-190510" algn="l" defTabSz="914446" rtl="0" eaLnBrk="1" fontAlgn="auto" latinLnBrk="0" hangingPunct="1">
              <a:lnSpc>
                <a:spcPct val="100000"/>
              </a:lnSpc>
              <a:spcBef>
                <a:spcPts val="333"/>
              </a:spcBef>
              <a:spcAft>
                <a:spcPts val="333"/>
              </a:spcAft>
              <a:buClr>
                <a:srgbClr val="0B8ECC"/>
              </a:buClr>
              <a:buSzPct val="100000"/>
              <a:buFont typeface="Arial" panose="020B0604020202020204" pitchFamily="34" charset="0"/>
              <a:buChar char="•"/>
              <a:tabLst/>
              <a:defRPr/>
            </a:pPr>
            <a:r>
              <a:rPr kumimoji="0" lang="en-US" b="1" i="0" u="none" strike="noStrike" kern="1200" cap="none" spc="0" normalizeH="0" baseline="0" noProof="0" dirty="0">
                <a:ln>
                  <a:noFill/>
                </a:ln>
                <a:solidFill>
                  <a:srgbClr val="000000"/>
                </a:solidFill>
                <a:effectLst/>
                <a:uLnTx/>
                <a:uFillTx/>
                <a:latin typeface="Montserrat" panose="00000500000000000000" pitchFamily="2" charset="0"/>
              </a:rPr>
              <a:t>Testing (holdout) subset: </a:t>
            </a:r>
            <a:r>
              <a:rPr kumimoji="0" lang="en-US" b="0" i="0" u="none" strike="noStrike" kern="1200" cap="none" spc="0" normalizeH="0" baseline="0" noProof="0" dirty="0">
                <a:ln>
                  <a:noFill/>
                </a:ln>
                <a:solidFill>
                  <a:srgbClr val="000000"/>
                </a:solidFill>
                <a:effectLst/>
                <a:uLnTx/>
                <a:uFillTx/>
                <a:latin typeface="Montserrat" panose="00000500000000000000" pitchFamily="2" charset="0"/>
              </a:rPr>
              <a:t>used to evaluate the final performance of the trained model. Testing subset has never been seen by the model during training. </a:t>
            </a: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a:p>
            <a:pPr marL="228611" marR="0" lvl="0" indent="-228611" algn="l" defTabSz="914446" rtl="0" eaLnBrk="1" fontAlgn="auto" latinLnBrk="0" hangingPunct="1">
              <a:lnSpc>
                <a:spcPct val="120000"/>
              </a:lnSpc>
              <a:spcBef>
                <a:spcPts val="1000"/>
              </a:spcBef>
              <a:spcAft>
                <a:spcPts val="333"/>
              </a:spcAft>
              <a:buClr>
                <a:srgbClr val="0B8ECC"/>
              </a:buClr>
              <a:buSzTx/>
              <a:buFont typeface="Arial" panose="020B0604020202020204" pitchFamily="34" charset="0"/>
              <a:buChar char="•"/>
              <a:tabLst/>
              <a:defRPr/>
            </a:pPr>
            <a:endParaRPr kumimoji="0" lang="en-US" b="0" i="0" u="none" strike="noStrike" kern="1200" cap="none" spc="0" normalizeH="0" baseline="0" noProof="0" dirty="0">
              <a:ln>
                <a:noFill/>
              </a:ln>
              <a:solidFill>
                <a:srgbClr val="000000"/>
              </a:solidFill>
              <a:effectLst/>
              <a:uLnTx/>
              <a:uFillTx/>
              <a:latin typeface="Montserrat" panose="00000500000000000000" pitchFamily="2" charset="0"/>
            </a:endParaRPr>
          </a:p>
        </p:txBody>
      </p:sp>
      <p:sp>
        <p:nvSpPr>
          <p:cNvPr id="17" name="Rectangle 16">
            <a:extLst>
              <a:ext uri="{FF2B5EF4-FFF2-40B4-BE49-F238E27FC236}">
                <a16:creationId xmlns:a16="http://schemas.microsoft.com/office/drawing/2014/main" id="{29ECA2A5-382D-66E6-7C63-9B87CC6F258A}"/>
              </a:ext>
            </a:extLst>
          </p:cNvPr>
          <p:cNvSpPr/>
          <p:nvPr/>
        </p:nvSpPr>
        <p:spPr>
          <a:xfrm>
            <a:off x="9731961" y="1051122"/>
            <a:ext cx="1829231" cy="2377878"/>
          </a:xfrm>
          <a:prstGeom prst="rect">
            <a:avLst/>
          </a:prstGeom>
          <a:solidFill>
            <a:srgbClr val="D56E48"/>
          </a:solidFill>
          <a:ln w="38100" cap="flat" cmpd="sng" algn="ctr">
            <a:noFill/>
            <a:prstDash val="solid"/>
            <a:miter lim="800000"/>
          </a:ln>
          <a:effectLst/>
        </p:spPr>
        <p:txBody>
          <a:bodyPr rtlCol="0" anchor="ctr"/>
          <a:lstStyle/>
          <a:p>
            <a:pPr algn="ctr" defTabSz="609630">
              <a:defRPr/>
            </a:pPr>
            <a:endParaRPr lang="en-CA" sz="2133" kern="0" dirty="0">
              <a:solidFill>
                <a:prstClr val="white"/>
              </a:solidFill>
              <a:latin typeface="Montserrat" panose="00000500000000000000" pitchFamily="2" charset="0"/>
            </a:endParaRPr>
          </a:p>
        </p:txBody>
      </p:sp>
      <p:sp>
        <p:nvSpPr>
          <p:cNvPr id="18" name="Rectangle 17">
            <a:extLst>
              <a:ext uri="{FF2B5EF4-FFF2-40B4-BE49-F238E27FC236}">
                <a16:creationId xmlns:a16="http://schemas.microsoft.com/office/drawing/2014/main" id="{E73D9968-FE14-D2E5-191B-8F057920023B}"/>
              </a:ext>
            </a:extLst>
          </p:cNvPr>
          <p:cNvSpPr/>
          <p:nvPr/>
        </p:nvSpPr>
        <p:spPr>
          <a:xfrm>
            <a:off x="9731960" y="2642337"/>
            <a:ext cx="1829231" cy="777369"/>
          </a:xfrm>
          <a:prstGeom prst="rect">
            <a:avLst/>
          </a:prstGeom>
          <a:solidFill>
            <a:srgbClr val="0C1752"/>
          </a:solidFill>
          <a:ln w="38100" cap="flat" cmpd="sng" algn="ctr">
            <a:noFill/>
            <a:prstDash val="solid"/>
            <a:miter lim="800000"/>
          </a:ln>
          <a:effectLst/>
        </p:spPr>
        <p:txBody>
          <a:bodyPr rtlCol="0" anchor="ctr"/>
          <a:lstStyle/>
          <a:p>
            <a:pPr algn="ctr" defTabSz="609630">
              <a:defRPr/>
            </a:pPr>
            <a:r>
              <a:rPr lang="en-CA" sz="2133" kern="0" dirty="0">
                <a:solidFill>
                  <a:prstClr val="white"/>
                </a:solidFill>
                <a:latin typeface="Montserrat" panose="00000500000000000000" pitchFamily="2" charset="0"/>
              </a:rPr>
              <a:t>Validation</a:t>
            </a:r>
          </a:p>
          <a:p>
            <a:pPr algn="ctr" defTabSz="609630">
              <a:defRPr/>
            </a:pPr>
            <a:r>
              <a:rPr lang="en-CA" sz="2133" kern="0" dirty="0">
                <a:solidFill>
                  <a:prstClr val="white"/>
                </a:solidFill>
                <a:latin typeface="Montserrat" panose="00000500000000000000" pitchFamily="2" charset="0"/>
              </a:rPr>
              <a:t>20%</a:t>
            </a:r>
          </a:p>
        </p:txBody>
      </p:sp>
      <p:sp>
        <p:nvSpPr>
          <p:cNvPr id="19" name="TextBox 18">
            <a:extLst>
              <a:ext uri="{FF2B5EF4-FFF2-40B4-BE49-F238E27FC236}">
                <a16:creationId xmlns:a16="http://schemas.microsoft.com/office/drawing/2014/main" id="{48DBABD9-B233-6667-A353-C4AD89D4E09A}"/>
              </a:ext>
            </a:extLst>
          </p:cNvPr>
          <p:cNvSpPr txBox="1"/>
          <p:nvPr/>
        </p:nvSpPr>
        <p:spPr>
          <a:xfrm>
            <a:off x="9475545" y="1505896"/>
            <a:ext cx="2342059" cy="748795"/>
          </a:xfrm>
          <a:prstGeom prst="rect">
            <a:avLst/>
          </a:prstGeom>
          <a:noFill/>
        </p:spPr>
        <p:txBody>
          <a:bodyPr wrap="square">
            <a:spAutoFit/>
          </a:bodyPr>
          <a:lstStyle/>
          <a:p>
            <a:pPr algn="ctr" defTabSz="609630">
              <a:defRPr/>
            </a:pPr>
            <a:r>
              <a:rPr lang="en-CA" sz="2133" kern="0">
                <a:solidFill>
                  <a:prstClr val="white"/>
                </a:solidFill>
                <a:latin typeface="Montserrat" panose="00000500000000000000" pitchFamily="2" charset="0"/>
              </a:rPr>
              <a:t>Training</a:t>
            </a:r>
          </a:p>
          <a:p>
            <a:pPr algn="ctr" defTabSz="609630">
              <a:defRPr/>
            </a:pPr>
            <a:r>
              <a:rPr lang="en-CA" sz="2133" kern="0">
                <a:solidFill>
                  <a:prstClr val="white"/>
                </a:solidFill>
                <a:latin typeface="Montserrat" panose="00000500000000000000" pitchFamily="2" charset="0"/>
              </a:rPr>
              <a:t>60%</a:t>
            </a:r>
            <a:endParaRPr lang="en-CA" sz="2133" kern="0" dirty="0">
              <a:solidFill>
                <a:prstClr val="white"/>
              </a:solidFill>
              <a:latin typeface="Montserrat" panose="00000500000000000000" pitchFamily="2" charset="0"/>
            </a:endParaRPr>
          </a:p>
        </p:txBody>
      </p:sp>
      <p:sp>
        <p:nvSpPr>
          <p:cNvPr id="20" name="Left Brace 19">
            <a:extLst>
              <a:ext uri="{FF2B5EF4-FFF2-40B4-BE49-F238E27FC236}">
                <a16:creationId xmlns:a16="http://schemas.microsoft.com/office/drawing/2014/main" id="{B0AD0F8D-986C-A329-9E81-513786EF36B6}"/>
              </a:ext>
            </a:extLst>
          </p:cNvPr>
          <p:cNvSpPr/>
          <p:nvPr/>
        </p:nvSpPr>
        <p:spPr>
          <a:xfrm>
            <a:off x="9304096" y="1051122"/>
            <a:ext cx="383863" cy="3164191"/>
          </a:xfrm>
          <a:prstGeom prst="leftBrace">
            <a:avLst>
              <a:gd name="adj1" fmla="val 105270"/>
              <a:gd name="adj2" fmla="val 50000"/>
            </a:avLst>
          </a:prstGeom>
          <a:noFill/>
          <a:ln w="57150" cap="flat" cmpd="sng" algn="ctr">
            <a:solidFill>
              <a:srgbClr val="062E6D"/>
            </a:solid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ontserrat" panose="00000500000000000000" pitchFamily="2" charset="0"/>
            </a:endParaRPr>
          </a:p>
        </p:txBody>
      </p:sp>
      <p:sp>
        <p:nvSpPr>
          <p:cNvPr id="21" name="TextBox 20">
            <a:extLst>
              <a:ext uri="{FF2B5EF4-FFF2-40B4-BE49-F238E27FC236}">
                <a16:creationId xmlns:a16="http://schemas.microsoft.com/office/drawing/2014/main" id="{69180288-1F7F-5EBC-F607-0A8B8A72D4DA}"/>
              </a:ext>
            </a:extLst>
          </p:cNvPr>
          <p:cNvSpPr txBox="1"/>
          <p:nvPr/>
        </p:nvSpPr>
        <p:spPr>
          <a:xfrm>
            <a:off x="7826602" y="2274038"/>
            <a:ext cx="1861357" cy="666977"/>
          </a:xfrm>
          <a:prstGeom prst="rect">
            <a:avLst/>
          </a:prstGeom>
          <a:noFill/>
        </p:spPr>
        <p:txBody>
          <a:bodyPr wrap="square">
            <a:spAutoFit/>
          </a:bodyPr>
          <a:lstStyle/>
          <a:p>
            <a:pPr algn="ctr" defTabSz="609630">
              <a:defRPr/>
            </a:pPr>
            <a:r>
              <a:rPr lang="en-CA" sz="1867" b="1" kern="0" dirty="0">
                <a:solidFill>
                  <a:srgbClr val="062E6D"/>
                </a:solidFill>
                <a:latin typeface="Montserrat" panose="00000500000000000000" pitchFamily="2" charset="0"/>
              </a:rPr>
              <a:t>Available Dataset</a:t>
            </a:r>
          </a:p>
        </p:txBody>
      </p:sp>
      <p:sp>
        <p:nvSpPr>
          <p:cNvPr id="22" name="Rectangle 21">
            <a:extLst>
              <a:ext uri="{FF2B5EF4-FFF2-40B4-BE49-F238E27FC236}">
                <a16:creationId xmlns:a16="http://schemas.microsoft.com/office/drawing/2014/main" id="{2979295C-83BE-F80D-15FA-E0086EADACD5}"/>
              </a:ext>
            </a:extLst>
          </p:cNvPr>
          <p:cNvSpPr/>
          <p:nvPr/>
        </p:nvSpPr>
        <p:spPr>
          <a:xfrm>
            <a:off x="9731960" y="3419706"/>
            <a:ext cx="1829231" cy="777369"/>
          </a:xfrm>
          <a:prstGeom prst="rect">
            <a:avLst/>
          </a:prstGeom>
          <a:solidFill>
            <a:srgbClr val="11CCDD"/>
          </a:solidFill>
          <a:ln w="38100" cap="flat" cmpd="sng" algn="ctr">
            <a:noFill/>
            <a:prstDash val="solid"/>
            <a:miter lim="800000"/>
          </a:ln>
          <a:effectLst/>
        </p:spPr>
        <p:txBody>
          <a:bodyPr rtlCol="0" anchor="ctr"/>
          <a:lstStyle/>
          <a:p>
            <a:pPr algn="ctr" defTabSz="609630">
              <a:defRPr/>
            </a:pPr>
            <a:r>
              <a:rPr lang="en-CA" sz="2133" kern="0" dirty="0">
                <a:solidFill>
                  <a:prstClr val="white"/>
                </a:solidFill>
                <a:latin typeface="Montserrat" panose="00000500000000000000" pitchFamily="2" charset="0"/>
              </a:rPr>
              <a:t>Testing</a:t>
            </a:r>
          </a:p>
          <a:p>
            <a:pPr algn="ctr" defTabSz="609630">
              <a:defRPr/>
            </a:pPr>
            <a:r>
              <a:rPr lang="en-CA" sz="2133" kern="0" dirty="0">
                <a:solidFill>
                  <a:prstClr val="white"/>
                </a:solidFill>
                <a:latin typeface="Montserrat" panose="00000500000000000000" pitchFamily="2" charset="0"/>
              </a:rPr>
              <a:t>20%</a:t>
            </a:r>
          </a:p>
        </p:txBody>
      </p:sp>
    </p:spTree>
    <p:extLst>
      <p:ext uri="{BB962C8B-B14F-4D97-AF65-F5344CB8AC3E}">
        <p14:creationId xmlns:p14="http://schemas.microsoft.com/office/powerpoint/2010/main" val="363784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BBD00-1270-958E-D822-848A6FF9301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D537C4-357D-98E3-AB7D-A029D40DC525}"/>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983F858-0689-100B-6FC1-EA3F88FF493A}"/>
              </a:ext>
            </a:extLst>
          </p:cNvPr>
          <p:cNvPicPr>
            <a:picLocks noChangeAspect="1"/>
          </p:cNvPicPr>
          <p:nvPr/>
        </p:nvPicPr>
        <p:blipFill>
          <a:blip r:embed="rId2"/>
          <a:stretch>
            <a:fillRect/>
          </a:stretch>
        </p:blipFill>
        <p:spPr>
          <a:xfrm>
            <a:off x="4608279" y="2590801"/>
            <a:ext cx="7583721" cy="4263612"/>
          </a:xfrm>
          <a:prstGeom prst="rect">
            <a:avLst/>
          </a:prstGeom>
        </p:spPr>
      </p:pic>
      <p:pic>
        <p:nvPicPr>
          <p:cNvPr id="5" name="Picture 4">
            <a:extLst>
              <a:ext uri="{FF2B5EF4-FFF2-40B4-BE49-F238E27FC236}">
                <a16:creationId xmlns:a16="http://schemas.microsoft.com/office/drawing/2014/main" id="{C55B15EA-F3EC-4E61-24C0-66A360C94017}"/>
              </a:ext>
            </a:extLst>
          </p:cNvPr>
          <p:cNvPicPr>
            <a:picLocks noChangeAspect="1"/>
          </p:cNvPicPr>
          <p:nvPr/>
        </p:nvPicPr>
        <p:blipFill>
          <a:blip r:embed="rId3"/>
          <a:stretch>
            <a:fillRect/>
          </a:stretch>
        </p:blipFill>
        <p:spPr>
          <a:xfrm>
            <a:off x="134842" y="5586363"/>
            <a:ext cx="3856133" cy="1065672"/>
          </a:xfrm>
          <a:prstGeom prst="rect">
            <a:avLst/>
          </a:prstGeom>
        </p:spPr>
      </p:pic>
      <p:sp>
        <p:nvSpPr>
          <p:cNvPr id="7" name="TextBox 6">
            <a:extLst>
              <a:ext uri="{FF2B5EF4-FFF2-40B4-BE49-F238E27FC236}">
                <a16:creationId xmlns:a16="http://schemas.microsoft.com/office/drawing/2014/main" id="{349BD226-11A1-10A1-CB0E-7FB3AB153B5A}"/>
              </a:ext>
            </a:extLst>
          </p:cNvPr>
          <p:cNvSpPr txBox="1"/>
          <p:nvPr/>
        </p:nvSpPr>
        <p:spPr>
          <a:xfrm>
            <a:off x="550506" y="536130"/>
            <a:ext cx="4844454" cy="1323439"/>
          </a:xfrm>
          <a:prstGeom prst="rect">
            <a:avLst/>
          </a:prstGeom>
        </p:spPr>
        <p:txBody>
          <a:bodyPr wrap="square">
            <a:spAutoFit/>
          </a:bodyPr>
          <a:lstStyle>
            <a:defPPr>
              <a:defRPr lang="en-US"/>
            </a:defPPr>
            <a:lvl1pPr>
              <a:defRPr sz="4000" b="1">
                <a:solidFill>
                  <a:schemeClr val="bg1"/>
                </a:solidFill>
                <a:latin typeface="Montserrat" charset="0"/>
                <a:ea typeface="Montserrat" charset="0"/>
                <a:cs typeface="Montserrat" charset="0"/>
              </a:defRPr>
            </a:lvl1pPr>
          </a:lstStyle>
          <a:p>
            <a:r>
              <a:rPr lang="en-US" dirty="0"/>
              <a:t>ONE HOT ENCODING</a:t>
            </a:r>
          </a:p>
        </p:txBody>
      </p:sp>
    </p:spTree>
    <p:extLst>
      <p:ext uri="{BB962C8B-B14F-4D97-AF65-F5344CB8AC3E}">
        <p14:creationId xmlns:p14="http://schemas.microsoft.com/office/powerpoint/2010/main" val="163444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D4F64-DFB3-0F24-C4B3-CCA143F3723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7E330ED-1DBF-A8FF-29EA-476686C681BC}"/>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510A2EDC-586C-6F01-F195-47A474BA21DE}"/>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75D58FA5-A53A-B766-2F6A-30666D49F9A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One-Hot-Encoding</a:t>
            </a:r>
          </a:p>
        </p:txBody>
      </p:sp>
      <p:sp>
        <p:nvSpPr>
          <p:cNvPr id="9" name="TextBox 8">
            <a:extLst>
              <a:ext uri="{FF2B5EF4-FFF2-40B4-BE49-F238E27FC236}">
                <a16:creationId xmlns:a16="http://schemas.microsoft.com/office/drawing/2014/main" id="{D8F5FE8F-7E35-AF4A-8EEB-CA995D0C1A2C}"/>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 name="Rectangle 3">
            <a:extLst>
              <a:ext uri="{FF2B5EF4-FFF2-40B4-BE49-F238E27FC236}">
                <a16:creationId xmlns:a16="http://schemas.microsoft.com/office/drawing/2014/main" id="{25223737-ECF1-B496-8EF5-7929D48095E8}"/>
              </a:ext>
            </a:extLst>
          </p:cNvPr>
          <p:cNvSpPr/>
          <p:nvPr/>
        </p:nvSpPr>
        <p:spPr>
          <a:xfrm>
            <a:off x="279747" y="843409"/>
            <a:ext cx="11606471" cy="5213778"/>
          </a:xfrm>
          <a:prstGeom prst="rect">
            <a:avLst/>
          </a:prstGeom>
        </p:spPr>
        <p:txBody>
          <a:bodyPr vert="horz" lIns="60960" tIns="30480" rIns="60960" bIns="30480" rtlCol="0">
            <a:noAutofit/>
          </a:bodyPr>
          <a:lstStyle/>
          <a:p>
            <a:pPr marL="304815" indent="-304815" defTabSz="914446">
              <a:spcBef>
                <a:spcPts val="1000"/>
              </a:spcBef>
              <a:spcAft>
                <a:spcPts val="333"/>
              </a:spcAft>
              <a:buClr>
                <a:srgbClr val="0B8ECC"/>
              </a:buClr>
              <a:buFont typeface="Arial" panose="020B0604020202020204" pitchFamily="34" charset="0"/>
              <a:buChar char="•"/>
            </a:pPr>
            <a:r>
              <a:rPr lang="en-CA" sz="1900" dirty="0">
                <a:solidFill>
                  <a:srgbClr val="000000"/>
                </a:solidFill>
                <a:latin typeface="Montserrat" panose="00000500000000000000" pitchFamily="2" charset="0"/>
                <a:ea typeface="Tahoma" panose="020B0604030504040204" pitchFamily="34" charset="0"/>
                <a:cs typeface="Tahoma" panose="020B0604030504040204" pitchFamily="34" charset="0"/>
              </a:rPr>
              <a:t>One-hot-encoding works by converting values such as “color” into columns with 1’s and 0’s.</a:t>
            </a:r>
          </a:p>
          <a:p>
            <a:pPr marL="304815" indent="-304815" defTabSz="914446">
              <a:spcBef>
                <a:spcPts val="1000"/>
              </a:spcBef>
              <a:spcAft>
                <a:spcPts val="333"/>
              </a:spcAft>
              <a:buClr>
                <a:srgbClr val="0B8ECC"/>
              </a:buClr>
              <a:buFont typeface="Arial" panose="020B0604020202020204" pitchFamily="34" charset="0"/>
              <a:buChar char="•"/>
            </a:pPr>
            <a:r>
              <a:rPr lang="en-CA" sz="1900" dirty="0">
                <a:solidFill>
                  <a:srgbClr val="000000"/>
                </a:solidFill>
                <a:latin typeface="Montserrat" panose="00000500000000000000" pitchFamily="2" charset="0"/>
                <a:ea typeface="Tahoma" panose="020B0604030504040204" pitchFamily="34" charset="0"/>
                <a:cs typeface="Tahoma" panose="020B0604030504040204" pitchFamily="34" charset="0"/>
              </a:rPr>
              <a:t>Since machine learning models deal with numbers, we perform one-hot-encoding to convert categorical data into numerical. </a:t>
            </a:r>
          </a:p>
        </p:txBody>
      </p:sp>
      <p:graphicFrame>
        <p:nvGraphicFramePr>
          <p:cNvPr id="10" name="Table 9">
            <a:extLst>
              <a:ext uri="{FF2B5EF4-FFF2-40B4-BE49-F238E27FC236}">
                <a16:creationId xmlns:a16="http://schemas.microsoft.com/office/drawing/2014/main" id="{FE84AEB1-874C-05C0-42D3-41471FAB87BD}"/>
              </a:ext>
            </a:extLst>
          </p:cNvPr>
          <p:cNvGraphicFramePr>
            <a:graphicFrameLocks noGrp="1"/>
          </p:cNvGraphicFramePr>
          <p:nvPr/>
        </p:nvGraphicFramePr>
        <p:xfrm>
          <a:off x="2397155" y="2161743"/>
          <a:ext cx="1514877" cy="2316480"/>
        </p:xfrm>
        <a:graphic>
          <a:graphicData uri="http://schemas.openxmlformats.org/drawingml/2006/table">
            <a:tbl>
              <a:tblPr firstRow="1" bandRow="1">
                <a:tableStyleId>{69012ECD-51FC-41F1-AA8D-1B2483CD663E}</a:tableStyleId>
              </a:tblPr>
              <a:tblGrid>
                <a:gridCol w="1514877">
                  <a:extLst>
                    <a:ext uri="{9D8B030D-6E8A-4147-A177-3AD203B41FA5}">
                      <a16:colId xmlns:a16="http://schemas.microsoft.com/office/drawing/2014/main" val="1326069585"/>
                    </a:ext>
                  </a:extLst>
                </a:gridCol>
              </a:tblGrid>
              <a:tr h="386080">
                <a:tc>
                  <a:txBody>
                    <a:bodyPr/>
                    <a:lstStyle>
                      <a:lvl1pPr marL="0" algn="l" defTabSz="1371600" rtl="0" eaLnBrk="1" latinLnBrk="0" hangingPunct="1">
                        <a:defRPr sz="2700" b="1" kern="1200">
                          <a:solidFill>
                            <a:schemeClr val="lt1"/>
                          </a:solidFill>
                          <a:latin typeface="Calibri" panose="020F0502020204030204"/>
                        </a:defRPr>
                      </a:lvl1pPr>
                      <a:lvl2pPr marL="685800" algn="l" defTabSz="1371600" rtl="0" eaLnBrk="1" latinLnBrk="0" hangingPunct="1">
                        <a:defRPr sz="2700" b="1" kern="1200">
                          <a:solidFill>
                            <a:schemeClr val="lt1"/>
                          </a:solidFill>
                          <a:latin typeface="Calibri" panose="020F0502020204030204"/>
                        </a:defRPr>
                      </a:lvl2pPr>
                      <a:lvl3pPr marL="1371600" algn="l" defTabSz="1371600" rtl="0" eaLnBrk="1" latinLnBrk="0" hangingPunct="1">
                        <a:defRPr sz="2700" b="1" kern="1200">
                          <a:solidFill>
                            <a:schemeClr val="lt1"/>
                          </a:solidFill>
                          <a:latin typeface="Calibri" panose="020F0502020204030204"/>
                        </a:defRPr>
                      </a:lvl3pPr>
                      <a:lvl4pPr marL="2057400" algn="l" defTabSz="1371600" rtl="0" eaLnBrk="1" latinLnBrk="0" hangingPunct="1">
                        <a:defRPr sz="2700" b="1" kern="1200">
                          <a:solidFill>
                            <a:schemeClr val="lt1"/>
                          </a:solidFill>
                          <a:latin typeface="Calibri" panose="020F0502020204030204"/>
                        </a:defRPr>
                      </a:lvl4pPr>
                      <a:lvl5pPr marL="2743200" algn="l" defTabSz="1371600" rtl="0" eaLnBrk="1" latinLnBrk="0" hangingPunct="1">
                        <a:defRPr sz="2700" b="1" kern="1200">
                          <a:solidFill>
                            <a:schemeClr val="lt1"/>
                          </a:solidFill>
                          <a:latin typeface="Calibri" panose="020F0502020204030204"/>
                        </a:defRPr>
                      </a:lvl5pPr>
                      <a:lvl6pPr marL="3429000" algn="l" defTabSz="1371600" rtl="0" eaLnBrk="1" latinLnBrk="0" hangingPunct="1">
                        <a:defRPr sz="2700" b="1" kern="1200">
                          <a:solidFill>
                            <a:schemeClr val="lt1"/>
                          </a:solidFill>
                          <a:latin typeface="Calibri" panose="020F0502020204030204"/>
                        </a:defRPr>
                      </a:lvl6pPr>
                      <a:lvl7pPr marL="4114800" algn="l" defTabSz="1371600" rtl="0" eaLnBrk="1" latinLnBrk="0" hangingPunct="1">
                        <a:defRPr sz="2700" b="1" kern="1200">
                          <a:solidFill>
                            <a:schemeClr val="lt1"/>
                          </a:solidFill>
                          <a:latin typeface="Calibri" panose="020F0502020204030204"/>
                        </a:defRPr>
                      </a:lvl7pPr>
                      <a:lvl8pPr marL="4800600" algn="l" defTabSz="1371600" rtl="0" eaLnBrk="1" latinLnBrk="0" hangingPunct="1">
                        <a:defRPr sz="2700" b="1" kern="1200">
                          <a:solidFill>
                            <a:schemeClr val="lt1"/>
                          </a:solidFill>
                          <a:latin typeface="Calibri" panose="020F0502020204030204"/>
                        </a:defRPr>
                      </a:lvl8pPr>
                      <a:lvl9pPr marL="5486400" algn="l" defTabSz="1371600" rtl="0" eaLnBrk="1" latinLnBrk="0" hangingPunct="1">
                        <a:defRPr sz="2700" b="1" kern="1200">
                          <a:solidFill>
                            <a:schemeClr val="lt1"/>
                          </a:solidFill>
                          <a:latin typeface="Calibri" panose="020F0502020204030204"/>
                        </a:defRPr>
                      </a:lvl9pPr>
                    </a:lstStyle>
                    <a:p>
                      <a:pPr algn="ctr"/>
                      <a:r>
                        <a:rPr lang="en-CA" sz="2100" dirty="0">
                          <a:latin typeface="Montserrat" panose="00000500000000000000" pitchFamily="2" charset="0"/>
                        </a:rPr>
                        <a:t>COLOR</a:t>
                      </a:r>
                      <a:endParaRPr lang="en-US" sz="2100" dirty="0">
                        <a:latin typeface="Montserrat" panose="00000500000000000000" pitchFamily="2" charset="0"/>
                      </a:endParaRPr>
                    </a:p>
                  </a:txBody>
                  <a:tcPr marL="60960" marR="60960" marT="30480" marB="30480">
                    <a:solidFill>
                      <a:srgbClr val="D56E48"/>
                    </a:solidFill>
                  </a:tcPr>
                </a:tc>
                <a:extLst>
                  <a:ext uri="{0D108BD9-81ED-4DB2-BD59-A6C34878D82A}">
                    <a16:rowId xmlns:a16="http://schemas.microsoft.com/office/drawing/2014/main" val="4103090661"/>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RED</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71366965"/>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RED</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99914212"/>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YELLOW</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738663134"/>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GREEN</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671423333"/>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YELLOW</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1921814165"/>
                  </a:ext>
                </a:extLst>
              </a:tr>
            </a:tbl>
          </a:graphicData>
        </a:graphic>
      </p:graphicFrame>
      <p:graphicFrame>
        <p:nvGraphicFramePr>
          <p:cNvPr id="11" name="Table 10">
            <a:extLst>
              <a:ext uri="{FF2B5EF4-FFF2-40B4-BE49-F238E27FC236}">
                <a16:creationId xmlns:a16="http://schemas.microsoft.com/office/drawing/2014/main" id="{B092EF5D-2557-3764-6191-8373062133F8}"/>
              </a:ext>
            </a:extLst>
          </p:cNvPr>
          <p:cNvGraphicFramePr>
            <a:graphicFrameLocks noGrp="1"/>
          </p:cNvGraphicFramePr>
          <p:nvPr/>
        </p:nvGraphicFramePr>
        <p:xfrm>
          <a:off x="5773434" y="2161742"/>
          <a:ext cx="4426245" cy="2316480"/>
        </p:xfrm>
        <a:graphic>
          <a:graphicData uri="http://schemas.openxmlformats.org/drawingml/2006/table">
            <a:tbl>
              <a:tblPr firstRow="1" bandRow="1">
                <a:tableStyleId>{69012ECD-51FC-41F1-AA8D-1B2483CD663E}</a:tableStyleId>
              </a:tblPr>
              <a:tblGrid>
                <a:gridCol w="1475415">
                  <a:extLst>
                    <a:ext uri="{9D8B030D-6E8A-4147-A177-3AD203B41FA5}">
                      <a16:colId xmlns:a16="http://schemas.microsoft.com/office/drawing/2014/main" val="1326069585"/>
                    </a:ext>
                  </a:extLst>
                </a:gridCol>
                <a:gridCol w="1475415">
                  <a:extLst>
                    <a:ext uri="{9D8B030D-6E8A-4147-A177-3AD203B41FA5}">
                      <a16:colId xmlns:a16="http://schemas.microsoft.com/office/drawing/2014/main" val="4180477793"/>
                    </a:ext>
                  </a:extLst>
                </a:gridCol>
                <a:gridCol w="1475415">
                  <a:extLst>
                    <a:ext uri="{9D8B030D-6E8A-4147-A177-3AD203B41FA5}">
                      <a16:colId xmlns:a16="http://schemas.microsoft.com/office/drawing/2014/main" val="3706352693"/>
                    </a:ext>
                  </a:extLst>
                </a:gridCol>
              </a:tblGrid>
              <a:tr h="386080">
                <a:tc>
                  <a:txBody>
                    <a:bodyPr/>
                    <a:lstStyle>
                      <a:lvl1pPr marL="0" algn="l" defTabSz="1371600" rtl="0" eaLnBrk="1" latinLnBrk="0" hangingPunct="1">
                        <a:defRPr sz="2700" b="1" kern="1200">
                          <a:solidFill>
                            <a:schemeClr val="lt1"/>
                          </a:solidFill>
                          <a:latin typeface="Calibri" panose="020F0502020204030204"/>
                        </a:defRPr>
                      </a:lvl1pPr>
                      <a:lvl2pPr marL="685800" algn="l" defTabSz="1371600" rtl="0" eaLnBrk="1" latinLnBrk="0" hangingPunct="1">
                        <a:defRPr sz="2700" b="1" kern="1200">
                          <a:solidFill>
                            <a:schemeClr val="lt1"/>
                          </a:solidFill>
                          <a:latin typeface="Calibri" panose="020F0502020204030204"/>
                        </a:defRPr>
                      </a:lvl2pPr>
                      <a:lvl3pPr marL="1371600" algn="l" defTabSz="1371600" rtl="0" eaLnBrk="1" latinLnBrk="0" hangingPunct="1">
                        <a:defRPr sz="2700" b="1" kern="1200">
                          <a:solidFill>
                            <a:schemeClr val="lt1"/>
                          </a:solidFill>
                          <a:latin typeface="Calibri" panose="020F0502020204030204"/>
                        </a:defRPr>
                      </a:lvl3pPr>
                      <a:lvl4pPr marL="2057400" algn="l" defTabSz="1371600" rtl="0" eaLnBrk="1" latinLnBrk="0" hangingPunct="1">
                        <a:defRPr sz="2700" b="1" kern="1200">
                          <a:solidFill>
                            <a:schemeClr val="lt1"/>
                          </a:solidFill>
                          <a:latin typeface="Calibri" panose="020F0502020204030204"/>
                        </a:defRPr>
                      </a:lvl4pPr>
                      <a:lvl5pPr marL="2743200" algn="l" defTabSz="1371600" rtl="0" eaLnBrk="1" latinLnBrk="0" hangingPunct="1">
                        <a:defRPr sz="2700" b="1" kern="1200">
                          <a:solidFill>
                            <a:schemeClr val="lt1"/>
                          </a:solidFill>
                          <a:latin typeface="Calibri" panose="020F0502020204030204"/>
                        </a:defRPr>
                      </a:lvl5pPr>
                      <a:lvl6pPr marL="3429000" algn="l" defTabSz="1371600" rtl="0" eaLnBrk="1" latinLnBrk="0" hangingPunct="1">
                        <a:defRPr sz="2700" b="1" kern="1200">
                          <a:solidFill>
                            <a:schemeClr val="lt1"/>
                          </a:solidFill>
                          <a:latin typeface="Calibri" panose="020F0502020204030204"/>
                        </a:defRPr>
                      </a:lvl6pPr>
                      <a:lvl7pPr marL="4114800" algn="l" defTabSz="1371600" rtl="0" eaLnBrk="1" latinLnBrk="0" hangingPunct="1">
                        <a:defRPr sz="2700" b="1" kern="1200">
                          <a:solidFill>
                            <a:schemeClr val="lt1"/>
                          </a:solidFill>
                          <a:latin typeface="Calibri" panose="020F0502020204030204"/>
                        </a:defRPr>
                      </a:lvl7pPr>
                      <a:lvl8pPr marL="4800600" algn="l" defTabSz="1371600" rtl="0" eaLnBrk="1" latinLnBrk="0" hangingPunct="1">
                        <a:defRPr sz="2700" b="1" kern="1200">
                          <a:solidFill>
                            <a:schemeClr val="lt1"/>
                          </a:solidFill>
                          <a:latin typeface="Calibri" panose="020F0502020204030204"/>
                        </a:defRPr>
                      </a:lvl8pPr>
                      <a:lvl9pPr marL="5486400" algn="l" defTabSz="1371600" rtl="0" eaLnBrk="1" latinLnBrk="0" hangingPunct="1">
                        <a:defRPr sz="2700" b="1" kern="1200">
                          <a:solidFill>
                            <a:schemeClr val="lt1"/>
                          </a:solidFill>
                          <a:latin typeface="Calibri" panose="020F0502020204030204"/>
                        </a:defRPr>
                      </a:lvl9pPr>
                    </a:lstStyle>
                    <a:p>
                      <a:pPr algn="ctr"/>
                      <a:r>
                        <a:rPr lang="en-CA" sz="2100" dirty="0">
                          <a:latin typeface="Montserrat" panose="00000500000000000000" pitchFamily="2" charset="0"/>
                        </a:rPr>
                        <a:t>RED</a:t>
                      </a:r>
                      <a:endParaRPr lang="en-US" sz="2100" dirty="0">
                        <a:latin typeface="Montserrat" panose="00000500000000000000" pitchFamily="2" charset="0"/>
                      </a:endParaRPr>
                    </a:p>
                  </a:txBody>
                  <a:tcPr marL="60960" marR="60960" marT="30480" marB="30480">
                    <a:solidFill>
                      <a:srgbClr val="D56E48"/>
                    </a:solidFill>
                  </a:tcPr>
                </a:tc>
                <a:tc>
                  <a:txBody>
                    <a:bodyPr/>
                    <a:lstStyle>
                      <a:lvl1pPr marL="0" algn="l" defTabSz="1371600" rtl="0" eaLnBrk="1" latinLnBrk="0" hangingPunct="1">
                        <a:defRPr sz="2700" b="1" kern="1200">
                          <a:solidFill>
                            <a:schemeClr val="lt1"/>
                          </a:solidFill>
                          <a:latin typeface="Calibri" panose="020F0502020204030204"/>
                        </a:defRPr>
                      </a:lvl1pPr>
                      <a:lvl2pPr marL="685800" algn="l" defTabSz="1371600" rtl="0" eaLnBrk="1" latinLnBrk="0" hangingPunct="1">
                        <a:defRPr sz="2700" b="1" kern="1200">
                          <a:solidFill>
                            <a:schemeClr val="lt1"/>
                          </a:solidFill>
                          <a:latin typeface="Calibri" panose="020F0502020204030204"/>
                        </a:defRPr>
                      </a:lvl2pPr>
                      <a:lvl3pPr marL="1371600" algn="l" defTabSz="1371600" rtl="0" eaLnBrk="1" latinLnBrk="0" hangingPunct="1">
                        <a:defRPr sz="2700" b="1" kern="1200">
                          <a:solidFill>
                            <a:schemeClr val="lt1"/>
                          </a:solidFill>
                          <a:latin typeface="Calibri" panose="020F0502020204030204"/>
                        </a:defRPr>
                      </a:lvl3pPr>
                      <a:lvl4pPr marL="2057400" algn="l" defTabSz="1371600" rtl="0" eaLnBrk="1" latinLnBrk="0" hangingPunct="1">
                        <a:defRPr sz="2700" b="1" kern="1200">
                          <a:solidFill>
                            <a:schemeClr val="lt1"/>
                          </a:solidFill>
                          <a:latin typeface="Calibri" panose="020F0502020204030204"/>
                        </a:defRPr>
                      </a:lvl4pPr>
                      <a:lvl5pPr marL="2743200" algn="l" defTabSz="1371600" rtl="0" eaLnBrk="1" latinLnBrk="0" hangingPunct="1">
                        <a:defRPr sz="2700" b="1" kern="1200">
                          <a:solidFill>
                            <a:schemeClr val="lt1"/>
                          </a:solidFill>
                          <a:latin typeface="Calibri" panose="020F0502020204030204"/>
                        </a:defRPr>
                      </a:lvl5pPr>
                      <a:lvl6pPr marL="3429000" algn="l" defTabSz="1371600" rtl="0" eaLnBrk="1" latinLnBrk="0" hangingPunct="1">
                        <a:defRPr sz="2700" b="1" kern="1200">
                          <a:solidFill>
                            <a:schemeClr val="lt1"/>
                          </a:solidFill>
                          <a:latin typeface="Calibri" panose="020F0502020204030204"/>
                        </a:defRPr>
                      </a:lvl6pPr>
                      <a:lvl7pPr marL="4114800" algn="l" defTabSz="1371600" rtl="0" eaLnBrk="1" latinLnBrk="0" hangingPunct="1">
                        <a:defRPr sz="2700" b="1" kern="1200">
                          <a:solidFill>
                            <a:schemeClr val="lt1"/>
                          </a:solidFill>
                          <a:latin typeface="Calibri" panose="020F0502020204030204"/>
                        </a:defRPr>
                      </a:lvl7pPr>
                      <a:lvl8pPr marL="4800600" algn="l" defTabSz="1371600" rtl="0" eaLnBrk="1" latinLnBrk="0" hangingPunct="1">
                        <a:defRPr sz="2700" b="1" kern="1200">
                          <a:solidFill>
                            <a:schemeClr val="lt1"/>
                          </a:solidFill>
                          <a:latin typeface="Calibri" panose="020F0502020204030204"/>
                        </a:defRPr>
                      </a:lvl8pPr>
                      <a:lvl9pPr marL="5486400" algn="l" defTabSz="1371600" rtl="0" eaLnBrk="1" latinLnBrk="0" hangingPunct="1">
                        <a:defRPr sz="2700" b="1" kern="1200">
                          <a:solidFill>
                            <a:schemeClr val="lt1"/>
                          </a:solidFill>
                          <a:latin typeface="Calibri" panose="020F0502020204030204"/>
                        </a:defRPr>
                      </a:lvl9pPr>
                    </a:lstStyle>
                    <a:p>
                      <a:pPr algn="ctr"/>
                      <a:r>
                        <a:rPr lang="en-CA" sz="2100" dirty="0">
                          <a:latin typeface="Montserrat" panose="00000500000000000000" pitchFamily="2" charset="0"/>
                        </a:rPr>
                        <a:t>YELLOW</a:t>
                      </a:r>
                      <a:endParaRPr lang="en-US" sz="2100" dirty="0">
                        <a:latin typeface="Montserrat" panose="00000500000000000000" pitchFamily="2" charset="0"/>
                      </a:endParaRPr>
                    </a:p>
                  </a:txBody>
                  <a:tcPr marL="60960" marR="60960" marT="30480" marB="30480">
                    <a:solidFill>
                      <a:srgbClr val="D56E48"/>
                    </a:solidFill>
                  </a:tcPr>
                </a:tc>
                <a:tc>
                  <a:txBody>
                    <a:bodyPr/>
                    <a:lstStyle>
                      <a:lvl1pPr marL="0" algn="l" defTabSz="1371600" rtl="0" eaLnBrk="1" latinLnBrk="0" hangingPunct="1">
                        <a:defRPr sz="2700" b="1" kern="1200">
                          <a:solidFill>
                            <a:schemeClr val="lt1"/>
                          </a:solidFill>
                          <a:latin typeface="Calibri" panose="020F0502020204030204"/>
                        </a:defRPr>
                      </a:lvl1pPr>
                      <a:lvl2pPr marL="685800" algn="l" defTabSz="1371600" rtl="0" eaLnBrk="1" latinLnBrk="0" hangingPunct="1">
                        <a:defRPr sz="2700" b="1" kern="1200">
                          <a:solidFill>
                            <a:schemeClr val="lt1"/>
                          </a:solidFill>
                          <a:latin typeface="Calibri" panose="020F0502020204030204"/>
                        </a:defRPr>
                      </a:lvl2pPr>
                      <a:lvl3pPr marL="1371600" algn="l" defTabSz="1371600" rtl="0" eaLnBrk="1" latinLnBrk="0" hangingPunct="1">
                        <a:defRPr sz="2700" b="1" kern="1200">
                          <a:solidFill>
                            <a:schemeClr val="lt1"/>
                          </a:solidFill>
                          <a:latin typeface="Calibri" panose="020F0502020204030204"/>
                        </a:defRPr>
                      </a:lvl3pPr>
                      <a:lvl4pPr marL="2057400" algn="l" defTabSz="1371600" rtl="0" eaLnBrk="1" latinLnBrk="0" hangingPunct="1">
                        <a:defRPr sz="2700" b="1" kern="1200">
                          <a:solidFill>
                            <a:schemeClr val="lt1"/>
                          </a:solidFill>
                          <a:latin typeface="Calibri" panose="020F0502020204030204"/>
                        </a:defRPr>
                      </a:lvl4pPr>
                      <a:lvl5pPr marL="2743200" algn="l" defTabSz="1371600" rtl="0" eaLnBrk="1" latinLnBrk="0" hangingPunct="1">
                        <a:defRPr sz="2700" b="1" kern="1200">
                          <a:solidFill>
                            <a:schemeClr val="lt1"/>
                          </a:solidFill>
                          <a:latin typeface="Calibri" panose="020F0502020204030204"/>
                        </a:defRPr>
                      </a:lvl5pPr>
                      <a:lvl6pPr marL="3429000" algn="l" defTabSz="1371600" rtl="0" eaLnBrk="1" latinLnBrk="0" hangingPunct="1">
                        <a:defRPr sz="2700" b="1" kern="1200">
                          <a:solidFill>
                            <a:schemeClr val="lt1"/>
                          </a:solidFill>
                          <a:latin typeface="Calibri" panose="020F0502020204030204"/>
                        </a:defRPr>
                      </a:lvl6pPr>
                      <a:lvl7pPr marL="4114800" algn="l" defTabSz="1371600" rtl="0" eaLnBrk="1" latinLnBrk="0" hangingPunct="1">
                        <a:defRPr sz="2700" b="1" kern="1200">
                          <a:solidFill>
                            <a:schemeClr val="lt1"/>
                          </a:solidFill>
                          <a:latin typeface="Calibri" panose="020F0502020204030204"/>
                        </a:defRPr>
                      </a:lvl7pPr>
                      <a:lvl8pPr marL="4800600" algn="l" defTabSz="1371600" rtl="0" eaLnBrk="1" latinLnBrk="0" hangingPunct="1">
                        <a:defRPr sz="2700" b="1" kern="1200">
                          <a:solidFill>
                            <a:schemeClr val="lt1"/>
                          </a:solidFill>
                          <a:latin typeface="Calibri" panose="020F0502020204030204"/>
                        </a:defRPr>
                      </a:lvl8pPr>
                      <a:lvl9pPr marL="5486400" algn="l" defTabSz="1371600" rtl="0" eaLnBrk="1" latinLnBrk="0" hangingPunct="1">
                        <a:defRPr sz="2700" b="1" kern="1200">
                          <a:solidFill>
                            <a:schemeClr val="lt1"/>
                          </a:solidFill>
                          <a:latin typeface="Calibri" panose="020F0502020204030204"/>
                        </a:defRPr>
                      </a:lvl9pPr>
                    </a:lstStyle>
                    <a:p>
                      <a:pPr algn="ctr"/>
                      <a:r>
                        <a:rPr lang="en-CA" sz="2100" dirty="0">
                          <a:latin typeface="Montserrat" panose="00000500000000000000" pitchFamily="2" charset="0"/>
                        </a:rPr>
                        <a:t>GREEN</a:t>
                      </a:r>
                      <a:endParaRPr lang="en-US" sz="2100" dirty="0">
                        <a:latin typeface="Montserrat" panose="00000500000000000000" pitchFamily="2" charset="0"/>
                      </a:endParaRPr>
                    </a:p>
                  </a:txBody>
                  <a:tcPr marL="60960" marR="60960" marT="30480" marB="30480">
                    <a:solidFill>
                      <a:srgbClr val="D56E48"/>
                    </a:solidFill>
                  </a:tcPr>
                </a:tc>
                <a:extLst>
                  <a:ext uri="{0D108BD9-81ED-4DB2-BD59-A6C34878D82A}">
                    <a16:rowId xmlns:a16="http://schemas.microsoft.com/office/drawing/2014/main" val="4103090661"/>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71366965"/>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99914212"/>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738663134"/>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671423333"/>
                  </a:ext>
                </a:extLst>
              </a:tr>
              <a:tr h="386080">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tc>
                  <a:txBody>
                    <a:bodyPr/>
                    <a:lstStyle>
                      <a:lvl1pPr marL="0" algn="l" defTabSz="1371600" rtl="0" eaLnBrk="1" latinLnBrk="0" hangingPunct="1">
                        <a:defRPr sz="2700" kern="1200">
                          <a:solidFill>
                            <a:schemeClr val="dk1"/>
                          </a:solidFill>
                          <a:latin typeface="Calibri" panose="020F0502020204030204"/>
                        </a:defRPr>
                      </a:lvl1pPr>
                      <a:lvl2pPr marL="685800" algn="l" defTabSz="1371600" rtl="0" eaLnBrk="1" latinLnBrk="0" hangingPunct="1">
                        <a:defRPr sz="2700" kern="1200">
                          <a:solidFill>
                            <a:schemeClr val="dk1"/>
                          </a:solidFill>
                          <a:latin typeface="Calibri" panose="020F0502020204030204"/>
                        </a:defRPr>
                      </a:lvl2pPr>
                      <a:lvl3pPr marL="1371600" algn="l" defTabSz="1371600" rtl="0" eaLnBrk="1" latinLnBrk="0" hangingPunct="1">
                        <a:defRPr sz="2700" kern="1200">
                          <a:solidFill>
                            <a:schemeClr val="dk1"/>
                          </a:solidFill>
                          <a:latin typeface="Calibri" panose="020F0502020204030204"/>
                        </a:defRPr>
                      </a:lvl3pPr>
                      <a:lvl4pPr marL="2057400" algn="l" defTabSz="1371600" rtl="0" eaLnBrk="1" latinLnBrk="0" hangingPunct="1">
                        <a:defRPr sz="2700" kern="1200">
                          <a:solidFill>
                            <a:schemeClr val="dk1"/>
                          </a:solidFill>
                          <a:latin typeface="Calibri" panose="020F0502020204030204"/>
                        </a:defRPr>
                      </a:lvl4pPr>
                      <a:lvl5pPr marL="2743200" algn="l" defTabSz="1371600" rtl="0" eaLnBrk="1" latinLnBrk="0" hangingPunct="1">
                        <a:defRPr sz="2700" kern="1200">
                          <a:solidFill>
                            <a:schemeClr val="dk1"/>
                          </a:solidFill>
                          <a:latin typeface="Calibri" panose="020F0502020204030204"/>
                        </a:defRPr>
                      </a:lvl5pPr>
                      <a:lvl6pPr marL="3429000" algn="l" defTabSz="1371600" rtl="0" eaLnBrk="1" latinLnBrk="0" hangingPunct="1">
                        <a:defRPr sz="2700" kern="1200">
                          <a:solidFill>
                            <a:schemeClr val="dk1"/>
                          </a:solidFill>
                          <a:latin typeface="Calibri" panose="020F0502020204030204"/>
                        </a:defRPr>
                      </a:lvl6pPr>
                      <a:lvl7pPr marL="4114800" algn="l" defTabSz="1371600" rtl="0" eaLnBrk="1" latinLnBrk="0" hangingPunct="1">
                        <a:defRPr sz="2700" kern="1200">
                          <a:solidFill>
                            <a:schemeClr val="dk1"/>
                          </a:solidFill>
                          <a:latin typeface="Calibri" panose="020F0502020204030204"/>
                        </a:defRPr>
                      </a:lvl7pPr>
                      <a:lvl8pPr marL="4800600" algn="l" defTabSz="1371600" rtl="0" eaLnBrk="1" latinLnBrk="0" hangingPunct="1">
                        <a:defRPr sz="2700" kern="1200">
                          <a:solidFill>
                            <a:schemeClr val="dk1"/>
                          </a:solidFill>
                          <a:latin typeface="Calibri" panose="020F0502020204030204"/>
                        </a:defRPr>
                      </a:lvl8pPr>
                      <a:lvl9pPr marL="5486400" algn="l" defTabSz="1371600" rtl="0" eaLnBrk="1" latinLnBrk="0" hangingPunct="1">
                        <a:defRPr sz="2700" kern="1200">
                          <a:solidFill>
                            <a:schemeClr val="dk1"/>
                          </a:solidFill>
                          <a:latin typeface="Calibri" panose="020F0502020204030204"/>
                        </a:defRPr>
                      </a:lvl9pPr>
                    </a:lstStyle>
                    <a:p>
                      <a:pPr algn="ctr"/>
                      <a:r>
                        <a:rPr lang="en-CA" sz="2100" dirty="0">
                          <a:latin typeface="Montserrat" panose="00000500000000000000" pitchFamily="2" charset="0"/>
                        </a:rPr>
                        <a:t>0</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1921814165"/>
                  </a:ext>
                </a:extLst>
              </a:tr>
            </a:tbl>
          </a:graphicData>
        </a:graphic>
      </p:graphicFrame>
      <p:sp>
        <p:nvSpPr>
          <p:cNvPr id="12" name="Arrow: Right 11">
            <a:extLst>
              <a:ext uri="{FF2B5EF4-FFF2-40B4-BE49-F238E27FC236}">
                <a16:creationId xmlns:a16="http://schemas.microsoft.com/office/drawing/2014/main" id="{93A897E6-849D-3E77-44F7-5A66D072D24B}"/>
              </a:ext>
            </a:extLst>
          </p:cNvPr>
          <p:cNvSpPr/>
          <p:nvPr/>
        </p:nvSpPr>
        <p:spPr>
          <a:xfrm>
            <a:off x="4294039" y="3081793"/>
            <a:ext cx="997579" cy="445689"/>
          </a:xfrm>
          <a:prstGeom prst="rightArrow">
            <a:avLst/>
          </a:prstGeom>
          <a:solidFill>
            <a:srgbClr val="D56E48"/>
          </a:solidFill>
          <a:ln w="12700" cap="flat" cmpd="sng" algn="ctr">
            <a:solidFill>
              <a:srgbClr val="D56E48"/>
            </a:solidFill>
            <a:prstDash val="solid"/>
            <a:miter lim="800000"/>
          </a:ln>
          <a:effectLst/>
        </p:spPr>
        <p:txBody>
          <a:bodyPr rtlCol="0" anchor="ctr"/>
          <a:lstStyle/>
          <a:p>
            <a:pPr algn="ctr" defTabSz="609630">
              <a:buClr>
                <a:srgbClr val="000000"/>
              </a:buClr>
              <a:defRPr/>
            </a:pPr>
            <a:endParaRPr lang="en-US" sz="933" kern="0">
              <a:solidFill>
                <a:prstClr val="white"/>
              </a:solidFill>
              <a:latin typeface="Calibri" panose="020F0502020204030204"/>
              <a:sym typeface="Arial"/>
            </a:endParaRPr>
          </a:p>
        </p:txBody>
      </p:sp>
    </p:spTree>
    <p:extLst>
      <p:ext uri="{BB962C8B-B14F-4D97-AF65-F5344CB8AC3E}">
        <p14:creationId xmlns:p14="http://schemas.microsoft.com/office/powerpoint/2010/main" val="4286551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E2FCB-47E8-4A97-BB8F-BBA241B1671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BF2F188-9010-396E-6A54-C8FB129EB612}"/>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E49D9B02-7365-C5A1-942A-6DEE2053BEF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AB8E85C1-E9EF-3985-9537-C4BFD4081FF5}"/>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One-hot-Encoding: Important Note</a:t>
            </a:r>
          </a:p>
        </p:txBody>
      </p:sp>
      <p:sp>
        <p:nvSpPr>
          <p:cNvPr id="9" name="TextBox 8">
            <a:extLst>
              <a:ext uri="{FF2B5EF4-FFF2-40B4-BE49-F238E27FC236}">
                <a16:creationId xmlns:a16="http://schemas.microsoft.com/office/drawing/2014/main" id="{437ECEC3-637A-A4DC-5A8C-9E8C9EEC3866}"/>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graphicFrame>
        <p:nvGraphicFramePr>
          <p:cNvPr id="4" name="Table 3">
            <a:extLst>
              <a:ext uri="{FF2B5EF4-FFF2-40B4-BE49-F238E27FC236}">
                <a16:creationId xmlns:a16="http://schemas.microsoft.com/office/drawing/2014/main" id="{8D50812F-A3FA-0896-3F20-648CE9777326}"/>
              </a:ext>
            </a:extLst>
          </p:cNvPr>
          <p:cNvGraphicFramePr>
            <a:graphicFrameLocks noGrp="1"/>
          </p:cNvGraphicFramePr>
          <p:nvPr/>
        </p:nvGraphicFramePr>
        <p:xfrm>
          <a:off x="2159521" y="3121949"/>
          <a:ext cx="1518757" cy="2690016"/>
        </p:xfrm>
        <a:graphic>
          <a:graphicData uri="http://schemas.openxmlformats.org/drawingml/2006/table">
            <a:tbl>
              <a:tblPr firstRow="1" bandRow="1">
                <a:tableStyleId>{69012ECD-51FC-41F1-AA8D-1B2483CD663E}</a:tableStyleId>
              </a:tblPr>
              <a:tblGrid>
                <a:gridCol w="1518757">
                  <a:extLst>
                    <a:ext uri="{9D8B030D-6E8A-4147-A177-3AD203B41FA5}">
                      <a16:colId xmlns:a16="http://schemas.microsoft.com/office/drawing/2014/main" val="1326069585"/>
                    </a:ext>
                  </a:extLst>
                </a:gridCol>
              </a:tblGrid>
              <a:tr h="448336">
                <a:tc>
                  <a:txBody>
                    <a:bodyPr/>
                    <a:lstStyle/>
                    <a:p>
                      <a:pPr algn="ctr"/>
                      <a:r>
                        <a:rPr lang="en-CA" sz="2100" b="1" kern="1200" dirty="0">
                          <a:solidFill>
                            <a:schemeClr val="lt1"/>
                          </a:solidFill>
                          <a:latin typeface="Montserrat" panose="00000500000000000000" pitchFamily="2" charset="0"/>
                          <a:ea typeface="+mn-ea"/>
                          <a:cs typeface="+mn-cs"/>
                        </a:rPr>
                        <a:t>COLOR</a:t>
                      </a:r>
                      <a:endParaRPr lang="en-US" sz="2100" b="1" kern="1200" dirty="0">
                        <a:solidFill>
                          <a:schemeClr val="lt1"/>
                        </a:solidFill>
                        <a:latin typeface="Montserrat" panose="00000500000000000000" pitchFamily="2" charset="0"/>
                        <a:ea typeface="+mn-ea"/>
                        <a:cs typeface="+mn-cs"/>
                      </a:endParaRPr>
                    </a:p>
                  </a:txBody>
                  <a:tcPr marL="60960" marR="60960" marT="30480" marB="30480">
                    <a:solidFill>
                      <a:srgbClr val="D56E48"/>
                    </a:solidFill>
                  </a:tcPr>
                </a:tc>
                <a:extLst>
                  <a:ext uri="{0D108BD9-81ED-4DB2-BD59-A6C34878D82A}">
                    <a16:rowId xmlns:a16="http://schemas.microsoft.com/office/drawing/2014/main" val="4103090661"/>
                  </a:ext>
                </a:extLst>
              </a:tr>
              <a:tr h="448336">
                <a:tc>
                  <a:txBody>
                    <a:bodyPr/>
                    <a:lstStyle/>
                    <a:p>
                      <a:pPr algn="ctr"/>
                      <a:r>
                        <a:rPr lang="en-CA" sz="2100" dirty="0">
                          <a:latin typeface="Montserrat" panose="00000500000000000000" pitchFamily="2" charset="0"/>
                        </a:rPr>
                        <a:t>RED</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71366965"/>
                  </a:ext>
                </a:extLst>
              </a:tr>
              <a:tr h="448336">
                <a:tc>
                  <a:txBody>
                    <a:bodyPr/>
                    <a:lstStyle/>
                    <a:p>
                      <a:pPr algn="ctr"/>
                      <a:r>
                        <a:rPr lang="en-CA" sz="2100" dirty="0">
                          <a:latin typeface="Montserrat" panose="00000500000000000000" pitchFamily="2" charset="0"/>
                        </a:rPr>
                        <a:t>RED</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99914212"/>
                  </a:ext>
                </a:extLst>
              </a:tr>
              <a:tr h="448336">
                <a:tc>
                  <a:txBody>
                    <a:bodyPr/>
                    <a:lstStyle/>
                    <a:p>
                      <a:pPr algn="ctr"/>
                      <a:r>
                        <a:rPr lang="en-CA" sz="2100" dirty="0">
                          <a:latin typeface="Montserrat" panose="00000500000000000000" pitchFamily="2" charset="0"/>
                        </a:rPr>
                        <a:t>YELLOW</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738663134"/>
                  </a:ext>
                </a:extLst>
              </a:tr>
              <a:tr h="448336">
                <a:tc>
                  <a:txBody>
                    <a:bodyPr/>
                    <a:lstStyle/>
                    <a:p>
                      <a:pPr algn="ctr"/>
                      <a:r>
                        <a:rPr lang="en-CA" sz="2100" dirty="0">
                          <a:latin typeface="Montserrat" panose="00000500000000000000" pitchFamily="2" charset="0"/>
                        </a:rPr>
                        <a:t>GREEN</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671423333"/>
                  </a:ext>
                </a:extLst>
              </a:tr>
              <a:tr h="448336">
                <a:tc>
                  <a:txBody>
                    <a:bodyPr/>
                    <a:lstStyle/>
                    <a:p>
                      <a:pPr algn="ctr"/>
                      <a:r>
                        <a:rPr lang="en-CA" sz="2100" dirty="0">
                          <a:latin typeface="Montserrat" panose="00000500000000000000" pitchFamily="2" charset="0"/>
                        </a:rPr>
                        <a:t>YELLOW</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1921814165"/>
                  </a:ext>
                </a:extLst>
              </a:tr>
            </a:tbl>
          </a:graphicData>
        </a:graphic>
      </p:graphicFrame>
      <p:graphicFrame>
        <p:nvGraphicFramePr>
          <p:cNvPr id="10" name="Table 9">
            <a:extLst>
              <a:ext uri="{FF2B5EF4-FFF2-40B4-BE49-F238E27FC236}">
                <a16:creationId xmlns:a16="http://schemas.microsoft.com/office/drawing/2014/main" id="{0EC73566-7338-7888-C404-814DD8464D33}"/>
              </a:ext>
            </a:extLst>
          </p:cNvPr>
          <p:cNvGraphicFramePr>
            <a:graphicFrameLocks noGrp="1"/>
          </p:cNvGraphicFramePr>
          <p:nvPr/>
        </p:nvGraphicFramePr>
        <p:xfrm>
          <a:off x="5721740" y="3050872"/>
          <a:ext cx="2240451" cy="2690015"/>
        </p:xfrm>
        <a:graphic>
          <a:graphicData uri="http://schemas.openxmlformats.org/drawingml/2006/table">
            <a:tbl>
              <a:tblPr firstRow="1" bandRow="1">
                <a:tableStyleId>{69012ECD-51FC-41F1-AA8D-1B2483CD663E}</a:tableStyleId>
              </a:tblPr>
              <a:tblGrid>
                <a:gridCol w="2240451">
                  <a:extLst>
                    <a:ext uri="{9D8B030D-6E8A-4147-A177-3AD203B41FA5}">
                      <a16:colId xmlns:a16="http://schemas.microsoft.com/office/drawing/2014/main" val="1326069585"/>
                    </a:ext>
                  </a:extLst>
                </a:gridCol>
              </a:tblGrid>
              <a:tr h="711200">
                <a:tc>
                  <a:txBody>
                    <a:bodyPr/>
                    <a:lstStyle/>
                    <a:p>
                      <a:pPr algn="ctr"/>
                      <a:r>
                        <a:rPr lang="en-CA" sz="2100" dirty="0">
                          <a:latin typeface="Montserrat" panose="00000500000000000000" pitchFamily="2" charset="0"/>
                        </a:rPr>
                        <a:t>ENCODED</a:t>
                      </a:r>
                      <a:r>
                        <a:rPr lang="en-CA" sz="2100" baseline="0" dirty="0">
                          <a:latin typeface="Montserrat" panose="00000500000000000000" pitchFamily="2" charset="0"/>
                        </a:rPr>
                        <a:t> COLOR</a:t>
                      </a:r>
                      <a:endParaRPr lang="en-US" sz="2100" dirty="0">
                        <a:latin typeface="Montserrat" panose="00000500000000000000" pitchFamily="2" charset="0"/>
                      </a:endParaRPr>
                    </a:p>
                  </a:txBody>
                  <a:tcPr marL="60960" marR="60960" marT="30480" marB="30480">
                    <a:solidFill>
                      <a:srgbClr val="D56E48"/>
                    </a:solidFill>
                  </a:tcPr>
                </a:tc>
                <a:extLst>
                  <a:ext uri="{0D108BD9-81ED-4DB2-BD59-A6C34878D82A}">
                    <a16:rowId xmlns:a16="http://schemas.microsoft.com/office/drawing/2014/main" val="4103090661"/>
                  </a:ext>
                </a:extLst>
              </a:tr>
              <a:tr h="395763">
                <a:tc>
                  <a:txBody>
                    <a:body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71366965"/>
                  </a:ext>
                </a:extLst>
              </a:tr>
              <a:tr h="395763">
                <a:tc>
                  <a:txBody>
                    <a:bodyPr/>
                    <a:lstStyle/>
                    <a:p>
                      <a:pPr algn="ctr"/>
                      <a:r>
                        <a:rPr lang="en-CA" sz="2100" dirty="0">
                          <a:latin typeface="Montserrat" panose="00000500000000000000" pitchFamily="2" charset="0"/>
                        </a:rPr>
                        <a:t>1</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2899914212"/>
                  </a:ext>
                </a:extLst>
              </a:tr>
              <a:tr h="395763">
                <a:tc>
                  <a:txBody>
                    <a:bodyPr/>
                    <a:lstStyle/>
                    <a:p>
                      <a:pPr algn="ctr"/>
                      <a:r>
                        <a:rPr lang="en-CA" sz="2100" dirty="0">
                          <a:latin typeface="Montserrat" panose="00000500000000000000" pitchFamily="2" charset="0"/>
                        </a:rPr>
                        <a:t>2</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738663134"/>
                  </a:ext>
                </a:extLst>
              </a:tr>
              <a:tr h="395763">
                <a:tc>
                  <a:txBody>
                    <a:bodyPr/>
                    <a:lstStyle/>
                    <a:p>
                      <a:pPr algn="ctr"/>
                      <a:r>
                        <a:rPr lang="en-CA" sz="2100" dirty="0">
                          <a:latin typeface="Montserrat" panose="00000500000000000000" pitchFamily="2" charset="0"/>
                        </a:rPr>
                        <a:t>3</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3671423333"/>
                  </a:ext>
                </a:extLst>
              </a:tr>
              <a:tr h="395763">
                <a:tc>
                  <a:txBody>
                    <a:bodyPr/>
                    <a:lstStyle/>
                    <a:p>
                      <a:pPr algn="ctr"/>
                      <a:r>
                        <a:rPr lang="en-CA" sz="2100" dirty="0">
                          <a:latin typeface="Montserrat" panose="00000500000000000000" pitchFamily="2" charset="0"/>
                        </a:rPr>
                        <a:t>2</a:t>
                      </a:r>
                      <a:endParaRPr lang="en-US" sz="2100" dirty="0">
                        <a:latin typeface="Montserrat" panose="00000500000000000000" pitchFamily="2" charset="0"/>
                      </a:endParaRPr>
                    </a:p>
                  </a:txBody>
                  <a:tcPr marL="60960" marR="60960" marT="30480" marB="30480"/>
                </a:tc>
                <a:extLst>
                  <a:ext uri="{0D108BD9-81ED-4DB2-BD59-A6C34878D82A}">
                    <a16:rowId xmlns:a16="http://schemas.microsoft.com/office/drawing/2014/main" val="1921814165"/>
                  </a:ext>
                </a:extLst>
              </a:tr>
            </a:tbl>
          </a:graphicData>
        </a:graphic>
      </p:graphicFrame>
      <p:sp>
        <p:nvSpPr>
          <p:cNvPr id="11" name="Arrow: Right 10">
            <a:extLst>
              <a:ext uri="{FF2B5EF4-FFF2-40B4-BE49-F238E27FC236}">
                <a16:creationId xmlns:a16="http://schemas.microsoft.com/office/drawing/2014/main" id="{FE90E612-045C-53C1-6333-93E20B3C413A}"/>
              </a:ext>
            </a:extLst>
          </p:cNvPr>
          <p:cNvSpPr/>
          <p:nvPr/>
        </p:nvSpPr>
        <p:spPr>
          <a:xfrm>
            <a:off x="4313667" y="4096956"/>
            <a:ext cx="1201214" cy="597847"/>
          </a:xfrm>
          <a:prstGeom prst="rightArrow">
            <a:avLst/>
          </a:prstGeom>
          <a:solidFill>
            <a:srgbClr val="D56E48"/>
          </a:solidFill>
          <a:ln w="12700" cap="flat" cmpd="sng" algn="ctr">
            <a:solidFill>
              <a:srgbClr val="D56E48"/>
            </a:solidFill>
            <a:prstDash val="solid"/>
            <a:miter lim="800000"/>
          </a:ln>
          <a:effectLst/>
        </p:spPr>
        <p:txBody>
          <a:bodyPr rtlCol="0" anchor="ctr"/>
          <a:lstStyle/>
          <a:p>
            <a:pPr algn="ctr" defTabSz="609630">
              <a:buClr>
                <a:srgbClr val="000000"/>
              </a:buClr>
            </a:pPr>
            <a:endParaRPr lang="en-US" sz="933" kern="0">
              <a:solidFill>
                <a:prstClr val="white"/>
              </a:solidFill>
              <a:latin typeface="Calibri" panose="020F0502020204030204"/>
            </a:endParaRPr>
          </a:p>
        </p:txBody>
      </p:sp>
      <p:sp>
        <p:nvSpPr>
          <p:cNvPr id="12" name="TextBox 11">
            <a:extLst>
              <a:ext uri="{FF2B5EF4-FFF2-40B4-BE49-F238E27FC236}">
                <a16:creationId xmlns:a16="http://schemas.microsoft.com/office/drawing/2014/main" id="{9B97FDD8-CCA6-F58C-730E-861DBB34DF07}"/>
              </a:ext>
            </a:extLst>
          </p:cNvPr>
          <p:cNvSpPr txBox="1"/>
          <p:nvPr/>
        </p:nvSpPr>
        <p:spPr>
          <a:xfrm rot="19151904">
            <a:off x="3346619" y="2635373"/>
            <a:ext cx="3322683" cy="830997"/>
          </a:xfrm>
          <a:prstGeom prst="rect">
            <a:avLst/>
          </a:prstGeom>
          <a:noFill/>
        </p:spPr>
        <p:txBody>
          <a:bodyPr wrap="square" rtlCol="0">
            <a:spAutoFit/>
          </a:bodyPr>
          <a:lstStyle/>
          <a:p>
            <a:pPr defTabSz="914446"/>
            <a:r>
              <a:rPr lang="en-CA" sz="4800" b="1" dirty="0">
                <a:solidFill>
                  <a:srgbClr val="FF0000"/>
                </a:solidFill>
                <a:latin typeface="Cambria" panose="02040503050406030204"/>
              </a:rPr>
              <a:t>WRONG!</a:t>
            </a:r>
          </a:p>
        </p:txBody>
      </p:sp>
      <p:sp>
        <p:nvSpPr>
          <p:cNvPr id="13" name="TextBox 12">
            <a:extLst>
              <a:ext uri="{FF2B5EF4-FFF2-40B4-BE49-F238E27FC236}">
                <a16:creationId xmlns:a16="http://schemas.microsoft.com/office/drawing/2014/main" id="{641D1046-0AD8-E817-BDAF-B880D7BEA66C}"/>
              </a:ext>
            </a:extLst>
          </p:cNvPr>
          <p:cNvSpPr txBox="1"/>
          <p:nvPr/>
        </p:nvSpPr>
        <p:spPr>
          <a:xfrm>
            <a:off x="215836" y="849774"/>
            <a:ext cx="11673584" cy="833690"/>
          </a:xfrm>
          <a:prstGeom prst="rect">
            <a:avLst/>
          </a:prstGeom>
        </p:spPr>
        <p:txBody>
          <a:bodyPr vert="horz" lIns="60960" tIns="30480" rIns="60960" bIns="30480" rtlCol="0">
            <a:noAutofit/>
          </a:bodyPr>
          <a:lstStyle>
            <a:defPPr>
              <a:defRPr lang="en-US"/>
            </a:defPPr>
            <a:lvl1pPr marL="304815" indent="-304815" defTabSz="914446">
              <a:spcBef>
                <a:spcPts val="1000"/>
              </a:spcBef>
              <a:spcAft>
                <a:spcPts val="333"/>
              </a:spcAft>
              <a:buClr>
                <a:srgbClr val="0B8ECC"/>
              </a:buClr>
              <a:buFont typeface="Arial" panose="020B0604020202020204" pitchFamily="34" charset="0"/>
              <a:buChar char="•"/>
              <a:defRPr sz="2133">
                <a:solidFill>
                  <a:srgbClr val="000000"/>
                </a:solidFill>
                <a:latin typeface="Montserrat" panose="00000500000000000000" pitchFamily="2" charset="0"/>
                <a:ea typeface="Tahoma" panose="020B0604030504040204" pitchFamily="34" charset="0"/>
                <a:cs typeface="Tahoma" panose="020B0604030504040204" pitchFamily="34" charset="0"/>
              </a:defRPr>
            </a:lvl1pPr>
          </a:lstStyle>
          <a:p>
            <a:r>
              <a:rPr lang="en-CA" sz="1900" dirty="0"/>
              <a:t>Can we simply replace colours with integer values? No!</a:t>
            </a:r>
          </a:p>
          <a:p>
            <a:r>
              <a:rPr lang="en-CA" sz="1900" dirty="0"/>
              <a:t>The machine learning model will assume that:</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50C8BDD-9692-5EB1-68F7-32D70B90289C}"/>
                  </a:ext>
                </a:extLst>
              </p:cNvPr>
              <p:cNvSpPr/>
              <p:nvPr/>
            </p:nvSpPr>
            <p:spPr>
              <a:xfrm>
                <a:off x="979527" y="1771965"/>
                <a:ext cx="5760720" cy="420564"/>
              </a:xfrm>
              <a:prstGeom prst="rect">
                <a:avLst/>
              </a:prstGeom>
            </p:spPr>
            <p:txBody>
              <a:bodyPr wrap="square">
                <a:spAutoFit/>
              </a:bodyPr>
              <a:lstStyle/>
              <a:p>
                <a:pPr marL="1828891" lvl="4" defTabSz="914446"/>
                <a14:m>
                  <m:oMathPara xmlns:m="http://schemas.openxmlformats.org/officeDocument/2006/math">
                    <m:oMathParaPr>
                      <m:jc m:val="center"/>
                    </m:oMathParaPr>
                    <m:oMath xmlns:m="http://schemas.openxmlformats.org/officeDocument/2006/math">
                      <m:r>
                        <a:rPr lang="en-CA" sz="2133" b="1" i="1" smtClean="0">
                          <a:solidFill>
                            <a:srgbClr val="0C1752"/>
                          </a:solidFill>
                          <a:latin typeface="Cambria Math" panose="02040503050406030204" pitchFamily="18" charset="0"/>
                        </a:rPr>
                        <m:t>𝑮𝑹𝑬𝑬𝑵</m:t>
                      </m:r>
                      <m:r>
                        <a:rPr lang="en-CA" sz="2133" b="1" i="1" smtClean="0">
                          <a:solidFill>
                            <a:srgbClr val="0C1752"/>
                          </a:solidFill>
                          <a:latin typeface="Cambria Math" panose="02040503050406030204" pitchFamily="18" charset="0"/>
                        </a:rPr>
                        <m:t>&gt;</m:t>
                      </m:r>
                      <m:r>
                        <a:rPr lang="en-CA" sz="2133" b="1" i="1" smtClean="0">
                          <a:solidFill>
                            <a:srgbClr val="0C1752"/>
                          </a:solidFill>
                          <a:latin typeface="Cambria Math" panose="02040503050406030204" pitchFamily="18" charset="0"/>
                        </a:rPr>
                        <m:t>𝒀𝑬𝑳𝑳𝑶𝑾</m:t>
                      </m:r>
                      <m:r>
                        <a:rPr lang="en-CA" sz="2133" b="1" i="1" smtClean="0">
                          <a:solidFill>
                            <a:srgbClr val="0C1752"/>
                          </a:solidFill>
                          <a:latin typeface="Cambria Math" panose="02040503050406030204" pitchFamily="18" charset="0"/>
                        </a:rPr>
                        <m:t>&gt;</m:t>
                      </m:r>
                      <m:r>
                        <a:rPr lang="en-CA" sz="2133" b="1" i="1" smtClean="0">
                          <a:solidFill>
                            <a:srgbClr val="0C1752"/>
                          </a:solidFill>
                          <a:latin typeface="Cambria Math" panose="02040503050406030204" pitchFamily="18" charset="0"/>
                        </a:rPr>
                        <m:t>𝑹𝑬𝑫</m:t>
                      </m:r>
                    </m:oMath>
                  </m:oMathPara>
                </a14:m>
                <a:endParaRPr lang="en-US" sz="2133" b="1" dirty="0">
                  <a:solidFill>
                    <a:srgbClr val="0C1752"/>
                  </a:solidFill>
                  <a:latin typeface="Montserrat" panose="00000500000000000000" pitchFamily="2" charset="0"/>
                </a:endParaRPr>
              </a:p>
            </p:txBody>
          </p:sp>
        </mc:Choice>
        <mc:Fallback xmlns="">
          <p:sp>
            <p:nvSpPr>
              <p:cNvPr id="14" name="Rectangle 13">
                <a:extLst>
                  <a:ext uri="{FF2B5EF4-FFF2-40B4-BE49-F238E27FC236}">
                    <a16:creationId xmlns:a16="http://schemas.microsoft.com/office/drawing/2014/main" id="{A50C8BDD-9692-5EB1-68F7-32D70B90289C}"/>
                  </a:ext>
                </a:extLst>
              </p:cNvPr>
              <p:cNvSpPr>
                <a:spLocks noRot="1" noChangeAspect="1" noMove="1" noResize="1" noEditPoints="1" noAdjustHandles="1" noChangeArrowheads="1" noChangeShapeType="1" noTextEdit="1"/>
              </p:cNvSpPr>
              <p:nvPr/>
            </p:nvSpPr>
            <p:spPr>
              <a:xfrm>
                <a:off x="979527" y="1771965"/>
                <a:ext cx="5760720" cy="42056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0618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F6620-3831-B9AB-F1DB-0BA10580D34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E5EDF9A-6011-907E-EE5A-ED2477CCD24E}"/>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9C7B1850-35E4-3ECF-0670-4767056A52BF}"/>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0DEBF56-6EE6-076C-102C-4FD41140BA11}"/>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Summary</a:t>
            </a:r>
          </a:p>
        </p:txBody>
      </p:sp>
      <p:sp>
        <p:nvSpPr>
          <p:cNvPr id="9" name="TextBox 8">
            <a:extLst>
              <a:ext uri="{FF2B5EF4-FFF2-40B4-BE49-F238E27FC236}">
                <a16:creationId xmlns:a16="http://schemas.microsoft.com/office/drawing/2014/main" id="{317D3E14-E341-6833-1EBF-896296E335D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4" name="Picture 3">
            <a:extLst>
              <a:ext uri="{FF2B5EF4-FFF2-40B4-BE49-F238E27FC236}">
                <a16:creationId xmlns:a16="http://schemas.microsoft.com/office/drawing/2014/main" id="{6BE7600C-84B4-C578-295E-23C9DFFC5B19}"/>
              </a:ext>
            </a:extLst>
          </p:cNvPr>
          <p:cNvPicPr>
            <a:picLocks noChangeAspect="1"/>
          </p:cNvPicPr>
          <p:nvPr/>
        </p:nvPicPr>
        <p:blipFill>
          <a:blip r:embed="rId4"/>
          <a:stretch>
            <a:fillRect/>
          </a:stretch>
        </p:blipFill>
        <p:spPr>
          <a:xfrm>
            <a:off x="9982214" y="747533"/>
            <a:ext cx="1924946" cy="1903870"/>
          </a:xfrm>
          <a:prstGeom prst="rect">
            <a:avLst/>
          </a:prstGeom>
        </p:spPr>
      </p:pic>
      <p:graphicFrame>
        <p:nvGraphicFramePr>
          <p:cNvPr id="2" name="Diagram 1">
            <a:extLst>
              <a:ext uri="{FF2B5EF4-FFF2-40B4-BE49-F238E27FC236}">
                <a16:creationId xmlns:a16="http://schemas.microsoft.com/office/drawing/2014/main" id="{504D8008-416A-3257-C658-8D212E939B67}"/>
              </a:ext>
            </a:extLst>
          </p:cNvPr>
          <p:cNvGraphicFramePr/>
          <p:nvPr>
            <p:extLst>
              <p:ext uri="{D42A27DB-BD31-4B8C-83A1-F6EECF244321}">
                <p14:modId xmlns:p14="http://schemas.microsoft.com/office/powerpoint/2010/main" val="1936192158"/>
              </p:ext>
            </p:extLst>
          </p:nvPr>
        </p:nvGraphicFramePr>
        <p:xfrm>
          <a:off x="500964" y="1253741"/>
          <a:ext cx="9163637" cy="42582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063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EFBD4A4C-43A2-4840-AABB-D7653C95F957}"/>
                                            </p:graphicEl>
                                          </p:spTgt>
                                        </p:tgtEl>
                                        <p:attrNameLst>
                                          <p:attrName>style.visibility</p:attrName>
                                        </p:attrNameLst>
                                      </p:cBhvr>
                                      <p:to>
                                        <p:strVal val="visible"/>
                                      </p:to>
                                    </p:set>
                                    <p:animEffect transition="in" filter="fade">
                                      <p:cBhvr>
                                        <p:cTn id="7" dur="500"/>
                                        <p:tgtEl>
                                          <p:spTgt spid="2">
                                            <p:graphicEl>
                                              <a:dgm id="{EFBD4A4C-43A2-4840-AABB-D7653C95F95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60AFB8B7-DC3E-4866-8EFA-D352D519B8CC}"/>
                                            </p:graphicEl>
                                          </p:spTgt>
                                        </p:tgtEl>
                                        <p:attrNameLst>
                                          <p:attrName>style.visibility</p:attrName>
                                        </p:attrNameLst>
                                      </p:cBhvr>
                                      <p:to>
                                        <p:strVal val="visible"/>
                                      </p:to>
                                    </p:set>
                                    <p:animEffect transition="in" filter="fade">
                                      <p:cBhvr>
                                        <p:cTn id="12" dur="500"/>
                                        <p:tgtEl>
                                          <p:spTgt spid="2">
                                            <p:graphicEl>
                                              <a:dgm id="{60AFB8B7-DC3E-4866-8EFA-D352D519B8C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9DEFA58C-29D1-458D-A604-B8B0D47F4446}"/>
                                            </p:graphicEl>
                                          </p:spTgt>
                                        </p:tgtEl>
                                        <p:attrNameLst>
                                          <p:attrName>style.visibility</p:attrName>
                                        </p:attrNameLst>
                                      </p:cBhvr>
                                      <p:to>
                                        <p:strVal val="visible"/>
                                      </p:to>
                                    </p:set>
                                    <p:animEffect transition="in" filter="fade">
                                      <p:cBhvr>
                                        <p:cTn id="17" dur="500"/>
                                        <p:tgtEl>
                                          <p:spTgt spid="2">
                                            <p:graphicEl>
                                              <a:dgm id="{9DEFA58C-29D1-458D-A604-B8B0D47F444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700E581B-8C20-409D-A802-D063F34A0683}"/>
                                            </p:graphicEl>
                                          </p:spTgt>
                                        </p:tgtEl>
                                        <p:attrNameLst>
                                          <p:attrName>style.visibility</p:attrName>
                                        </p:attrNameLst>
                                      </p:cBhvr>
                                      <p:to>
                                        <p:strVal val="visible"/>
                                      </p:to>
                                    </p:set>
                                    <p:animEffect transition="in" filter="fade">
                                      <p:cBhvr>
                                        <p:cTn id="22" dur="500"/>
                                        <p:tgtEl>
                                          <p:spTgt spid="2">
                                            <p:graphicEl>
                                              <a:dgm id="{700E581B-8C20-409D-A802-D063F34A0683}"/>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909FB-E671-B17D-77BB-65311A51D4C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F45C378-4A8E-9187-A206-DB4730F91548}"/>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25B6F-0705-62E5-DF16-79898F062A86}"/>
              </a:ext>
            </a:extLst>
          </p:cNvPr>
          <p:cNvPicPr>
            <a:picLocks noChangeAspect="1"/>
          </p:cNvPicPr>
          <p:nvPr/>
        </p:nvPicPr>
        <p:blipFill>
          <a:blip r:embed="rId2"/>
          <a:stretch>
            <a:fillRect/>
          </a:stretch>
        </p:blipFill>
        <p:spPr>
          <a:xfrm>
            <a:off x="3496990" y="1992488"/>
            <a:ext cx="5198017" cy="1436512"/>
          </a:xfrm>
          <a:prstGeom prst="rect">
            <a:avLst/>
          </a:prstGeom>
        </p:spPr>
      </p:pic>
      <p:sp>
        <p:nvSpPr>
          <p:cNvPr id="6" name="Rectangle 5">
            <a:extLst>
              <a:ext uri="{FF2B5EF4-FFF2-40B4-BE49-F238E27FC236}">
                <a16:creationId xmlns:a16="http://schemas.microsoft.com/office/drawing/2014/main" id="{AEA9FA6F-A71D-92D5-9E16-A91F986E09CE}"/>
              </a:ext>
            </a:extLst>
          </p:cNvPr>
          <p:cNvSpPr/>
          <p:nvPr/>
        </p:nvSpPr>
        <p:spPr>
          <a:xfrm>
            <a:off x="3306715" y="3495040"/>
            <a:ext cx="5578566" cy="707886"/>
          </a:xfrm>
          <a:prstGeom prst="rect">
            <a:avLst/>
          </a:prstGeom>
        </p:spPr>
        <p:txBody>
          <a:bodyPr wrap="square">
            <a:spAutoFit/>
          </a:bodyPr>
          <a:lstStyle/>
          <a:p>
            <a:pPr algn="ctr"/>
            <a:r>
              <a:rPr lang="en-US" sz="4000" dirty="0">
                <a:solidFill>
                  <a:schemeClr val="bg1"/>
                </a:solidFill>
                <a:latin typeface="Montserrat" charset="0"/>
                <a:ea typeface="Montserrat" charset="0"/>
                <a:cs typeface="Montserrat" charset="0"/>
              </a:rPr>
              <a:t>Thank you!</a:t>
            </a:r>
          </a:p>
        </p:txBody>
      </p:sp>
    </p:spTree>
    <p:extLst>
      <p:ext uri="{BB962C8B-B14F-4D97-AF65-F5344CB8AC3E}">
        <p14:creationId xmlns:p14="http://schemas.microsoft.com/office/powerpoint/2010/main" val="259615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3259A-CD2C-0446-CFDB-7C77F895EB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63B532-B70B-27B1-177A-CB748A1AE87E}"/>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2CEB8891-9091-D8AE-274C-311260BAD88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ED59B6F3-FE94-D3AD-FBDF-FCCA6423DC8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Key Learning Outcomes</a:t>
            </a:r>
          </a:p>
        </p:txBody>
      </p:sp>
      <p:sp>
        <p:nvSpPr>
          <p:cNvPr id="9" name="TextBox 8">
            <a:extLst>
              <a:ext uri="{FF2B5EF4-FFF2-40B4-BE49-F238E27FC236}">
                <a16:creationId xmlns:a16="http://schemas.microsoft.com/office/drawing/2014/main" id="{D6A16CE7-2A01-E640-0FE1-E69B0F92F97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graphicFrame>
        <p:nvGraphicFramePr>
          <p:cNvPr id="3" name="Diagram 2">
            <a:extLst>
              <a:ext uri="{FF2B5EF4-FFF2-40B4-BE49-F238E27FC236}">
                <a16:creationId xmlns:a16="http://schemas.microsoft.com/office/drawing/2014/main" id="{5773C611-BA6D-FC93-DE06-38892BF0DB8C}"/>
              </a:ext>
            </a:extLst>
          </p:cNvPr>
          <p:cNvGraphicFramePr/>
          <p:nvPr>
            <p:extLst>
              <p:ext uri="{D42A27DB-BD31-4B8C-83A1-F6EECF244321}">
                <p14:modId xmlns:p14="http://schemas.microsoft.com/office/powerpoint/2010/main" val="88539343"/>
              </p:ext>
            </p:extLst>
          </p:nvPr>
        </p:nvGraphicFramePr>
        <p:xfrm>
          <a:off x="154722" y="658766"/>
          <a:ext cx="9827492" cy="50335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a:extLst>
              <a:ext uri="{FF2B5EF4-FFF2-40B4-BE49-F238E27FC236}">
                <a16:creationId xmlns:a16="http://schemas.microsoft.com/office/drawing/2014/main" id="{7D0D5BC5-AA51-6124-3A42-ADDC656CF4D1}"/>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881267" y="642643"/>
            <a:ext cx="1853533" cy="1876848"/>
          </a:xfrm>
          <a:prstGeom prst="rect">
            <a:avLst/>
          </a:prstGeom>
        </p:spPr>
      </p:pic>
    </p:spTree>
    <p:extLst>
      <p:ext uri="{BB962C8B-B14F-4D97-AF65-F5344CB8AC3E}">
        <p14:creationId xmlns:p14="http://schemas.microsoft.com/office/powerpoint/2010/main" val="113113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1B558E55-37DC-4859-9ABB-EFE02DEEEF05}"/>
                                            </p:graphicEl>
                                          </p:spTgt>
                                        </p:tgtEl>
                                        <p:attrNameLst>
                                          <p:attrName>style.visibility</p:attrName>
                                        </p:attrNameLst>
                                      </p:cBhvr>
                                      <p:to>
                                        <p:strVal val="visible"/>
                                      </p:to>
                                    </p:set>
                                    <p:animEffect transition="in" filter="fade">
                                      <p:cBhvr>
                                        <p:cTn id="7" dur="500"/>
                                        <p:tgtEl>
                                          <p:spTgt spid="3">
                                            <p:graphicEl>
                                              <a:dgm id="{1B558E55-37DC-4859-9ABB-EFE02DEEEF0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8AB24E10-7B7A-4781-AA66-B3F59E1A68B9}"/>
                                            </p:graphicEl>
                                          </p:spTgt>
                                        </p:tgtEl>
                                        <p:attrNameLst>
                                          <p:attrName>style.visibility</p:attrName>
                                        </p:attrNameLst>
                                      </p:cBhvr>
                                      <p:to>
                                        <p:strVal val="visible"/>
                                      </p:to>
                                    </p:set>
                                    <p:animEffect transition="in" filter="fade">
                                      <p:cBhvr>
                                        <p:cTn id="12" dur="500"/>
                                        <p:tgtEl>
                                          <p:spTgt spid="3">
                                            <p:graphicEl>
                                              <a:dgm id="{8AB24E10-7B7A-4781-AA66-B3F59E1A68B9}"/>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C6E9E033-7B84-4241-A4FA-DBA279FE396B}"/>
                                            </p:graphicEl>
                                          </p:spTgt>
                                        </p:tgtEl>
                                        <p:attrNameLst>
                                          <p:attrName>style.visibility</p:attrName>
                                        </p:attrNameLst>
                                      </p:cBhvr>
                                      <p:to>
                                        <p:strVal val="visible"/>
                                      </p:to>
                                    </p:set>
                                    <p:animEffect transition="in" filter="fade">
                                      <p:cBhvr>
                                        <p:cTn id="17" dur="500"/>
                                        <p:tgtEl>
                                          <p:spTgt spid="3">
                                            <p:graphicEl>
                                              <a:dgm id="{C6E9E033-7B84-4241-A4FA-DBA279FE396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43F5D3DC-825B-4B1D-AC0F-71B8792FDB2E}"/>
                                            </p:graphicEl>
                                          </p:spTgt>
                                        </p:tgtEl>
                                        <p:attrNameLst>
                                          <p:attrName>style.visibility</p:attrName>
                                        </p:attrNameLst>
                                      </p:cBhvr>
                                      <p:to>
                                        <p:strVal val="visible"/>
                                      </p:to>
                                    </p:set>
                                    <p:animEffect transition="in" filter="fade">
                                      <p:cBhvr>
                                        <p:cTn id="22" dur="500"/>
                                        <p:tgtEl>
                                          <p:spTgt spid="3">
                                            <p:graphicEl>
                                              <a:dgm id="{43F5D3DC-825B-4B1D-AC0F-71B8792FDB2E}"/>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79AFD7B4-3260-4B46-9C1D-B6A6C95290F5}"/>
                                            </p:graphicEl>
                                          </p:spTgt>
                                        </p:tgtEl>
                                        <p:attrNameLst>
                                          <p:attrName>style.visibility</p:attrName>
                                        </p:attrNameLst>
                                      </p:cBhvr>
                                      <p:to>
                                        <p:strVal val="visible"/>
                                      </p:to>
                                    </p:set>
                                    <p:animEffect transition="in" filter="fade">
                                      <p:cBhvr>
                                        <p:cTn id="27" dur="500"/>
                                        <p:tgtEl>
                                          <p:spTgt spid="3">
                                            <p:graphicEl>
                                              <a:dgm id="{79AFD7B4-3260-4B46-9C1D-B6A6C95290F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D75C9-365F-EC81-AB85-FB9B13A146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BB357A8-483A-45DE-5CD3-30F7B04F6FDA}"/>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153C571-1131-48DB-2221-ACCA197DFADD}"/>
              </a:ext>
            </a:extLst>
          </p:cNvPr>
          <p:cNvPicPr>
            <a:picLocks noChangeAspect="1"/>
          </p:cNvPicPr>
          <p:nvPr/>
        </p:nvPicPr>
        <p:blipFill>
          <a:blip r:embed="rId2"/>
          <a:stretch>
            <a:fillRect/>
          </a:stretch>
        </p:blipFill>
        <p:spPr>
          <a:xfrm>
            <a:off x="4608279" y="2590801"/>
            <a:ext cx="7583721" cy="4263612"/>
          </a:xfrm>
          <a:prstGeom prst="rect">
            <a:avLst/>
          </a:prstGeom>
        </p:spPr>
      </p:pic>
      <p:pic>
        <p:nvPicPr>
          <p:cNvPr id="5" name="Picture 4">
            <a:extLst>
              <a:ext uri="{FF2B5EF4-FFF2-40B4-BE49-F238E27FC236}">
                <a16:creationId xmlns:a16="http://schemas.microsoft.com/office/drawing/2014/main" id="{4279DCDF-578D-44BF-4B66-C0E2AE0C4ED8}"/>
              </a:ext>
            </a:extLst>
          </p:cNvPr>
          <p:cNvPicPr>
            <a:picLocks noChangeAspect="1"/>
          </p:cNvPicPr>
          <p:nvPr/>
        </p:nvPicPr>
        <p:blipFill>
          <a:blip r:embed="rId3"/>
          <a:stretch>
            <a:fillRect/>
          </a:stretch>
        </p:blipFill>
        <p:spPr>
          <a:xfrm>
            <a:off x="134842" y="5586363"/>
            <a:ext cx="3856133" cy="1065672"/>
          </a:xfrm>
          <a:prstGeom prst="rect">
            <a:avLst/>
          </a:prstGeom>
        </p:spPr>
      </p:pic>
      <p:sp>
        <p:nvSpPr>
          <p:cNvPr id="7" name="TextBox 6">
            <a:extLst>
              <a:ext uri="{FF2B5EF4-FFF2-40B4-BE49-F238E27FC236}">
                <a16:creationId xmlns:a16="http://schemas.microsoft.com/office/drawing/2014/main" id="{CD0B17DE-0957-296B-43C4-7FEFDE4878FC}"/>
              </a:ext>
            </a:extLst>
          </p:cNvPr>
          <p:cNvSpPr txBox="1"/>
          <p:nvPr/>
        </p:nvSpPr>
        <p:spPr>
          <a:xfrm>
            <a:off x="550506" y="536130"/>
            <a:ext cx="4844454" cy="1938992"/>
          </a:xfrm>
          <a:prstGeom prst="rect">
            <a:avLst/>
          </a:prstGeom>
        </p:spPr>
        <p:txBody>
          <a:bodyPr wrap="square">
            <a:spAutoFit/>
          </a:bodyPr>
          <a:lstStyle>
            <a:defPPr>
              <a:defRPr lang="en-US"/>
            </a:defPPr>
            <a:lvl1pPr>
              <a:defRPr sz="4000" b="1">
                <a:solidFill>
                  <a:schemeClr val="bg1"/>
                </a:solidFill>
                <a:latin typeface="Montserrat" charset="0"/>
                <a:ea typeface="Montserrat" charset="0"/>
                <a:cs typeface="Montserrat" charset="0"/>
              </a:defRPr>
            </a:lvl1pPr>
          </a:lstStyle>
          <a:p>
            <a:r>
              <a:rPr lang="en-US" dirty="0"/>
              <a:t>MACHINE LEARNING REGRESSION 101</a:t>
            </a:r>
          </a:p>
        </p:txBody>
      </p:sp>
    </p:spTree>
    <p:extLst>
      <p:ext uri="{BB962C8B-B14F-4D97-AF65-F5344CB8AC3E}">
        <p14:creationId xmlns:p14="http://schemas.microsoft.com/office/powerpoint/2010/main" val="3327969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1FE85-7C08-1E18-EBD1-40AAB9D20B4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B5339AA-1586-FCD1-AC04-B34D412AFD42}"/>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97E1E3CD-1C8F-F23A-C354-31AC29E5086F}"/>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803D82F2-E9F4-7D8A-4F2D-F4B86B228F2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Machine Learning Regression 101</a:t>
            </a:r>
          </a:p>
        </p:txBody>
      </p:sp>
      <p:sp>
        <p:nvSpPr>
          <p:cNvPr id="9" name="TextBox 8">
            <a:extLst>
              <a:ext uri="{FF2B5EF4-FFF2-40B4-BE49-F238E27FC236}">
                <a16:creationId xmlns:a16="http://schemas.microsoft.com/office/drawing/2014/main" id="{C9F0E0B5-40E7-A3A9-892B-A4CF33F43281}"/>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0" name="Text Placeholder 4">
            <a:extLst>
              <a:ext uri="{FF2B5EF4-FFF2-40B4-BE49-F238E27FC236}">
                <a16:creationId xmlns:a16="http://schemas.microsoft.com/office/drawing/2014/main" id="{47A5E8E7-CC7A-5868-A0D5-F329E21BBA4F}"/>
              </a:ext>
            </a:extLst>
          </p:cNvPr>
          <p:cNvSpPr txBox="1">
            <a:spLocks/>
          </p:cNvSpPr>
          <p:nvPr/>
        </p:nvSpPr>
        <p:spPr>
          <a:xfrm>
            <a:off x="329704" y="944095"/>
            <a:ext cx="11587160" cy="4762500"/>
          </a:xfrm>
          <a:prstGeom prst="rect">
            <a:avLst/>
          </a:prstGeom>
        </p:spPr>
        <p:txBody>
          <a:bodyPr vert="horz" lIns="91440" tIns="45720" rIns="91440" bIns="45720" rtlCol="0">
            <a:normAutofit/>
          </a:bodyPr>
          <a:lstStyle>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Machine Learning Regression focuses on predicting continuous numerical values.</a:t>
            </a:r>
          </a:p>
          <a:p>
            <a:r>
              <a:rPr lang="en-US" dirty="0"/>
              <a:t>In business, understanding the factors that drive revenue is critical for strategic growth.</a:t>
            </a:r>
          </a:p>
          <a:p>
            <a:r>
              <a:rPr lang="en-US" dirty="0"/>
              <a:t>By developing regression models, businesses can:</a:t>
            </a:r>
          </a:p>
          <a:p>
            <a:endParaRPr lang="en-US" dirty="0"/>
          </a:p>
          <a:p>
            <a:endParaRPr lang="en-US" dirty="0"/>
          </a:p>
          <a:p>
            <a:endParaRPr lang="en-US" dirty="0"/>
          </a:p>
        </p:txBody>
      </p:sp>
      <p:graphicFrame>
        <p:nvGraphicFramePr>
          <p:cNvPr id="2" name="Diagram 1">
            <a:extLst>
              <a:ext uri="{FF2B5EF4-FFF2-40B4-BE49-F238E27FC236}">
                <a16:creationId xmlns:a16="http://schemas.microsoft.com/office/drawing/2014/main" id="{B6A007C2-626B-1C3D-15F8-ACAB6945F8FA}"/>
              </a:ext>
            </a:extLst>
          </p:cNvPr>
          <p:cNvGraphicFramePr/>
          <p:nvPr>
            <p:extLst>
              <p:ext uri="{D42A27DB-BD31-4B8C-83A1-F6EECF244321}">
                <p14:modId xmlns:p14="http://schemas.microsoft.com/office/powerpoint/2010/main" val="4155749865"/>
              </p:ext>
            </p:extLst>
          </p:nvPr>
        </p:nvGraphicFramePr>
        <p:xfrm>
          <a:off x="832454" y="1511564"/>
          <a:ext cx="10394908" cy="34370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3516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38A11-FDD7-36D2-C95B-3D55F259B5B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7742083-10AA-156E-D80B-3FEFF40C0941}"/>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ECB30A81-8B90-CE89-6C3D-CC57DEF7F6C8}"/>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EDE0C39D-76CA-FE9B-F382-FF206AF0DF9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Simple Linear Regression</a:t>
            </a:r>
          </a:p>
        </p:txBody>
      </p:sp>
      <p:sp>
        <p:nvSpPr>
          <p:cNvPr id="9" name="TextBox 8">
            <a:extLst>
              <a:ext uri="{FF2B5EF4-FFF2-40B4-BE49-F238E27FC236}">
                <a16:creationId xmlns:a16="http://schemas.microsoft.com/office/drawing/2014/main" id="{195CBE59-E211-905C-A101-21486EE54D3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40" name="Text Placeholder 4">
            <a:extLst>
              <a:ext uri="{FF2B5EF4-FFF2-40B4-BE49-F238E27FC236}">
                <a16:creationId xmlns:a16="http://schemas.microsoft.com/office/drawing/2014/main" id="{1E3B686C-2122-3FFB-E26B-A0F1C55FDBAD}"/>
              </a:ext>
            </a:extLst>
          </p:cNvPr>
          <p:cNvSpPr txBox="1">
            <a:spLocks/>
          </p:cNvSpPr>
          <p:nvPr/>
        </p:nvSpPr>
        <p:spPr>
          <a:xfrm>
            <a:off x="329704" y="944095"/>
            <a:ext cx="11587160" cy="4762500"/>
          </a:xfrm>
          <a:prstGeom prst="rect">
            <a:avLst/>
          </a:prstGeom>
        </p:spPr>
        <p:txBody>
          <a:bodyPr vert="horz" lIns="91440" tIns="45720" rIns="91440" bIns="45720" rtlCol="0">
            <a:normAutofit/>
          </a:bodyPr>
          <a:lstStyle>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 simple linear regression, we predict the value of one variable, Y, based on another variable, X, where X is called the independent variable and Y is called the dependent variable.</a:t>
            </a:r>
          </a:p>
          <a:p>
            <a:r>
              <a:rPr lang="en-US" dirty="0"/>
              <a:t>It is called simple because it examines the relationship between two variables only.</a:t>
            </a:r>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D525620-B6D3-3A2C-2904-DECC4C1598D2}"/>
                  </a:ext>
                </a:extLst>
              </p:cNvPr>
              <p:cNvSpPr txBox="1"/>
              <p:nvPr/>
            </p:nvSpPr>
            <p:spPr>
              <a:xfrm>
                <a:off x="6966276" y="3025094"/>
                <a:ext cx="2475882" cy="488901"/>
              </a:xfrm>
              <a:prstGeom prst="rect">
                <a:avLst/>
              </a:prstGeom>
            </p:spPr>
            <p:txBody>
              <a:bodyPr/>
              <a:lstStyle>
                <a:defPPr>
                  <a:defRPr lang="en-US"/>
                </a:defPPr>
                <a:lvl1pPr indent="0" algn="ctr" defTabSz="609585">
                  <a:spcBef>
                    <a:spcPct val="20000"/>
                  </a:spcBef>
                  <a:buFont typeface="Arial"/>
                  <a:buNone/>
                  <a:defRPr sz="2700" b="1">
                    <a:solidFill>
                      <a:srgbClr val="062E6D"/>
                    </a:solidFill>
                    <a:latin typeface="Cambria Math" panose="02040503050406030204" pitchFamily="18" charset="0"/>
                  </a:defRPr>
                </a:lvl1pPr>
                <a:lvl2pPr marL="990575" indent="-380990" defTabSz="609585">
                  <a:spcBef>
                    <a:spcPct val="20000"/>
                  </a:spcBef>
                  <a:buFont typeface="Arial"/>
                  <a:buChar char="–"/>
                  <a:defRPr sz="2133"/>
                </a:lvl2pPr>
                <a:lvl3pPr marL="1523962" indent="-304792" defTabSz="609585">
                  <a:spcBef>
                    <a:spcPct val="20000"/>
                  </a:spcBef>
                  <a:buFont typeface="Arial"/>
                  <a:buChar char="•"/>
                  <a:defRPr sz="2133"/>
                </a:lvl3pPr>
                <a:lvl4pPr marL="2133547" indent="-304792" defTabSz="609585">
                  <a:spcBef>
                    <a:spcPct val="20000"/>
                  </a:spcBef>
                  <a:buFont typeface="Arial"/>
                  <a:buChar char="–"/>
                  <a:defRPr sz="2133"/>
                </a:lvl4pPr>
                <a:lvl5pPr marL="2743131" indent="-304792" defTabSz="609585">
                  <a:spcBef>
                    <a:spcPct val="20000"/>
                  </a:spcBef>
                  <a:buFont typeface="Arial"/>
                  <a:buChar char="»"/>
                  <a:defRPr sz="2133"/>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0" marR="0" lvl="0" indent="0" algn="ctr" defTabSz="406410" eaLnBrk="1" fontAlgn="auto" latinLnBrk="0" hangingPunct="1">
                  <a:lnSpc>
                    <a:spcPct val="100000"/>
                  </a:lnSpc>
                  <a:spcBef>
                    <a:spcPct val="20000"/>
                  </a:spcBef>
                  <a:spcAft>
                    <a:spcPts val="0"/>
                  </a:spcAft>
                  <a:buClrTx/>
                  <a:buSzTx/>
                  <a:buFont typeface="Arial"/>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a:ln>
                            <a:noFill/>
                          </a:ln>
                          <a:solidFill>
                            <a:srgbClr val="062E6D"/>
                          </a:solidFill>
                          <a:effectLst/>
                          <a:uLnTx/>
                          <a:uFillTx/>
                          <a:latin typeface="Cambria Math" panose="02040503050406030204" pitchFamily="18" charset="0"/>
                        </a:rPr>
                        <m:t>𝑌</m:t>
                      </m:r>
                      <m:r>
                        <a:rPr kumimoji="0" lang="en-CA" sz="2800" b="0" i="1" u="none" strike="noStrike" kern="0" cap="none" spc="0" normalizeH="0" baseline="0" noProof="0">
                          <a:ln>
                            <a:noFill/>
                          </a:ln>
                          <a:solidFill>
                            <a:srgbClr val="062E6D"/>
                          </a:solidFill>
                          <a:effectLst/>
                          <a:uLnTx/>
                          <a:uFillTx/>
                          <a:latin typeface="Cambria Math" panose="02040503050406030204" pitchFamily="18" charset="0"/>
                        </a:rPr>
                        <m:t>=</m:t>
                      </m:r>
                      <m:r>
                        <a:rPr kumimoji="0" lang="en-CA" sz="2800" b="0" i="1" u="none" strike="noStrike" kern="0" cap="none" spc="0" normalizeH="0" baseline="0" noProof="0">
                          <a:ln>
                            <a:noFill/>
                          </a:ln>
                          <a:solidFill>
                            <a:srgbClr val="062E6D"/>
                          </a:solidFill>
                          <a:effectLst/>
                          <a:uLnTx/>
                          <a:uFillTx/>
                          <a:latin typeface="Cambria Math" panose="02040503050406030204" pitchFamily="18" charset="0"/>
                        </a:rPr>
                        <m:t>𝑏</m:t>
                      </m:r>
                      <m:r>
                        <a:rPr kumimoji="0" lang="en-CA" sz="2800" b="0" i="1" u="none" strike="noStrike" kern="0" cap="none" spc="0" normalizeH="0" baseline="0" noProof="0">
                          <a:ln>
                            <a:noFill/>
                          </a:ln>
                          <a:solidFill>
                            <a:srgbClr val="062E6D"/>
                          </a:solidFill>
                          <a:effectLst/>
                          <a:uLnTx/>
                          <a:uFillTx/>
                          <a:latin typeface="Cambria Math" panose="02040503050406030204" pitchFamily="18" charset="0"/>
                        </a:rPr>
                        <m:t>+</m:t>
                      </m:r>
                      <m:r>
                        <a:rPr kumimoji="0" lang="en-CA" sz="2800" b="0" i="1" u="none" strike="noStrike" kern="0" cap="none" spc="0" normalizeH="0" baseline="0" noProof="0">
                          <a:ln>
                            <a:noFill/>
                          </a:ln>
                          <a:solidFill>
                            <a:srgbClr val="062E6D"/>
                          </a:solidFill>
                          <a:effectLst/>
                          <a:uLnTx/>
                          <a:uFillTx/>
                          <a:latin typeface="Cambria Math" panose="02040503050406030204" pitchFamily="18" charset="0"/>
                        </a:rPr>
                        <m:t>𝑚</m:t>
                      </m:r>
                      <m:r>
                        <a:rPr kumimoji="0" lang="en-CA" sz="2800" b="0" i="1" u="none" strike="noStrike" kern="0" cap="none" spc="0" normalizeH="0" baseline="0" noProof="0">
                          <a:ln>
                            <a:noFill/>
                          </a:ln>
                          <a:solidFill>
                            <a:srgbClr val="062E6D"/>
                          </a:solidFill>
                          <a:effectLst/>
                          <a:uLnTx/>
                          <a:uFillTx/>
                          <a:latin typeface="Cambria Math" panose="02040503050406030204" pitchFamily="18" charset="0"/>
                        </a:rPr>
                        <m:t>∗</m:t>
                      </m:r>
                      <m:r>
                        <a:rPr kumimoji="0" lang="en-US" sz="2800" b="0" i="1" u="none" strike="noStrike" kern="0" cap="none" spc="0" normalizeH="0" baseline="0" noProof="0">
                          <a:ln>
                            <a:noFill/>
                          </a:ln>
                          <a:solidFill>
                            <a:srgbClr val="062E6D"/>
                          </a:solidFill>
                          <a:effectLst/>
                          <a:uLnTx/>
                          <a:uFillTx/>
                          <a:latin typeface="Cambria Math" panose="02040503050406030204" pitchFamily="18" charset="0"/>
                        </a:rPr>
                        <m:t>𝑋</m:t>
                      </m:r>
                    </m:oMath>
                  </m:oMathPara>
                </a14:m>
                <a:endParaRPr kumimoji="0" lang="en-CA" sz="2800" b="0" i="1" u="none" strike="noStrike" kern="0" cap="none" spc="0" normalizeH="0" baseline="0" noProof="0" dirty="0">
                  <a:ln>
                    <a:noFill/>
                  </a:ln>
                  <a:solidFill>
                    <a:srgbClr val="062E6D"/>
                  </a:solidFill>
                  <a:effectLst/>
                  <a:uLnTx/>
                  <a:uFillTx/>
                  <a:latin typeface="Montserrat" panose="00000500000000000000" pitchFamily="2" charset="0"/>
                </a:endParaRPr>
              </a:p>
            </p:txBody>
          </p:sp>
        </mc:Choice>
        <mc:Fallback xmlns="">
          <p:sp>
            <p:nvSpPr>
              <p:cNvPr id="41" name="TextBox 40">
                <a:extLst>
                  <a:ext uri="{FF2B5EF4-FFF2-40B4-BE49-F238E27FC236}">
                    <a16:creationId xmlns:a16="http://schemas.microsoft.com/office/drawing/2014/main" id="{FBC300C8-93F1-BDA8-855E-8BDF86EBD3B4}"/>
                  </a:ext>
                </a:extLst>
              </p:cNvPr>
              <p:cNvSpPr txBox="1">
                <a:spLocks noRot="1" noChangeAspect="1" noMove="1" noResize="1" noEditPoints="1" noAdjustHandles="1" noChangeArrowheads="1" noChangeShapeType="1" noTextEdit="1"/>
              </p:cNvSpPr>
              <p:nvPr/>
            </p:nvSpPr>
            <p:spPr>
              <a:xfrm>
                <a:off x="6966276" y="3025094"/>
                <a:ext cx="2475882" cy="488901"/>
              </a:xfrm>
              <a:prstGeom prst="rect">
                <a:avLst/>
              </a:prstGeom>
              <a:blipFill>
                <a:blip r:embed="rId4"/>
                <a:stretch>
                  <a:fillRect/>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E9A6A61C-7EDC-1F1D-33DB-441D3932377B}"/>
              </a:ext>
            </a:extLst>
          </p:cNvPr>
          <p:cNvCxnSpPr>
            <a:cxnSpLocks/>
          </p:cNvCxnSpPr>
          <p:nvPr/>
        </p:nvCxnSpPr>
        <p:spPr>
          <a:xfrm flipV="1">
            <a:off x="1822649" y="4617175"/>
            <a:ext cx="3623923" cy="21483"/>
          </a:xfrm>
          <a:prstGeom prst="straightConnector1">
            <a:avLst/>
          </a:prstGeom>
          <a:noFill/>
          <a:ln w="57150" cap="flat" cmpd="sng" algn="ctr">
            <a:solidFill>
              <a:srgbClr val="062E6D"/>
            </a:solidFill>
            <a:prstDash val="solid"/>
            <a:miter lim="800000"/>
            <a:tailEnd type="triangle"/>
          </a:ln>
          <a:effectLst/>
        </p:spPr>
      </p:cxnSp>
      <p:cxnSp>
        <p:nvCxnSpPr>
          <p:cNvPr id="43" name="Straight Arrow Connector 42">
            <a:extLst>
              <a:ext uri="{FF2B5EF4-FFF2-40B4-BE49-F238E27FC236}">
                <a16:creationId xmlns:a16="http://schemas.microsoft.com/office/drawing/2014/main" id="{44AE6DE4-C12E-AF80-F9A4-DD415F57DD66}"/>
              </a:ext>
            </a:extLst>
          </p:cNvPr>
          <p:cNvCxnSpPr>
            <a:cxnSpLocks/>
          </p:cNvCxnSpPr>
          <p:nvPr/>
        </p:nvCxnSpPr>
        <p:spPr>
          <a:xfrm flipV="1">
            <a:off x="1843089" y="2161559"/>
            <a:ext cx="10451" cy="2492451"/>
          </a:xfrm>
          <a:prstGeom prst="straightConnector1">
            <a:avLst/>
          </a:prstGeom>
          <a:noFill/>
          <a:ln w="57150" cap="flat" cmpd="sng" algn="ctr">
            <a:solidFill>
              <a:srgbClr val="062E6D"/>
            </a:solidFill>
            <a:prstDash val="solid"/>
            <a:miter lim="800000"/>
            <a:tailEnd type="triangle"/>
          </a:ln>
          <a:effectLst/>
        </p:spPr>
      </p:cxnSp>
      <p:sp>
        <p:nvSpPr>
          <p:cNvPr id="44" name="Oval 43">
            <a:extLst>
              <a:ext uri="{FF2B5EF4-FFF2-40B4-BE49-F238E27FC236}">
                <a16:creationId xmlns:a16="http://schemas.microsoft.com/office/drawing/2014/main" id="{6546F48F-B3A2-2844-6618-5DE7DB82CA6A}"/>
              </a:ext>
            </a:extLst>
          </p:cNvPr>
          <p:cNvSpPr/>
          <p:nvPr/>
        </p:nvSpPr>
        <p:spPr>
          <a:xfrm>
            <a:off x="2292253" y="3734487"/>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45" name="Oval 44">
            <a:extLst>
              <a:ext uri="{FF2B5EF4-FFF2-40B4-BE49-F238E27FC236}">
                <a16:creationId xmlns:a16="http://schemas.microsoft.com/office/drawing/2014/main" id="{A817E9E3-1518-C056-3974-BA3586CBD178}"/>
              </a:ext>
            </a:extLst>
          </p:cNvPr>
          <p:cNvSpPr/>
          <p:nvPr/>
        </p:nvSpPr>
        <p:spPr>
          <a:xfrm>
            <a:off x="2787336" y="3880902"/>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46" name="Oval 45">
            <a:extLst>
              <a:ext uri="{FF2B5EF4-FFF2-40B4-BE49-F238E27FC236}">
                <a16:creationId xmlns:a16="http://schemas.microsoft.com/office/drawing/2014/main" id="{7F332B7E-DF28-E585-686C-F99C309C8407}"/>
              </a:ext>
            </a:extLst>
          </p:cNvPr>
          <p:cNvSpPr/>
          <p:nvPr/>
        </p:nvSpPr>
        <p:spPr>
          <a:xfrm>
            <a:off x="3125201" y="3173377"/>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47" name="Oval 46">
            <a:extLst>
              <a:ext uri="{FF2B5EF4-FFF2-40B4-BE49-F238E27FC236}">
                <a16:creationId xmlns:a16="http://schemas.microsoft.com/office/drawing/2014/main" id="{111C509C-1B4D-ABE2-F110-934E9EA90571}"/>
              </a:ext>
            </a:extLst>
          </p:cNvPr>
          <p:cNvSpPr/>
          <p:nvPr/>
        </p:nvSpPr>
        <p:spPr>
          <a:xfrm>
            <a:off x="3360616" y="2739821"/>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48" name="Oval 47">
            <a:extLst>
              <a:ext uri="{FF2B5EF4-FFF2-40B4-BE49-F238E27FC236}">
                <a16:creationId xmlns:a16="http://schemas.microsoft.com/office/drawing/2014/main" id="{10D383D8-FE7E-1AD0-D38E-850AA28CB8CE}"/>
              </a:ext>
            </a:extLst>
          </p:cNvPr>
          <p:cNvSpPr/>
          <p:nvPr/>
        </p:nvSpPr>
        <p:spPr>
          <a:xfrm>
            <a:off x="3520449" y="3348117"/>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49" name="Oval 48">
            <a:extLst>
              <a:ext uri="{FF2B5EF4-FFF2-40B4-BE49-F238E27FC236}">
                <a16:creationId xmlns:a16="http://schemas.microsoft.com/office/drawing/2014/main" id="{D12A7BAA-402C-F7E2-2B8F-27450EFF7CA1}"/>
              </a:ext>
            </a:extLst>
          </p:cNvPr>
          <p:cNvSpPr/>
          <p:nvPr/>
        </p:nvSpPr>
        <p:spPr>
          <a:xfrm>
            <a:off x="3917772" y="2661305"/>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50" name="Oval 49">
            <a:extLst>
              <a:ext uri="{FF2B5EF4-FFF2-40B4-BE49-F238E27FC236}">
                <a16:creationId xmlns:a16="http://schemas.microsoft.com/office/drawing/2014/main" id="{59B42CA2-C78E-60A9-3F09-7B40DBC65F03}"/>
              </a:ext>
            </a:extLst>
          </p:cNvPr>
          <p:cNvSpPr/>
          <p:nvPr/>
        </p:nvSpPr>
        <p:spPr>
          <a:xfrm>
            <a:off x="4060138" y="3048972"/>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51" name="TextBox 50">
            <a:extLst>
              <a:ext uri="{FF2B5EF4-FFF2-40B4-BE49-F238E27FC236}">
                <a16:creationId xmlns:a16="http://schemas.microsoft.com/office/drawing/2014/main" id="{81C71187-548C-716C-4CFF-53962F1FCF79}"/>
              </a:ext>
            </a:extLst>
          </p:cNvPr>
          <p:cNvSpPr txBox="1"/>
          <p:nvPr/>
        </p:nvSpPr>
        <p:spPr>
          <a:xfrm>
            <a:off x="2095153" y="4823138"/>
            <a:ext cx="2720392" cy="369332"/>
          </a:xfrm>
          <a:prstGeom prst="rect">
            <a:avLst/>
          </a:prstGeom>
          <a:noFill/>
        </p:spPr>
        <p:txBody>
          <a:bodyPr wrap="square" rtlCol="0">
            <a:spAutoFit/>
          </a:bodyPr>
          <a:lstStyle>
            <a:defPPr>
              <a:defRPr lang="en-US"/>
            </a:defPPr>
            <a:lvl1pPr algn="ctr">
              <a:defRPr b="1">
                <a:solidFill>
                  <a:srgbClr val="062E6D"/>
                </a:solidFill>
              </a:defRPr>
            </a:lvl1pPr>
          </a:lstStyle>
          <a:p>
            <a:pPr defTabSz="914446"/>
            <a:r>
              <a:rPr lang="en-CA" dirty="0">
                <a:latin typeface="Montserrat" panose="00000500000000000000" pitchFamily="2" charset="0"/>
              </a:rPr>
              <a:t>House Size (Sq. ft.)</a:t>
            </a:r>
          </a:p>
        </p:txBody>
      </p:sp>
      <p:sp>
        <p:nvSpPr>
          <p:cNvPr id="52" name="TextBox 51">
            <a:extLst>
              <a:ext uri="{FF2B5EF4-FFF2-40B4-BE49-F238E27FC236}">
                <a16:creationId xmlns:a16="http://schemas.microsoft.com/office/drawing/2014/main" id="{F1D5637C-C10D-D76E-45AC-D5DC1718A7DC}"/>
              </a:ext>
            </a:extLst>
          </p:cNvPr>
          <p:cNvSpPr txBox="1"/>
          <p:nvPr/>
        </p:nvSpPr>
        <p:spPr>
          <a:xfrm rot="16200000">
            <a:off x="71452" y="3496412"/>
            <a:ext cx="2270775" cy="369332"/>
          </a:xfrm>
          <a:prstGeom prst="rect">
            <a:avLst/>
          </a:prstGeom>
          <a:noFill/>
        </p:spPr>
        <p:txBody>
          <a:bodyPr wrap="square" rtlCol="0">
            <a:spAutoFit/>
          </a:bodyPr>
          <a:lstStyle>
            <a:defPPr>
              <a:defRPr lang="en-US"/>
            </a:defPPr>
            <a:lvl1pPr algn="ctr">
              <a:defRPr sz="2000" b="1">
                <a:solidFill>
                  <a:srgbClr val="062E6D"/>
                </a:solidFill>
              </a:defRPr>
            </a:lvl1pPr>
          </a:lstStyle>
          <a:p>
            <a:pPr defTabSz="914446"/>
            <a:r>
              <a:rPr lang="en-CA" sz="1800" dirty="0">
                <a:latin typeface="Montserrat" panose="00000500000000000000" pitchFamily="2" charset="0"/>
              </a:rPr>
              <a:t>House Price ($)</a:t>
            </a:r>
          </a:p>
        </p:txBody>
      </p:sp>
      <p:sp>
        <p:nvSpPr>
          <p:cNvPr id="53" name="TextBox 52">
            <a:extLst>
              <a:ext uri="{FF2B5EF4-FFF2-40B4-BE49-F238E27FC236}">
                <a16:creationId xmlns:a16="http://schemas.microsoft.com/office/drawing/2014/main" id="{B3125422-2C1D-DDC7-295B-59422A81926B}"/>
              </a:ext>
            </a:extLst>
          </p:cNvPr>
          <p:cNvSpPr txBox="1"/>
          <p:nvPr/>
        </p:nvSpPr>
        <p:spPr>
          <a:xfrm>
            <a:off x="8462781" y="3844202"/>
            <a:ext cx="1693600" cy="923330"/>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Independent Variable</a:t>
            </a:r>
          </a:p>
          <a:p>
            <a:pPr defTabSz="914446"/>
            <a:endParaRPr lang="en-CA" dirty="0">
              <a:solidFill>
                <a:srgbClr val="D56E48"/>
              </a:solidFill>
              <a:latin typeface="Montserrat" panose="00000500000000000000" pitchFamily="2" charset="0"/>
            </a:endParaRPr>
          </a:p>
        </p:txBody>
      </p:sp>
      <p:pic>
        <p:nvPicPr>
          <p:cNvPr id="54" name="Picture 53">
            <a:extLst>
              <a:ext uri="{FF2B5EF4-FFF2-40B4-BE49-F238E27FC236}">
                <a16:creationId xmlns:a16="http://schemas.microsoft.com/office/drawing/2014/main" id="{9AD792FB-3EB6-EC93-1452-90CA64DCDC50}"/>
              </a:ext>
            </a:extLst>
          </p:cNvPr>
          <p:cNvPicPr>
            <a:picLocks noChangeAspect="1"/>
          </p:cNvPicPr>
          <p:nvPr/>
        </p:nvPicPr>
        <p:blipFill>
          <a:blip r:embed="rId5">
            <a:clrChange>
              <a:clrFrom>
                <a:srgbClr val="F7F5F4"/>
              </a:clrFrom>
              <a:clrTo>
                <a:srgbClr val="F7F5F4">
                  <a:alpha val="0"/>
                </a:srgbClr>
              </a:clrTo>
            </a:clrChange>
            <a:duotone>
              <a:srgbClr val="E7E6E6">
                <a:shade val="45000"/>
                <a:satMod val="135000"/>
              </a:srgbClr>
              <a:prstClr val="white"/>
            </a:duotone>
          </a:blip>
          <a:stretch>
            <a:fillRect/>
          </a:stretch>
        </p:blipFill>
        <p:spPr>
          <a:xfrm>
            <a:off x="9865850" y="2701557"/>
            <a:ext cx="1135974" cy="1135974"/>
          </a:xfrm>
          <a:prstGeom prst="rect">
            <a:avLst/>
          </a:prstGeom>
        </p:spPr>
      </p:pic>
      <p:sp>
        <p:nvSpPr>
          <p:cNvPr id="55" name="TextBox 54">
            <a:extLst>
              <a:ext uri="{FF2B5EF4-FFF2-40B4-BE49-F238E27FC236}">
                <a16:creationId xmlns:a16="http://schemas.microsoft.com/office/drawing/2014/main" id="{E86EF5F9-8608-C8B1-6BD9-AB901BB3721A}"/>
              </a:ext>
            </a:extLst>
          </p:cNvPr>
          <p:cNvSpPr txBox="1"/>
          <p:nvPr/>
        </p:nvSpPr>
        <p:spPr>
          <a:xfrm>
            <a:off x="6322694" y="3858752"/>
            <a:ext cx="1521874" cy="923330"/>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Dependent Variable</a:t>
            </a:r>
          </a:p>
          <a:p>
            <a:pPr defTabSz="914446"/>
            <a:endParaRPr lang="en-CA" dirty="0">
              <a:solidFill>
                <a:srgbClr val="D56E48"/>
              </a:solidFill>
              <a:latin typeface="Montserrat" panose="00000500000000000000" pitchFamily="2" charset="0"/>
            </a:endParaRPr>
          </a:p>
        </p:txBody>
      </p:sp>
      <p:cxnSp>
        <p:nvCxnSpPr>
          <p:cNvPr id="56" name="Straight Arrow Connector 55">
            <a:extLst>
              <a:ext uri="{FF2B5EF4-FFF2-40B4-BE49-F238E27FC236}">
                <a16:creationId xmlns:a16="http://schemas.microsoft.com/office/drawing/2014/main" id="{D01EB84A-5A3E-E74A-9F71-B174732A6CA0}"/>
              </a:ext>
            </a:extLst>
          </p:cNvPr>
          <p:cNvCxnSpPr>
            <a:cxnSpLocks/>
          </p:cNvCxnSpPr>
          <p:nvPr/>
        </p:nvCxnSpPr>
        <p:spPr>
          <a:xfrm>
            <a:off x="9138084" y="3513996"/>
            <a:ext cx="0" cy="390133"/>
          </a:xfrm>
          <a:prstGeom prst="straightConnector1">
            <a:avLst/>
          </a:prstGeom>
          <a:noFill/>
          <a:ln w="57150" cap="flat" cmpd="sng" algn="ctr">
            <a:solidFill>
              <a:srgbClr val="0C1752"/>
            </a:solidFill>
            <a:prstDash val="solid"/>
            <a:miter lim="800000"/>
            <a:tailEnd type="triangle"/>
          </a:ln>
          <a:effectLst/>
        </p:spPr>
      </p:cxnSp>
      <p:cxnSp>
        <p:nvCxnSpPr>
          <p:cNvPr id="57" name="Straight Arrow Connector 56">
            <a:extLst>
              <a:ext uri="{FF2B5EF4-FFF2-40B4-BE49-F238E27FC236}">
                <a16:creationId xmlns:a16="http://schemas.microsoft.com/office/drawing/2014/main" id="{8318E534-996E-6700-6135-C9396F9A1D7A}"/>
              </a:ext>
            </a:extLst>
          </p:cNvPr>
          <p:cNvCxnSpPr>
            <a:cxnSpLocks/>
          </p:cNvCxnSpPr>
          <p:nvPr/>
        </p:nvCxnSpPr>
        <p:spPr>
          <a:xfrm>
            <a:off x="7115647" y="3513996"/>
            <a:ext cx="0" cy="390133"/>
          </a:xfrm>
          <a:prstGeom prst="straightConnector1">
            <a:avLst/>
          </a:prstGeom>
          <a:noFill/>
          <a:ln w="57150" cap="flat" cmpd="sng" algn="ctr">
            <a:solidFill>
              <a:srgbClr val="0C1752"/>
            </a:solidFill>
            <a:prstDash val="solid"/>
            <a:miter lim="800000"/>
            <a:tailEnd type="triangle"/>
          </a:ln>
          <a:effectLst/>
        </p:spPr>
      </p:cxn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D80677CE-5CD4-AE88-1553-799535565974}"/>
                  </a:ext>
                </a:extLst>
              </p:cNvPr>
              <p:cNvSpPr/>
              <p:nvPr/>
            </p:nvSpPr>
            <p:spPr>
              <a:xfrm>
                <a:off x="3371149" y="3752887"/>
                <a:ext cx="1412374" cy="379656"/>
              </a:xfrm>
              <a:prstGeom prst="rect">
                <a:avLst/>
              </a:prstGeom>
            </p:spPr>
            <p:txBody>
              <a:bodyPr wrap="none">
                <a:spAutoFit/>
              </a:bodyPr>
              <a:lstStyle/>
              <a:p>
                <a:pPr defTabSz="914446"/>
                <a14:m>
                  <m:oMathPara xmlns:m="http://schemas.openxmlformats.org/officeDocument/2006/math">
                    <m:oMathParaPr>
                      <m:jc m:val="centerGroup"/>
                    </m:oMathParaPr>
                    <m:oMath xmlns:m="http://schemas.openxmlformats.org/officeDocument/2006/math">
                      <m:r>
                        <a:rPr lang="en-US" sz="1867" b="1" i="1">
                          <a:solidFill>
                            <a:srgbClr val="062E6D"/>
                          </a:solidFill>
                          <a:latin typeface="Cambria Math" panose="02040503050406030204" pitchFamily="18" charset="0"/>
                        </a:rPr>
                        <m:t>𝑺𝒍𝒐𝒑𝒆</m:t>
                      </m:r>
                      <m:r>
                        <a:rPr lang="en-US" sz="1867" b="1" i="1">
                          <a:solidFill>
                            <a:srgbClr val="062E6D"/>
                          </a:solidFill>
                          <a:latin typeface="Cambria Math" panose="02040503050406030204" pitchFamily="18" charset="0"/>
                        </a:rPr>
                        <m:t>=</m:t>
                      </m:r>
                      <m:r>
                        <a:rPr lang="en-CA" sz="1867" b="1" i="1">
                          <a:solidFill>
                            <a:srgbClr val="062E6D"/>
                          </a:solidFill>
                          <a:latin typeface="Cambria Math" panose="02040503050406030204" pitchFamily="18" charset="0"/>
                        </a:rPr>
                        <m:t>𝒎</m:t>
                      </m:r>
                    </m:oMath>
                  </m:oMathPara>
                </a14:m>
                <a:endParaRPr lang="en-CA" sz="1867" b="1" i="1" dirty="0">
                  <a:solidFill>
                    <a:srgbClr val="062E6D"/>
                  </a:solidFill>
                  <a:latin typeface="Cambria Math" panose="02040503050406030204" pitchFamily="18" charset="0"/>
                </a:endParaRPr>
              </a:p>
            </p:txBody>
          </p:sp>
        </mc:Choice>
        <mc:Fallback xmlns="">
          <p:sp>
            <p:nvSpPr>
              <p:cNvPr id="58" name="Rectangle 57">
                <a:extLst>
                  <a:ext uri="{FF2B5EF4-FFF2-40B4-BE49-F238E27FC236}">
                    <a16:creationId xmlns:a16="http://schemas.microsoft.com/office/drawing/2014/main" id="{B28451FE-2A59-A7DC-4C51-69BD9AB61097}"/>
                  </a:ext>
                </a:extLst>
              </p:cNvPr>
              <p:cNvSpPr>
                <a:spLocks noRot="1" noChangeAspect="1" noMove="1" noResize="1" noEditPoints="1" noAdjustHandles="1" noChangeArrowheads="1" noChangeShapeType="1" noTextEdit="1"/>
              </p:cNvSpPr>
              <p:nvPr/>
            </p:nvSpPr>
            <p:spPr>
              <a:xfrm>
                <a:off x="3371149" y="3752887"/>
                <a:ext cx="1412374" cy="379656"/>
              </a:xfrm>
              <a:prstGeom prst="rect">
                <a:avLst/>
              </a:prstGeom>
              <a:blipFill>
                <a:blip r:embed="rId6"/>
                <a:stretch>
                  <a:fillRect b="-16129"/>
                </a:stretch>
              </a:blipFill>
            </p:spPr>
            <p:txBody>
              <a:bodyPr/>
              <a:lstStyle/>
              <a:p>
                <a:r>
                  <a:rPr lang="en-US">
                    <a:noFill/>
                  </a:rPr>
                  <a:t> </a:t>
                </a:r>
              </a:p>
            </p:txBody>
          </p:sp>
        </mc:Fallback>
      </mc:AlternateContent>
      <p:sp>
        <p:nvSpPr>
          <p:cNvPr id="59" name="Left Brace 58">
            <a:extLst>
              <a:ext uri="{FF2B5EF4-FFF2-40B4-BE49-F238E27FC236}">
                <a16:creationId xmlns:a16="http://schemas.microsoft.com/office/drawing/2014/main" id="{CD7EF220-B8E0-A756-C44B-70096E835AB6}"/>
              </a:ext>
            </a:extLst>
          </p:cNvPr>
          <p:cNvSpPr/>
          <p:nvPr/>
        </p:nvSpPr>
        <p:spPr>
          <a:xfrm>
            <a:off x="1620981" y="4325586"/>
            <a:ext cx="166727" cy="313072"/>
          </a:xfrm>
          <a:prstGeom prst="leftBrace">
            <a:avLst>
              <a:gd name="adj1" fmla="val 36766"/>
              <a:gd name="adj2" fmla="val 50000"/>
            </a:avLst>
          </a:prstGeom>
          <a:noFill/>
          <a:ln w="57150" cap="flat" cmpd="sng" algn="ctr">
            <a:solidFill>
              <a:srgbClr val="0C1752"/>
            </a:solid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017ACD"/>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60" name="Rectangle 59">
                <a:extLst>
                  <a:ext uri="{FF2B5EF4-FFF2-40B4-BE49-F238E27FC236}">
                    <a16:creationId xmlns:a16="http://schemas.microsoft.com/office/drawing/2014/main" id="{B78EE25A-6147-B1FE-075B-FA63A9DDA7C7}"/>
                  </a:ext>
                </a:extLst>
              </p:cNvPr>
              <p:cNvSpPr/>
              <p:nvPr/>
            </p:nvSpPr>
            <p:spPr>
              <a:xfrm>
                <a:off x="1218253" y="4223122"/>
                <a:ext cx="439544" cy="461665"/>
              </a:xfrm>
              <a:prstGeom prst="rect">
                <a:avLst/>
              </a:prstGeom>
            </p:spPr>
            <p:txBody>
              <a:bodyPr wrap="none">
                <a:spAutoFit/>
              </a:bodyPr>
              <a:lstStyle/>
              <a:p>
                <a:pPr defTabSz="914446"/>
                <a14:m>
                  <m:oMathPara xmlns:m="http://schemas.openxmlformats.org/officeDocument/2006/math">
                    <m:oMathParaPr>
                      <m:jc m:val="centerGroup"/>
                    </m:oMathParaPr>
                    <m:oMath xmlns:m="http://schemas.openxmlformats.org/officeDocument/2006/math">
                      <m:r>
                        <a:rPr lang="en-CA" sz="2400" b="1" i="1">
                          <a:solidFill>
                            <a:srgbClr val="062E6D"/>
                          </a:solidFill>
                          <a:latin typeface="Cambria Math" panose="02040503050406030204" pitchFamily="18" charset="0"/>
                        </a:rPr>
                        <m:t>𝒃</m:t>
                      </m:r>
                    </m:oMath>
                  </m:oMathPara>
                </a14:m>
                <a:endParaRPr lang="en-CA" sz="2400" b="1" i="1" dirty="0">
                  <a:solidFill>
                    <a:srgbClr val="062E6D"/>
                  </a:solidFill>
                  <a:latin typeface="Cambria" panose="02040503050406030204"/>
                </a:endParaRPr>
              </a:p>
            </p:txBody>
          </p:sp>
        </mc:Choice>
        <mc:Fallback xmlns="">
          <p:sp>
            <p:nvSpPr>
              <p:cNvPr id="60" name="Rectangle 59">
                <a:extLst>
                  <a:ext uri="{FF2B5EF4-FFF2-40B4-BE49-F238E27FC236}">
                    <a16:creationId xmlns:a16="http://schemas.microsoft.com/office/drawing/2014/main" id="{AC5497A2-A867-F6E8-1D02-BD2F75C194BC}"/>
                  </a:ext>
                </a:extLst>
              </p:cNvPr>
              <p:cNvSpPr>
                <a:spLocks noRot="1" noChangeAspect="1" noMove="1" noResize="1" noEditPoints="1" noAdjustHandles="1" noChangeArrowheads="1" noChangeShapeType="1" noTextEdit="1"/>
              </p:cNvSpPr>
              <p:nvPr/>
            </p:nvSpPr>
            <p:spPr>
              <a:xfrm>
                <a:off x="1218253" y="4223122"/>
                <a:ext cx="439544" cy="461665"/>
              </a:xfrm>
              <a:prstGeom prst="rect">
                <a:avLst/>
              </a:prstGeom>
              <a:blipFill>
                <a:blip r:embed="rId7"/>
                <a:stretch>
                  <a:fillRect/>
                </a:stretch>
              </a:blipFill>
            </p:spPr>
            <p:txBody>
              <a:bodyPr/>
              <a:lstStyle/>
              <a:p>
                <a:r>
                  <a:rPr lang="en-US">
                    <a:noFill/>
                  </a:rPr>
                  <a:t> </a:t>
                </a:r>
              </a:p>
            </p:txBody>
          </p:sp>
        </mc:Fallback>
      </mc:AlternateContent>
      <p:cxnSp>
        <p:nvCxnSpPr>
          <p:cNvPr id="61" name="Straight Connector 60">
            <a:extLst>
              <a:ext uri="{FF2B5EF4-FFF2-40B4-BE49-F238E27FC236}">
                <a16:creationId xmlns:a16="http://schemas.microsoft.com/office/drawing/2014/main" id="{C0D9290E-897D-DDC0-345E-F36CB1A3E684}"/>
              </a:ext>
            </a:extLst>
          </p:cNvPr>
          <p:cNvCxnSpPr>
            <a:cxnSpLocks/>
          </p:cNvCxnSpPr>
          <p:nvPr/>
        </p:nvCxnSpPr>
        <p:spPr>
          <a:xfrm>
            <a:off x="4743488" y="2536100"/>
            <a:ext cx="26762" cy="2073117"/>
          </a:xfrm>
          <a:prstGeom prst="line">
            <a:avLst/>
          </a:prstGeom>
          <a:noFill/>
          <a:ln w="57150" cap="flat" cmpd="sng" algn="ctr">
            <a:solidFill>
              <a:srgbClr val="D56E48"/>
            </a:solidFill>
            <a:prstDash val="sysDash"/>
            <a:miter lim="800000"/>
            <a:headEnd type="arrow" w="med" len="med"/>
            <a:tailEnd type="none" w="med" len="med"/>
          </a:ln>
          <a:effectLst/>
        </p:spPr>
      </p:cxnSp>
      <p:cxnSp>
        <p:nvCxnSpPr>
          <p:cNvPr id="62" name="Straight Connector 61">
            <a:extLst>
              <a:ext uri="{FF2B5EF4-FFF2-40B4-BE49-F238E27FC236}">
                <a16:creationId xmlns:a16="http://schemas.microsoft.com/office/drawing/2014/main" id="{9AFF5EA6-FDC6-6945-BBB2-F52B35401960}"/>
              </a:ext>
            </a:extLst>
          </p:cNvPr>
          <p:cNvCxnSpPr>
            <a:cxnSpLocks/>
            <a:stCxn id="64" idx="3"/>
          </p:cNvCxnSpPr>
          <p:nvPr/>
        </p:nvCxnSpPr>
        <p:spPr>
          <a:xfrm flipV="1">
            <a:off x="1860852" y="2520622"/>
            <a:ext cx="2886802" cy="55082"/>
          </a:xfrm>
          <a:prstGeom prst="line">
            <a:avLst/>
          </a:prstGeom>
          <a:noFill/>
          <a:ln w="57150" cap="flat" cmpd="sng" algn="ctr">
            <a:solidFill>
              <a:srgbClr val="D56E48"/>
            </a:solidFill>
            <a:prstDash val="sysDash"/>
            <a:miter lim="800000"/>
            <a:headEnd type="arrow" w="med" len="med"/>
            <a:tailEnd type="none" w="med" len="med"/>
          </a:ln>
          <a:effectLst/>
        </p:spPr>
      </p:cxnSp>
      <p:sp>
        <p:nvSpPr>
          <p:cNvPr id="63" name="TextBox 62">
            <a:extLst>
              <a:ext uri="{FF2B5EF4-FFF2-40B4-BE49-F238E27FC236}">
                <a16:creationId xmlns:a16="http://schemas.microsoft.com/office/drawing/2014/main" id="{565D4102-49ED-2FA5-02DE-9015D1948FDE}"/>
              </a:ext>
            </a:extLst>
          </p:cNvPr>
          <p:cNvSpPr txBox="1"/>
          <p:nvPr/>
        </p:nvSpPr>
        <p:spPr>
          <a:xfrm>
            <a:off x="4414541" y="4673857"/>
            <a:ext cx="1440692" cy="369332"/>
          </a:xfrm>
          <a:prstGeom prst="rect">
            <a:avLst/>
          </a:prstGeom>
          <a:noFill/>
        </p:spPr>
        <p:txBody>
          <a:bodyPr wrap="square" rtlCol="0">
            <a:spAutoFit/>
          </a:bodyPr>
          <a:lstStyle>
            <a:defPPr>
              <a:defRPr lang="en-US"/>
            </a:defPPr>
            <a:lvl1pPr algn="ctr">
              <a:defRPr sz="2200">
                <a:solidFill>
                  <a:srgbClr val="017ACD"/>
                </a:solidFill>
              </a:defRPr>
            </a:lvl1pPr>
          </a:lstStyle>
          <a:p>
            <a:pPr defTabSz="914446"/>
            <a:r>
              <a:rPr lang="en-CA" sz="1800" dirty="0">
                <a:solidFill>
                  <a:srgbClr val="D56E48"/>
                </a:solidFill>
                <a:latin typeface="Cambria" panose="02040503050406030204"/>
              </a:rPr>
              <a:t>2000 sqft</a:t>
            </a:r>
          </a:p>
        </p:txBody>
      </p:sp>
      <p:sp>
        <p:nvSpPr>
          <p:cNvPr id="64" name="TextBox 63">
            <a:extLst>
              <a:ext uri="{FF2B5EF4-FFF2-40B4-BE49-F238E27FC236}">
                <a16:creationId xmlns:a16="http://schemas.microsoft.com/office/drawing/2014/main" id="{C06CC923-B632-2532-1A1C-845D49FCE403}"/>
              </a:ext>
            </a:extLst>
          </p:cNvPr>
          <p:cNvSpPr txBox="1"/>
          <p:nvPr/>
        </p:nvSpPr>
        <p:spPr>
          <a:xfrm>
            <a:off x="746373" y="2406427"/>
            <a:ext cx="1114479" cy="338554"/>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sz="1600" dirty="0">
                <a:solidFill>
                  <a:srgbClr val="D56E48"/>
                </a:solidFill>
                <a:latin typeface="Cambria" panose="02040503050406030204"/>
              </a:rPr>
              <a:t>$800,000</a:t>
            </a:r>
          </a:p>
        </p:txBody>
      </p:sp>
      <p:sp>
        <p:nvSpPr>
          <p:cNvPr id="65" name="TextBox 64">
            <a:extLst>
              <a:ext uri="{FF2B5EF4-FFF2-40B4-BE49-F238E27FC236}">
                <a16:creationId xmlns:a16="http://schemas.microsoft.com/office/drawing/2014/main" id="{077F8094-0E18-EFFF-0CC3-87E86025F2F2}"/>
              </a:ext>
            </a:extLst>
          </p:cNvPr>
          <p:cNvSpPr txBox="1"/>
          <p:nvPr/>
        </p:nvSpPr>
        <p:spPr>
          <a:xfrm>
            <a:off x="6951056" y="1993442"/>
            <a:ext cx="1694048" cy="646331"/>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Y-Intercept</a:t>
            </a:r>
          </a:p>
          <a:p>
            <a:pPr defTabSz="914446"/>
            <a:endParaRPr lang="en-CA" dirty="0">
              <a:solidFill>
                <a:srgbClr val="D56E48"/>
              </a:solidFill>
              <a:latin typeface="Montserrat" panose="00000500000000000000" pitchFamily="2" charset="0"/>
            </a:endParaRPr>
          </a:p>
        </p:txBody>
      </p:sp>
      <p:cxnSp>
        <p:nvCxnSpPr>
          <p:cNvPr id="66" name="Straight Arrow Connector 65">
            <a:extLst>
              <a:ext uri="{FF2B5EF4-FFF2-40B4-BE49-F238E27FC236}">
                <a16:creationId xmlns:a16="http://schemas.microsoft.com/office/drawing/2014/main" id="{67CC3790-00B5-D46E-E2D2-C614899C804B}"/>
              </a:ext>
            </a:extLst>
          </p:cNvPr>
          <p:cNvCxnSpPr>
            <a:cxnSpLocks/>
          </p:cNvCxnSpPr>
          <p:nvPr/>
        </p:nvCxnSpPr>
        <p:spPr>
          <a:xfrm flipV="1">
            <a:off x="7843584" y="2316607"/>
            <a:ext cx="984" cy="764888"/>
          </a:xfrm>
          <a:prstGeom prst="straightConnector1">
            <a:avLst/>
          </a:prstGeom>
          <a:noFill/>
          <a:ln w="57150" cap="flat" cmpd="sng" algn="ctr">
            <a:solidFill>
              <a:srgbClr val="0C1752"/>
            </a:solidFill>
            <a:prstDash val="solid"/>
            <a:miter lim="800000"/>
            <a:tailEnd type="triangle"/>
          </a:ln>
          <a:effectLst/>
        </p:spPr>
      </p:cxnSp>
      <p:cxnSp>
        <p:nvCxnSpPr>
          <p:cNvPr id="67" name="Straight Arrow Connector 66">
            <a:extLst>
              <a:ext uri="{FF2B5EF4-FFF2-40B4-BE49-F238E27FC236}">
                <a16:creationId xmlns:a16="http://schemas.microsoft.com/office/drawing/2014/main" id="{C1D0DFBE-122E-D2C7-2A74-99C691CBD28F}"/>
              </a:ext>
            </a:extLst>
          </p:cNvPr>
          <p:cNvCxnSpPr>
            <a:cxnSpLocks/>
          </p:cNvCxnSpPr>
          <p:nvPr/>
        </p:nvCxnSpPr>
        <p:spPr>
          <a:xfrm flipV="1">
            <a:off x="8591129" y="2780477"/>
            <a:ext cx="0" cy="325160"/>
          </a:xfrm>
          <a:prstGeom prst="straightConnector1">
            <a:avLst/>
          </a:prstGeom>
          <a:noFill/>
          <a:ln w="57150" cap="flat" cmpd="sng" algn="ctr">
            <a:solidFill>
              <a:srgbClr val="0C1752"/>
            </a:solidFill>
            <a:prstDash val="solid"/>
            <a:miter lim="800000"/>
            <a:tailEnd type="triangle"/>
          </a:ln>
          <a:effectLst/>
        </p:spPr>
      </p:cxnSp>
      <p:sp>
        <p:nvSpPr>
          <p:cNvPr id="68" name="TextBox 67">
            <a:extLst>
              <a:ext uri="{FF2B5EF4-FFF2-40B4-BE49-F238E27FC236}">
                <a16:creationId xmlns:a16="http://schemas.microsoft.com/office/drawing/2014/main" id="{233B9DB9-1362-C5AD-D7DE-4760E8FBEA4E}"/>
              </a:ext>
            </a:extLst>
          </p:cNvPr>
          <p:cNvSpPr txBox="1"/>
          <p:nvPr/>
        </p:nvSpPr>
        <p:spPr>
          <a:xfrm>
            <a:off x="7971677" y="2395181"/>
            <a:ext cx="1315613" cy="646331"/>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Slope</a:t>
            </a:r>
          </a:p>
          <a:p>
            <a:pPr defTabSz="914446"/>
            <a:endParaRPr lang="en-CA" dirty="0">
              <a:solidFill>
                <a:srgbClr val="D56E48"/>
              </a:solidFill>
              <a:latin typeface="Montserrat" panose="00000500000000000000" pitchFamily="2" charset="0"/>
            </a:endParaRPr>
          </a:p>
        </p:txBody>
      </p:sp>
      <p:cxnSp>
        <p:nvCxnSpPr>
          <p:cNvPr id="69" name="Connector: Curved 68">
            <a:extLst>
              <a:ext uri="{FF2B5EF4-FFF2-40B4-BE49-F238E27FC236}">
                <a16:creationId xmlns:a16="http://schemas.microsoft.com/office/drawing/2014/main" id="{152EB947-1587-F553-4773-BAFE5BF7FAA0}"/>
              </a:ext>
            </a:extLst>
          </p:cNvPr>
          <p:cNvCxnSpPr>
            <a:cxnSpLocks/>
          </p:cNvCxnSpPr>
          <p:nvPr/>
        </p:nvCxnSpPr>
        <p:spPr>
          <a:xfrm>
            <a:off x="3040155" y="3592678"/>
            <a:ext cx="418547" cy="321054"/>
          </a:xfrm>
          <a:prstGeom prst="curvedConnector3">
            <a:avLst/>
          </a:prstGeom>
          <a:noFill/>
          <a:ln w="57150" cap="flat" cmpd="sng" algn="ctr">
            <a:solidFill>
              <a:srgbClr val="0C1752"/>
            </a:solidFill>
            <a:prstDash val="solid"/>
            <a:miter lim="800000"/>
            <a:tailEnd type="triangle"/>
          </a:ln>
          <a:effectLst/>
        </p:spPr>
      </p:cxnSp>
      <p:cxnSp>
        <p:nvCxnSpPr>
          <p:cNvPr id="70" name="Straight Connector 69">
            <a:extLst>
              <a:ext uri="{FF2B5EF4-FFF2-40B4-BE49-F238E27FC236}">
                <a16:creationId xmlns:a16="http://schemas.microsoft.com/office/drawing/2014/main" id="{0AB51C85-4DCB-3A2A-1B49-20C0E7EE8419}"/>
              </a:ext>
            </a:extLst>
          </p:cNvPr>
          <p:cNvCxnSpPr>
            <a:cxnSpLocks/>
          </p:cNvCxnSpPr>
          <p:nvPr/>
        </p:nvCxnSpPr>
        <p:spPr>
          <a:xfrm flipH="1">
            <a:off x="1844021" y="2246093"/>
            <a:ext cx="3303977" cy="2098120"/>
          </a:xfrm>
          <a:prstGeom prst="line">
            <a:avLst/>
          </a:prstGeom>
          <a:noFill/>
          <a:ln w="57150" cap="flat" cmpd="sng" algn="ctr">
            <a:solidFill>
              <a:srgbClr val="062E6D"/>
            </a:solidFill>
            <a:prstDash val="solid"/>
            <a:miter lim="800000"/>
          </a:ln>
          <a:effectLst/>
        </p:spPr>
      </p:cxnSp>
      <p:sp>
        <p:nvSpPr>
          <p:cNvPr id="71" name="Oval 70">
            <a:extLst>
              <a:ext uri="{FF2B5EF4-FFF2-40B4-BE49-F238E27FC236}">
                <a16:creationId xmlns:a16="http://schemas.microsoft.com/office/drawing/2014/main" id="{774F6108-4D8F-6061-BFC5-A1895E83BF0C}"/>
              </a:ext>
            </a:extLst>
          </p:cNvPr>
          <p:cNvSpPr/>
          <p:nvPr/>
        </p:nvSpPr>
        <p:spPr>
          <a:xfrm>
            <a:off x="4762599" y="2100119"/>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72" name="Oval 71">
            <a:extLst>
              <a:ext uri="{FF2B5EF4-FFF2-40B4-BE49-F238E27FC236}">
                <a16:creationId xmlns:a16="http://schemas.microsoft.com/office/drawing/2014/main" id="{1FA9DE71-C940-089C-75B1-8BF1D16E2096}"/>
              </a:ext>
            </a:extLst>
          </p:cNvPr>
          <p:cNvSpPr/>
          <p:nvPr/>
        </p:nvSpPr>
        <p:spPr>
          <a:xfrm>
            <a:off x="4830587" y="2457871"/>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Tree>
    <p:extLst>
      <p:ext uri="{BB962C8B-B14F-4D97-AF65-F5344CB8AC3E}">
        <p14:creationId xmlns:p14="http://schemas.microsoft.com/office/powerpoint/2010/main" val="230562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 calcmode="lin" valueType="num">
                                      <p:cBhvr additive="base">
                                        <p:cTn id="15" dur="500" fill="hold"/>
                                        <p:tgtEl>
                                          <p:spTgt spid="46"/>
                                        </p:tgtEl>
                                        <p:attrNameLst>
                                          <p:attrName>ppt_x</p:attrName>
                                        </p:attrNameLst>
                                      </p:cBhvr>
                                      <p:tavLst>
                                        <p:tav tm="0">
                                          <p:val>
                                            <p:strVal val="#ppt_x"/>
                                          </p:val>
                                        </p:tav>
                                        <p:tav tm="100000">
                                          <p:val>
                                            <p:strVal val="#ppt_x"/>
                                          </p:val>
                                        </p:tav>
                                      </p:tavLst>
                                    </p:anim>
                                    <p:anim calcmode="lin" valueType="num">
                                      <p:cBhvr additive="base">
                                        <p:cTn id="16" dur="500" fill="hold"/>
                                        <p:tgtEl>
                                          <p:spTgt spid="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ppt_x"/>
                                          </p:val>
                                        </p:tav>
                                        <p:tav tm="100000">
                                          <p:val>
                                            <p:strVal val="#ppt_x"/>
                                          </p:val>
                                        </p:tav>
                                      </p:tavLst>
                                    </p:anim>
                                    <p:anim calcmode="lin" valueType="num">
                                      <p:cBhvr additive="base">
                                        <p:cTn id="20" dur="500" fill="hold"/>
                                        <p:tgtEl>
                                          <p:spTgt spid="4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 calcmode="lin" valueType="num">
                                      <p:cBhvr additive="base">
                                        <p:cTn id="23" dur="500" fill="hold"/>
                                        <p:tgtEl>
                                          <p:spTgt spid="47"/>
                                        </p:tgtEl>
                                        <p:attrNameLst>
                                          <p:attrName>ppt_x</p:attrName>
                                        </p:attrNameLst>
                                      </p:cBhvr>
                                      <p:tavLst>
                                        <p:tav tm="0">
                                          <p:val>
                                            <p:strVal val="#ppt_x"/>
                                          </p:val>
                                        </p:tav>
                                        <p:tav tm="100000">
                                          <p:val>
                                            <p:strVal val="#ppt_x"/>
                                          </p:val>
                                        </p:tav>
                                      </p:tavLst>
                                    </p:anim>
                                    <p:anim calcmode="lin" valueType="num">
                                      <p:cBhvr additive="base">
                                        <p:cTn id="24" dur="500" fill="hold"/>
                                        <p:tgtEl>
                                          <p:spTgt spid="4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ppt_x"/>
                                          </p:val>
                                        </p:tav>
                                        <p:tav tm="100000">
                                          <p:val>
                                            <p:strVal val="#ppt_x"/>
                                          </p:val>
                                        </p:tav>
                                      </p:tavLst>
                                    </p:anim>
                                    <p:anim calcmode="lin" valueType="num">
                                      <p:cBhvr additive="base">
                                        <p:cTn id="28" dur="500" fill="hold"/>
                                        <p:tgtEl>
                                          <p:spTgt spid="5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ppt_x"/>
                                          </p:val>
                                        </p:tav>
                                        <p:tav tm="100000">
                                          <p:val>
                                            <p:strVal val="#ppt_x"/>
                                          </p:val>
                                        </p:tav>
                                      </p:tavLst>
                                    </p:anim>
                                    <p:anim calcmode="lin" valueType="num">
                                      <p:cBhvr additive="base">
                                        <p:cTn id="32" dur="500" fill="hold"/>
                                        <p:tgtEl>
                                          <p:spTgt spid="4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anim calcmode="lin" valueType="num">
                                      <p:cBhvr additive="base">
                                        <p:cTn id="35" dur="500" fill="hold"/>
                                        <p:tgtEl>
                                          <p:spTgt spid="72"/>
                                        </p:tgtEl>
                                        <p:attrNameLst>
                                          <p:attrName>ppt_x</p:attrName>
                                        </p:attrNameLst>
                                      </p:cBhvr>
                                      <p:tavLst>
                                        <p:tav tm="0">
                                          <p:val>
                                            <p:strVal val="#ppt_x"/>
                                          </p:val>
                                        </p:tav>
                                        <p:tav tm="100000">
                                          <p:val>
                                            <p:strVal val="#ppt_x"/>
                                          </p:val>
                                        </p:tav>
                                      </p:tavLst>
                                    </p:anim>
                                    <p:anim calcmode="lin" valueType="num">
                                      <p:cBhvr additive="base">
                                        <p:cTn id="36" dur="500" fill="hold"/>
                                        <p:tgtEl>
                                          <p:spTgt spid="7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anim calcmode="lin" valueType="num">
                                      <p:cBhvr additive="base">
                                        <p:cTn id="39" dur="500" fill="hold"/>
                                        <p:tgtEl>
                                          <p:spTgt spid="71"/>
                                        </p:tgtEl>
                                        <p:attrNameLst>
                                          <p:attrName>ppt_x</p:attrName>
                                        </p:attrNameLst>
                                      </p:cBhvr>
                                      <p:tavLst>
                                        <p:tav tm="0">
                                          <p:val>
                                            <p:strVal val="#ppt_x"/>
                                          </p:val>
                                        </p:tav>
                                        <p:tav tm="100000">
                                          <p:val>
                                            <p:strVal val="#ppt_x"/>
                                          </p:val>
                                        </p:tav>
                                      </p:tavLst>
                                    </p:anim>
                                    <p:anim calcmode="lin" valueType="num">
                                      <p:cBhvr additive="base">
                                        <p:cTn id="4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500" fill="hold"/>
                                        <p:tgtEl>
                                          <p:spTgt spid="70"/>
                                        </p:tgtEl>
                                        <p:attrNameLst>
                                          <p:attrName>ppt_x</p:attrName>
                                        </p:attrNameLst>
                                      </p:cBhvr>
                                      <p:tavLst>
                                        <p:tav tm="0">
                                          <p:val>
                                            <p:strVal val="#ppt_x"/>
                                          </p:val>
                                        </p:tav>
                                        <p:tav tm="100000">
                                          <p:val>
                                            <p:strVal val="#ppt_x"/>
                                          </p:val>
                                        </p:tav>
                                      </p:tavLst>
                                    </p:anim>
                                    <p:anim calcmode="lin" valueType="num">
                                      <p:cBhvr additive="base">
                                        <p:cTn id="46"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ppt_x"/>
                                          </p:val>
                                        </p:tav>
                                        <p:tav tm="100000">
                                          <p:val>
                                            <p:strVal val="#ppt_x"/>
                                          </p:val>
                                        </p:tav>
                                      </p:tavLst>
                                    </p:anim>
                                    <p:anim calcmode="lin" valueType="num">
                                      <p:cBhvr additive="base">
                                        <p:cTn id="52" dur="500" fill="hold"/>
                                        <p:tgtEl>
                                          <p:spTgt spid="69"/>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 calcmode="lin" valueType="num">
                                      <p:cBhvr additive="base">
                                        <p:cTn id="55" dur="500" fill="hold"/>
                                        <p:tgtEl>
                                          <p:spTgt spid="58"/>
                                        </p:tgtEl>
                                        <p:attrNameLst>
                                          <p:attrName>ppt_x</p:attrName>
                                        </p:attrNameLst>
                                      </p:cBhvr>
                                      <p:tavLst>
                                        <p:tav tm="0">
                                          <p:val>
                                            <p:strVal val="#ppt_x"/>
                                          </p:val>
                                        </p:tav>
                                        <p:tav tm="100000">
                                          <p:val>
                                            <p:strVal val="#ppt_x"/>
                                          </p:val>
                                        </p:tav>
                                      </p:tavLst>
                                    </p:anim>
                                    <p:anim calcmode="lin" valueType="num">
                                      <p:cBhvr additive="base">
                                        <p:cTn id="56" dur="500" fill="hold"/>
                                        <p:tgtEl>
                                          <p:spTgt spid="5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anim calcmode="lin" valueType="num">
                                      <p:cBhvr additive="base">
                                        <p:cTn id="59" dur="500" fill="hold"/>
                                        <p:tgtEl>
                                          <p:spTgt spid="60"/>
                                        </p:tgtEl>
                                        <p:attrNameLst>
                                          <p:attrName>ppt_x</p:attrName>
                                        </p:attrNameLst>
                                      </p:cBhvr>
                                      <p:tavLst>
                                        <p:tav tm="0">
                                          <p:val>
                                            <p:strVal val="#ppt_x"/>
                                          </p:val>
                                        </p:tav>
                                        <p:tav tm="100000">
                                          <p:val>
                                            <p:strVal val="#ppt_x"/>
                                          </p:val>
                                        </p:tav>
                                      </p:tavLst>
                                    </p:anim>
                                    <p:anim calcmode="lin" valueType="num">
                                      <p:cBhvr additive="base">
                                        <p:cTn id="60" dur="500" fill="hold"/>
                                        <p:tgtEl>
                                          <p:spTgt spid="6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additive="base">
                                        <p:cTn id="63" dur="500" fill="hold"/>
                                        <p:tgtEl>
                                          <p:spTgt spid="59"/>
                                        </p:tgtEl>
                                        <p:attrNameLst>
                                          <p:attrName>ppt_x</p:attrName>
                                        </p:attrNameLst>
                                      </p:cBhvr>
                                      <p:tavLst>
                                        <p:tav tm="0">
                                          <p:val>
                                            <p:strVal val="#ppt_x"/>
                                          </p:val>
                                        </p:tav>
                                        <p:tav tm="100000">
                                          <p:val>
                                            <p:strVal val="#ppt_x"/>
                                          </p:val>
                                        </p:tav>
                                      </p:tavLst>
                                    </p:anim>
                                    <p:anim calcmode="lin" valueType="num">
                                      <p:cBhvr additive="base">
                                        <p:cTn id="64" dur="500" fill="hold"/>
                                        <p:tgtEl>
                                          <p:spTgt spid="5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 calcmode="lin" valueType="num">
                                      <p:cBhvr additive="base">
                                        <p:cTn id="67" dur="500" fill="hold"/>
                                        <p:tgtEl>
                                          <p:spTgt spid="41"/>
                                        </p:tgtEl>
                                        <p:attrNameLst>
                                          <p:attrName>ppt_x</p:attrName>
                                        </p:attrNameLst>
                                      </p:cBhvr>
                                      <p:tavLst>
                                        <p:tav tm="0">
                                          <p:val>
                                            <p:strVal val="#ppt_x"/>
                                          </p:val>
                                        </p:tav>
                                        <p:tav tm="100000">
                                          <p:val>
                                            <p:strVal val="#ppt_x"/>
                                          </p:val>
                                        </p:tav>
                                      </p:tavLst>
                                    </p:anim>
                                    <p:anim calcmode="lin" valueType="num">
                                      <p:cBhvr additive="base">
                                        <p:cTn id="68" dur="500" fill="hold"/>
                                        <p:tgtEl>
                                          <p:spTgt spid="4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56"/>
                                        </p:tgtEl>
                                        <p:attrNameLst>
                                          <p:attrName>style.visibility</p:attrName>
                                        </p:attrNameLst>
                                      </p:cBhvr>
                                      <p:to>
                                        <p:strVal val="visible"/>
                                      </p:to>
                                    </p:set>
                                    <p:anim calcmode="lin" valueType="num">
                                      <p:cBhvr additive="base">
                                        <p:cTn id="71" dur="500" fill="hold"/>
                                        <p:tgtEl>
                                          <p:spTgt spid="56"/>
                                        </p:tgtEl>
                                        <p:attrNameLst>
                                          <p:attrName>ppt_x</p:attrName>
                                        </p:attrNameLst>
                                      </p:cBhvr>
                                      <p:tavLst>
                                        <p:tav tm="0">
                                          <p:val>
                                            <p:strVal val="#ppt_x"/>
                                          </p:val>
                                        </p:tav>
                                        <p:tav tm="100000">
                                          <p:val>
                                            <p:strVal val="#ppt_x"/>
                                          </p:val>
                                        </p:tav>
                                      </p:tavLst>
                                    </p:anim>
                                    <p:anim calcmode="lin" valueType="num">
                                      <p:cBhvr additive="base">
                                        <p:cTn id="72" dur="500" fill="hold"/>
                                        <p:tgtEl>
                                          <p:spTgt spid="5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7"/>
                                        </p:tgtEl>
                                        <p:attrNameLst>
                                          <p:attrName>style.visibility</p:attrName>
                                        </p:attrNameLst>
                                      </p:cBhvr>
                                      <p:to>
                                        <p:strVal val="visible"/>
                                      </p:to>
                                    </p:set>
                                    <p:anim calcmode="lin" valueType="num">
                                      <p:cBhvr additive="base">
                                        <p:cTn id="75" dur="500" fill="hold"/>
                                        <p:tgtEl>
                                          <p:spTgt spid="57"/>
                                        </p:tgtEl>
                                        <p:attrNameLst>
                                          <p:attrName>ppt_x</p:attrName>
                                        </p:attrNameLst>
                                      </p:cBhvr>
                                      <p:tavLst>
                                        <p:tav tm="0">
                                          <p:val>
                                            <p:strVal val="#ppt_x"/>
                                          </p:val>
                                        </p:tav>
                                        <p:tav tm="100000">
                                          <p:val>
                                            <p:strVal val="#ppt_x"/>
                                          </p:val>
                                        </p:tav>
                                      </p:tavLst>
                                    </p:anim>
                                    <p:anim calcmode="lin" valueType="num">
                                      <p:cBhvr additive="base">
                                        <p:cTn id="76" dur="500" fill="hold"/>
                                        <p:tgtEl>
                                          <p:spTgt spid="5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66"/>
                                        </p:tgtEl>
                                        <p:attrNameLst>
                                          <p:attrName>style.visibility</p:attrName>
                                        </p:attrNameLst>
                                      </p:cBhvr>
                                      <p:to>
                                        <p:strVal val="visible"/>
                                      </p:to>
                                    </p:set>
                                    <p:anim calcmode="lin" valueType="num">
                                      <p:cBhvr additive="base">
                                        <p:cTn id="83" dur="500" fill="hold"/>
                                        <p:tgtEl>
                                          <p:spTgt spid="66"/>
                                        </p:tgtEl>
                                        <p:attrNameLst>
                                          <p:attrName>ppt_x</p:attrName>
                                        </p:attrNameLst>
                                      </p:cBhvr>
                                      <p:tavLst>
                                        <p:tav tm="0">
                                          <p:val>
                                            <p:strVal val="#ppt_x"/>
                                          </p:val>
                                        </p:tav>
                                        <p:tav tm="100000">
                                          <p:val>
                                            <p:strVal val="#ppt_x"/>
                                          </p:val>
                                        </p:tav>
                                      </p:tavLst>
                                    </p:anim>
                                    <p:anim calcmode="lin" valueType="num">
                                      <p:cBhvr additive="base">
                                        <p:cTn id="84" dur="500" fill="hold"/>
                                        <p:tgtEl>
                                          <p:spTgt spid="6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67"/>
                                        </p:tgtEl>
                                        <p:attrNameLst>
                                          <p:attrName>style.visibility</p:attrName>
                                        </p:attrNameLst>
                                      </p:cBhvr>
                                      <p:to>
                                        <p:strVal val="visible"/>
                                      </p:to>
                                    </p:set>
                                    <p:anim calcmode="lin" valueType="num">
                                      <p:cBhvr additive="base">
                                        <p:cTn id="87" dur="500" fill="hold"/>
                                        <p:tgtEl>
                                          <p:spTgt spid="67"/>
                                        </p:tgtEl>
                                        <p:attrNameLst>
                                          <p:attrName>ppt_x</p:attrName>
                                        </p:attrNameLst>
                                      </p:cBhvr>
                                      <p:tavLst>
                                        <p:tav tm="0">
                                          <p:val>
                                            <p:strVal val="#ppt_x"/>
                                          </p:val>
                                        </p:tav>
                                        <p:tav tm="100000">
                                          <p:val>
                                            <p:strVal val="#ppt_x"/>
                                          </p:val>
                                        </p:tav>
                                      </p:tavLst>
                                    </p:anim>
                                    <p:anim calcmode="lin" valueType="num">
                                      <p:cBhvr additive="base">
                                        <p:cTn id="88" dur="500" fill="hold"/>
                                        <p:tgtEl>
                                          <p:spTgt spid="67"/>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ppt_x"/>
                                          </p:val>
                                        </p:tav>
                                        <p:tav tm="100000">
                                          <p:val>
                                            <p:strVal val="#ppt_x"/>
                                          </p:val>
                                        </p:tav>
                                      </p:tavLst>
                                    </p:anim>
                                    <p:anim calcmode="lin" valueType="num">
                                      <p:cBhvr additive="base">
                                        <p:cTn id="92" dur="500" fill="hold"/>
                                        <p:tgtEl>
                                          <p:spTgt spid="68"/>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anim calcmode="lin" valueType="num">
                                      <p:cBhvr additive="base">
                                        <p:cTn id="95" dur="500" fill="hold"/>
                                        <p:tgtEl>
                                          <p:spTgt spid="55"/>
                                        </p:tgtEl>
                                        <p:attrNameLst>
                                          <p:attrName>ppt_x</p:attrName>
                                        </p:attrNameLst>
                                      </p:cBhvr>
                                      <p:tavLst>
                                        <p:tav tm="0">
                                          <p:val>
                                            <p:strVal val="#ppt_x"/>
                                          </p:val>
                                        </p:tav>
                                        <p:tav tm="100000">
                                          <p:val>
                                            <p:strVal val="#ppt_x"/>
                                          </p:val>
                                        </p:tav>
                                      </p:tavLst>
                                    </p:anim>
                                    <p:anim calcmode="lin" valueType="num">
                                      <p:cBhvr additive="base">
                                        <p:cTn id="96" dur="500" fill="hold"/>
                                        <p:tgtEl>
                                          <p:spTgt spid="55"/>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 calcmode="lin" valueType="num">
                                      <p:cBhvr additive="base">
                                        <p:cTn id="99" dur="500" fill="hold"/>
                                        <p:tgtEl>
                                          <p:spTgt spid="53"/>
                                        </p:tgtEl>
                                        <p:attrNameLst>
                                          <p:attrName>ppt_x</p:attrName>
                                        </p:attrNameLst>
                                      </p:cBhvr>
                                      <p:tavLst>
                                        <p:tav tm="0">
                                          <p:val>
                                            <p:strVal val="#ppt_x"/>
                                          </p:val>
                                        </p:tav>
                                        <p:tav tm="100000">
                                          <p:val>
                                            <p:strVal val="#ppt_x"/>
                                          </p:val>
                                        </p:tav>
                                      </p:tavLst>
                                    </p:anim>
                                    <p:anim calcmode="lin" valueType="num">
                                      <p:cBhvr additive="base">
                                        <p:cTn id="10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wipe(down)">
                                      <p:cBhvr>
                                        <p:cTn id="105" dur="500"/>
                                        <p:tgtEl>
                                          <p:spTgt spid="62"/>
                                        </p:tgtEl>
                                      </p:cBhvr>
                                    </p:animEffect>
                                  </p:childTnLst>
                                </p:cTn>
                              </p:par>
                              <p:par>
                                <p:cTn id="106" presetID="22" presetClass="entr" presetSubtype="4" fill="hold" nodeType="with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down)">
                                      <p:cBhvr>
                                        <p:cTn id="108" dur="500"/>
                                        <p:tgtEl>
                                          <p:spTgt spid="61"/>
                                        </p:tgtEl>
                                      </p:cBhvr>
                                    </p:animEffect>
                                  </p:childTnLst>
                                </p:cTn>
                              </p:par>
                              <p:par>
                                <p:cTn id="109" presetID="22" presetClass="entr" presetSubtype="4" fill="hold" grpId="0" nodeType="withEffect">
                                  <p:stCondLst>
                                    <p:cond delay="0"/>
                                  </p:stCondLst>
                                  <p:childTnLst>
                                    <p:set>
                                      <p:cBhvr>
                                        <p:cTn id="110" dur="1" fill="hold">
                                          <p:stCondLst>
                                            <p:cond delay="0"/>
                                          </p:stCondLst>
                                        </p:cTn>
                                        <p:tgtEl>
                                          <p:spTgt spid="64"/>
                                        </p:tgtEl>
                                        <p:attrNameLst>
                                          <p:attrName>style.visibility</p:attrName>
                                        </p:attrNameLst>
                                      </p:cBhvr>
                                      <p:to>
                                        <p:strVal val="visible"/>
                                      </p:to>
                                    </p:set>
                                    <p:animEffect transition="in" filter="wipe(down)">
                                      <p:cBhvr>
                                        <p:cTn id="111" dur="500"/>
                                        <p:tgtEl>
                                          <p:spTgt spid="64"/>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63"/>
                                        </p:tgtEl>
                                        <p:attrNameLst>
                                          <p:attrName>style.visibility</p:attrName>
                                        </p:attrNameLst>
                                      </p:cBhvr>
                                      <p:to>
                                        <p:strVal val="visible"/>
                                      </p:to>
                                    </p:set>
                                    <p:animEffect transition="in" filter="wipe(down)">
                                      <p:cBhvr>
                                        <p:cTn id="114"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4" grpId="0" animBg="1"/>
      <p:bldP spid="45" grpId="0" animBg="1"/>
      <p:bldP spid="46" grpId="0" animBg="1"/>
      <p:bldP spid="47" grpId="0" animBg="1"/>
      <p:bldP spid="48" grpId="0" animBg="1"/>
      <p:bldP spid="49" grpId="0" animBg="1"/>
      <p:bldP spid="50" grpId="0" animBg="1"/>
      <p:bldP spid="53" grpId="0"/>
      <p:bldP spid="55" grpId="0"/>
      <p:bldP spid="58" grpId="0"/>
      <p:bldP spid="59" grpId="0" animBg="1"/>
      <p:bldP spid="60" grpId="0"/>
      <p:bldP spid="63" grpId="0"/>
      <p:bldP spid="64" grpId="0"/>
      <p:bldP spid="65" grpId="0"/>
      <p:bldP spid="68" grpId="0"/>
      <p:bldP spid="71" grpId="0" animBg="1"/>
      <p:bldP spid="7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7534B-6D22-4019-9414-25A899C83C1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5A9EDD7-B7EC-A10A-7B16-C7AA7CD2E070}"/>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56E0DD9F-97A1-24A8-1368-07378AC0AE7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4402CC06-48FB-CC4D-3C12-CB8BD726EF5A}"/>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Multiple Linear Regression</a:t>
            </a:r>
          </a:p>
        </p:txBody>
      </p:sp>
      <p:sp>
        <p:nvSpPr>
          <p:cNvPr id="9" name="TextBox 8">
            <a:extLst>
              <a:ext uri="{FF2B5EF4-FFF2-40B4-BE49-F238E27FC236}">
                <a16:creationId xmlns:a16="http://schemas.microsoft.com/office/drawing/2014/main" id="{02B263B9-4E15-1E38-19D3-3066A1CF60F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20" name="Text Placeholder 4">
            <a:extLst>
              <a:ext uri="{FF2B5EF4-FFF2-40B4-BE49-F238E27FC236}">
                <a16:creationId xmlns:a16="http://schemas.microsoft.com/office/drawing/2014/main" id="{CB3E5EA9-0C83-1E54-5F3A-EEE3FD64AD32}"/>
              </a:ext>
            </a:extLst>
          </p:cNvPr>
          <p:cNvSpPr txBox="1">
            <a:spLocks/>
          </p:cNvSpPr>
          <p:nvPr/>
        </p:nvSpPr>
        <p:spPr>
          <a:xfrm>
            <a:off x="398168" y="841136"/>
            <a:ext cx="11428435" cy="4762500"/>
          </a:xfrm>
          <a:prstGeom prst="rect">
            <a:avLst/>
          </a:prstGeom>
        </p:spPr>
        <p:txBody>
          <a:bodyPr vert="horz" lIns="91440" tIns="45720" rIns="91440" bIns="45720" rtlCol="0">
            <a:noAutofit/>
          </a:bodyPr>
          <a:lstStyle>
            <a:lvl1pPr marL="228611" indent="-228611" algn="l" defTabSz="914446" rtl="0" eaLnBrk="1" latinLnBrk="0" hangingPunct="1">
              <a:lnSpc>
                <a:spcPct val="120000"/>
              </a:lnSpc>
              <a:spcBef>
                <a:spcPts val="1000"/>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1pPr>
            <a:lvl2pPr marL="742987" indent="-285764"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2pPr>
            <a:lvl3pPr marL="1143057" indent="-228611" algn="l" defTabSz="914446" rtl="0" eaLnBrk="1" latinLnBrk="0" hangingPunct="1">
              <a:lnSpc>
                <a:spcPct val="120000"/>
              </a:lnSpc>
              <a:spcBef>
                <a:spcPts val="333"/>
              </a:spcBef>
              <a:spcAft>
                <a:spcPts val="333"/>
              </a:spcAft>
              <a:buClr>
                <a:srgbClr val="0B8ECC"/>
              </a:buClr>
              <a:buSzPct val="100000"/>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3pPr>
            <a:lvl4pPr marL="1600280"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4pPr>
            <a:lvl5pPr marL="2057503" indent="-228611" algn="l" defTabSz="914446" rtl="0" eaLnBrk="1" latinLnBrk="0" hangingPunct="1">
              <a:lnSpc>
                <a:spcPct val="120000"/>
              </a:lnSpc>
              <a:spcBef>
                <a:spcPts val="333"/>
              </a:spcBef>
              <a:spcAft>
                <a:spcPts val="333"/>
              </a:spcAft>
              <a:buClr>
                <a:srgbClr val="0B8ECC"/>
              </a:buClr>
              <a:buFont typeface="Arial" panose="020B0604020202020204" pitchFamily="34" charset="0"/>
              <a:buChar char="•"/>
              <a:defRPr sz="2000" kern="1200">
                <a:solidFill>
                  <a:schemeClr val="tx1"/>
                </a:solidFill>
                <a:latin typeface="+mn-lt"/>
                <a:ea typeface="Tahoma" panose="020B0604030504040204" pitchFamily="34" charset="0"/>
                <a:cs typeface="Tahoma" panose="020B0604030504040204" pitchFamily="34" charset="0"/>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0000500000000000000" pitchFamily="2" charset="0"/>
              </a:rPr>
              <a:t>Multiple Linear Regression examines the relationship between more than two variables.</a:t>
            </a: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Montserrat" panose="00000500000000000000" pitchFamily="2" charset="0"/>
              </a:rPr>
              <a:t>Each independent variable has its own corresponding coefficient.</a:t>
            </a: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Montserrat" panose="00000500000000000000" pitchFamily="2" charset="0"/>
            </a:endParaRP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Montserrat" panose="00000500000000000000" pitchFamily="2" charset="0"/>
            </a:endParaRPr>
          </a:p>
          <a:p>
            <a:pPr marL="190510" marR="0" lvl="0" indent="-190510" algn="l" defTabSz="914446" rtl="0" eaLnBrk="1" fontAlgn="auto" latinLnBrk="0" hangingPunct="1">
              <a:lnSpc>
                <a:spcPct val="100000"/>
              </a:lnSpc>
              <a:spcBef>
                <a:spcPts val="1000"/>
              </a:spcBef>
              <a:spcAft>
                <a:spcPts val="333"/>
              </a:spcAft>
              <a:buClr>
                <a:srgbClr val="0B8ECC"/>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Montserrat" panose="00000500000000000000" pitchFamily="2" charset="0"/>
            </a:endParaRPr>
          </a:p>
          <a:p>
            <a:pPr marL="228611" marR="0" lvl="0" indent="-228611" algn="l" defTabSz="914446" rtl="0" eaLnBrk="1" fontAlgn="auto" latinLnBrk="0" hangingPunct="1">
              <a:lnSpc>
                <a:spcPct val="120000"/>
              </a:lnSpc>
              <a:spcBef>
                <a:spcPts val="1000"/>
              </a:spcBef>
              <a:spcAft>
                <a:spcPts val="333"/>
              </a:spcAft>
              <a:buClr>
                <a:srgbClr val="0B8ECC"/>
              </a:buClr>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00"/>
              </a:solidFill>
              <a:effectLst/>
              <a:uLnTx/>
              <a:uFillTx/>
              <a:latin typeface="Montserrat" panose="00000500000000000000" pitchFamily="2"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E01998A-D8B3-814C-C47D-D0BE8B483B18}"/>
                  </a:ext>
                </a:extLst>
              </p:cNvPr>
              <p:cNvSpPr txBox="1"/>
              <p:nvPr/>
            </p:nvSpPr>
            <p:spPr>
              <a:xfrm>
                <a:off x="820898" y="2894823"/>
                <a:ext cx="8891343" cy="451405"/>
              </a:xfrm>
              <a:prstGeom prst="rect">
                <a:avLst/>
              </a:prstGeom>
            </p:spPr>
            <p:txBody>
              <a:bodyPr/>
              <a:lstStyle>
                <a:defPPr>
                  <a:defRPr lang="en-US"/>
                </a:defPPr>
                <a:lvl1pPr indent="0" algn="ctr" defTabSz="609585">
                  <a:spcBef>
                    <a:spcPct val="20000"/>
                  </a:spcBef>
                  <a:buFont typeface="Arial"/>
                  <a:buNone/>
                  <a:defRPr sz="4400" b="1">
                    <a:solidFill>
                      <a:srgbClr val="062E6D"/>
                    </a:solidFill>
                    <a:latin typeface="Cambria Math" panose="02040503050406030204" pitchFamily="18" charset="0"/>
                  </a:defRPr>
                </a:lvl1pPr>
                <a:lvl2pPr marL="990575" indent="-380990" defTabSz="609585">
                  <a:spcBef>
                    <a:spcPct val="20000"/>
                  </a:spcBef>
                  <a:buFont typeface="Arial"/>
                  <a:buChar char="–"/>
                  <a:defRPr sz="2133"/>
                </a:lvl2pPr>
                <a:lvl3pPr marL="1523962" indent="-304792" defTabSz="609585">
                  <a:spcBef>
                    <a:spcPct val="20000"/>
                  </a:spcBef>
                  <a:buFont typeface="Arial"/>
                  <a:buChar char="•"/>
                  <a:defRPr sz="2133"/>
                </a:lvl3pPr>
                <a:lvl4pPr marL="2133547" indent="-304792" defTabSz="609585">
                  <a:spcBef>
                    <a:spcPct val="20000"/>
                  </a:spcBef>
                  <a:buFont typeface="Arial"/>
                  <a:buChar char="–"/>
                  <a:defRPr sz="2133"/>
                </a:lvl4pPr>
                <a:lvl5pPr marL="2743131" indent="-304792" defTabSz="609585">
                  <a:spcBef>
                    <a:spcPct val="20000"/>
                  </a:spcBef>
                  <a:buFont typeface="Arial"/>
                  <a:buChar char="»"/>
                  <a:defRPr sz="2133"/>
                </a:lvl5pPr>
                <a:lvl6pPr marL="3352716" indent="-304792" defTabSz="609585">
                  <a:spcBef>
                    <a:spcPct val="20000"/>
                  </a:spcBef>
                  <a:buFont typeface="Arial"/>
                  <a:buChar char="•"/>
                  <a:defRPr sz="2667"/>
                </a:lvl6pPr>
                <a:lvl7pPr marL="3962301" indent="-304792" defTabSz="609585">
                  <a:spcBef>
                    <a:spcPct val="20000"/>
                  </a:spcBef>
                  <a:buFont typeface="Arial"/>
                  <a:buChar char="•"/>
                  <a:defRPr sz="2667"/>
                </a:lvl7pPr>
                <a:lvl8pPr marL="4571886" indent="-304792" defTabSz="609585">
                  <a:spcBef>
                    <a:spcPct val="20000"/>
                  </a:spcBef>
                  <a:buFont typeface="Arial"/>
                  <a:buChar char="•"/>
                  <a:defRPr sz="2667"/>
                </a:lvl8pPr>
                <a:lvl9pPr marL="5181470" indent="-304792" defTabSz="609585">
                  <a:spcBef>
                    <a:spcPct val="20000"/>
                  </a:spcBef>
                  <a:buFont typeface="Arial"/>
                  <a:buChar char="•"/>
                  <a:defRPr sz="2667"/>
                </a:lvl9pPr>
              </a:lstStyle>
              <a:p>
                <a:pPr marL="0" marR="0" lvl="0" indent="0" algn="ctr" defTabSz="406410" eaLnBrk="1" fontAlgn="auto" latinLnBrk="0" hangingPunct="1">
                  <a:lnSpc>
                    <a:spcPct val="100000"/>
                  </a:lnSpc>
                  <a:spcBef>
                    <a:spcPct val="20000"/>
                  </a:spcBef>
                  <a:spcAft>
                    <a:spcPts val="0"/>
                  </a:spcAft>
                  <a:buClrTx/>
                  <a:buSzTx/>
                  <a:buFont typeface="Arial"/>
                  <a:buNone/>
                  <a:tabLst/>
                  <a:defRPr/>
                </a:pPr>
                <a14:m>
                  <m:oMathPara xmlns:m="http://schemas.openxmlformats.org/officeDocument/2006/math">
                    <m:oMathParaPr>
                      <m:jc m:val="centerGroup"/>
                    </m:oMathParaPr>
                    <m:oMath xmlns:m="http://schemas.openxmlformats.org/officeDocument/2006/math">
                      <m:r>
                        <a:rPr kumimoji="0" lang="en-US" sz="4000" b="0" i="1" u="none" strike="noStrike" kern="0" cap="none" spc="0" normalizeH="0" baseline="0" noProof="0">
                          <a:ln>
                            <a:noFill/>
                          </a:ln>
                          <a:solidFill>
                            <a:srgbClr val="062E6D"/>
                          </a:solidFill>
                          <a:effectLst/>
                          <a:uLnTx/>
                          <a:uFillTx/>
                          <a:latin typeface="Cambria Math" panose="02040503050406030204" pitchFamily="18" charset="0"/>
                        </a:rPr>
                        <m:t>𝑌</m:t>
                      </m:r>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m:t>
                      </m:r>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𝑏</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0</m:t>
                          </m:r>
                        </m:sub>
                      </m:s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m:t>
                      </m:r>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𝑏</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1</m:t>
                          </m:r>
                        </m:sub>
                      </m:s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m:t>
                      </m:r>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US" sz="4000" b="0" i="1" u="none" strike="noStrike" kern="0" cap="none" spc="0" normalizeH="0" baseline="0" noProof="0">
                              <a:ln>
                                <a:noFill/>
                              </a:ln>
                              <a:solidFill>
                                <a:srgbClr val="062E6D"/>
                              </a:solidFill>
                              <a:effectLst/>
                              <a:uLnTx/>
                              <a:uFillTx/>
                              <a:latin typeface="Cambria Math" panose="02040503050406030204" pitchFamily="18" charset="0"/>
                            </a:rPr>
                            <m:t>𝑋</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1</m:t>
                          </m:r>
                        </m:sub>
                      </m:s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m:t>
                      </m:r>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𝑏</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2</m:t>
                          </m:r>
                        </m:sub>
                      </m:s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m:t>
                      </m:r>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US" sz="4000" b="0" i="1" u="none" strike="noStrike" kern="0" cap="none" spc="0" normalizeH="0" baseline="0" noProof="0">
                              <a:ln>
                                <a:noFill/>
                              </a:ln>
                              <a:solidFill>
                                <a:srgbClr val="062E6D"/>
                              </a:solidFill>
                              <a:effectLst/>
                              <a:uLnTx/>
                              <a:uFillTx/>
                              <a:latin typeface="Cambria Math" panose="02040503050406030204" pitchFamily="18" charset="0"/>
                            </a:rPr>
                            <m:t>𝑋</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2</m:t>
                          </m:r>
                        </m:sub>
                      </m:s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m:t>
                      </m:r>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𝑏</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𝑛</m:t>
                          </m:r>
                        </m:sub>
                      </m:sSub>
                      <m:sSub>
                        <m:sSubPr>
                          <m:ctrlPr>
                            <a:rPr kumimoji="0" lang="en-CA" sz="4000" b="0" i="1" u="none" strike="noStrike" kern="0" cap="none" spc="0" normalizeH="0" baseline="0" noProof="0">
                              <a:ln>
                                <a:noFill/>
                              </a:ln>
                              <a:solidFill>
                                <a:srgbClr val="062E6D"/>
                              </a:solidFill>
                              <a:effectLst/>
                              <a:uLnTx/>
                              <a:uFillTx/>
                              <a:latin typeface="Cambria Math" panose="02040503050406030204" pitchFamily="18" charset="0"/>
                            </a:rPr>
                          </m:ctrlPr>
                        </m:sSubPr>
                        <m:e>
                          <m:r>
                            <a:rPr kumimoji="0" lang="en-US" sz="4000" b="0" i="1" u="none" strike="noStrike" kern="0" cap="none" spc="0" normalizeH="0" baseline="0" noProof="0">
                              <a:ln>
                                <a:noFill/>
                              </a:ln>
                              <a:solidFill>
                                <a:srgbClr val="062E6D"/>
                              </a:solidFill>
                              <a:effectLst/>
                              <a:uLnTx/>
                              <a:uFillTx/>
                              <a:latin typeface="Cambria Math" panose="02040503050406030204" pitchFamily="18" charset="0"/>
                            </a:rPr>
                            <m:t>𝑋</m:t>
                          </m:r>
                        </m:e>
                        <m:sub>
                          <m:r>
                            <a:rPr kumimoji="0" lang="en-CA" sz="4000" b="0" i="1" u="none" strike="noStrike" kern="0" cap="none" spc="0" normalizeH="0" baseline="0" noProof="0">
                              <a:ln>
                                <a:noFill/>
                              </a:ln>
                              <a:solidFill>
                                <a:srgbClr val="062E6D"/>
                              </a:solidFill>
                              <a:effectLst/>
                              <a:uLnTx/>
                              <a:uFillTx/>
                              <a:latin typeface="Cambria Math" panose="02040503050406030204" pitchFamily="18" charset="0"/>
                            </a:rPr>
                            <m:t>𝑛</m:t>
                          </m:r>
                        </m:sub>
                      </m:sSub>
                    </m:oMath>
                  </m:oMathPara>
                </a14:m>
                <a:endParaRPr kumimoji="0" lang="en-CA" sz="4000" b="0" i="1" u="none" strike="noStrike" kern="0" cap="none" spc="0" normalizeH="0" baseline="0" noProof="0" dirty="0">
                  <a:ln>
                    <a:noFill/>
                  </a:ln>
                  <a:solidFill>
                    <a:srgbClr val="062E6D"/>
                  </a:solidFill>
                  <a:effectLst/>
                  <a:uLnTx/>
                  <a:uFillTx/>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9E01998A-D8B3-814C-C47D-D0BE8B483B18}"/>
                  </a:ext>
                </a:extLst>
              </p:cNvPr>
              <p:cNvSpPr txBox="1">
                <a:spLocks noRot="1" noChangeAspect="1" noMove="1" noResize="1" noEditPoints="1" noAdjustHandles="1" noChangeArrowheads="1" noChangeShapeType="1" noTextEdit="1"/>
              </p:cNvSpPr>
              <p:nvPr/>
            </p:nvSpPr>
            <p:spPr>
              <a:xfrm>
                <a:off x="820898" y="2894823"/>
                <a:ext cx="8891343" cy="451405"/>
              </a:xfrm>
              <a:prstGeom prst="rect">
                <a:avLst/>
              </a:prstGeom>
              <a:blipFill>
                <a:blip r:embed="rId4"/>
                <a:stretch>
                  <a:fillRect b="-43243"/>
                </a:stretch>
              </a:blipFill>
            </p:spPr>
            <p:txBody>
              <a:bodyPr/>
              <a:lstStyle/>
              <a:p>
                <a:r>
                  <a:rPr lang="en-CA">
                    <a:noFill/>
                  </a:rPr>
                  <a:t> </a:t>
                </a:r>
              </a:p>
            </p:txBody>
          </p:sp>
        </mc:Fallback>
      </mc:AlternateContent>
      <p:sp>
        <p:nvSpPr>
          <p:cNvPr id="22" name="TextBox 21">
            <a:extLst>
              <a:ext uri="{FF2B5EF4-FFF2-40B4-BE49-F238E27FC236}">
                <a16:creationId xmlns:a16="http://schemas.microsoft.com/office/drawing/2014/main" id="{9D461856-2C94-97A3-BD34-0E43656B3BA4}"/>
              </a:ext>
            </a:extLst>
          </p:cNvPr>
          <p:cNvSpPr txBox="1"/>
          <p:nvPr/>
        </p:nvSpPr>
        <p:spPr>
          <a:xfrm>
            <a:off x="125656" y="4299298"/>
            <a:ext cx="2744991" cy="923330"/>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Dependent Variable (House Price)</a:t>
            </a:r>
          </a:p>
          <a:p>
            <a:pPr defTabSz="914446"/>
            <a:endParaRPr lang="en-CA" dirty="0">
              <a:solidFill>
                <a:srgbClr val="D56E48"/>
              </a:solidFill>
              <a:latin typeface="Montserrat" panose="00000500000000000000" pitchFamily="2" charset="0"/>
            </a:endParaRPr>
          </a:p>
        </p:txBody>
      </p:sp>
      <p:cxnSp>
        <p:nvCxnSpPr>
          <p:cNvPr id="23" name="Straight Arrow Connector 22">
            <a:extLst>
              <a:ext uri="{FF2B5EF4-FFF2-40B4-BE49-F238E27FC236}">
                <a16:creationId xmlns:a16="http://schemas.microsoft.com/office/drawing/2014/main" id="{93C0388C-BEE6-5005-83B5-C3B1D75CD040}"/>
              </a:ext>
            </a:extLst>
          </p:cNvPr>
          <p:cNvCxnSpPr>
            <a:cxnSpLocks/>
          </p:cNvCxnSpPr>
          <p:nvPr/>
        </p:nvCxnSpPr>
        <p:spPr>
          <a:xfrm>
            <a:off x="1303921" y="3740087"/>
            <a:ext cx="0" cy="476288"/>
          </a:xfrm>
          <a:prstGeom prst="straightConnector1">
            <a:avLst/>
          </a:prstGeom>
          <a:noFill/>
          <a:ln w="57150" cap="flat" cmpd="sng" algn="ctr">
            <a:solidFill>
              <a:srgbClr val="0C1752"/>
            </a:solidFill>
            <a:prstDash val="solid"/>
            <a:miter lim="800000"/>
            <a:tailEnd type="triangle"/>
          </a:ln>
          <a:effectLst/>
        </p:spPr>
      </p:cxnSp>
      <p:sp>
        <p:nvSpPr>
          <p:cNvPr id="24" name="TextBox 23">
            <a:extLst>
              <a:ext uri="{FF2B5EF4-FFF2-40B4-BE49-F238E27FC236}">
                <a16:creationId xmlns:a16="http://schemas.microsoft.com/office/drawing/2014/main" id="{BD098220-8935-35B4-E028-BB9A499A0C9C}"/>
              </a:ext>
            </a:extLst>
          </p:cNvPr>
          <p:cNvSpPr txBox="1"/>
          <p:nvPr/>
        </p:nvSpPr>
        <p:spPr>
          <a:xfrm>
            <a:off x="3990341" y="4299298"/>
            <a:ext cx="5531952" cy="923330"/>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Independent Variables (House Size, Number of Bedrooms, Number of Bathrooms..</a:t>
            </a:r>
            <a:r>
              <a:rPr lang="en-CA" dirty="0" err="1">
                <a:solidFill>
                  <a:srgbClr val="D56E48"/>
                </a:solidFill>
                <a:latin typeface="Montserrat" panose="00000500000000000000" pitchFamily="2" charset="0"/>
              </a:rPr>
              <a:t>etc</a:t>
            </a:r>
            <a:r>
              <a:rPr lang="en-CA" dirty="0">
                <a:solidFill>
                  <a:srgbClr val="D56E48"/>
                </a:solidFill>
                <a:latin typeface="Montserrat" panose="00000500000000000000" pitchFamily="2" charset="0"/>
              </a:rPr>
              <a:t>.)</a:t>
            </a:r>
          </a:p>
          <a:p>
            <a:pPr defTabSz="914446"/>
            <a:endParaRPr lang="en-CA" dirty="0">
              <a:solidFill>
                <a:srgbClr val="D56E48"/>
              </a:solidFill>
              <a:latin typeface="Montserrat" panose="00000500000000000000" pitchFamily="2" charset="0"/>
            </a:endParaRPr>
          </a:p>
        </p:txBody>
      </p:sp>
      <p:cxnSp>
        <p:nvCxnSpPr>
          <p:cNvPr id="25" name="Straight Arrow Connector 24">
            <a:extLst>
              <a:ext uri="{FF2B5EF4-FFF2-40B4-BE49-F238E27FC236}">
                <a16:creationId xmlns:a16="http://schemas.microsoft.com/office/drawing/2014/main" id="{B8B59E06-B85E-234D-45CA-4E0A4B047CFB}"/>
              </a:ext>
            </a:extLst>
          </p:cNvPr>
          <p:cNvCxnSpPr>
            <a:cxnSpLocks/>
          </p:cNvCxnSpPr>
          <p:nvPr/>
        </p:nvCxnSpPr>
        <p:spPr>
          <a:xfrm>
            <a:off x="6625609" y="3701395"/>
            <a:ext cx="0" cy="451405"/>
          </a:xfrm>
          <a:prstGeom prst="straightConnector1">
            <a:avLst/>
          </a:prstGeom>
          <a:noFill/>
          <a:ln w="57150" cap="flat" cmpd="sng" algn="ctr">
            <a:solidFill>
              <a:srgbClr val="0C1752"/>
            </a:solidFill>
            <a:prstDash val="solid"/>
            <a:miter lim="800000"/>
            <a:tailEnd type="triangle"/>
          </a:ln>
          <a:effectLst/>
        </p:spPr>
      </p:cxnSp>
      <p:cxnSp>
        <p:nvCxnSpPr>
          <p:cNvPr id="26" name="Straight Arrow Connector 25">
            <a:extLst>
              <a:ext uri="{FF2B5EF4-FFF2-40B4-BE49-F238E27FC236}">
                <a16:creationId xmlns:a16="http://schemas.microsoft.com/office/drawing/2014/main" id="{5EC37722-8671-4F67-930D-0D0039C509CA}"/>
              </a:ext>
            </a:extLst>
          </p:cNvPr>
          <p:cNvCxnSpPr>
            <a:cxnSpLocks/>
          </p:cNvCxnSpPr>
          <p:nvPr/>
        </p:nvCxnSpPr>
        <p:spPr>
          <a:xfrm flipV="1">
            <a:off x="2374680" y="2377554"/>
            <a:ext cx="0" cy="553998"/>
          </a:xfrm>
          <a:prstGeom prst="straightConnector1">
            <a:avLst/>
          </a:prstGeom>
          <a:noFill/>
          <a:ln w="57150" cap="flat" cmpd="sng" algn="ctr">
            <a:solidFill>
              <a:srgbClr val="0C1752"/>
            </a:solidFill>
            <a:prstDash val="solid"/>
            <a:miter lim="800000"/>
            <a:tailEnd type="triangle"/>
          </a:ln>
          <a:effectLst/>
        </p:spPr>
      </p:cxnSp>
      <p:cxnSp>
        <p:nvCxnSpPr>
          <p:cNvPr id="27" name="Straight Arrow Connector 26">
            <a:extLst>
              <a:ext uri="{FF2B5EF4-FFF2-40B4-BE49-F238E27FC236}">
                <a16:creationId xmlns:a16="http://schemas.microsoft.com/office/drawing/2014/main" id="{26A48418-2DDA-13CA-1247-C28C77524D70}"/>
              </a:ext>
            </a:extLst>
          </p:cNvPr>
          <p:cNvCxnSpPr>
            <a:cxnSpLocks/>
          </p:cNvCxnSpPr>
          <p:nvPr/>
        </p:nvCxnSpPr>
        <p:spPr>
          <a:xfrm flipV="1">
            <a:off x="3604016" y="2408664"/>
            <a:ext cx="0" cy="521302"/>
          </a:xfrm>
          <a:prstGeom prst="straightConnector1">
            <a:avLst/>
          </a:prstGeom>
          <a:noFill/>
          <a:ln w="57150" cap="flat" cmpd="sng" algn="ctr">
            <a:solidFill>
              <a:srgbClr val="0C1752"/>
            </a:solidFill>
            <a:prstDash val="solid"/>
            <a:miter lim="800000"/>
            <a:tailEnd type="triangle"/>
          </a:ln>
          <a:effectLst/>
        </p:spPr>
      </p:cxnSp>
      <p:sp>
        <p:nvSpPr>
          <p:cNvPr id="28" name="TextBox 27">
            <a:extLst>
              <a:ext uri="{FF2B5EF4-FFF2-40B4-BE49-F238E27FC236}">
                <a16:creationId xmlns:a16="http://schemas.microsoft.com/office/drawing/2014/main" id="{3A9EF0A4-ECF1-900A-E247-C50EBDFEE06F}"/>
              </a:ext>
            </a:extLst>
          </p:cNvPr>
          <p:cNvSpPr txBox="1"/>
          <p:nvPr/>
        </p:nvSpPr>
        <p:spPr>
          <a:xfrm>
            <a:off x="1911117" y="1686288"/>
            <a:ext cx="2233465" cy="923330"/>
          </a:xfrm>
          <a:prstGeom prst="rect">
            <a:avLst/>
          </a:prstGeom>
          <a:noFill/>
        </p:spPr>
        <p:txBody>
          <a:bodyPr wrap="square" rtlCol="0">
            <a:spAutoFit/>
          </a:bodyPr>
          <a:lstStyle>
            <a:defPPr>
              <a:defRPr lang="en-US"/>
            </a:defPPr>
            <a:lvl1pPr algn="ctr">
              <a:defRPr>
                <a:solidFill>
                  <a:srgbClr val="017ACD"/>
                </a:solidFill>
              </a:defRPr>
            </a:lvl1pPr>
          </a:lstStyle>
          <a:p>
            <a:pPr defTabSz="914446"/>
            <a:r>
              <a:rPr lang="en-CA" dirty="0">
                <a:solidFill>
                  <a:srgbClr val="D56E48"/>
                </a:solidFill>
                <a:latin typeface="Montserrat" panose="00000500000000000000" pitchFamily="2" charset="0"/>
              </a:rPr>
              <a:t>Model Coefficients</a:t>
            </a:r>
          </a:p>
          <a:p>
            <a:pPr defTabSz="914446"/>
            <a:endParaRPr lang="en-CA" dirty="0">
              <a:solidFill>
                <a:srgbClr val="D56E48"/>
              </a:solidFill>
              <a:latin typeface="Montserrat" panose="00000500000000000000" pitchFamily="2" charset="0"/>
            </a:endParaRPr>
          </a:p>
        </p:txBody>
      </p:sp>
      <p:cxnSp>
        <p:nvCxnSpPr>
          <p:cNvPr id="29" name="Straight Arrow Connector 28">
            <a:extLst>
              <a:ext uri="{FF2B5EF4-FFF2-40B4-BE49-F238E27FC236}">
                <a16:creationId xmlns:a16="http://schemas.microsoft.com/office/drawing/2014/main" id="{609DCA44-A232-EB50-0E82-1BE4F72BF8E9}"/>
              </a:ext>
            </a:extLst>
          </p:cNvPr>
          <p:cNvCxnSpPr>
            <a:cxnSpLocks/>
          </p:cNvCxnSpPr>
          <p:nvPr/>
        </p:nvCxnSpPr>
        <p:spPr>
          <a:xfrm>
            <a:off x="4556617" y="3701395"/>
            <a:ext cx="0" cy="451405"/>
          </a:xfrm>
          <a:prstGeom prst="straightConnector1">
            <a:avLst/>
          </a:prstGeom>
          <a:noFill/>
          <a:ln w="57150" cap="flat" cmpd="sng" algn="ctr">
            <a:solidFill>
              <a:srgbClr val="0C1752"/>
            </a:solidFill>
            <a:prstDash val="solid"/>
            <a:miter lim="800000"/>
            <a:tailEnd type="triangle"/>
          </a:ln>
          <a:effectLst/>
        </p:spPr>
      </p:cxnSp>
      <p:cxnSp>
        <p:nvCxnSpPr>
          <p:cNvPr id="30" name="Straight Arrow Connector 29">
            <a:extLst>
              <a:ext uri="{FF2B5EF4-FFF2-40B4-BE49-F238E27FC236}">
                <a16:creationId xmlns:a16="http://schemas.microsoft.com/office/drawing/2014/main" id="{F2D5636B-8B5B-F884-7128-58D5741F876B}"/>
              </a:ext>
            </a:extLst>
          </p:cNvPr>
          <p:cNvCxnSpPr>
            <a:cxnSpLocks/>
          </p:cNvCxnSpPr>
          <p:nvPr/>
        </p:nvCxnSpPr>
        <p:spPr>
          <a:xfrm>
            <a:off x="8723229" y="3701395"/>
            <a:ext cx="0" cy="451405"/>
          </a:xfrm>
          <a:prstGeom prst="straightConnector1">
            <a:avLst/>
          </a:prstGeom>
          <a:noFill/>
          <a:ln w="57150" cap="flat" cmpd="sng" algn="ctr">
            <a:solidFill>
              <a:srgbClr val="0C1752"/>
            </a:solidFill>
            <a:prstDash val="solid"/>
            <a:miter lim="800000"/>
            <a:tailEnd type="triangle"/>
          </a:ln>
          <a:effectLst/>
        </p:spPr>
      </p:cxnSp>
    </p:spTree>
    <p:extLst>
      <p:ext uri="{BB962C8B-B14F-4D97-AF65-F5344CB8AC3E}">
        <p14:creationId xmlns:p14="http://schemas.microsoft.com/office/powerpoint/2010/main" val="258029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7BB36-5505-EA36-EBAA-444C3F0046A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D82163A-5B32-048A-841E-983D520ABDF1}"/>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42B00335-DF9A-4D58-17B6-4BE4BB2DF082}"/>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2FDD61AD-7938-8B02-2BB4-D622BF325D82}"/>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Least Squares Method</a:t>
            </a:r>
          </a:p>
        </p:txBody>
      </p:sp>
      <p:sp>
        <p:nvSpPr>
          <p:cNvPr id="9" name="TextBox 8">
            <a:extLst>
              <a:ext uri="{FF2B5EF4-FFF2-40B4-BE49-F238E27FC236}">
                <a16:creationId xmlns:a16="http://schemas.microsoft.com/office/drawing/2014/main" id="{C72C33DF-D0D0-1A9F-2200-58B9A2D384F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mc:AlternateContent xmlns:mc="http://schemas.openxmlformats.org/markup-compatibility/2006" xmlns:a14="http://schemas.microsoft.com/office/drawing/2010/main">
        <mc:Choice Requires="a14">
          <p:sp>
            <p:nvSpPr>
              <p:cNvPr id="25" name="Text Placeholder 4">
                <a:extLst>
                  <a:ext uri="{FF2B5EF4-FFF2-40B4-BE49-F238E27FC236}">
                    <a16:creationId xmlns:a16="http://schemas.microsoft.com/office/drawing/2014/main" id="{8B846B72-274F-1376-9821-5DC5E3966E36}"/>
                  </a:ext>
                </a:extLst>
              </p:cNvPr>
              <p:cNvSpPr txBox="1">
                <a:spLocks/>
              </p:cNvSpPr>
              <p:nvPr/>
            </p:nvSpPr>
            <p:spPr>
              <a:xfrm>
                <a:off x="154722" y="777498"/>
                <a:ext cx="11587160" cy="4762500"/>
              </a:xfrm>
              <a:prstGeom prst="rect">
                <a:avLst/>
              </a:prstGeom>
            </p:spPr>
            <p:txBody>
              <a:bodyPr vert="horz" lIns="91440" tIns="45720" rIns="91440" bIns="45720" rtlCol="0">
                <a:normAutofit/>
              </a:bodyPr>
              <a:lstStyle>
                <a:lvl1pPr marL="228600" indent="-228600">
                  <a:lnSpc>
                    <a:spcPct val="90000"/>
                  </a:lnSpc>
                  <a:spcBef>
                    <a:spcPts val="1000"/>
                  </a:spcBef>
                  <a:buClr>
                    <a:srgbClr val="00B0F0"/>
                  </a:buClr>
                  <a:buFont typeface="Arial" panose="020B0604020202020204" pitchFamily="34" charset="0"/>
                  <a:buChar char="•"/>
                  <a:defRPr>
                    <a:latin typeface="Montserrat" panose="00000500000000000000" pitchFamily="2"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The least squares method is a widely used approach in regression analysis to estimate the coefficients of a linear regression model.</a:t>
                </a:r>
                <a:endParaRPr lang="en-CA" dirty="0"/>
              </a:p>
              <a:p>
                <a:r>
                  <a:rPr lang="en-CA" dirty="0"/>
                  <a:t>The goal of this method is to find the best-fit line through a set of data points. </a:t>
                </a:r>
              </a:p>
              <a:p>
                <a:r>
                  <a:rPr lang="en-US" dirty="0"/>
                  <a:t>The regression coefficients are chosen to minimize the Residual Sum of Squares (RSS) (i.e., the sum of the squared difference between actual values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oMath>
                </a14:m>
                <a:r>
                  <a:rPr lang="en-US" dirty="0"/>
                  <a:t>) and predicted values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𝑌</m:t>
                            </m:r>
                          </m:e>
                        </m:acc>
                      </m:e>
                      <m:sub>
                        <m:r>
                          <a:rPr lang="en-US">
                            <a:latin typeface="Cambria Math" panose="02040503050406030204" pitchFamily="18" charset="0"/>
                          </a:rPr>
                          <m:t>𝑖</m:t>
                        </m:r>
                      </m:sub>
                    </m:sSub>
                    <m:r>
                      <a:rPr lang="en-US">
                        <a:latin typeface="Cambria Math" panose="02040503050406030204" pitchFamily="18" charset="0"/>
                      </a:rPr>
                      <m:t>)</m:t>
                    </m:r>
                  </m:oMath>
                </a14:m>
                <a:r>
                  <a:rPr lang="en-CA" dirty="0"/>
                  <a:t>.</a:t>
                </a:r>
              </a:p>
              <a:p>
                <a:endParaRPr lang="en-US" dirty="0"/>
              </a:p>
              <a:p>
                <a:endParaRPr lang="en-US" dirty="0"/>
              </a:p>
              <a:p>
                <a:endParaRPr lang="en-US" dirty="0"/>
              </a:p>
              <a:p>
                <a:endParaRPr lang="en-US" dirty="0"/>
              </a:p>
            </p:txBody>
          </p:sp>
        </mc:Choice>
        <mc:Fallback xmlns="">
          <p:sp>
            <p:nvSpPr>
              <p:cNvPr id="25" name="Text Placeholder 4">
                <a:extLst>
                  <a:ext uri="{FF2B5EF4-FFF2-40B4-BE49-F238E27FC236}">
                    <a16:creationId xmlns:a16="http://schemas.microsoft.com/office/drawing/2014/main" id="{8B846B72-274F-1376-9821-5DC5E3966E36}"/>
                  </a:ext>
                </a:extLst>
              </p:cNvPr>
              <p:cNvSpPr txBox="1">
                <a:spLocks noRot="1" noChangeAspect="1" noMove="1" noResize="1" noEditPoints="1" noAdjustHandles="1" noChangeArrowheads="1" noChangeShapeType="1" noTextEdit="1"/>
              </p:cNvSpPr>
              <p:nvPr/>
            </p:nvSpPr>
            <p:spPr>
              <a:xfrm>
                <a:off x="154722" y="777498"/>
                <a:ext cx="11587160" cy="4762500"/>
              </a:xfrm>
              <a:prstGeom prst="rect">
                <a:avLst/>
              </a:prstGeom>
              <a:blipFill>
                <a:blip r:embed="rId4"/>
                <a:stretch>
                  <a:fillRect l="-316" t="-1280"/>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0FC82AF6-8F2F-5607-A1A2-117828D0CED3}"/>
              </a:ext>
            </a:extLst>
          </p:cNvPr>
          <p:cNvCxnSpPr/>
          <p:nvPr/>
        </p:nvCxnSpPr>
        <p:spPr>
          <a:xfrm>
            <a:off x="4255821" y="4572328"/>
            <a:ext cx="6245" cy="607083"/>
          </a:xfrm>
          <a:prstGeom prst="line">
            <a:avLst/>
          </a:prstGeom>
          <a:noFill/>
          <a:ln w="57150" cap="flat" cmpd="sng" algn="ctr">
            <a:solidFill>
              <a:srgbClr val="D56E48"/>
            </a:solidFill>
            <a:prstDash val="sysDash"/>
            <a:miter lim="800000"/>
          </a:ln>
          <a:effectLst/>
        </p:spPr>
      </p:cxnSp>
      <p:cxnSp>
        <p:nvCxnSpPr>
          <p:cNvPr id="27" name="Straight Arrow Connector 26">
            <a:extLst>
              <a:ext uri="{FF2B5EF4-FFF2-40B4-BE49-F238E27FC236}">
                <a16:creationId xmlns:a16="http://schemas.microsoft.com/office/drawing/2014/main" id="{56368C61-FD6F-389D-D59C-789CEF6104A2}"/>
              </a:ext>
            </a:extLst>
          </p:cNvPr>
          <p:cNvCxnSpPr>
            <a:cxnSpLocks/>
          </p:cNvCxnSpPr>
          <p:nvPr/>
        </p:nvCxnSpPr>
        <p:spPr>
          <a:xfrm flipV="1">
            <a:off x="2597658" y="5549228"/>
            <a:ext cx="3890714" cy="60780"/>
          </a:xfrm>
          <a:prstGeom prst="straightConnector1">
            <a:avLst/>
          </a:prstGeom>
          <a:noFill/>
          <a:ln w="57150" cap="flat" cmpd="sng" algn="ctr">
            <a:solidFill>
              <a:srgbClr val="062E6D"/>
            </a:solidFill>
            <a:prstDash val="solid"/>
            <a:miter lim="800000"/>
            <a:tailEnd type="triangle"/>
          </a:ln>
          <a:effectLst/>
        </p:spPr>
      </p:cxnSp>
      <p:cxnSp>
        <p:nvCxnSpPr>
          <p:cNvPr id="28" name="Straight Arrow Connector 27">
            <a:extLst>
              <a:ext uri="{FF2B5EF4-FFF2-40B4-BE49-F238E27FC236}">
                <a16:creationId xmlns:a16="http://schemas.microsoft.com/office/drawing/2014/main" id="{06360AB9-44B6-241C-CDD0-7CEF2A3C065E}"/>
              </a:ext>
            </a:extLst>
          </p:cNvPr>
          <p:cNvCxnSpPr>
            <a:cxnSpLocks/>
          </p:cNvCxnSpPr>
          <p:nvPr/>
        </p:nvCxnSpPr>
        <p:spPr>
          <a:xfrm flipH="1" flipV="1">
            <a:off x="2594005" y="2750132"/>
            <a:ext cx="24091" cy="2875228"/>
          </a:xfrm>
          <a:prstGeom prst="straightConnector1">
            <a:avLst/>
          </a:prstGeom>
          <a:noFill/>
          <a:ln w="57150" cap="flat" cmpd="sng" algn="ctr">
            <a:solidFill>
              <a:srgbClr val="062E6D"/>
            </a:solidFill>
            <a:prstDash val="solid"/>
            <a:miter lim="800000"/>
            <a:tailEnd type="triangle"/>
          </a:ln>
          <a:effectLst/>
        </p:spPr>
      </p:cxnSp>
      <p:sp>
        <p:nvSpPr>
          <p:cNvPr id="29" name="Oval 28">
            <a:extLst>
              <a:ext uri="{FF2B5EF4-FFF2-40B4-BE49-F238E27FC236}">
                <a16:creationId xmlns:a16="http://schemas.microsoft.com/office/drawing/2014/main" id="{95046B71-FB72-0C8C-1874-4B3CC813A9A9}"/>
              </a:ext>
            </a:extLst>
          </p:cNvPr>
          <p:cNvSpPr/>
          <p:nvPr/>
        </p:nvSpPr>
        <p:spPr>
          <a:xfrm>
            <a:off x="2965302" y="5019039"/>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30" name="Oval 29">
            <a:extLst>
              <a:ext uri="{FF2B5EF4-FFF2-40B4-BE49-F238E27FC236}">
                <a16:creationId xmlns:a16="http://schemas.microsoft.com/office/drawing/2014/main" id="{2FC38C19-E851-70F6-2279-6C4DBD4C1E4F}"/>
              </a:ext>
            </a:extLst>
          </p:cNvPr>
          <p:cNvSpPr/>
          <p:nvPr/>
        </p:nvSpPr>
        <p:spPr>
          <a:xfrm>
            <a:off x="3483121" y="3907063"/>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31" name="Oval 30">
            <a:extLst>
              <a:ext uri="{FF2B5EF4-FFF2-40B4-BE49-F238E27FC236}">
                <a16:creationId xmlns:a16="http://schemas.microsoft.com/office/drawing/2014/main" id="{3B1BFAE6-B1B9-07EE-F216-62A4A9CB1558}"/>
              </a:ext>
            </a:extLst>
          </p:cNvPr>
          <p:cNvSpPr/>
          <p:nvPr/>
        </p:nvSpPr>
        <p:spPr>
          <a:xfrm>
            <a:off x="4167333" y="5019039"/>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sp>
        <p:nvSpPr>
          <p:cNvPr id="32" name="Oval 31">
            <a:extLst>
              <a:ext uri="{FF2B5EF4-FFF2-40B4-BE49-F238E27FC236}">
                <a16:creationId xmlns:a16="http://schemas.microsoft.com/office/drawing/2014/main" id="{A578BC8F-8B65-D222-4E89-635B4AF5F0B7}"/>
              </a:ext>
            </a:extLst>
          </p:cNvPr>
          <p:cNvSpPr/>
          <p:nvPr/>
        </p:nvSpPr>
        <p:spPr>
          <a:xfrm>
            <a:off x="5743607" y="3795681"/>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p:cxnSp>
        <p:nvCxnSpPr>
          <p:cNvPr id="33" name="Straight Connector 32">
            <a:extLst>
              <a:ext uri="{FF2B5EF4-FFF2-40B4-BE49-F238E27FC236}">
                <a16:creationId xmlns:a16="http://schemas.microsoft.com/office/drawing/2014/main" id="{7B82D5D3-4898-1637-05C2-E2C76BA4521B}"/>
              </a:ext>
            </a:extLst>
          </p:cNvPr>
          <p:cNvCxnSpPr/>
          <p:nvPr/>
        </p:nvCxnSpPr>
        <p:spPr>
          <a:xfrm flipH="1">
            <a:off x="2631960" y="3825677"/>
            <a:ext cx="2987648" cy="1644310"/>
          </a:xfrm>
          <a:prstGeom prst="line">
            <a:avLst/>
          </a:prstGeom>
          <a:noFill/>
          <a:ln w="57150" cap="flat" cmpd="sng" algn="ctr">
            <a:solidFill>
              <a:srgbClr val="017ACD"/>
            </a:solidFill>
            <a:prstDash val="solid"/>
            <a:miter lim="800000"/>
          </a:ln>
          <a:effectLst/>
        </p:spPr>
      </p:cxnSp>
      <p:cxnSp>
        <p:nvCxnSpPr>
          <p:cNvPr id="34" name="Straight Connector 33">
            <a:extLst>
              <a:ext uri="{FF2B5EF4-FFF2-40B4-BE49-F238E27FC236}">
                <a16:creationId xmlns:a16="http://schemas.microsoft.com/office/drawing/2014/main" id="{9027A8D3-73D9-5FFE-E87F-CD44F0EF31F2}"/>
              </a:ext>
            </a:extLst>
          </p:cNvPr>
          <p:cNvCxnSpPr>
            <a:cxnSpLocks/>
          </p:cNvCxnSpPr>
          <p:nvPr/>
        </p:nvCxnSpPr>
        <p:spPr>
          <a:xfrm flipH="1">
            <a:off x="4843265" y="3619665"/>
            <a:ext cx="956" cy="636188"/>
          </a:xfrm>
          <a:prstGeom prst="line">
            <a:avLst/>
          </a:prstGeom>
          <a:noFill/>
          <a:ln w="57150" cap="flat" cmpd="sng" algn="ctr">
            <a:solidFill>
              <a:srgbClr val="D56E48"/>
            </a:solidFill>
            <a:prstDash val="sysDash"/>
            <a:miter lim="800000"/>
          </a:ln>
          <a:effectLst/>
        </p:spPr>
      </p:cxnSp>
      <p:cxnSp>
        <p:nvCxnSpPr>
          <p:cNvPr id="35" name="Straight Connector 34">
            <a:extLst>
              <a:ext uri="{FF2B5EF4-FFF2-40B4-BE49-F238E27FC236}">
                <a16:creationId xmlns:a16="http://schemas.microsoft.com/office/drawing/2014/main" id="{50F72296-0F8D-25A1-78CE-8A12A8B3F2F3}"/>
              </a:ext>
            </a:extLst>
          </p:cNvPr>
          <p:cNvCxnSpPr/>
          <p:nvPr/>
        </p:nvCxnSpPr>
        <p:spPr>
          <a:xfrm>
            <a:off x="3577854" y="4107142"/>
            <a:ext cx="0" cy="830117"/>
          </a:xfrm>
          <a:prstGeom prst="line">
            <a:avLst/>
          </a:prstGeom>
          <a:noFill/>
          <a:ln w="57150" cap="flat" cmpd="sng" algn="ctr">
            <a:solidFill>
              <a:srgbClr val="D56E48"/>
            </a:solidFill>
            <a:prstDash val="sysDash"/>
            <a:miter lim="800000"/>
          </a:ln>
          <a:effectLst/>
        </p:spPr>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E8A5635-7C40-8459-DCEB-1CB06ED09B79}"/>
                  </a:ext>
                </a:extLst>
              </p:cNvPr>
              <p:cNvSpPr txBox="1"/>
              <p:nvPr/>
            </p:nvSpPr>
            <p:spPr>
              <a:xfrm>
                <a:off x="4973651" y="3366608"/>
                <a:ext cx="1044260" cy="287323"/>
              </a:xfrm>
              <a:prstGeom prst="rect">
                <a:avLst/>
              </a:prstGeom>
              <a:noFill/>
            </p:spPr>
            <p:txBody>
              <a:bodyPr wrap="none" lIns="0" tIns="0" rIns="0" bIns="0" rtlCol="0">
                <a:spAutoFit/>
              </a:bodyPr>
              <a:lstStyle/>
              <a:p>
                <a:pPr defTabSz="914446"/>
                <a14:m>
                  <m:oMath xmlns:m="http://schemas.openxmlformats.org/officeDocument/2006/math">
                    <m:sSub>
                      <m:sSubPr>
                        <m:ctrlPr>
                          <a:rPr lang="en-CA" sz="1867" i="1">
                            <a:solidFill>
                              <a:srgbClr val="062E6D"/>
                            </a:solidFill>
                            <a:latin typeface="Cambria Math" panose="02040503050406030204" pitchFamily="18" charset="0"/>
                          </a:rPr>
                        </m:ctrlPr>
                      </m:sSubPr>
                      <m:e>
                        <m:r>
                          <a:rPr lang="en-US" sz="1867" i="1">
                            <a:solidFill>
                              <a:srgbClr val="062E6D"/>
                            </a:solidFill>
                            <a:latin typeface="Cambria Math" panose="02040503050406030204" pitchFamily="18" charset="0"/>
                          </a:rPr>
                          <m:t>𝑌</m:t>
                        </m:r>
                      </m:e>
                      <m:sub>
                        <m:r>
                          <a:rPr lang="en-CA" sz="1867" i="1">
                            <a:solidFill>
                              <a:srgbClr val="062E6D"/>
                            </a:solidFill>
                            <a:latin typeface="Cambria Math" panose="02040503050406030204" pitchFamily="18" charset="0"/>
                          </a:rPr>
                          <m:t>𝑖</m:t>
                        </m:r>
                      </m:sub>
                    </m:sSub>
                  </m:oMath>
                </a14:m>
                <a:r>
                  <a:rPr lang="en-CA" sz="1867" i="1" dirty="0">
                    <a:solidFill>
                      <a:srgbClr val="062E6D"/>
                    </a:solidFill>
                    <a:latin typeface="Cambria" panose="02040503050406030204"/>
                  </a:rPr>
                  <a:t> (actual)</a:t>
                </a:r>
              </a:p>
            </p:txBody>
          </p:sp>
        </mc:Choice>
        <mc:Fallback xmlns="">
          <p:sp>
            <p:nvSpPr>
              <p:cNvPr id="36" name="TextBox 35">
                <a:extLst>
                  <a:ext uri="{FF2B5EF4-FFF2-40B4-BE49-F238E27FC236}">
                    <a16:creationId xmlns:a16="http://schemas.microsoft.com/office/drawing/2014/main" id="{0E8A5635-7C40-8459-DCEB-1CB06ED09B79}"/>
                  </a:ext>
                </a:extLst>
              </p:cNvPr>
              <p:cNvSpPr txBox="1">
                <a:spLocks noRot="1" noChangeAspect="1" noMove="1" noResize="1" noEditPoints="1" noAdjustHandles="1" noChangeArrowheads="1" noChangeShapeType="1" noTextEdit="1"/>
              </p:cNvSpPr>
              <p:nvPr/>
            </p:nvSpPr>
            <p:spPr>
              <a:xfrm>
                <a:off x="4973651" y="3366608"/>
                <a:ext cx="1044260" cy="287323"/>
              </a:xfrm>
              <a:prstGeom prst="rect">
                <a:avLst/>
              </a:prstGeom>
              <a:blipFill>
                <a:blip r:embed="rId5"/>
                <a:stretch>
                  <a:fillRect l="-8187" t="-25532" r="-13450" b="-51064"/>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FF90954-1832-9E82-2C0E-BE3C914AE115}"/>
                  </a:ext>
                </a:extLst>
              </p:cNvPr>
              <p:cNvSpPr txBox="1"/>
              <p:nvPr/>
            </p:nvSpPr>
            <p:spPr>
              <a:xfrm>
                <a:off x="4850653" y="4265900"/>
                <a:ext cx="1337739" cy="295081"/>
              </a:xfrm>
              <a:prstGeom prst="rect">
                <a:avLst/>
              </a:prstGeom>
              <a:noFill/>
            </p:spPr>
            <p:txBody>
              <a:bodyPr wrap="none" lIns="0" tIns="0" rIns="0" bIns="0" rtlCol="0">
                <a:spAutoFit/>
              </a:bodyPr>
              <a:lstStyle/>
              <a:p>
                <a:pPr defTabSz="914446"/>
                <a14:m>
                  <m:oMath xmlns:m="http://schemas.openxmlformats.org/officeDocument/2006/math">
                    <m:sSub>
                      <m:sSubPr>
                        <m:ctrlPr>
                          <a:rPr lang="en-CA" sz="1867" i="1">
                            <a:solidFill>
                              <a:srgbClr val="062E6D"/>
                            </a:solidFill>
                            <a:latin typeface="Cambria Math" panose="02040503050406030204" pitchFamily="18" charset="0"/>
                          </a:rPr>
                        </m:ctrlPr>
                      </m:sSubPr>
                      <m:e>
                        <m:acc>
                          <m:accPr>
                            <m:chr m:val="̂"/>
                            <m:ctrlPr>
                              <a:rPr lang="en-CA" sz="1867" i="1">
                                <a:solidFill>
                                  <a:srgbClr val="062E6D"/>
                                </a:solidFill>
                                <a:latin typeface="Cambria Math" panose="02040503050406030204" pitchFamily="18" charset="0"/>
                              </a:rPr>
                            </m:ctrlPr>
                          </m:accPr>
                          <m:e>
                            <m:r>
                              <a:rPr lang="en-US" sz="1867" i="1">
                                <a:solidFill>
                                  <a:srgbClr val="062E6D"/>
                                </a:solidFill>
                                <a:latin typeface="Cambria Math" panose="02040503050406030204" pitchFamily="18" charset="0"/>
                              </a:rPr>
                              <m:t>𝑌</m:t>
                            </m:r>
                          </m:e>
                        </m:acc>
                      </m:e>
                      <m:sub>
                        <m:r>
                          <a:rPr lang="en-CA" sz="1867" i="1">
                            <a:solidFill>
                              <a:srgbClr val="062E6D"/>
                            </a:solidFill>
                            <a:latin typeface="Cambria Math" panose="02040503050406030204" pitchFamily="18" charset="0"/>
                          </a:rPr>
                          <m:t>𝑖</m:t>
                        </m:r>
                      </m:sub>
                    </m:sSub>
                  </m:oMath>
                </a14:m>
                <a:r>
                  <a:rPr lang="en-CA" sz="1867" i="1" dirty="0">
                    <a:solidFill>
                      <a:srgbClr val="062E6D"/>
                    </a:solidFill>
                    <a:latin typeface="Cambria" panose="02040503050406030204"/>
                  </a:rPr>
                  <a:t>(estimated)</a:t>
                </a:r>
              </a:p>
            </p:txBody>
          </p:sp>
        </mc:Choice>
        <mc:Fallback xmlns="">
          <p:sp>
            <p:nvSpPr>
              <p:cNvPr id="37" name="TextBox 36">
                <a:extLst>
                  <a:ext uri="{FF2B5EF4-FFF2-40B4-BE49-F238E27FC236}">
                    <a16:creationId xmlns:a16="http://schemas.microsoft.com/office/drawing/2014/main" id="{0FF90954-1832-9E82-2C0E-BE3C914AE115}"/>
                  </a:ext>
                </a:extLst>
              </p:cNvPr>
              <p:cNvSpPr txBox="1">
                <a:spLocks noRot="1" noChangeAspect="1" noMove="1" noResize="1" noEditPoints="1" noAdjustHandles="1" noChangeArrowheads="1" noChangeShapeType="1" noTextEdit="1"/>
              </p:cNvSpPr>
              <p:nvPr/>
            </p:nvSpPr>
            <p:spPr>
              <a:xfrm>
                <a:off x="4850653" y="4265900"/>
                <a:ext cx="1337739" cy="295081"/>
              </a:xfrm>
              <a:prstGeom prst="rect">
                <a:avLst/>
              </a:prstGeom>
              <a:blipFill>
                <a:blip r:embed="rId6"/>
                <a:stretch>
                  <a:fillRect l="-6393" t="-22917" r="-10502" b="-50000"/>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C2E5E4F-6AEF-BA55-8FAC-E71471223DA9}"/>
                  </a:ext>
                </a:extLst>
              </p:cNvPr>
              <p:cNvSpPr txBox="1"/>
              <p:nvPr/>
            </p:nvSpPr>
            <p:spPr>
              <a:xfrm>
                <a:off x="4134807" y="3719845"/>
                <a:ext cx="646459" cy="287323"/>
              </a:xfrm>
              <a:prstGeom prst="rect">
                <a:avLst/>
              </a:prstGeom>
              <a:noFill/>
            </p:spPr>
            <p:txBody>
              <a:bodyPr wrap="none" lIns="0" tIns="0" rIns="0" bIns="0" rtlCol="0">
                <a:spAutoFit/>
              </a:bodyPr>
              <a:lstStyle>
                <a:defPPr>
                  <a:defRPr lang="en-US"/>
                </a:defPPr>
                <a:lvl1pPr>
                  <a:defRPr sz="2800" i="1">
                    <a:solidFill>
                      <a:srgbClr val="062E6D"/>
                    </a:solidFill>
                    <a:latin typeface="Cambria Math" panose="02040503050406030204" pitchFamily="18" charset="0"/>
                  </a:defRPr>
                </a:lvl1pPr>
              </a:lstStyle>
              <a:p>
                <a:pPr marL="0" marR="0" lvl="0" indent="0" defTabSz="914446"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67" b="0" i="1" u="none" strike="noStrike" kern="0" cap="none" spc="0" normalizeH="0" baseline="0" noProof="0">
                          <a:ln>
                            <a:noFill/>
                          </a:ln>
                          <a:solidFill>
                            <a:srgbClr val="062E6D"/>
                          </a:solidFill>
                          <a:effectLst/>
                          <a:uLnTx/>
                          <a:uFillTx/>
                          <a:latin typeface="Cambria Math" panose="02040503050406030204" pitchFamily="18" charset="0"/>
                        </a:rPr>
                        <m:t>𝑒𝑟𝑟𝑜𝑟</m:t>
                      </m:r>
                    </m:oMath>
                  </m:oMathPara>
                </a14:m>
                <a:endParaRPr kumimoji="0" lang="en-US" sz="1867" b="0" i="1" u="none" strike="noStrike" kern="0" cap="none" spc="0" normalizeH="0" baseline="0" noProof="0" dirty="0">
                  <a:ln>
                    <a:noFill/>
                  </a:ln>
                  <a:solidFill>
                    <a:srgbClr val="062E6D"/>
                  </a:solidFill>
                  <a:effectLst/>
                  <a:uLnTx/>
                  <a:uFillTx/>
                  <a:latin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2C2E5E4F-6AEF-BA55-8FAC-E71471223DA9}"/>
                  </a:ext>
                </a:extLst>
              </p:cNvPr>
              <p:cNvSpPr txBox="1">
                <a:spLocks noRot="1" noChangeAspect="1" noMove="1" noResize="1" noEditPoints="1" noAdjustHandles="1" noChangeArrowheads="1" noChangeShapeType="1" noTextEdit="1"/>
              </p:cNvSpPr>
              <p:nvPr/>
            </p:nvSpPr>
            <p:spPr>
              <a:xfrm>
                <a:off x="4134807" y="3719845"/>
                <a:ext cx="646459" cy="287323"/>
              </a:xfrm>
              <a:prstGeom prst="rect">
                <a:avLst/>
              </a:prstGeom>
              <a:blipFill>
                <a:blip r:embed="rId7"/>
                <a:stretch>
                  <a:fillRect l="-4717" r="-4717" b="-2128"/>
                </a:stretch>
              </a:blipFill>
            </p:spPr>
            <p:txBody>
              <a:bodyPr/>
              <a:lstStyle/>
              <a:p>
                <a:r>
                  <a:rPr lang="en-CA">
                    <a:noFill/>
                  </a:rPr>
                  <a:t> </a:t>
                </a:r>
              </a:p>
            </p:txBody>
          </p:sp>
        </mc:Fallback>
      </mc:AlternateContent>
      <p:sp>
        <p:nvSpPr>
          <p:cNvPr id="39" name="TextBox 38">
            <a:extLst>
              <a:ext uri="{FF2B5EF4-FFF2-40B4-BE49-F238E27FC236}">
                <a16:creationId xmlns:a16="http://schemas.microsoft.com/office/drawing/2014/main" id="{CA68FC17-C3B2-2F2B-11FA-8C9D8C9741D0}"/>
              </a:ext>
            </a:extLst>
          </p:cNvPr>
          <p:cNvSpPr txBox="1"/>
          <p:nvPr/>
        </p:nvSpPr>
        <p:spPr>
          <a:xfrm>
            <a:off x="3341637" y="5661768"/>
            <a:ext cx="2720392" cy="369332"/>
          </a:xfrm>
          <a:prstGeom prst="rect">
            <a:avLst/>
          </a:prstGeom>
          <a:noFill/>
        </p:spPr>
        <p:txBody>
          <a:bodyPr wrap="square" rtlCol="0">
            <a:spAutoFit/>
          </a:bodyPr>
          <a:lstStyle>
            <a:defPPr>
              <a:defRPr lang="en-US"/>
            </a:defPPr>
            <a:lvl1pPr algn="ctr">
              <a:defRPr b="1">
                <a:solidFill>
                  <a:srgbClr val="062E6D"/>
                </a:solidFill>
              </a:defRPr>
            </a:lvl1pPr>
          </a:lstStyle>
          <a:p>
            <a:pPr defTabSz="914446"/>
            <a:r>
              <a:rPr lang="en-CA" dirty="0">
                <a:latin typeface="Montserrat" panose="00000500000000000000" pitchFamily="2" charset="0"/>
              </a:rPr>
              <a:t>House Size (Sq. ft.)</a:t>
            </a:r>
          </a:p>
        </p:txBody>
      </p:sp>
      <p:sp>
        <p:nvSpPr>
          <p:cNvPr id="40" name="TextBox 39">
            <a:extLst>
              <a:ext uri="{FF2B5EF4-FFF2-40B4-BE49-F238E27FC236}">
                <a16:creationId xmlns:a16="http://schemas.microsoft.com/office/drawing/2014/main" id="{03EC8CB6-6D55-DCB3-099B-9FAF025AEBC6}"/>
              </a:ext>
            </a:extLst>
          </p:cNvPr>
          <p:cNvSpPr txBox="1"/>
          <p:nvPr/>
        </p:nvSpPr>
        <p:spPr>
          <a:xfrm rot="16200000">
            <a:off x="1138094" y="4018468"/>
            <a:ext cx="2270775" cy="338554"/>
          </a:xfrm>
          <a:prstGeom prst="rect">
            <a:avLst/>
          </a:prstGeom>
          <a:noFill/>
        </p:spPr>
        <p:txBody>
          <a:bodyPr wrap="square" rtlCol="0">
            <a:spAutoFit/>
          </a:bodyPr>
          <a:lstStyle>
            <a:defPPr>
              <a:defRPr lang="en-US"/>
            </a:defPPr>
            <a:lvl1pPr algn="ctr">
              <a:defRPr sz="2000" b="1">
                <a:solidFill>
                  <a:srgbClr val="062E6D"/>
                </a:solidFill>
              </a:defRPr>
            </a:lvl1pPr>
          </a:lstStyle>
          <a:p>
            <a:pPr defTabSz="914446"/>
            <a:r>
              <a:rPr lang="en-CA" sz="1600" dirty="0">
                <a:latin typeface="Montserrat" panose="00000500000000000000" pitchFamily="2" charset="0"/>
              </a:rPr>
              <a:t>House Price ($)</a:t>
            </a:r>
          </a:p>
        </p:txBody>
      </p:sp>
      <p:sp>
        <p:nvSpPr>
          <p:cNvPr id="41" name="Oval 40">
            <a:extLst>
              <a:ext uri="{FF2B5EF4-FFF2-40B4-BE49-F238E27FC236}">
                <a16:creationId xmlns:a16="http://schemas.microsoft.com/office/drawing/2014/main" id="{67A685EF-9C02-8FA6-BCED-63AFACF84E20}"/>
              </a:ext>
            </a:extLst>
          </p:cNvPr>
          <p:cNvSpPr/>
          <p:nvPr/>
        </p:nvSpPr>
        <p:spPr>
          <a:xfrm>
            <a:off x="4744335" y="3432828"/>
            <a:ext cx="189466" cy="200079"/>
          </a:xfrm>
          <a:prstGeom prst="ellipse">
            <a:avLst/>
          </a:prstGeom>
          <a:solidFill>
            <a:srgbClr val="D56E48"/>
          </a:solidFill>
          <a:ln w="12700" cap="flat" cmpd="sng" algn="ctr">
            <a:noFill/>
            <a:prstDash val="solid"/>
            <a:miter lim="800000"/>
          </a:ln>
          <a:effectLst/>
        </p:spPr>
        <p:txBody>
          <a:bodyPr rtlCol="0" anchor="ctr"/>
          <a:lstStyle/>
          <a:p>
            <a:pPr marL="0" marR="0" lvl="0" indent="0" algn="ctr" defTabSz="914446"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a:ln>
                <a:noFill/>
              </a:ln>
              <a:solidFill>
                <a:srgbClr val="FFFFFF"/>
              </a:solidFill>
              <a:effectLst/>
              <a:uLnTx/>
              <a:uFillTx/>
              <a:latin typeface="Cambria" panose="02040503050406030204"/>
              <a:ea typeface="+mn-ea"/>
              <a:cs typeface="+mn-cs"/>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3F69676-57CC-33DE-3FF4-FEB6152BD810}"/>
                  </a:ext>
                </a:extLst>
              </p:cNvPr>
              <p:cNvSpPr txBox="1"/>
              <p:nvPr/>
            </p:nvSpPr>
            <p:spPr>
              <a:xfrm>
                <a:off x="3154768" y="2337972"/>
                <a:ext cx="5535519" cy="876394"/>
              </a:xfrm>
              <a:prstGeom prst="rect">
                <a:avLst/>
              </a:prstGeom>
              <a:noFill/>
            </p:spPr>
            <p:txBody>
              <a:bodyPr wrap="square">
                <a:spAutoFit/>
              </a:bodyPr>
              <a:lstStyle/>
              <a:p>
                <a:pPr defTabSz="914446"/>
                <a14:m>
                  <m:oMathPara xmlns:m="http://schemas.openxmlformats.org/officeDocument/2006/math">
                    <m:oMathParaPr>
                      <m:jc m:val="centerGroup"/>
                    </m:oMathParaPr>
                    <m:oMath xmlns:m="http://schemas.openxmlformats.org/officeDocument/2006/math">
                      <m:r>
                        <a:rPr lang="en-US" sz="1867" i="1">
                          <a:solidFill>
                            <a:srgbClr val="062E6D"/>
                          </a:solidFill>
                          <a:latin typeface="Cambria Math" panose="02040503050406030204" pitchFamily="18" charset="0"/>
                        </a:rPr>
                        <m:t>𝑅𝑆𝑆</m:t>
                      </m:r>
                      <m:r>
                        <a:rPr lang="en-US" sz="1867" i="1">
                          <a:solidFill>
                            <a:srgbClr val="062E6D"/>
                          </a:solidFill>
                          <a:latin typeface="Cambria Math" panose="02040503050406030204" pitchFamily="18" charset="0"/>
                        </a:rPr>
                        <m:t>(</m:t>
                      </m:r>
                      <m:r>
                        <a:rPr lang="en-US" sz="1867" i="1">
                          <a:solidFill>
                            <a:srgbClr val="062E6D"/>
                          </a:solidFill>
                          <a:latin typeface="Cambria Math" panose="02040503050406030204" pitchFamily="18" charset="0"/>
                        </a:rPr>
                        <m:t>𝑅𝑒𝑠𝑖𝑑𝑢𝑎𝑙</m:t>
                      </m:r>
                      <m:r>
                        <a:rPr lang="en-US" sz="1867" i="1">
                          <a:solidFill>
                            <a:srgbClr val="062E6D"/>
                          </a:solidFill>
                          <a:latin typeface="Cambria Math" panose="02040503050406030204" pitchFamily="18" charset="0"/>
                        </a:rPr>
                        <m:t> </m:t>
                      </m:r>
                      <m:r>
                        <a:rPr lang="en-US" sz="1867" i="1">
                          <a:solidFill>
                            <a:srgbClr val="062E6D"/>
                          </a:solidFill>
                          <a:latin typeface="Cambria Math" panose="02040503050406030204" pitchFamily="18" charset="0"/>
                        </a:rPr>
                        <m:t>𝑆𝑢𝑚</m:t>
                      </m:r>
                      <m:r>
                        <a:rPr lang="en-US" sz="1867" i="1">
                          <a:solidFill>
                            <a:srgbClr val="062E6D"/>
                          </a:solidFill>
                          <a:latin typeface="Cambria Math" panose="02040503050406030204" pitchFamily="18" charset="0"/>
                        </a:rPr>
                        <m:t> </m:t>
                      </m:r>
                      <m:r>
                        <a:rPr lang="en-US" sz="1867" i="1">
                          <a:solidFill>
                            <a:srgbClr val="062E6D"/>
                          </a:solidFill>
                          <a:latin typeface="Cambria Math" panose="02040503050406030204" pitchFamily="18" charset="0"/>
                        </a:rPr>
                        <m:t>𝑜𝑓</m:t>
                      </m:r>
                      <m:r>
                        <a:rPr lang="en-US" sz="1867" i="1">
                          <a:solidFill>
                            <a:srgbClr val="062E6D"/>
                          </a:solidFill>
                          <a:latin typeface="Cambria Math" panose="02040503050406030204" pitchFamily="18" charset="0"/>
                        </a:rPr>
                        <m:t> </m:t>
                      </m:r>
                      <m:r>
                        <a:rPr lang="en-US" sz="1867" i="1">
                          <a:solidFill>
                            <a:srgbClr val="062E6D"/>
                          </a:solidFill>
                          <a:latin typeface="Cambria Math" panose="02040503050406030204" pitchFamily="18" charset="0"/>
                        </a:rPr>
                        <m:t>𝑆𝑞𝑢𝑎𝑟𝑒𝑠</m:t>
                      </m:r>
                      <m:r>
                        <a:rPr lang="en-US" sz="1867" i="1">
                          <a:solidFill>
                            <a:srgbClr val="062E6D"/>
                          </a:solidFill>
                          <a:latin typeface="Cambria Math" panose="02040503050406030204" pitchFamily="18" charset="0"/>
                        </a:rPr>
                        <m:t>)=</m:t>
                      </m:r>
                      <m:nary>
                        <m:naryPr>
                          <m:chr m:val="∑"/>
                          <m:ctrlPr>
                            <a:rPr lang="en-CA" sz="1867" i="1">
                              <a:solidFill>
                                <a:srgbClr val="062E6D"/>
                              </a:solidFill>
                              <a:latin typeface="Cambria Math" panose="02040503050406030204" pitchFamily="18" charset="0"/>
                            </a:rPr>
                          </m:ctrlPr>
                        </m:naryPr>
                        <m:sub>
                          <m:r>
                            <m:rPr>
                              <m:brk m:alnAt="23"/>
                            </m:rPr>
                            <a:rPr lang="en-US" sz="1867" i="1">
                              <a:solidFill>
                                <a:srgbClr val="062E6D"/>
                              </a:solidFill>
                              <a:latin typeface="Cambria Math" panose="02040503050406030204" pitchFamily="18" charset="0"/>
                            </a:rPr>
                            <m:t>𝑖</m:t>
                          </m:r>
                          <m:r>
                            <a:rPr lang="en-US" sz="1867" i="1">
                              <a:solidFill>
                                <a:srgbClr val="062E6D"/>
                              </a:solidFill>
                              <a:latin typeface="Cambria Math" panose="02040503050406030204" pitchFamily="18" charset="0"/>
                            </a:rPr>
                            <m:t>=1</m:t>
                          </m:r>
                        </m:sub>
                        <m:sup>
                          <m:r>
                            <a:rPr lang="en-US" sz="1867" i="1">
                              <a:solidFill>
                                <a:srgbClr val="062E6D"/>
                              </a:solidFill>
                              <a:latin typeface="Cambria Math" panose="02040503050406030204" pitchFamily="18" charset="0"/>
                            </a:rPr>
                            <m:t>𝑛</m:t>
                          </m:r>
                        </m:sup>
                        <m:e>
                          <m:sSup>
                            <m:sSupPr>
                              <m:ctrlPr>
                                <a:rPr lang="en-CA" sz="1867" i="1">
                                  <a:solidFill>
                                    <a:srgbClr val="062E6D"/>
                                  </a:solidFill>
                                  <a:latin typeface="Cambria Math" panose="02040503050406030204" pitchFamily="18" charset="0"/>
                                </a:rPr>
                              </m:ctrlPr>
                            </m:sSupPr>
                            <m:e>
                              <m:d>
                                <m:dPr>
                                  <m:ctrlPr>
                                    <a:rPr lang="en-CA" sz="1867" i="1">
                                      <a:solidFill>
                                        <a:srgbClr val="062E6D"/>
                                      </a:solidFill>
                                      <a:latin typeface="Cambria Math" panose="02040503050406030204" pitchFamily="18" charset="0"/>
                                    </a:rPr>
                                  </m:ctrlPr>
                                </m:dPr>
                                <m:e>
                                  <m:sSub>
                                    <m:sSubPr>
                                      <m:ctrlPr>
                                        <a:rPr lang="en-US" sz="1867" i="1">
                                          <a:solidFill>
                                            <a:srgbClr val="062E6D"/>
                                          </a:solidFill>
                                          <a:latin typeface="Cambria Math" panose="02040503050406030204" pitchFamily="18" charset="0"/>
                                        </a:rPr>
                                      </m:ctrlPr>
                                    </m:sSubPr>
                                    <m:e>
                                      <m:r>
                                        <a:rPr lang="en-US" sz="1867" i="1">
                                          <a:solidFill>
                                            <a:srgbClr val="062E6D"/>
                                          </a:solidFill>
                                          <a:latin typeface="Cambria Math" panose="02040503050406030204" pitchFamily="18" charset="0"/>
                                        </a:rPr>
                                        <m:t>𝑌</m:t>
                                      </m:r>
                                    </m:e>
                                    <m:sub>
                                      <m:r>
                                        <a:rPr lang="en-US" sz="1867" i="1">
                                          <a:solidFill>
                                            <a:srgbClr val="062E6D"/>
                                          </a:solidFill>
                                          <a:latin typeface="Cambria Math" panose="02040503050406030204" pitchFamily="18" charset="0"/>
                                        </a:rPr>
                                        <m:t>𝑖</m:t>
                                      </m:r>
                                    </m:sub>
                                  </m:sSub>
                                  <m:r>
                                    <a:rPr lang="en-US" sz="1867" i="1">
                                      <a:solidFill>
                                        <a:srgbClr val="062E6D"/>
                                      </a:solidFill>
                                      <a:latin typeface="Cambria Math" panose="02040503050406030204" pitchFamily="18" charset="0"/>
                                    </a:rPr>
                                    <m:t>−</m:t>
                                  </m:r>
                                  <m:sSub>
                                    <m:sSubPr>
                                      <m:ctrlPr>
                                        <a:rPr lang="en-US" sz="1867" i="1">
                                          <a:solidFill>
                                            <a:srgbClr val="062E6D"/>
                                          </a:solidFill>
                                          <a:latin typeface="Cambria Math" panose="02040503050406030204" pitchFamily="18" charset="0"/>
                                        </a:rPr>
                                      </m:ctrlPr>
                                    </m:sSubPr>
                                    <m:e>
                                      <m:acc>
                                        <m:accPr>
                                          <m:chr m:val="̂"/>
                                          <m:ctrlPr>
                                            <a:rPr lang="en-US" sz="1867" i="1">
                                              <a:solidFill>
                                                <a:srgbClr val="062E6D"/>
                                              </a:solidFill>
                                              <a:latin typeface="Cambria Math" panose="02040503050406030204" pitchFamily="18" charset="0"/>
                                            </a:rPr>
                                          </m:ctrlPr>
                                        </m:accPr>
                                        <m:e>
                                          <m:r>
                                            <a:rPr lang="en-US" sz="1867" i="1">
                                              <a:solidFill>
                                                <a:srgbClr val="062E6D"/>
                                              </a:solidFill>
                                              <a:latin typeface="Cambria Math" panose="02040503050406030204" pitchFamily="18" charset="0"/>
                                            </a:rPr>
                                            <m:t>𝑌</m:t>
                                          </m:r>
                                        </m:e>
                                      </m:acc>
                                    </m:e>
                                    <m:sub>
                                      <m:r>
                                        <a:rPr lang="en-US" sz="1867" i="1">
                                          <a:solidFill>
                                            <a:srgbClr val="062E6D"/>
                                          </a:solidFill>
                                          <a:latin typeface="Cambria Math" panose="02040503050406030204" pitchFamily="18" charset="0"/>
                                        </a:rPr>
                                        <m:t>𝑖</m:t>
                                      </m:r>
                                    </m:sub>
                                  </m:sSub>
                                </m:e>
                              </m:d>
                            </m:e>
                            <m:sup>
                              <m:r>
                                <a:rPr lang="en-CA" sz="1867" i="1">
                                  <a:solidFill>
                                    <a:srgbClr val="062E6D"/>
                                  </a:solidFill>
                                  <a:latin typeface="Cambria Math" panose="02040503050406030204" pitchFamily="18" charset="0"/>
                                </a:rPr>
                                <m:t>2</m:t>
                              </m:r>
                            </m:sup>
                          </m:sSup>
                        </m:e>
                      </m:nary>
                    </m:oMath>
                  </m:oMathPara>
                </a14:m>
                <a:endParaRPr lang="en-US" sz="1867" dirty="0">
                  <a:solidFill>
                    <a:srgbClr val="000000"/>
                  </a:solidFill>
                  <a:latin typeface="Cambria" panose="02040503050406030204"/>
                </a:endParaRPr>
              </a:p>
            </p:txBody>
          </p:sp>
        </mc:Choice>
        <mc:Fallback xmlns="">
          <p:sp>
            <p:nvSpPr>
              <p:cNvPr id="42" name="TextBox 41">
                <a:extLst>
                  <a:ext uri="{FF2B5EF4-FFF2-40B4-BE49-F238E27FC236}">
                    <a16:creationId xmlns:a16="http://schemas.microsoft.com/office/drawing/2014/main" id="{B3F69676-57CC-33DE-3FF4-FEB6152BD810}"/>
                  </a:ext>
                </a:extLst>
              </p:cNvPr>
              <p:cNvSpPr txBox="1">
                <a:spLocks noRot="1" noChangeAspect="1" noMove="1" noResize="1" noEditPoints="1" noAdjustHandles="1" noChangeArrowheads="1" noChangeShapeType="1" noTextEdit="1"/>
              </p:cNvSpPr>
              <p:nvPr/>
            </p:nvSpPr>
            <p:spPr>
              <a:xfrm>
                <a:off x="3154768" y="2337972"/>
                <a:ext cx="5535519" cy="876394"/>
              </a:xfrm>
              <a:prstGeom prst="rect">
                <a:avLst/>
              </a:prstGeom>
              <a:blipFill>
                <a:blip r:embed="rId8"/>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077472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7080</TotalTime>
  <Words>2538</Words>
  <Application>Microsoft Office PowerPoint</Application>
  <PresentationFormat>Widescreen</PresentationFormat>
  <Paragraphs>322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Cambria</vt:lpstr>
      <vt:lpstr>Cambria Math</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kukesh kodess</dc:creator>
  <cp:lastModifiedBy>Ryan Ahmed</cp:lastModifiedBy>
  <cp:revision>513</cp:revision>
  <dcterms:created xsi:type="dcterms:W3CDTF">2019-11-18T17:58:36Z</dcterms:created>
  <dcterms:modified xsi:type="dcterms:W3CDTF">2025-05-16T03:12:46Z</dcterms:modified>
</cp:coreProperties>
</file>