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565" r:id="rId2"/>
    <p:sldId id="4221" r:id="rId3"/>
    <p:sldId id="4218" r:id="rId4"/>
    <p:sldId id="4228" r:id="rId5"/>
    <p:sldId id="27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BFD1"/>
    <a:srgbClr val="D56E48"/>
    <a:srgbClr val="0C1752"/>
    <a:srgbClr val="11CCDD"/>
    <a:srgbClr val="E3E9EE"/>
    <a:srgbClr val="FFFFFF"/>
    <a:srgbClr val="F09063"/>
    <a:srgbClr val="F9F9F9"/>
    <a:srgbClr val="E7C24C"/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1" autoAdjust="0"/>
    <p:restoredTop sz="94721"/>
  </p:normalViewPr>
  <p:slideViewPr>
    <p:cSldViewPr snapToGrid="0" snapToObjects="1">
      <p:cViewPr>
        <p:scale>
          <a:sx n="100" d="100"/>
          <a:sy n="100" d="100"/>
        </p:scale>
        <p:origin x="70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BB5DF1-6160-48DA-9244-780755A51C3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66F586A-A994-4804-9C96-3046E55639C7}">
      <dgm:prSet phldrT="[Text]" custT="1"/>
      <dgm:spPr>
        <a:solidFill>
          <a:srgbClr val="0C1752"/>
        </a:solidFill>
        <a:ln>
          <a:solidFill>
            <a:srgbClr val="0C1752"/>
          </a:solidFill>
        </a:ln>
      </dgm:spPr>
      <dgm:t>
        <a:bodyPr/>
        <a:lstStyle/>
        <a:p>
          <a:r>
            <a:rPr lang="en-CA" sz="2200" dirty="0">
              <a:latin typeface="Montserrat" panose="00000500000000000000" pitchFamily="2" charset="0"/>
            </a:rPr>
            <a:t>Learn how to configure OpenAI API and set your API key.</a:t>
          </a:r>
          <a:endParaRPr lang="en-CA" sz="2200" dirty="0">
            <a:latin typeface="Montserrat" panose="00000500000000000000" pitchFamily="2" charset="0"/>
            <a:cs typeface="Mongolian Baiti" panose="03000500000000000000" pitchFamily="66" charset="0"/>
          </a:endParaRPr>
        </a:p>
      </dgm:t>
    </dgm:pt>
    <dgm:pt modelId="{0E646359-7774-44D7-A78E-48FF645A581F}" type="parTrans" cxnId="{9FB5AB61-78F8-4CE9-BA1C-2D3174FA942B}">
      <dgm:prSet/>
      <dgm:spPr/>
      <dgm:t>
        <a:bodyPr/>
        <a:lstStyle/>
        <a:p>
          <a:endParaRPr lang="en-CA" sz="2200">
            <a:latin typeface="Montserrat" panose="00000500000000000000" pitchFamily="2" charset="0"/>
            <a:cs typeface="Mongolian Baiti" panose="03000500000000000000" pitchFamily="66" charset="0"/>
          </a:endParaRPr>
        </a:p>
      </dgm:t>
    </dgm:pt>
    <dgm:pt modelId="{354A0CE6-2E67-42BB-BD99-61C4184CA873}" type="sibTrans" cxnId="{9FB5AB61-78F8-4CE9-BA1C-2D3174FA942B}">
      <dgm:prSet/>
      <dgm:spPr/>
      <dgm:t>
        <a:bodyPr/>
        <a:lstStyle/>
        <a:p>
          <a:endParaRPr lang="en-CA" sz="2200">
            <a:latin typeface="Montserrat" panose="00000500000000000000" pitchFamily="2" charset="0"/>
            <a:cs typeface="Mongolian Baiti" panose="03000500000000000000" pitchFamily="66" charset="0"/>
          </a:endParaRPr>
        </a:p>
      </dgm:t>
    </dgm:pt>
    <dgm:pt modelId="{AE448167-5109-44D4-A3C5-12D725999213}">
      <dgm:prSet custT="1"/>
      <dgm:spPr>
        <a:solidFill>
          <a:srgbClr val="D56E48"/>
        </a:solidFill>
      </dgm:spPr>
      <dgm:t>
        <a:bodyPr/>
        <a:lstStyle/>
        <a:p>
          <a:pPr>
            <a:buNone/>
          </a:pPr>
          <a:r>
            <a:rPr lang="en-CA" sz="2200" dirty="0">
              <a:latin typeface="Montserrat" panose="00000500000000000000" pitchFamily="2" charset="0"/>
            </a:rPr>
            <a:t>Communicate with powerful AI models like OpenAI’s GPT using their APIs.</a:t>
          </a:r>
        </a:p>
      </dgm:t>
    </dgm:pt>
    <dgm:pt modelId="{5123E949-F346-46BA-A368-4E1D25A8C35C}" type="parTrans" cxnId="{4E2B83F8-C3D6-4BF3-B556-F1BFC3878475}">
      <dgm:prSet/>
      <dgm:spPr/>
      <dgm:t>
        <a:bodyPr/>
        <a:lstStyle/>
        <a:p>
          <a:endParaRPr lang="en-CA" sz="2200"/>
        </a:p>
      </dgm:t>
    </dgm:pt>
    <dgm:pt modelId="{1457EFAC-A666-4F84-9CDF-7FC3E9D09F89}" type="sibTrans" cxnId="{4E2B83F8-C3D6-4BF3-B556-F1BFC3878475}">
      <dgm:prSet/>
      <dgm:spPr/>
      <dgm:t>
        <a:bodyPr/>
        <a:lstStyle/>
        <a:p>
          <a:endParaRPr lang="en-CA" sz="2200"/>
        </a:p>
      </dgm:t>
    </dgm:pt>
    <dgm:pt modelId="{C1F894C9-D488-4314-BCF5-BD051D4FE019}">
      <dgm:prSet custT="1"/>
      <dgm:spPr>
        <a:solidFill>
          <a:srgbClr val="1BBFD1"/>
        </a:solidFill>
      </dgm:spPr>
      <dgm:t>
        <a:bodyPr/>
        <a:lstStyle/>
        <a:p>
          <a:pPr>
            <a:buNone/>
          </a:pPr>
          <a:r>
            <a:rPr lang="en-CA" sz="2200" dirty="0">
              <a:latin typeface="Montserrat" panose="00000500000000000000" pitchFamily="2" charset="0"/>
            </a:rPr>
            <a:t>Discover how to guide the AI’s behavior using "System Prompts," which represent special instructions that shape how the AI responds.</a:t>
          </a:r>
        </a:p>
      </dgm:t>
    </dgm:pt>
    <dgm:pt modelId="{7373A1BB-76A0-44EB-A759-B3D75BFC2FAA}" type="parTrans" cxnId="{35C1CD63-6D2F-448E-89BC-1CB8E09A866A}">
      <dgm:prSet/>
      <dgm:spPr/>
      <dgm:t>
        <a:bodyPr/>
        <a:lstStyle/>
        <a:p>
          <a:endParaRPr lang="en-CA" sz="2200"/>
        </a:p>
      </dgm:t>
    </dgm:pt>
    <dgm:pt modelId="{A97152BF-695F-46D2-BB2C-DF8FDB6F8AF4}" type="sibTrans" cxnId="{35C1CD63-6D2F-448E-89BC-1CB8E09A866A}">
      <dgm:prSet/>
      <dgm:spPr/>
      <dgm:t>
        <a:bodyPr/>
        <a:lstStyle/>
        <a:p>
          <a:endParaRPr lang="en-CA" sz="2200"/>
        </a:p>
      </dgm:t>
    </dgm:pt>
    <dgm:pt modelId="{AC41D8FD-4E5C-4E27-852C-3FA24A603F31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pPr>
            <a:buNone/>
          </a:pPr>
          <a:r>
            <a:rPr lang="en-CA" sz="2200" dirty="0">
              <a:latin typeface="Montserrat" panose="00000500000000000000" pitchFamily="2" charset="0"/>
            </a:rPr>
            <a:t>Understand the concept of “Tokens” in Large Language Models </a:t>
          </a:r>
        </a:p>
      </dgm:t>
    </dgm:pt>
    <dgm:pt modelId="{C8BDFEE5-80F9-4518-9303-B94C1CDD64A0}" type="parTrans" cxnId="{8C00C29C-43C7-4759-A7C9-1B98767DA756}">
      <dgm:prSet/>
      <dgm:spPr/>
      <dgm:t>
        <a:bodyPr/>
        <a:lstStyle/>
        <a:p>
          <a:endParaRPr lang="en-CA"/>
        </a:p>
      </dgm:t>
    </dgm:pt>
    <dgm:pt modelId="{71D336D6-F0C8-400E-A354-A87862B8949E}" type="sibTrans" cxnId="{8C00C29C-43C7-4759-A7C9-1B98767DA756}">
      <dgm:prSet/>
      <dgm:spPr/>
      <dgm:t>
        <a:bodyPr/>
        <a:lstStyle/>
        <a:p>
          <a:endParaRPr lang="en-CA"/>
        </a:p>
      </dgm:t>
    </dgm:pt>
    <dgm:pt modelId="{91AECCB5-357E-4817-8D8B-617F328E7EE2}" type="pres">
      <dgm:prSet presAssocID="{C5BB5DF1-6160-48DA-9244-780755A51C37}" presName="diagram" presStyleCnt="0">
        <dgm:presLayoutVars>
          <dgm:dir/>
          <dgm:resizeHandles val="exact"/>
        </dgm:presLayoutVars>
      </dgm:prSet>
      <dgm:spPr/>
    </dgm:pt>
    <dgm:pt modelId="{1B558E55-37DC-4859-9ABB-EFE02DEEEF05}" type="pres">
      <dgm:prSet presAssocID="{566F586A-A994-4804-9C96-3046E55639C7}" presName="node" presStyleLbl="node1" presStyleIdx="0" presStyleCnt="4">
        <dgm:presLayoutVars>
          <dgm:bulletEnabled val="1"/>
        </dgm:presLayoutVars>
      </dgm:prSet>
      <dgm:spPr/>
    </dgm:pt>
    <dgm:pt modelId="{37F8B5B6-4041-4689-A87E-63C71563838F}" type="pres">
      <dgm:prSet presAssocID="{354A0CE6-2E67-42BB-BD99-61C4184CA873}" presName="sibTrans" presStyleCnt="0"/>
      <dgm:spPr/>
    </dgm:pt>
    <dgm:pt modelId="{AE55CE9D-D41C-43D7-8AF1-C7109FBA504A}" type="pres">
      <dgm:prSet presAssocID="{AE448167-5109-44D4-A3C5-12D725999213}" presName="node" presStyleLbl="node1" presStyleIdx="1" presStyleCnt="4">
        <dgm:presLayoutVars>
          <dgm:bulletEnabled val="1"/>
        </dgm:presLayoutVars>
      </dgm:prSet>
      <dgm:spPr/>
    </dgm:pt>
    <dgm:pt modelId="{2F6C3DB3-C2CF-41EB-AC92-395D32935A6C}" type="pres">
      <dgm:prSet presAssocID="{1457EFAC-A666-4F84-9CDF-7FC3E9D09F89}" presName="sibTrans" presStyleCnt="0"/>
      <dgm:spPr/>
    </dgm:pt>
    <dgm:pt modelId="{895A8B87-AFED-48A0-9055-60A1D952B9E9}" type="pres">
      <dgm:prSet presAssocID="{C1F894C9-D488-4314-BCF5-BD051D4FE019}" presName="node" presStyleLbl="node1" presStyleIdx="2" presStyleCnt="4">
        <dgm:presLayoutVars>
          <dgm:bulletEnabled val="1"/>
        </dgm:presLayoutVars>
      </dgm:prSet>
      <dgm:spPr/>
    </dgm:pt>
    <dgm:pt modelId="{18B7D65E-B130-410E-9840-2DD66048AFE6}" type="pres">
      <dgm:prSet presAssocID="{A97152BF-695F-46D2-BB2C-DF8FDB6F8AF4}" presName="sibTrans" presStyleCnt="0"/>
      <dgm:spPr/>
    </dgm:pt>
    <dgm:pt modelId="{114DD3D5-737B-456C-B2DA-8F6C242B29ED}" type="pres">
      <dgm:prSet presAssocID="{AC41D8FD-4E5C-4E27-852C-3FA24A603F31}" presName="node" presStyleLbl="node1" presStyleIdx="3" presStyleCnt="4">
        <dgm:presLayoutVars>
          <dgm:bulletEnabled val="1"/>
        </dgm:presLayoutVars>
      </dgm:prSet>
      <dgm:spPr/>
    </dgm:pt>
  </dgm:ptLst>
  <dgm:cxnLst>
    <dgm:cxn modelId="{8D874905-73C9-4E87-B0B0-20AFAE1624E1}" type="presOf" srcId="{566F586A-A994-4804-9C96-3046E55639C7}" destId="{1B558E55-37DC-4859-9ABB-EFE02DEEEF05}" srcOrd="0" destOrd="0" presId="urn:microsoft.com/office/officeart/2005/8/layout/default"/>
    <dgm:cxn modelId="{9FB5AB61-78F8-4CE9-BA1C-2D3174FA942B}" srcId="{C5BB5DF1-6160-48DA-9244-780755A51C37}" destId="{566F586A-A994-4804-9C96-3046E55639C7}" srcOrd="0" destOrd="0" parTransId="{0E646359-7774-44D7-A78E-48FF645A581F}" sibTransId="{354A0CE6-2E67-42BB-BD99-61C4184CA873}"/>
    <dgm:cxn modelId="{35C1CD63-6D2F-448E-89BC-1CB8E09A866A}" srcId="{C5BB5DF1-6160-48DA-9244-780755A51C37}" destId="{C1F894C9-D488-4314-BCF5-BD051D4FE019}" srcOrd="2" destOrd="0" parTransId="{7373A1BB-76A0-44EB-A759-B3D75BFC2FAA}" sibTransId="{A97152BF-695F-46D2-BB2C-DF8FDB6F8AF4}"/>
    <dgm:cxn modelId="{302B5A66-13D2-44A8-A3DB-44CE08BFBCA8}" type="presOf" srcId="{AE448167-5109-44D4-A3C5-12D725999213}" destId="{AE55CE9D-D41C-43D7-8AF1-C7109FBA504A}" srcOrd="0" destOrd="0" presId="urn:microsoft.com/office/officeart/2005/8/layout/default"/>
    <dgm:cxn modelId="{8114E394-479B-4A4F-A73A-5A5BA4DC2FEB}" type="presOf" srcId="{C1F894C9-D488-4314-BCF5-BD051D4FE019}" destId="{895A8B87-AFED-48A0-9055-60A1D952B9E9}" srcOrd="0" destOrd="0" presId="urn:microsoft.com/office/officeart/2005/8/layout/default"/>
    <dgm:cxn modelId="{8C00C29C-43C7-4759-A7C9-1B98767DA756}" srcId="{C5BB5DF1-6160-48DA-9244-780755A51C37}" destId="{AC41D8FD-4E5C-4E27-852C-3FA24A603F31}" srcOrd="3" destOrd="0" parTransId="{C8BDFEE5-80F9-4518-9303-B94C1CDD64A0}" sibTransId="{71D336D6-F0C8-400E-A354-A87862B8949E}"/>
    <dgm:cxn modelId="{BCF0D0E2-7832-4736-98E9-D156945CD970}" type="presOf" srcId="{C5BB5DF1-6160-48DA-9244-780755A51C37}" destId="{91AECCB5-357E-4817-8D8B-617F328E7EE2}" srcOrd="0" destOrd="0" presId="urn:microsoft.com/office/officeart/2005/8/layout/default"/>
    <dgm:cxn modelId="{289BA4E8-BF83-4DA8-BD12-8973F6CF2D53}" type="presOf" srcId="{AC41D8FD-4E5C-4E27-852C-3FA24A603F31}" destId="{114DD3D5-737B-456C-B2DA-8F6C242B29ED}" srcOrd="0" destOrd="0" presId="urn:microsoft.com/office/officeart/2005/8/layout/default"/>
    <dgm:cxn modelId="{4E2B83F8-C3D6-4BF3-B556-F1BFC3878475}" srcId="{C5BB5DF1-6160-48DA-9244-780755A51C37}" destId="{AE448167-5109-44D4-A3C5-12D725999213}" srcOrd="1" destOrd="0" parTransId="{5123E949-F346-46BA-A368-4E1D25A8C35C}" sibTransId="{1457EFAC-A666-4F84-9CDF-7FC3E9D09F89}"/>
    <dgm:cxn modelId="{8A1C0F08-D7F6-4EF0-BBC7-A54829BBDEC1}" type="presParOf" srcId="{91AECCB5-357E-4817-8D8B-617F328E7EE2}" destId="{1B558E55-37DC-4859-9ABB-EFE02DEEEF05}" srcOrd="0" destOrd="0" presId="urn:microsoft.com/office/officeart/2005/8/layout/default"/>
    <dgm:cxn modelId="{04309D3C-9431-413A-9C10-C831746B1D70}" type="presParOf" srcId="{91AECCB5-357E-4817-8D8B-617F328E7EE2}" destId="{37F8B5B6-4041-4689-A87E-63C71563838F}" srcOrd="1" destOrd="0" presId="urn:microsoft.com/office/officeart/2005/8/layout/default"/>
    <dgm:cxn modelId="{538FAF6E-D51B-41C6-9575-033314958094}" type="presParOf" srcId="{91AECCB5-357E-4817-8D8B-617F328E7EE2}" destId="{AE55CE9D-D41C-43D7-8AF1-C7109FBA504A}" srcOrd="2" destOrd="0" presId="urn:microsoft.com/office/officeart/2005/8/layout/default"/>
    <dgm:cxn modelId="{DC5E6548-A108-40DF-AA90-842A08FBE16B}" type="presParOf" srcId="{91AECCB5-357E-4817-8D8B-617F328E7EE2}" destId="{2F6C3DB3-C2CF-41EB-AC92-395D32935A6C}" srcOrd="3" destOrd="0" presId="urn:microsoft.com/office/officeart/2005/8/layout/default"/>
    <dgm:cxn modelId="{B96AA8B6-8B79-4AB2-AEBD-C3CDD67C5106}" type="presParOf" srcId="{91AECCB5-357E-4817-8D8B-617F328E7EE2}" destId="{895A8B87-AFED-48A0-9055-60A1D952B9E9}" srcOrd="4" destOrd="0" presId="urn:microsoft.com/office/officeart/2005/8/layout/default"/>
    <dgm:cxn modelId="{EBE72CF6-7905-49FE-9E7B-639953E600BC}" type="presParOf" srcId="{91AECCB5-357E-4817-8D8B-617F328E7EE2}" destId="{18B7D65E-B130-410E-9840-2DD66048AFE6}" srcOrd="5" destOrd="0" presId="urn:microsoft.com/office/officeart/2005/8/layout/default"/>
    <dgm:cxn modelId="{91544D45-1ACC-4442-B394-DAC3DA583035}" type="presParOf" srcId="{91AECCB5-357E-4817-8D8B-617F328E7EE2}" destId="{114DD3D5-737B-456C-B2DA-8F6C242B29E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75956B-7142-45B3-8DE5-D244F09C1D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AE9C9BB-B8AC-4DD0-89D5-81281C0D916C}">
      <dgm:prSet custT="1"/>
      <dgm:spPr>
        <a:solidFill>
          <a:srgbClr val="D56E48"/>
        </a:solidFill>
      </dgm:spPr>
      <dgm:t>
        <a:bodyPr/>
        <a:lstStyle/>
        <a:p>
          <a:pPr>
            <a:buNone/>
          </a:pPr>
          <a:r>
            <a:rPr lang="en-US" sz="1800" dirty="0">
              <a:latin typeface="Montserrat" panose="00000500000000000000" pitchFamily="2" charset="0"/>
            </a:rPr>
            <a:t>Generative AI allows machines to create new content such as text, images, and code by learning from patterns in data.</a:t>
          </a:r>
          <a:endParaRPr lang="en-US" sz="1800" b="0" dirty="0">
            <a:latin typeface="Montserrat" panose="00000500000000000000" pitchFamily="2" charset="0"/>
          </a:endParaRPr>
        </a:p>
      </dgm:t>
    </dgm:pt>
    <dgm:pt modelId="{CC8D057D-0279-42A8-BF31-30BA8DE936CD}" type="parTrans" cxnId="{D093CB07-B679-4031-91F1-10EA69CF30DD}">
      <dgm:prSet/>
      <dgm:spPr/>
      <dgm:t>
        <a:bodyPr/>
        <a:lstStyle/>
        <a:p>
          <a:endParaRPr lang="en-CA" sz="1800" b="0">
            <a:latin typeface="Montserrat" panose="00000500000000000000" pitchFamily="2" charset="0"/>
          </a:endParaRPr>
        </a:p>
      </dgm:t>
    </dgm:pt>
    <dgm:pt modelId="{036BED05-91F6-4D59-AD86-1025387AB2B7}" type="sibTrans" cxnId="{D093CB07-B679-4031-91F1-10EA69CF30DD}">
      <dgm:prSet/>
      <dgm:spPr/>
      <dgm:t>
        <a:bodyPr/>
        <a:lstStyle/>
        <a:p>
          <a:endParaRPr lang="en-CA" sz="1800" b="0">
            <a:latin typeface="Montserrat" panose="00000500000000000000" pitchFamily="2" charset="0"/>
          </a:endParaRPr>
        </a:p>
      </dgm:t>
    </dgm:pt>
    <dgm:pt modelId="{C29176B6-A5EE-4C60-BB9B-470652CACFC0}">
      <dgm:prSet custT="1"/>
      <dgm:spPr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Montserrat" panose="00000500000000000000" pitchFamily="2" charset="0"/>
              <a:ea typeface="+mn-ea"/>
              <a:cs typeface="+mn-cs"/>
            </a:rPr>
            <a:t>Using the OpenAI API, you can easily develop intelligent AI-powered applications.</a:t>
          </a:r>
        </a:p>
      </dgm:t>
    </dgm:pt>
    <dgm:pt modelId="{DBBDF8A4-41F3-4EA6-9A39-5D4DC1F5CB6C}" type="parTrans" cxnId="{C739649E-BA7D-429E-8131-C647BE14218B}">
      <dgm:prSet/>
      <dgm:spPr/>
      <dgm:t>
        <a:bodyPr/>
        <a:lstStyle/>
        <a:p>
          <a:endParaRPr lang="en-CA" sz="1800"/>
        </a:p>
      </dgm:t>
    </dgm:pt>
    <dgm:pt modelId="{713B2A50-E1D0-4EEB-B22D-D5ADEBFDFAEE}" type="sibTrans" cxnId="{C739649E-BA7D-429E-8131-C647BE14218B}">
      <dgm:prSet/>
      <dgm:spPr/>
      <dgm:t>
        <a:bodyPr/>
        <a:lstStyle/>
        <a:p>
          <a:endParaRPr lang="en-CA" sz="1800"/>
        </a:p>
      </dgm:t>
    </dgm:pt>
    <dgm:pt modelId="{DF9BE115-47A2-46F5-AADF-653693DC7862}">
      <dgm:prSet custT="1"/>
      <dgm:spPr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Montserrat" panose="00000500000000000000" pitchFamily="2" charset="0"/>
              <a:ea typeface="+mn-ea"/>
              <a:cs typeface="+mn-cs"/>
            </a:rPr>
            <a:t>By customizing the system message, you can guide the AI’s tone, behavior, and personality to fit your use case.</a:t>
          </a:r>
        </a:p>
      </dgm:t>
    </dgm:pt>
    <dgm:pt modelId="{2CDF4383-60F0-4BA0-A7BB-C72D55A49C75}" type="parTrans" cxnId="{AB642A3B-81FA-40C9-B474-19B12F49DF3C}">
      <dgm:prSet/>
      <dgm:spPr/>
      <dgm:t>
        <a:bodyPr/>
        <a:lstStyle/>
        <a:p>
          <a:endParaRPr lang="en-CA" sz="1800"/>
        </a:p>
      </dgm:t>
    </dgm:pt>
    <dgm:pt modelId="{986B683C-1CFD-4B4E-948C-3EBB2AB470C8}" type="sibTrans" cxnId="{AB642A3B-81FA-40C9-B474-19B12F49DF3C}">
      <dgm:prSet/>
      <dgm:spPr/>
      <dgm:t>
        <a:bodyPr/>
        <a:lstStyle/>
        <a:p>
          <a:endParaRPr lang="en-CA" sz="1800"/>
        </a:p>
      </dgm:t>
    </dgm:pt>
    <dgm:pt modelId="{95456513-D0FD-4F48-90D8-5E4455111DED}">
      <dgm:prSet custT="1"/>
      <dgm:spPr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r>
            <a:rPr lang="en-US" sz="1800" dirty="0">
              <a:latin typeface="Montserrat" panose="00000500000000000000" pitchFamily="2" charset="0"/>
            </a:rPr>
            <a:t>OpenAI provides a variety of models that differ in performance, reasoning ability, and cost, giving you the flexibility to choose the best fit for your project.</a:t>
          </a:r>
        </a:p>
      </dgm:t>
    </dgm:pt>
    <dgm:pt modelId="{B61092F9-CEC5-4561-8869-C445EC83B27C}" type="parTrans" cxnId="{BD190AE7-049D-46D4-A298-E4BD7D439B3F}">
      <dgm:prSet/>
      <dgm:spPr/>
      <dgm:t>
        <a:bodyPr/>
        <a:lstStyle/>
        <a:p>
          <a:endParaRPr lang="en-CA" sz="1800"/>
        </a:p>
      </dgm:t>
    </dgm:pt>
    <dgm:pt modelId="{EC428EA7-DE21-4660-BE21-18D7C3AE91B6}" type="sibTrans" cxnId="{BD190AE7-049D-46D4-A298-E4BD7D439B3F}">
      <dgm:prSet/>
      <dgm:spPr/>
      <dgm:t>
        <a:bodyPr/>
        <a:lstStyle/>
        <a:p>
          <a:endParaRPr lang="en-CA" sz="1800"/>
        </a:p>
      </dgm:t>
    </dgm:pt>
    <dgm:pt modelId="{D0CCD457-7D44-40F6-A1E5-BE2FB793C746}" type="pres">
      <dgm:prSet presAssocID="{E375956B-7142-45B3-8DE5-D244F09C1DB8}" presName="linear" presStyleCnt="0">
        <dgm:presLayoutVars>
          <dgm:animLvl val="lvl"/>
          <dgm:resizeHandles val="exact"/>
        </dgm:presLayoutVars>
      </dgm:prSet>
      <dgm:spPr/>
    </dgm:pt>
    <dgm:pt modelId="{027A68E4-E325-47E0-AD02-050763E67EB1}" type="pres">
      <dgm:prSet presAssocID="{3AE9C9BB-B8AC-4DD0-89D5-81281C0D916C}" presName="parentText" presStyleLbl="node1" presStyleIdx="0" presStyleCnt="4" custScaleY="66710">
        <dgm:presLayoutVars>
          <dgm:chMax val="0"/>
          <dgm:bulletEnabled val="1"/>
        </dgm:presLayoutVars>
      </dgm:prSet>
      <dgm:spPr/>
    </dgm:pt>
    <dgm:pt modelId="{951F3F21-783B-497A-AEE9-7570CF1CF544}" type="pres">
      <dgm:prSet presAssocID="{036BED05-91F6-4D59-AD86-1025387AB2B7}" presName="spacer" presStyleCnt="0"/>
      <dgm:spPr/>
    </dgm:pt>
    <dgm:pt modelId="{E2219875-CE7D-425F-8C19-4B66738F9E1F}" type="pres">
      <dgm:prSet presAssocID="{C29176B6-A5EE-4C60-BB9B-470652CACFC0}" presName="parentText" presStyleLbl="node1" presStyleIdx="1" presStyleCnt="4" custScaleY="75511">
        <dgm:presLayoutVars>
          <dgm:chMax val="0"/>
          <dgm:bulletEnabled val="1"/>
        </dgm:presLayoutVars>
      </dgm:prSet>
      <dgm:spPr>
        <a:xfrm>
          <a:off x="0" y="1120671"/>
          <a:ext cx="9163638" cy="918817"/>
        </a:xfrm>
        <a:prstGeom prst="roundRect">
          <a:avLst/>
        </a:prstGeom>
      </dgm:spPr>
    </dgm:pt>
    <dgm:pt modelId="{73557A81-22F0-4A21-8392-099088286403}" type="pres">
      <dgm:prSet presAssocID="{713B2A50-E1D0-4EEB-B22D-D5ADEBFDFAEE}" presName="spacer" presStyleCnt="0"/>
      <dgm:spPr/>
    </dgm:pt>
    <dgm:pt modelId="{654BF13D-2D39-45FB-B0F4-6341CFA9BD94}" type="pres">
      <dgm:prSet presAssocID="{DF9BE115-47A2-46F5-AADF-653693DC7862}" presName="parentText" presStyleLbl="node1" presStyleIdx="2" presStyleCnt="4" custScaleY="77348">
        <dgm:presLayoutVars>
          <dgm:chMax val="0"/>
          <dgm:bulletEnabled val="1"/>
        </dgm:presLayoutVars>
      </dgm:prSet>
      <dgm:spPr>
        <a:xfrm>
          <a:off x="0" y="2226689"/>
          <a:ext cx="9163638" cy="941170"/>
        </a:xfrm>
        <a:prstGeom prst="roundRect">
          <a:avLst/>
        </a:prstGeom>
      </dgm:spPr>
    </dgm:pt>
    <dgm:pt modelId="{84E12788-892F-44D9-B181-0C602F4289FB}" type="pres">
      <dgm:prSet presAssocID="{986B683C-1CFD-4B4E-948C-3EBB2AB470C8}" presName="spacer" presStyleCnt="0"/>
      <dgm:spPr/>
    </dgm:pt>
    <dgm:pt modelId="{0D66883C-9196-47CF-B23D-10ED30862FAB}" type="pres">
      <dgm:prSet presAssocID="{95456513-D0FD-4F48-90D8-5E4455111DED}" presName="parentText" presStyleLbl="node1" presStyleIdx="3" presStyleCnt="4" custScaleY="83399">
        <dgm:presLayoutVars>
          <dgm:chMax val="0"/>
          <dgm:bulletEnabled val="1"/>
        </dgm:presLayoutVars>
      </dgm:prSet>
      <dgm:spPr>
        <a:xfrm>
          <a:off x="0" y="3355060"/>
          <a:ext cx="9163638" cy="1014799"/>
        </a:xfrm>
        <a:prstGeom prst="roundRect">
          <a:avLst/>
        </a:prstGeom>
      </dgm:spPr>
    </dgm:pt>
  </dgm:ptLst>
  <dgm:cxnLst>
    <dgm:cxn modelId="{D093CB07-B679-4031-91F1-10EA69CF30DD}" srcId="{E375956B-7142-45B3-8DE5-D244F09C1DB8}" destId="{3AE9C9BB-B8AC-4DD0-89D5-81281C0D916C}" srcOrd="0" destOrd="0" parTransId="{CC8D057D-0279-42A8-BF31-30BA8DE936CD}" sibTransId="{036BED05-91F6-4D59-AD86-1025387AB2B7}"/>
    <dgm:cxn modelId="{AB642A3B-81FA-40C9-B474-19B12F49DF3C}" srcId="{E375956B-7142-45B3-8DE5-D244F09C1DB8}" destId="{DF9BE115-47A2-46F5-AADF-653693DC7862}" srcOrd="2" destOrd="0" parTransId="{2CDF4383-60F0-4BA0-A7BB-C72D55A49C75}" sibTransId="{986B683C-1CFD-4B4E-948C-3EBB2AB470C8}"/>
    <dgm:cxn modelId="{C739649E-BA7D-429E-8131-C647BE14218B}" srcId="{E375956B-7142-45B3-8DE5-D244F09C1DB8}" destId="{C29176B6-A5EE-4C60-BB9B-470652CACFC0}" srcOrd="1" destOrd="0" parTransId="{DBBDF8A4-41F3-4EA6-9A39-5D4DC1F5CB6C}" sibTransId="{713B2A50-E1D0-4EEB-B22D-D5ADEBFDFAEE}"/>
    <dgm:cxn modelId="{A8BD7C9F-507F-4BF7-9817-3C9439CE91A0}" type="presOf" srcId="{C29176B6-A5EE-4C60-BB9B-470652CACFC0}" destId="{E2219875-CE7D-425F-8C19-4B66738F9E1F}" srcOrd="0" destOrd="0" presId="urn:microsoft.com/office/officeart/2005/8/layout/vList2"/>
    <dgm:cxn modelId="{50A944A2-4979-4868-8601-8A2A1DA40CB3}" type="presOf" srcId="{DF9BE115-47A2-46F5-AADF-653693DC7862}" destId="{654BF13D-2D39-45FB-B0F4-6341CFA9BD94}" srcOrd="0" destOrd="0" presId="urn:microsoft.com/office/officeart/2005/8/layout/vList2"/>
    <dgm:cxn modelId="{2334A0B9-8EDC-47A9-86DA-45A792C8F7A4}" type="presOf" srcId="{E375956B-7142-45B3-8DE5-D244F09C1DB8}" destId="{D0CCD457-7D44-40F6-A1E5-BE2FB793C746}" srcOrd="0" destOrd="0" presId="urn:microsoft.com/office/officeart/2005/8/layout/vList2"/>
    <dgm:cxn modelId="{A92A89C3-82A4-4548-8661-E6D9F54374C1}" type="presOf" srcId="{95456513-D0FD-4F48-90D8-5E4455111DED}" destId="{0D66883C-9196-47CF-B23D-10ED30862FAB}" srcOrd="0" destOrd="0" presId="urn:microsoft.com/office/officeart/2005/8/layout/vList2"/>
    <dgm:cxn modelId="{9A88DEC4-B723-4959-A1CF-B7AB69C333C8}" type="presOf" srcId="{3AE9C9BB-B8AC-4DD0-89D5-81281C0D916C}" destId="{027A68E4-E325-47E0-AD02-050763E67EB1}" srcOrd="0" destOrd="0" presId="urn:microsoft.com/office/officeart/2005/8/layout/vList2"/>
    <dgm:cxn modelId="{BD190AE7-049D-46D4-A298-E4BD7D439B3F}" srcId="{E375956B-7142-45B3-8DE5-D244F09C1DB8}" destId="{95456513-D0FD-4F48-90D8-5E4455111DED}" srcOrd="3" destOrd="0" parTransId="{B61092F9-CEC5-4561-8869-C445EC83B27C}" sibTransId="{EC428EA7-DE21-4660-BE21-18D7C3AE91B6}"/>
    <dgm:cxn modelId="{1DD7AAF0-5453-4FAC-875E-C0D2D73700AA}" type="presParOf" srcId="{D0CCD457-7D44-40F6-A1E5-BE2FB793C746}" destId="{027A68E4-E325-47E0-AD02-050763E67EB1}" srcOrd="0" destOrd="0" presId="urn:microsoft.com/office/officeart/2005/8/layout/vList2"/>
    <dgm:cxn modelId="{A87B5725-32A6-4836-A8B7-777C68576136}" type="presParOf" srcId="{D0CCD457-7D44-40F6-A1E5-BE2FB793C746}" destId="{951F3F21-783B-497A-AEE9-7570CF1CF544}" srcOrd="1" destOrd="0" presId="urn:microsoft.com/office/officeart/2005/8/layout/vList2"/>
    <dgm:cxn modelId="{CCC8D7B6-B78E-4D26-B6D6-BD2F50B86E63}" type="presParOf" srcId="{D0CCD457-7D44-40F6-A1E5-BE2FB793C746}" destId="{E2219875-CE7D-425F-8C19-4B66738F9E1F}" srcOrd="2" destOrd="0" presId="urn:microsoft.com/office/officeart/2005/8/layout/vList2"/>
    <dgm:cxn modelId="{CDFF2CB2-3FCD-44A7-831F-7C0D18FB82E7}" type="presParOf" srcId="{D0CCD457-7D44-40F6-A1E5-BE2FB793C746}" destId="{73557A81-22F0-4A21-8392-099088286403}" srcOrd="3" destOrd="0" presId="urn:microsoft.com/office/officeart/2005/8/layout/vList2"/>
    <dgm:cxn modelId="{CE47FC34-9E45-4A3C-9683-144579F1716D}" type="presParOf" srcId="{D0CCD457-7D44-40F6-A1E5-BE2FB793C746}" destId="{654BF13D-2D39-45FB-B0F4-6341CFA9BD94}" srcOrd="4" destOrd="0" presId="urn:microsoft.com/office/officeart/2005/8/layout/vList2"/>
    <dgm:cxn modelId="{ECD9EA37-0455-448A-B60F-0A61C378EF1C}" type="presParOf" srcId="{D0CCD457-7D44-40F6-A1E5-BE2FB793C746}" destId="{84E12788-892F-44D9-B181-0C602F4289FB}" srcOrd="5" destOrd="0" presId="urn:microsoft.com/office/officeart/2005/8/layout/vList2"/>
    <dgm:cxn modelId="{94BE9E03-1A46-4E2E-9A79-50A525137341}" type="presParOf" srcId="{D0CCD457-7D44-40F6-A1E5-BE2FB793C746}" destId="{0D66883C-9196-47CF-B23D-10ED30862FA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58E55-37DC-4859-9ABB-EFE02DEEEF05}">
      <dsp:nvSpPr>
        <dsp:cNvPr id="0" name=""/>
        <dsp:cNvSpPr/>
      </dsp:nvSpPr>
      <dsp:spPr>
        <a:xfrm>
          <a:off x="1032290" y="2601"/>
          <a:ext cx="3902713" cy="2341628"/>
        </a:xfrm>
        <a:prstGeom prst="rect">
          <a:avLst/>
        </a:prstGeom>
        <a:solidFill>
          <a:srgbClr val="0C1752"/>
        </a:solidFill>
        <a:ln w="12700" cap="flat" cmpd="sng" algn="ctr">
          <a:solidFill>
            <a:srgbClr val="0C175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>
              <a:latin typeface="Montserrat" panose="00000500000000000000" pitchFamily="2" charset="0"/>
            </a:rPr>
            <a:t>Learn how to configure OpenAI API and set your API key.</a:t>
          </a:r>
          <a:endParaRPr lang="en-CA" sz="2200" kern="1200" dirty="0">
            <a:latin typeface="Montserrat" panose="00000500000000000000" pitchFamily="2" charset="0"/>
            <a:cs typeface="Mongolian Baiti" panose="03000500000000000000" pitchFamily="66" charset="0"/>
          </a:endParaRPr>
        </a:p>
      </dsp:txBody>
      <dsp:txXfrm>
        <a:off x="1032290" y="2601"/>
        <a:ext cx="3902713" cy="2341628"/>
      </dsp:txXfrm>
    </dsp:sp>
    <dsp:sp modelId="{AE55CE9D-D41C-43D7-8AF1-C7109FBA504A}">
      <dsp:nvSpPr>
        <dsp:cNvPr id="0" name=""/>
        <dsp:cNvSpPr/>
      </dsp:nvSpPr>
      <dsp:spPr>
        <a:xfrm>
          <a:off x="5325275" y="2601"/>
          <a:ext cx="3902713" cy="2341628"/>
        </a:xfrm>
        <a:prstGeom prst="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>
              <a:latin typeface="Montserrat" panose="00000500000000000000" pitchFamily="2" charset="0"/>
            </a:rPr>
            <a:t>Communicate with powerful AI models like OpenAI’s GPT using their APIs.</a:t>
          </a:r>
        </a:p>
      </dsp:txBody>
      <dsp:txXfrm>
        <a:off x="5325275" y="2601"/>
        <a:ext cx="3902713" cy="2341628"/>
      </dsp:txXfrm>
    </dsp:sp>
    <dsp:sp modelId="{895A8B87-AFED-48A0-9055-60A1D952B9E9}">
      <dsp:nvSpPr>
        <dsp:cNvPr id="0" name=""/>
        <dsp:cNvSpPr/>
      </dsp:nvSpPr>
      <dsp:spPr>
        <a:xfrm>
          <a:off x="1032290" y="2734501"/>
          <a:ext cx="3902713" cy="2341628"/>
        </a:xfrm>
        <a:prstGeom prst="rect">
          <a:avLst/>
        </a:prstGeom>
        <a:solidFill>
          <a:srgbClr val="1BBFD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>
              <a:latin typeface="Montserrat" panose="00000500000000000000" pitchFamily="2" charset="0"/>
            </a:rPr>
            <a:t>Discover how to guide the AI’s behavior using "System Prompts," which represent special instructions that shape how the AI responds.</a:t>
          </a:r>
        </a:p>
      </dsp:txBody>
      <dsp:txXfrm>
        <a:off x="1032290" y="2734501"/>
        <a:ext cx="3902713" cy="2341628"/>
      </dsp:txXfrm>
    </dsp:sp>
    <dsp:sp modelId="{114DD3D5-737B-456C-B2DA-8F6C242B29ED}">
      <dsp:nvSpPr>
        <dsp:cNvPr id="0" name=""/>
        <dsp:cNvSpPr/>
      </dsp:nvSpPr>
      <dsp:spPr>
        <a:xfrm>
          <a:off x="5325275" y="2734501"/>
          <a:ext cx="3902713" cy="2341628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>
              <a:latin typeface="Montserrat" panose="00000500000000000000" pitchFamily="2" charset="0"/>
            </a:rPr>
            <a:t>Understand the concept of “Tokens” in Large Language Models </a:t>
          </a:r>
        </a:p>
      </dsp:txBody>
      <dsp:txXfrm>
        <a:off x="5325275" y="2734501"/>
        <a:ext cx="3902713" cy="2341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A68E4-E325-47E0-AD02-050763E67EB1}">
      <dsp:nvSpPr>
        <dsp:cNvPr id="0" name=""/>
        <dsp:cNvSpPr/>
      </dsp:nvSpPr>
      <dsp:spPr>
        <a:xfrm>
          <a:off x="0" y="121744"/>
          <a:ext cx="9264138" cy="811727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Montserrat" panose="00000500000000000000" pitchFamily="2" charset="0"/>
            </a:rPr>
            <a:t>Generative AI allows machines to create new content such as text, images, and code by learning from patterns in data.</a:t>
          </a:r>
          <a:endParaRPr lang="en-US" sz="1800" b="0" kern="1200" dirty="0">
            <a:latin typeface="Montserrat" panose="00000500000000000000" pitchFamily="2" charset="0"/>
          </a:endParaRPr>
        </a:p>
      </dsp:txBody>
      <dsp:txXfrm>
        <a:off x="39625" y="161369"/>
        <a:ext cx="9184888" cy="732477"/>
      </dsp:txXfrm>
    </dsp:sp>
    <dsp:sp modelId="{E2219875-CE7D-425F-8C19-4B66738F9E1F}">
      <dsp:nvSpPr>
        <dsp:cNvPr id="0" name=""/>
        <dsp:cNvSpPr/>
      </dsp:nvSpPr>
      <dsp:spPr>
        <a:xfrm>
          <a:off x="0" y="1120671"/>
          <a:ext cx="9264138" cy="918817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Montserrat" panose="00000500000000000000" pitchFamily="2" charset="0"/>
              <a:ea typeface="+mn-ea"/>
              <a:cs typeface="+mn-cs"/>
            </a:rPr>
            <a:t>Using the OpenAI API, you can easily develop intelligent AI-powered applications.</a:t>
          </a:r>
        </a:p>
      </dsp:txBody>
      <dsp:txXfrm>
        <a:off x="44853" y="1165524"/>
        <a:ext cx="9174432" cy="829111"/>
      </dsp:txXfrm>
    </dsp:sp>
    <dsp:sp modelId="{654BF13D-2D39-45FB-B0F4-6341CFA9BD94}">
      <dsp:nvSpPr>
        <dsp:cNvPr id="0" name=""/>
        <dsp:cNvSpPr/>
      </dsp:nvSpPr>
      <dsp:spPr>
        <a:xfrm>
          <a:off x="0" y="2226689"/>
          <a:ext cx="9264138" cy="941170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Montserrat" panose="00000500000000000000" pitchFamily="2" charset="0"/>
              <a:ea typeface="+mn-ea"/>
              <a:cs typeface="+mn-cs"/>
            </a:rPr>
            <a:t>By customizing the system message, you can guide the AI’s tone, behavior, and personality to fit your use case.</a:t>
          </a:r>
        </a:p>
      </dsp:txBody>
      <dsp:txXfrm>
        <a:off x="45944" y="2272633"/>
        <a:ext cx="9172250" cy="849282"/>
      </dsp:txXfrm>
    </dsp:sp>
    <dsp:sp modelId="{0D66883C-9196-47CF-B23D-10ED30862FAB}">
      <dsp:nvSpPr>
        <dsp:cNvPr id="0" name=""/>
        <dsp:cNvSpPr/>
      </dsp:nvSpPr>
      <dsp:spPr>
        <a:xfrm>
          <a:off x="0" y="3355060"/>
          <a:ext cx="9264138" cy="1014799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Montserrat" panose="00000500000000000000" pitchFamily="2" charset="0"/>
            </a:rPr>
            <a:t>OpenAI provides a variety of models that differ in performance, reasoning ability, and cost, giving you the flexibility to choose the best fit for your project.</a:t>
          </a:r>
        </a:p>
      </dsp:txBody>
      <dsp:txXfrm>
        <a:off x="49538" y="3404598"/>
        <a:ext cx="9165062" cy="915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1D1-6589-4D4A-810A-D1CB24D3060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34E27-21C0-AB42-9720-9468F68AD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ED6F-859A-B746-837E-C5D978EC3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CAE93-A6A2-054F-8C31-54E8ABF6A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ADB13-4A11-2643-B65C-065BE177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779B-2DF9-41ED-BDF6-094A96BB5831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DD79-905B-054B-B597-6AB72529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4DF4-5AD9-8C41-9C38-63470B32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4858-278B-D14B-9123-9451D8F7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8E07C-511F-3A43-84A6-101101291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27FEB-35FC-E245-9B8A-12B95965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BBC8-E478-43C9-A4F1-EDD4F72015DC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7081-9459-C64F-895D-A9A37C0D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C1E24-D886-5444-8983-468379B7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0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F08AD-56F2-8141-B3EC-B0792780C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A58ED-0A7F-F541-B86D-470505704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2861A-7351-3846-BCB0-C5618DA0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1BB6-29D9-437A-B4EB-C48447ACC5C8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FD98-D553-4C46-941B-9CF2C56A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676D-8472-4F4A-A337-CF5E8C49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93AB-04A1-834E-A498-C252C111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34D4-4817-FF44-8044-9A872518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B8C4A-8264-ED4C-B758-FA62E7CC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3053-3D74-4D22-89B3-9024BA4F287F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AE0D2-BE66-FF45-B7B1-F69E22F0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B4184-A60F-6246-8A9A-79DD6FEC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0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2D0B-A98C-6E4C-9A34-47981F0C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5EE8E-C392-5E47-ADCB-A446128CA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4B18-53C2-D548-8CFF-5D7097F0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BCF6-84B7-49AA-A69F-35D95B9487C2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654B-C8C3-F647-BDFC-BE54D2B2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3980-622B-334C-9137-9A866151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8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2288-ED8B-E34E-BAB6-1D26157B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E68A-CA3F-9948-9F78-46C13FEE8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E62E7-8BD2-264E-A470-F8E73C9D6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23621-D1A0-D241-B666-A457ACCA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19D7-9FF6-460F-A484-0C02884C819E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69F7B-BD42-C44E-AA35-681E6A1C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7368C-62E4-C243-98AE-B5BC9B4F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0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A85E-7345-A641-A78E-CFCE6B47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A13C7-3C24-DC40-8DAD-E16482E60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90715-8982-4245-AC34-4AFC280B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CC337-7A68-B44F-A75F-2EAED4C8C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BF17B-E9E2-5A4F-9564-4E8671A7A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A4340-16C5-D64A-954E-D207165B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2F9-9F59-4926-81E1-5AE7B5F13616}" type="datetime1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4C0C9-507A-DC40-9896-CAA4CCBF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3C304-57C8-6848-8E40-051A6BFA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9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1005-2F0C-3F41-8F0D-B94FF1E8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EC46B-9591-7147-B23E-808DFCDB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E9FE-B00F-4787-941B-81F5C60BF956}" type="datetime1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8438C-4B28-CC47-9F0D-D243C059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64186-1092-3244-AA0C-4F8C98EC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7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1ABCA-C9B4-2C4E-A11A-21473A2C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63A8-27AB-4485-9BAB-385A926DB554}" type="datetime1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8B611-5E83-0843-977C-16E1A2E8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D3613-5124-BA4D-9CAB-52053A73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5775-3C65-984A-BA3D-74F6AA54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6B8A-7DF2-254A-A58A-3F781F1A7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C9F2F-598A-9444-B48C-6BA9400EF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A619B-B04E-A94F-B294-EE523AB8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E9DF-0ED6-4B61-A1FD-8DD75280FE01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418F-6D05-564F-ACAC-0CE18B41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2FA7B-E334-F841-9F55-8FE3994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20FD-C21B-F942-933E-C7F1539A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509F0-CB84-8346-88EC-B60FAB239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B07D7-B626-4245-8DB7-641F9BE45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92CF3-BF8E-CC45-AFD1-29BF7888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C01-5047-4D04-A79D-6D96B1DB76E2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EEA5E-B447-2945-A61F-23F43D1B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3110A-1EF4-4E47-BC27-95CCC22D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6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070BF-9A90-A245-B77A-28DCF3E4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1332-889D-FA43-A51D-33C48B35B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7FC81-D9EE-0347-B9BA-8E603587A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9903-C382-4170-95C6-7F2CD4702B84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C4954-DDAB-064F-B985-8986B1132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476A-2C89-5D4A-A893-BDE076899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6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F529F-B86A-83C8-478E-307AC3091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82" y="-1"/>
            <a:ext cx="12198382" cy="68580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403872-6FAD-0F11-5844-575593A583D8}"/>
              </a:ext>
            </a:extLst>
          </p:cNvPr>
          <p:cNvSpPr/>
          <p:nvPr/>
        </p:nvSpPr>
        <p:spPr>
          <a:xfrm>
            <a:off x="134842" y="586051"/>
            <a:ext cx="401066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BUILD A CHARACTER AI CHATBOT USING OPENAI API</a:t>
            </a:r>
            <a:endParaRPr lang="en-US" sz="3200" b="1" dirty="0">
              <a:solidFill>
                <a:schemeClr val="bg1"/>
              </a:solidFill>
              <a:latin typeface="Montserrat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22CCA-AE82-A418-52D1-CBC82BEC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F9B9B-E2B4-D0E3-4656-E6F700518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F0B83B-C5A8-E0C4-77C4-95EED0BD9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3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49A778-13FA-7646-FC26-7056909860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120B4547-76A8-D5C9-52EC-A0626E701E3B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D56BF-CBDD-F0E2-1F12-7693390612A5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CBDCE8-54B3-A7B8-91C2-00217FD0BD00}"/>
              </a:ext>
            </a:extLst>
          </p:cNvPr>
          <p:cNvSpPr txBox="1"/>
          <p:nvPr/>
        </p:nvSpPr>
        <p:spPr>
          <a:xfrm>
            <a:off x="722168" y="692498"/>
            <a:ext cx="1116725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algn="ctr">
              <a:defRPr sz="2000" b="0">
                <a:solidFill>
                  <a:srgbClr val="D56E48"/>
                </a:solidFill>
              </a:defRPr>
            </a:lvl1pPr>
          </a:lstStyle>
          <a:p>
            <a:endParaRPr lang="en-CA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28FE2F-E08E-4C81-7ABC-A6F5389A8B88}"/>
              </a:ext>
            </a:extLst>
          </p:cNvPr>
          <p:cNvCxnSpPr>
            <a:cxnSpLocks/>
          </p:cNvCxnSpPr>
          <p:nvPr/>
        </p:nvCxnSpPr>
        <p:spPr>
          <a:xfrm>
            <a:off x="2758056" y="2645701"/>
            <a:ext cx="1055740" cy="6289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4FADC8-2C48-8C68-CF68-508F7BE5C028}"/>
              </a:ext>
            </a:extLst>
          </p:cNvPr>
          <p:cNvCxnSpPr>
            <a:cxnSpLocks/>
          </p:cNvCxnSpPr>
          <p:nvPr/>
        </p:nvCxnSpPr>
        <p:spPr>
          <a:xfrm>
            <a:off x="6640872" y="3614595"/>
            <a:ext cx="6904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BBB25E-298C-27E7-B1DD-9CDA8CCB2CDD}"/>
              </a:ext>
            </a:extLst>
          </p:cNvPr>
          <p:cNvSpPr txBox="1"/>
          <p:nvPr/>
        </p:nvSpPr>
        <p:spPr>
          <a:xfrm>
            <a:off x="288025" y="4633010"/>
            <a:ext cx="4136291" cy="748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46"/>
            <a:r>
              <a:rPr lang="en-US" sz="2133" b="1" dirty="0">
                <a:solidFill>
                  <a:srgbClr val="16191F"/>
                </a:solidFill>
                <a:latin typeface="Montserrat" panose="00000500000000000000" pitchFamily="2" charset="0"/>
              </a:rPr>
              <a:t>User Prompt:</a:t>
            </a:r>
            <a:r>
              <a:rPr lang="en-US" sz="2133" dirty="0">
                <a:solidFill>
                  <a:srgbClr val="16191F"/>
                </a:solidFill>
                <a:latin typeface="Montserrat" panose="00000500000000000000" pitchFamily="2" charset="0"/>
              </a:rPr>
              <a:t> </a:t>
            </a:r>
          </a:p>
          <a:p>
            <a:pPr defTabSz="914446"/>
            <a:r>
              <a:rPr lang="en-US" sz="2133" i="1" dirty="0">
                <a:solidFill>
                  <a:srgbClr val="16191F"/>
                </a:solidFill>
                <a:latin typeface="Montserrat" panose="00000500000000000000" pitchFamily="2" charset="0"/>
              </a:rPr>
              <a:t>What are you up to today?</a:t>
            </a:r>
            <a:endParaRPr lang="en-US" sz="2133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1BF394-0610-46A8-9825-39684818C55E}"/>
              </a:ext>
            </a:extLst>
          </p:cNvPr>
          <p:cNvSpPr txBox="1"/>
          <p:nvPr/>
        </p:nvSpPr>
        <p:spPr>
          <a:xfrm>
            <a:off x="8256000" y="1919524"/>
            <a:ext cx="2711945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 i="0">
                <a:solidFill>
                  <a:srgbClr val="16191F"/>
                </a:solidFill>
                <a:effectLst/>
                <a:latin typeface="+mj-lt"/>
              </a:defRPr>
            </a:lvl1pPr>
          </a:lstStyle>
          <a:p>
            <a:pPr defTabSz="914446"/>
            <a:r>
              <a:rPr lang="en-US" sz="2133" dirty="0">
                <a:latin typeface="Montserrat" panose="00000500000000000000" pitchFamily="2" charset="0"/>
              </a:rPr>
              <a:t>Model 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B2122B-C1AF-F037-61AC-012BD4934647}"/>
              </a:ext>
            </a:extLst>
          </p:cNvPr>
          <p:cNvSpPr txBox="1"/>
          <p:nvPr/>
        </p:nvSpPr>
        <p:spPr>
          <a:xfrm>
            <a:off x="189384" y="751242"/>
            <a:ext cx="11780457" cy="124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rgbClr val="1BBFD1"/>
              </a:buClr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1pPr>
            <a:lvl2pPr marL="742987" indent="-285764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949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171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394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In this project, we will build a "Character AI Chatbot" using OpenAI API. </a:t>
            </a:r>
          </a:p>
          <a:p>
            <a:r>
              <a:rPr lang="en-US" dirty="0"/>
              <a:t>Imagine being able to chat with a grumpy pirate, a fancy Shakespearean writer, or any personality you can dream up!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9E4B1BC-6ADC-1B3F-B13F-1EF845A46CA1}"/>
              </a:ext>
            </a:extLst>
          </p:cNvPr>
          <p:cNvSpPr/>
          <p:nvPr/>
        </p:nvSpPr>
        <p:spPr>
          <a:xfrm>
            <a:off x="3939104" y="3144289"/>
            <a:ext cx="2680720" cy="9684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 b="1" dirty="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pic>
        <p:nvPicPr>
          <p:cNvPr id="17" name="Picture 2" descr="The Complete History Of The ChatGPT Logo - Hatchwise">
            <a:extLst>
              <a:ext uri="{FF2B5EF4-FFF2-40B4-BE49-F238E27FC236}">
                <a16:creationId xmlns:a16="http://schemas.microsoft.com/office/drawing/2014/main" id="{EC764406-F2CD-F98C-D7DB-35D5D1871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4" r="66157" b="19929"/>
          <a:stretch/>
        </p:blipFill>
        <p:spPr bwMode="auto">
          <a:xfrm>
            <a:off x="3967791" y="3211328"/>
            <a:ext cx="884780" cy="83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C2EE0A-7D4E-7569-5FC0-4C6F39AEE6CC}"/>
              </a:ext>
            </a:extLst>
          </p:cNvPr>
          <p:cNvSpPr txBox="1"/>
          <p:nvPr/>
        </p:nvSpPr>
        <p:spPr>
          <a:xfrm>
            <a:off x="4852571" y="3443857"/>
            <a:ext cx="18925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6191F"/>
                </a:solidFill>
                <a:latin typeface="Montserrat" panose="00000500000000000000" pitchFamily="2" charset="0"/>
              </a:rPr>
              <a:t>OpenAI API</a:t>
            </a:r>
            <a:endParaRPr lang="en-CA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9F94ED-4E93-8DAE-8450-DD7A4D09A30C}"/>
              </a:ext>
            </a:extLst>
          </p:cNvPr>
          <p:cNvSpPr txBox="1"/>
          <p:nvPr/>
        </p:nvSpPr>
        <p:spPr>
          <a:xfrm>
            <a:off x="288025" y="2308718"/>
            <a:ext cx="3445826" cy="748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46"/>
            <a:r>
              <a:rPr lang="en-US" sz="2133" b="1" dirty="0">
                <a:solidFill>
                  <a:srgbClr val="16191F"/>
                </a:solidFill>
                <a:latin typeface="Montserrat" panose="00000500000000000000" pitchFamily="2" charset="0"/>
              </a:rPr>
              <a:t>AI Character:</a:t>
            </a:r>
            <a:r>
              <a:rPr lang="en-US" sz="2133" dirty="0">
                <a:solidFill>
                  <a:srgbClr val="16191F"/>
                </a:solidFill>
                <a:latin typeface="Montserrat" panose="00000500000000000000" pitchFamily="2" charset="0"/>
              </a:rPr>
              <a:t> </a:t>
            </a:r>
          </a:p>
          <a:p>
            <a:pPr defTabSz="914446"/>
            <a:r>
              <a:rPr lang="en-US" sz="2133" i="1" dirty="0">
                <a:solidFill>
                  <a:srgbClr val="16191F"/>
                </a:solidFill>
                <a:latin typeface="Montserrat" panose="00000500000000000000" pitchFamily="2" charset="0"/>
              </a:rPr>
              <a:t>Sherlock Holmes</a:t>
            </a:r>
            <a:endParaRPr lang="en-US" sz="2133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BA9850-8641-C294-AF5A-17A0A4423893}"/>
              </a:ext>
            </a:extLst>
          </p:cNvPr>
          <p:cNvCxnSpPr>
            <a:cxnSpLocks/>
          </p:cNvCxnSpPr>
          <p:nvPr/>
        </p:nvCxnSpPr>
        <p:spPr>
          <a:xfrm flipV="1">
            <a:off x="2732192" y="4123855"/>
            <a:ext cx="1081604" cy="583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33EA66B-3218-0B18-43D6-09289546E374}"/>
              </a:ext>
            </a:extLst>
          </p:cNvPr>
          <p:cNvSpPr txBox="1"/>
          <p:nvPr/>
        </p:nvSpPr>
        <p:spPr>
          <a:xfrm>
            <a:off x="7349782" y="2323991"/>
            <a:ext cx="4311038" cy="23899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defTabSz="914446">
              <a:defRPr sz="2133" b="1">
                <a:solidFill>
                  <a:srgbClr val="16191F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b="0" i="1" dirty="0"/>
              <a:t>Ah, my dear! I am engaged in the meticulous examination of some rather intriguing cases that require the sharpness of my intellect and the powers of deduction I employ so frequently.</a:t>
            </a:r>
          </a:p>
        </p:txBody>
      </p:sp>
    </p:spTree>
    <p:extLst>
      <p:ext uri="{BB962C8B-B14F-4D97-AF65-F5344CB8AC3E}">
        <p14:creationId xmlns:p14="http://schemas.microsoft.com/office/powerpoint/2010/main" val="390145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9" grpId="0" animBg="1"/>
      <p:bldP spid="3" grpId="0"/>
      <p:bldP spid="13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3259A-CD2C-0446-CFDB-7C77F895E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63B532-B70B-27B1-177A-CB748A1A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3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EB8891-9091-D8AE-274C-311260BAD8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ED59B6F3-FE94-D3AD-FBDF-FCCA6423DC88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Key Learning Outcomes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16CE7-2A01-E640-0FE1-E69B0F92F97D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773C611-BA6D-FC93-DE06-38892BF0DB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4124733"/>
              </p:ext>
            </p:extLst>
          </p:nvPr>
        </p:nvGraphicFramePr>
        <p:xfrm>
          <a:off x="-359963" y="935080"/>
          <a:ext cx="10260280" cy="5078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7D0D5BC5-AA51-6124-3A42-ADDC656CF4D1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81267" y="642643"/>
            <a:ext cx="1853533" cy="187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3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B558E55-37DC-4859-9ABB-EFE02DEEEF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1B558E55-37DC-4859-9ABB-EFE02DEEEF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E55CE9D-D41C-43D7-8AF1-C7109FBA5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AE55CE9D-D41C-43D7-8AF1-C7109FBA50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95A8B87-AFED-48A0-9055-60A1D952B9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895A8B87-AFED-48A0-9055-60A1D952B9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14DD3D5-737B-456C-B2DA-8F6C242B29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114DD3D5-737B-456C-B2DA-8F6C242B29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F6620-3831-B9AB-F1DB-0BA10580D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5EDF9A-6011-907E-EE5A-ED2477CCD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7B1850-35E4-3ECF-0670-4767056A52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10DEBF56-6EE6-076C-102C-4FD41140BA11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D3E14-E341-6833-1EBF-896296E335D0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7600C-84B4-C578-295E-23C9DFFC5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14" y="747533"/>
            <a:ext cx="1924946" cy="1903870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04D8008-416A-3257-C658-8D212E939B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4908467"/>
              </p:ext>
            </p:extLst>
          </p:nvPr>
        </p:nvGraphicFramePr>
        <p:xfrm>
          <a:off x="500964" y="1253741"/>
          <a:ext cx="9264138" cy="4491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4063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27A68E4-E325-47E0-AD02-050763E67E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027A68E4-E325-47E0-AD02-050763E67E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2219875-CE7D-425F-8C19-4B66738F9E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E2219875-CE7D-425F-8C19-4B66738F9E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54BF13D-2D39-45FB-B0F4-6341CFA9B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654BF13D-2D39-45FB-B0F4-6341CFA9BD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D66883C-9196-47CF-B23D-10ED30862F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0D66883C-9196-47CF-B23D-10ED30862F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909FB-E671-B17D-77BB-65311A51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45C378-4A8E-9187-A206-DB4730F915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25B6F-0705-62E5-DF16-79898F062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90" y="1992488"/>
            <a:ext cx="5198017" cy="14365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A9FA6F-A71D-92D5-9E16-A91F986E09CE}"/>
              </a:ext>
            </a:extLst>
          </p:cNvPr>
          <p:cNvSpPr/>
          <p:nvPr/>
        </p:nvSpPr>
        <p:spPr>
          <a:xfrm>
            <a:off x="3306715" y="3495040"/>
            <a:ext cx="5578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615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5886</TotalTime>
  <Words>296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kukesh kodess</dc:creator>
  <cp:lastModifiedBy>Ahmed, Ryan</cp:lastModifiedBy>
  <cp:revision>485</cp:revision>
  <dcterms:created xsi:type="dcterms:W3CDTF">2019-11-18T17:58:36Z</dcterms:created>
  <dcterms:modified xsi:type="dcterms:W3CDTF">2025-05-09T21:29:30Z</dcterms:modified>
</cp:coreProperties>
</file>