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565" r:id="rId2"/>
    <p:sldId id="4221" r:id="rId3"/>
    <p:sldId id="4218" r:id="rId4"/>
    <p:sldId id="4246" r:id="rId5"/>
    <p:sldId id="4262" r:id="rId6"/>
    <p:sldId id="4257" r:id="rId7"/>
    <p:sldId id="4124" r:id="rId8"/>
    <p:sldId id="4138" r:id="rId9"/>
    <p:sldId id="4140" r:id="rId10"/>
    <p:sldId id="4144" r:id="rId11"/>
    <p:sldId id="4196" r:id="rId12"/>
    <p:sldId id="4263" r:id="rId13"/>
    <p:sldId id="4228" r:id="rId14"/>
    <p:sldId id="27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1752"/>
    <a:srgbClr val="11CCDD"/>
    <a:srgbClr val="D56E48"/>
    <a:srgbClr val="1BBFD1"/>
    <a:srgbClr val="E3E9EE"/>
    <a:srgbClr val="FFFFFF"/>
    <a:srgbClr val="F09063"/>
    <a:srgbClr val="F9F9F9"/>
    <a:srgbClr val="E7C24C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39" autoAdjust="0"/>
    <p:restoredTop sz="94721"/>
  </p:normalViewPr>
  <p:slideViewPr>
    <p:cSldViewPr snapToGrid="0" snapToObjects="1">
      <p:cViewPr varScale="1">
        <p:scale>
          <a:sx n="160" d="100"/>
          <a:sy n="160" d="100"/>
        </p:scale>
        <p:origin x="24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BB5DF1-6160-48DA-9244-780755A51C3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8FA303D-DEFC-4CDB-9941-DC4F441F5D2B}">
      <dgm:prSet custT="1"/>
      <dgm:spPr>
        <a:solidFill>
          <a:srgbClr val="0C1752"/>
        </a:solidFill>
      </dgm:spPr>
      <dgm:t>
        <a:bodyPr/>
        <a:lstStyle/>
        <a:p>
          <a:pPr>
            <a:buNone/>
          </a:pPr>
          <a:r>
            <a:rPr lang="en-US" sz="1500" dirty="0">
              <a:latin typeface="Montserrat" panose="00000500000000000000" pitchFamily="2" charset="0"/>
            </a:rPr>
            <a:t>Learn what Hugging Face is by exploring the Hub and understanding its role in the AI ecosystem.</a:t>
          </a:r>
          <a:endParaRPr lang="en-CA" sz="1500" b="0" dirty="0">
            <a:latin typeface="Montserrat" panose="00000500000000000000" pitchFamily="2" charset="0"/>
          </a:endParaRPr>
        </a:p>
      </dgm:t>
    </dgm:pt>
    <dgm:pt modelId="{4CD70F76-EF0B-47C6-9D16-276937CA4167}" type="parTrans" cxnId="{D41596D6-3E34-40C8-92AD-A94EAFE036C6}">
      <dgm:prSet/>
      <dgm:spPr/>
      <dgm:t>
        <a:bodyPr/>
        <a:lstStyle/>
        <a:p>
          <a:endParaRPr lang="en-CA" sz="1600">
            <a:latin typeface="Montserrat" panose="00000500000000000000" pitchFamily="2" charset="0"/>
          </a:endParaRPr>
        </a:p>
      </dgm:t>
    </dgm:pt>
    <dgm:pt modelId="{2F5907DB-B5F3-4ACA-887C-70C2948E9A38}" type="sibTrans" cxnId="{D41596D6-3E34-40C8-92AD-A94EAFE036C6}">
      <dgm:prSet/>
      <dgm:spPr/>
      <dgm:t>
        <a:bodyPr/>
        <a:lstStyle/>
        <a:p>
          <a:endParaRPr lang="en-CA" sz="1600">
            <a:latin typeface="Montserrat" panose="00000500000000000000" pitchFamily="2" charset="0"/>
          </a:endParaRPr>
        </a:p>
      </dgm:t>
    </dgm:pt>
    <dgm:pt modelId="{085ACE81-9A60-40B7-92E8-D46723BC80BF}">
      <dgm:prSet custT="1"/>
      <dgm:spPr>
        <a:solidFill>
          <a:srgbClr val="D56E48"/>
        </a:solidFill>
      </dgm:spPr>
      <dgm:t>
        <a:bodyPr/>
        <a:lstStyle/>
        <a:p>
          <a:pPr>
            <a:buNone/>
          </a:pPr>
          <a:r>
            <a:rPr lang="en-US" sz="1500" dirty="0">
              <a:latin typeface="Montserrat" panose="00000500000000000000" pitchFamily="2" charset="0"/>
            </a:rPr>
            <a:t>Use the Transformers library to work with Hugging Face models in Python.</a:t>
          </a:r>
        </a:p>
      </dgm:t>
    </dgm:pt>
    <dgm:pt modelId="{221A7640-6AC1-4261-B262-9B06B827AA39}" type="parTrans" cxnId="{337DB493-CEC3-4DAA-BA14-BB0EC8E059F7}">
      <dgm:prSet/>
      <dgm:spPr/>
      <dgm:t>
        <a:bodyPr/>
        <a:lstStyle/>
        <a:p>
          <a:endParaRPr lang="en-CA" sz="1600">
            <a:latin typeface="Montserrat" panose="00000500000000000000" pitchFamily="2" charset="0"/>
          </a:endParaRPr>
        </a:p>
      </dgm:t>
    </dgm:pt>
    <dgm:pt modelId="{492BB42A-B5F9-4089-8BF8-8B63A05D7753}" type="sibTrans" cxnId="{337DB493-CEC3-4DAA-BA14-BB0EC8E059F7}">
      <dgm:prSet/>
      <dgm:spPr/>
      <dgm:t>
        <a:bodyPr/>
        <a:lstStyle/>
        <a:p>
          <a:endParaRPr lang="en-CA" sz="1600">
            <a:latin typeface="Montserrat" panose="00000500000000000000" pitchFamily="2" charset="0"/>
          </a:endParaRPr>
        </a:p>
      </dgm:t>
    </dgm:pt>
    <dgm:pt modelId="{21ED6117-DF89-416B-9FA4-790BC107B358}">
      <dgm:prSet custT="1"/>
      <dgm:spPr>
        <a:solidFill>
          <a:srgbClr val="1BBFD1"/>
        </a:solidFill>
      </dgm:spPr>
      <dgm:t>
        <a:bodyPr/>
        <a:lstStyle/>
        <a:p>
          <a:pPr>
            <a:buNone/>
          </a:pPr>
          <a:r>
            <a:rPr lang="en-US" sz="1500">
              <a:latin typeface="Montserrat" panose="00000500000000000000" pitchFamily="2" charset="0"/>
            </a:rPr>
            <a:t>Load open-source models by downloading pre-trained model weights and tokenizers from Hugging Face.</a:t>
          </a:r>
        </a:p>
      </dgm:t>
    </dgm:pt>
    <dgm:pt modelId="{2A6D13FE-31B5-4BC9-9E47-45B839A81D35}" type="parTrans" cxnId="{4DD08545-D34E-446E-A50D-749968B8471C}">
      <dgm:prSet/>
      <dgm:spPr/>
      <dgm:t>
        <a:bodyPr/>
        <a:lstStyle/>
        <a:p>
          <a:endParaRPr lang="en-CA" sz="1600">
            <a:latin typeface="Montserrat" panose="00000500000000000000" pitchFamily="2" charset="0"/>
          </a:endParaRPr>
        </a:p>
      </dgm:t>
    </dgm:pt>
    <dgm:pt modelId="{11BF13E8-47AF-4A12-87B1-F8DB89EAD7C3}" type="sibTrans" cxnId="{4DD08545-D34E-446E-A50D-749968B8471C}">
      <dgm:prSet/>
      <dgm:spPr/>
      <dgm:t>
        <a:bodyPr/>
        <a:lstStyle/>
        <a:p>
          <a:endParaRPr lang="en-CA" sz="1600">
            <a:latin typeface="Montserrat" panose="00000500000000000000" pitchFamily="2" charset="0"/>
          </a:endParaRPr>
        </a:p>
      </dgm:t>
    </dgm:pt>
    <dgm:pt modelId="{F5FB787A-CCED-4CEB-ABA3-28B4BEB8D7B9}">
      <dgm:prSet custT="1"/>
      <dgm:spPr>
        <a:solidFill>
          <a:srgbClr val="0C1752"/>
        </a:solidFill>
      </dgm:spPr>
      <dgm:t>
        <a:bodyPr/>
        <a:lstStyle/>
        <a:p>
          <a:pPr>
            <a:buNone/>
          </a:pPr>
          <a:r>
            <a:rPr lang="en-US" sz="1500" dirty="0">
              <a:latin typeface="Montserrat" panose="00000500000000000000" pitchFamily="2" charset="0"/>
            </a:rPr>
            <a:t>Run models efficiently using quantization techniques like bitsandbytes to fit them within Colab’s free GPU memory.</a:t>
          </a:r>
        </a:p>
      </dgm:t>
    </dgm:pt>
    <dgm:pt modelId="{2F95CE86-282B-4B68-AA4D-D764642D3977}" type="parTrans" cxnId="{B9FDA471-FA50-4807-B64A-B1788B658793}">
      <dgm:prSet/>
      <dgm:spPr/>
      <dgm:t>
        <a:bodyPr/>
        <a:lstStyle/>
        <a:p>
          <a:endParaRPr lang="en-CA" sz="1600">
            <a:latin typeface="Montserrat" panose="00000500000000000000" pitchFamily="2" charset="0"/>
          </a:endParaRPr>
        </a:p>
      </dgm:t>
    </dgm:pt>
    <dgm:pt modelId="{29A2161A-DDCD-4F71-AFC4-29DE6FA46A78}" type="sibTrans" cxnId="{B9FDA471-FA50-4807-B64A-B1788B658793}">
      <dgm:prSet/>
      <dgm:spPr/>
      <dgm:t>
        <a:bodyPr/>
        <a:lstStyle/>
        <a:p>
          <a:endParaRPr lang="en-CA" sz="1600">
            <a:latin typeface="Montserrat" panose="00000500000000000000" pitchFamily="2" charset="0"/>
          </a:endParaRPr>
        </a:p>
      </dgm:t>
    </dgm:pt>
    <dgm:pt modelId="{207D444E-6855-4E29-89CA-9E23C0D3A38B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pPr>
            <a:buNone/>
          </a:pPr>
          <a:r>
            <a:rPr lang="en-US" sz="1500" dirty="0">
              <a:latin typeface="Montserrat" panose="00000500000000000000" pitchFamily="2" charset="0"/>
            </a:rPr>
            <a:t>Read PDF content by extracting text using Python libraries such as pypdf.</a:t>
          </a:r>
        </a:p>
      </dgm:t>
    </dgm:pt>
    <dgm:pt modelId="{E529412F-C4C8-44E7-81F1-C86D79B8F2BD}" type="parTrans" cxnId="{6306C0FF-160D-4EF1-8E79-CC37B8039362}">
      <dgm:prSet/>
      <dgm:spPr/>
      <dgm:t>
        <a:bodyPr/>
        <a:lstStyle/>
        <a:p>
          <a:endParaRPr lang="en-CA" sz="1600">
            <a:latin typeface="Montserrat" panose="00000500000000000000" pitchFamily="2" charset="0"/>
          </a:endParaRPr>
        </a:p>
      </dgm:t>
    </dgm:pt>
    <dgm:pt modelId="{F20061E6-F754-46FE-891E-D29AB98FF778}" type="sibTrans" cxnId="{6306C0FF-160D-4EF1-8E79-CC37B8039362}">
      <dgm:prSet/>
      <dgm:spPr/>
      <dgm:t>
        <a:bodyPr/>
        <a:lstStyle/>
        <a:p>
          <a:endParaRPr lang="en-CA" sz="1600">
            <a:latin typeface="Montserrat" panose="00000500000000000000" pitchFamily="2" charset="0"/>
          </a:endParaRPr>
        </a:p>
      </dgm:t>
    </dgm:pt>
    <dgm:pt modelId="{44366737-B314-416F-B438-EDBB03F5729E}">
      <dgm:prSet custT="1"/>
      <dgm:spPr>
        <a:solidFill>
          <a:srgbClr val="0C1752"/>
        </a:solidFill>
      </dgm:spPr>
      <dgm:t>
        <a:bodyPr/>
        <a:lstStyle/>
        <a:p>
          <a:pPr>
            <a:buNone/>
          </a:pPr>
          <a:r>
            <a:rPr lang="en-US" sz="1500" dirty="0">
              <a:latin typeface="Montserrat" panose="00000500000000000000" pitchFamily="2" charset="0"/>
            </a:rPr>
            <a:t>Apply basic prompt engineering techniques to structure questions for models based on input text.</a:t>
          </a:r>
        </a:p>
      </dgm:t>
    </dgm:pt>
    <dgm:pt modelId="{091585AB-6CF6-41CB-824C-945C25DE7D53}" type="parTrans" cxnId="{4E76D13F-3828-4726-9CE2-23DB6FE42E63}">
      <dgm:prSet/>
      <dgm:spPr/>
      <dgm:t>
        <a:bodyPr/>
        <a:lstStyle/>
        <a:p>
          <a:endParaRPr lang="en-CA" sz="1600">
            <a:latin typeface="Montserrat" panose="00000500000000000000" pitchFamily="2" charset="0"/>
          </a:endParaRPr>
        </a:p>
      </dgm:t>
    </dgm:pt>
    <dgm:pt modelId="{A38D4F2E-BBB5-421E-9D7D-0F126EF381A9}" type="sibTrans" cxnId="{4E76D13F-3828-4726-9CE2-23DB6FE42E63}">
      <dgm:prSet/>
      <dgm:spPr/>
      <dgm:t>
        <a:bodyPr/>
        <a:lstStyle/>
        <a:p>
          <a:endParaRPr lang="en-CA" sz="1600">
            <a:latin typeface="Montserrat" panose="00000500000000000000" pitchFamily="2" charset="0"/>
          </a:endParaRPr>
        </a:p>
      </dgm:t>
    </dgm:pt>
    <dgm:pt modelId="{E420CE6D-A298-4154-A61B-DFB6C62858F3}">
      <dgm:prSet custT="1"/>
      <dgm:spPr>
        <a:solidFill>
          <a:srgbClr val="D56E48"/>
        </a:solidFill>
      </dgm:spPr>
      <dgm:t>
        <a:bodyPr/>
        <a:lstStyle/>
        <a:p>
          <a:r>
            <a:rPr lang="en-US" sz="1500" dirty="0">
              <a:latin typeface="Montserrat" panose="00000500000000000000" pitchFamily="2" charset="0"/>
            </a:rPr>
            <a:t>Build a user interface with Gradio to interact with your document Q&amp;A system and switch between models.</a:t>
          </a:r>
        </a:p>
      </dgm:t>
    </dgm:pt>
    <dgm:pt modelId="{BB23B082-6C30-401B-BFE2-275DB9CDE68C}" type="parTrans" cxnId="{AB8E4FF4-B420-4D91-A015-7B7414389C89}">
      <dgm:prSet/>
      <dgm:spPr/>
      <dgm:t>
        <a:bodyPr/>
        <a:lstStyle/>
        <a:p>
          <a:endParaRPr lang="en-CA" sz="1600">
            <a:latin typeface="Montserrat" panose="00000500000000000000" pitchFamily="2" charset="0"/>
          </a:endParaRPr>
        </a:p>
      </dgm:t>
    </dgm:pt>
    <dgm:pt modelId="{43EE41E8-B0BB-43F5-B986-95AAE5833791}" type="sibTrans" cxnId="{AB8E4FF4-B420-4D91-A015-7B7414389C89}">
      <dgm:prSet/>
      <dgm:spPr/>
      <dgm:t>
        <a:bodyPr/>
        <a:lstStyle/>
        <a:p>
          <a:endParaRPr lang="en-CA" sz="1600">
            <a:latin typeface="Montserrat" panose="00000500000000000000" pitchFamily="2" charset="0"/>
          </a:endParaRPr>
        </a:p>
      </dgm:t>
    </dgm:pt>
    <dgm:pt modelId="{9C3CDF85-7A4D-4794-B510-0C49FB9BCE73}">
      <dgm:prSet custT="1"/>
      <dgm:spPr>
        <a:solidFill>
          <a:prstClr val="white">
            <a:lumMod val="65000"/>
          </a:prst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57150" tIns="57150" rIns="57150" bIns="571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Montserrat" panose="00000500000000000000" pitchFamily="2" charset="0"/>
            </a:rPr>
            <a:t>Learn the difference between pipeline(), AutoTokenizer, &amp; </a:t>
          </a:r>
          <a:r>
            <a:rPr lang="en-US" sz="1500" kern="1200" dirty="0">
              <a:solidFill>
                <a:prstClr val="white"/>
              </a:solidFill>
              <a:latin typeface="Montserrat" panose="00000500000000000000" pitchFamily="2" charset="0"/>
              <a:ea typeface="+mn-ea"/>
              <a:cs typeface="+mn-cs"/>
            </a:rPr>
            <a:t>AutoModelFor</a:t>
          </a:r>
          <a:r>
            <a:rPr lang="en-CA" sz="1500" kern="1200" dirty="0">
              <a:solidFill>
                <a:prstClr val="white"/>
              </a:solidFill>
              <a:latin typeface="Montserrat" panose="00000500000000000000" pitchFamily="2" charset="0"/>
              <a:ea typeface="+mn-ea"/>
              <a:cs typeface="+mn-cs"/>
            </a:rPr>
            <a:t>CausalLM</a:t>
          </a:r>
          <a:endParaRPr lang="en-US" sz="1500" kern="1200" dirty="0">
            <a:solidFill>
              <a:prstClr val="white"/>
            </a:solidFill>
            <a:latin typeface="Montserrat" panose="00000500000000000000" pitchFamily="2" charset="0"/>
            <a:ea typeface="+mn-ea"/>
            <a:cs typeface="+mn-cs"/>
          </a:endParaRPr>
        </a:p>
      </dgm:t>
    </dgm:pt>
    <dgm:pt modelId="{37DCC94B-EC53-4A29-8698-1FF831989C33}" type="parTrans" cxnId="{C89D8613-F9F9-43D7-ADC0-7D0CB4365F81}">
      <dgm:prSet/>
      <dgm:spPr/>
      <dgm:t>
        <a:bodyPr/>
        <a:lstStyle/>
        <a:p>
          <a:endParaRPr lang="en-CA"/>
        </a:p>
      </dgm:t>
    </dgm:pt>
    <dgm:pt modelId="{6AB40A8A-FE29-4408-8B8A-EF109FCE19F6}" type="sibTrans" cxnId="{C89D8613-F9F9-43D7-ADC0-7D0CB4365F81}">
      <dgm:prSet/>
      <dgm:spPr/>
      <dgm:t>
        <a:bodyPr/>
        <a:lstStyle/>
        <a:p>
          <a:endParaRPr lang="en-CA"/>
        </a:p>
      </dgm:t>
    </dgm:pt>
    <dgm:pt modelId="{91AECCB5-357E-4817-8D8B-617F328E7EE2}" type="pres">
      <dgm:prSet presAssocID="{C5BB5DF1-6160-48DA-9244-780755A51C37}" presName="diagram" presStyleCnt="0">
        <dgm:presLayoutVars>
          <dgm:dir/>
          <dgm:resizeHandles val="exact"/>
        </dgm:presLayoutVars>
      </dgm:prSet>
      <dgm:spPr/>
    </dgm:pt>
    <dgm:pt modelId="{9EBD14AB-20E1-4AE1-AF27-00BB53EC156F}" type="pres">
      <dgm:prSet presAssocID="{48FA303D-DEFC-4CDB-9941-DC4F441F5D2B}" presName="node" presStyleLbl="node1" presStyleIdx="0" presStyleCnt="8">
        <dgm:presLayoutVars>
          <dgm:bulletEnabled val="1"/>
        </dgm:presLayoutVars>
      </dgm:prSet>
      <dgm:spPr/>
    </dgm:pt>
    <dgm:pt modelId="{217BB099-4B1D-4FF2-A0AA-2950198478C7}" type="pres">
      <dgm:prSet presAssocID="{2F5907DB-B5F3-4ACA-887C-70C2948E9A38}" presName="sibTrans" presStyleCnt="0"/>
      <dgm:spPr/>
    </dgm:pt>
    <dgm:pt modelId="{7BB391A7-6E6D-4794-BB40-2EDF76B5D87B}" type="pres">
      <dgm:prSet presAssocID="{085ACE81-9A60-40B7-92E8-D46723BC80BF}" presName="node" presStyleLbl="node1" presStyleIdx="1" presStyleCnt="8">
        <dgm:presLayoutVars>
          <dgm:bulletEnabled val="1"/>
        </dgm:presLayoutVars>
      </dgm:prSet>
      <dgm:spPr/>
    </dgm:pt>
    <dgm:pt modelId="{10647283-C28E-4D21-9B99-8E89BEAD6C6B}" type="pres">
      <dgm:prSet presAssocID="{492BB42A-B5F9-4089-8BF8-8B63A05D7753}" presName="sibTrans" presStyleCnt="0"/>
      <dgm:spPr/>
    </dgm:pt>
    <dgm:pt modelId="{C9C4B5F2-6E1D-4894-B828-70FC9478A949}" type="pres">
      <dgm:prSet presAssocID="{21ED6117-DF89-416B-9FA4-790BC107B358}" presName="node" presStyleLbl="node1" presStyleIdx="2" presStyleCnt="8">
        <dgm:presLayoutVars>
          <dgm:bulletEnabled val="1"/>
        </dgm:presLayoutVars>
      </dgm:prSet>
      <dgm:spPr/>
    </dgm:pt>
    <dgm:pt modelId="{E58B640F-39D8-4B85-8E08-A4F2DC51593F}" type="pres">
      <dgm:prSet presAssocID="{11BF13E8-47AF-4A12-87B1-F8DB89EAD7C3}" presName="sibTrans" presStyleCnt="0"/>
      <dgm:spPr/>
    </dgm:pt>
    <dgm:pt modelId="{FB3B960B-F632-4D4F-A9A2-7C24C17D823B}" type="pres">
      <dgm:prSet presAssocID="{F5FB787A-CCED-4CEB-ABA3-28B4BEB8D7B9}" presName="node" presStyleLbl="node1" presStyleIdx="3" presStyleCnt="8">
        <dgm:presLayoutVars>
          <dgm:bulletEnabled val="1"/>
        </dgm:presLayoutVars>
      </dgm:prSet>
      <dgm:spPr/>
    </dgm:pt>
    <dgm:pt modelId="{F4F4F702-F0AB-444B-BB47-CC6A4FDACD5A}" type="pres">
      <dgm:prSet presAssocID="{29A2161A-DDCD-4F71-AFC4-29DE6FA46A78}" presName="sibTrans" presStyleCnt="0"/>
      <dgm:spPr/>
    </dgm:pt>
    <dgm:pt modelId="{C45EF63D-862A-449A-93D1-EC5A99DC6212}" type="pres">
      <dgm:prSet presAssocID="{207D444E-6855-4E29-89CA-9E23C0D3A38B}" presName="node" presStyleLbl="node1" presStyleIdx="4" presStyleCnt="8">
        <dgm:presLayoutVars>
          <dgm:bulletEnabled val="1"/>
        </dgm:presLayoutVars>
      </dgm:prSet>
      <dgm:spPr/>
    </dgm:pt>
    <dgm:pt modelId="{8CB29EB3-219A-435F-BED0-F16854725F57}" type="pres">
      <dgm:prSet presAssocID="{F20061E6-F754-46FE-891E-D29AB98FF778}" presName="sibTrans" presStyleCnt="0"/>
      <dgm:spPr/>
    </dgm:pt>
    <dgm:pt modelId="{D627F964-070C-4885-B386-9A97BBDC2C6A}" type="pres">
      <dgm:prSet presAssocID="{44366737-B314-416F-B438-EDBB03F5729E}" presName="node" presStyleLbl="node1" presStyleIdx="5" presStyleCnt="8">
        <dgm:presLayoutVars>
          <dgm:bulletEnabled val="1"/>
        </dgm:presLayoutVars>
      </dgm:prSet>
      <dgm:spPr/>
    </dgm:pt>
    <dgm:pt modelId="{2D333D57-FA76-4455-ADC6-308246C24CEB}" type="pres">
      <dgm:prSet presAssocID="{A38D4F2E-BBB5-421E-9D7D-0F126EF381A9}" presName="sibTrans" presStyleCnt="0"/>
      <dgm:spPr/>
    </dgm:pt>
    <dgm:pt modelId="{170486E9-CCB4-4C85-91D8-2BDA4C1D00A1}" type="pres">
      <dgm:prSet presAssocID="{E420CE6D-A298-4154-A61B-DFB6C62858F3}" presName="node" presStyleLbl="node1" presStyleIdx="6" presStyleCnt="8">
        <dgm:presLayoutVars>
          <dgm:bulletEnabled val="1"/>
        </dgm:presLayoutVars>
      </dgm:prSet>
      <dgm:spPr/>
    </dgm:pt>
    <dgm:pt modelId="{7294A3DC-C7E1-4286-8CA2-92D978DA218D}" type="pres">
      <dgm:prSet presAssocID="{43EE41E8-B0BB-43F5-B986-95AAE5833791}" presName="sibTrans" presStyleCnt="0"/>
      <dgm:spPr/>
    </dgm:pt>
    <dgm:pt modelId="{A5CC2F63-300D-4811-8E69-13C31168DA4F}" type="pres">
      <dgm:prSet presAssocID="{9C3CDF85-7A4D-4794-B510-0C49FB9BCE73}" presName="node" presStyleLbl="node1" presStyleIdx="7" presStyleCnt="8">
        <dgm:presLayoutVars>
          <dgm:bulletEnabled val="1"/>
        </dgm:presLayoutVars>
      </dgm:prSet>
      <dgm:spPr>
        <a:xfrm>
          <a:off x="7625836" y="2117705"/>
          <a:ext cx="2309977" cy="1385986"/>
        </a:xfrm>
        <a:prstGeom prst="rect">
          <a:avLst/>
        </a:prstGeom>
      </dgm:spPr>
    </dgm:pt>
  </dgm:ptLst>
  <dgm:cxnLst>
    <dgm:cxn modelId="{B9930F0D-9F45-4B39-BEBE-A53207AC463D}" type="presOf" srcId="{48FA303D-DEFC-4CDB-9941-DC4F441F5D2B}" destId="{9EBD14AB-20E1-4AE1-AF27-00BB53EC156F}" srcOrd="0" destOrd="0" presId="urn:microsoft.com/office/officeart/2005/8/layout/default"/>
    <dgm:cxn modelId="{C89D8613-F9F9-43D7-ADC0-7D0CB4365F81}" srcId="{C5BB5DF1-6160-48DA-9244-780755A51C37}" destId="{9C3CDF85-7A4D-4794-B510-0C49FB9BCE73}" srcOrd="7" destOrd="0" parTransId="{37DCC94B-EC53-4A29-8698-1FF831989C33}" sibTransId="{6AB40A8A-FE29-4408-8B8A-EF109FCE19F6}"/>
    <dgm:cxn modelId="{7780AC1A-1992-4CE4-9A06-93D1C2114FFD}" type="presOf" srcId="{9C3CDF85-7A4D-4794-B510-0C49FB9BCE73}" destId="{A5CC2F63-300D-4811-8E69-13C31168DA4F}" srcOrd="0" destOrd="0" presId="urn:microsoft.com/office/officeart/2005/8/layout/default"/>
    <dgm:cxn modelId="{43BD1336-12BF-415E-94FB-B702B13652BD}" type="presOf" srcId="{085ACE81-9A60-40B7-92E8-D46723BC80BF}" destId="{7BB391A7-6E6D-4794-BB40-2EDF76B5D87B}" srcOrd="0" destOrd="0" presId="urn:microsoft.com/office/officeart/2005/8/layout/default"/>
    <dgm:cxn modelId="{4E76D13F-3828-4726-9CE2-23DB6FE42E63}" srcId="{C5BB5DF1-6160-48DA-9244-780755A51C37}" destId="{44366737-B314-416F-B438-EDBB03F5729E}" srcOrd="5" destOrd="0" parTransId="{091585AB-6CF6-41CB-824C-945C25DE7D53}" sibTransId="{A38D4F2E-BBB5-421E-9D7D-0F126EF381A9}"/>
    <dgm:cxn modelId="{4DD08545-D34E-446E-A50D-749968B8471C}" srcId="{C5BB5DF1-6160-48DA-9244-780755A51C37}" destId="{21ED6117-DF89-416B-9FA4-790BC107B358}" srcOrd="2" destOrd="0" parTransId="{2A6D13FE-31B5-4BC9-9E47-45B839A81D35}" sibTransId="{11BF13E8-47AF-4A12-87B1-F8DB89EAD7C3}"/>
    <dgm:cxn modelId="{B9FDA471-FA50-4807-B64A-B1788B658793}" srcId="{C5BB5DF1-6160-48DA-9244-780755A51C37}" destId="{F5FB787A-CCED-4CEB-ABA3-28B4BEB8D7B9}" srcOrd="3" destOrd="0" parTransId="{2F95CE86-282B-4B68-AA4D-D764642D3977}" sibTransId="{29A2161A-DDCD-4F71-AFC4-29DE6FA46A78}"/>
    <dgm:cxn modelId="{337DB493-CEC3-4DAA-BA14-BB0EC8E059F7}" srcId="{C5BB5DF1-6160-48DA-9244-780755A51C37}" destId="{085ACE81-9A60-40B7-92E8-D46723BC80BF}" srcOrd="1" destOrd="0" parTransId="{221A7640-6AC1-4261-B262-9B06B827AA39}" sibTransId="{492BB42A-B5F9-4089-8BF8-8B63A05D7753}"/>
    <dgm:cxn modelId="{DBD58096-5917-47D7-AB90-D7C123EC0F81}" type="presOf" srcId="{21ED6117-DF89-416B-9FA4-790BC107B358}" destId="{C9C4B5F2-6E1D-4894-B828-70FC9478A949}" srcOrd="0" destOrd="0" presId="urn:microsoft.com/office/officeart/2005/8/layout/default"/>
    <dgm:cxn modelId="{DF805697-D43B-4569-9B37-5E8A2E3FCB84}" type="presOf" srcId="{44366737-B314-416F-B438-EDBB03F5729E}" destId="{D627F964-070C-4885-B386-9A97BBDC2C6A}" srcOrd="0" destOrd="0" presId="urn:microsoft.com/office/officeart/2005/8/layout/default"/>
    <dgm:cxn modelId="{83A76498-9CF8-476E-8154-97B0BC96BDF2}" type="presOf" srcId="{E420CE6D-A298-4154-A61B-DFB6C62858F3}" destId="{170486E9-CCB4-4C85-91D8-2BDA4C1D00A1}" srcOrd="0" destOrd="0" presId="urn:microsoft.com/office/officeart/2005/8/layout/default"/>
    <dgm:cxn modelId="{D41596D6-3E34-40C8-92AD-A94EAFE036C6}" srcId="{C5BB5DF1-6160-48DA-9244-780755A51C37}" destId="{48FA303D-DEFC-4CDB-9941-DC4F441F5D2B}" srcOrd="0" destOrd="0" parTransId="{4CD70F76-EF0B-47C6-9D16-276937CA4167}" sibTransId="{2F5907DB-B5F3-4ACA-887C-70C2948E9A38}"/>
    <dgm:cxn modelId="{BCF0D0E2-7832-4736-98E9-D156945CD970}" type="presOf" srcId="{C5BB5DF1-6160-48DA-9244-780755A51C37}" destId="{91AECCB5-357E-4817-8D8B-617F328E7EE2}" srcOrd="0" destOrd="0" presId="urn:microsoft.com/office/officeart/2005/8/layout/default"/>
    <dgm:cxn modelId="{2F39FFE6-E328-40AE-B867-0AA12D37F782}" type="presOf" srcId="{207D444E-6855-4E29-89CA-9E23C0D3A38B}" destId="{C45EF63D-862A-449A-93D1-EC5A99DC6212}" srcOrd="0" destOrd="0" presId="urn:microsoft.com/office/officeart/2005/8/layout/default"/>
    <dgm:cxn modelId="{124E79E9-F884-41B5-A7D2-183EAC5A16BA}" type="presOf" srcId="{F5FB787A-CCED-4CEB-ABA3-28B4BEB8D7B9}" destId="{FB3B960B-F632-4D4F-A9A2-7C24C17D823B}" srcOrd="0" destOrd="0" presId="urn:microsoft.com/office/officeart/2005/8/layout/default"/>
    <dgm:cxn modelId="{AB8E4FF4-B420-4D91-A015-7B7414389C89}" srcId="{C5BB5DF1-6160-48DA-9244-780755A51C37}" destId="{E420CE6D-A298-4154-A61B-DFB6C62858F3}" srcOrd="6" destOrd="0" parTransId="{BB23B082-6C30-401B-BFE2-275DB9CDE68C}" sibTransId="{43EE41E8-B0BB-43F5-B986-95AAE5833791}"/>
    <dgm:cxn modelId="{6306C0FF-160D-4EF1-8E79-CC37B8039362}" srcId="{C5BB5DF1-6160-48DA-9244-780755A51C37}" destId="{207D444E-6855-4E29-89CA-9E23C0D3A38B}" srcOrd="4" destOrd="0" parTransId="{E529412F-C4C8-44E7-81F1-C86D79B8F2BD}" sibTransId="{F20061E6-F754-46FE-891E-D29AB98FF778}"/>
    <dgm:cxn modelId="{0C5F09C9-3D24-48C1-BE92-76AB4835E10E}" type="presParOf" srcId="{91AECCB5-357E-4817-8D8B-617F328E7EE2}" destId="{9EBD14AB-20E1-4AE1-AF27-00BB53EC156F}" srcOrd="0" destOrd="0" presId="urn:microsoft.com/office/officeart/2005/8/layout/default"/>
    <dgm:cxn modelId="{D89AC5B8-7D9C-49A2-9D1B-119A095FC751}" type="presParOf" srcId="{91AECCB5-357E-4817-8D8B-617F328E7EE2}" destId="{217BB099-4B1D-4FF2-A0AA-2950198478C7}" srcOrd="1" destOrd="0" presId="urn:microsoft.com/office/officeart/2005/8/layout/default"/>
    <dgm:cxn modelId="{4498A510-2CC6-446D-8E24-6BE8AA3B53ED}" type="presParOf" srcId="{91AECCB5-357E-4817-8D8B-617F328E7EE2}" destId="{7BB391A7-6E6D-4794-BB40-2EDF76B5D87B}" srcOrd="2" destOrd="0" presId="urn:microsoft.com/office/officeart/2005/8/layout/default"/>
    <dgm:cxn modelId="{1AAC7D6D-A969-4406-9A08-310B8F8DF441}" type="presParOf" srcId="{91AECCB5-357E-4817-8D8B-617F328E7EE2}" destId="{10647283-C28E-4D21-9B99-8E89BEAD6C6B}" srcOrd="3" destOrd="0" presId="urn:microsoft.com/office/officeart/2005/8/layout/default"/>
    <dgm:cxn modelId="{E9AE76B9-D1B7-4BCB-AEE7-75C10DD5D059}" type="presParOf" srcId="{91AECCB5-357E-4817-8D8B-617F328E7EE2}" destId="{C9C4B5F2-6E1D-4894-B828-70FC9478A949}" srcOrd="4" destOrd="0" presId="urn:microsoft.com/office/officeart/2005/8/layout/default"/>
    <dgm:cxn modelId="{3D9907D3-4D46-4188-B055-F64CAB36FE2D}" type="presParOf" srcId="{91AECCB5-357E-4817-8D8B-617F328E7EE2}" destId="{E58B640F-39D8-4B85-8E08-A4F2DC51593F}" srcOrd="5" destOrd="0" presId="urn:microsoft.com/office/officeart/2005/8/layout/default"/>
    <dgm:cxn modelId="{F1B72FF6-896A-4BC5-9638-E674D78B6920}" type="presParOf" srcId="{91AECCB5-357E-4817-8D8B-617F328E7EE2}" destId="{FB3B960B-F632-4D4F-A9A2-7C24C17D823B}" srcOrd="6" destOrd="0" presId="urn:microsoft.com/office/officeart/2005/8/layout/default"/>
    <dgm:cxn modelId="{5DDC987A-AC2D-4E51-B366-659E3D9BE475}" type="presParOf" srcId="{91AECCB5-357E-4817-8D8B-617F328E7EE2}" destId="{F4F4F702-F0AB-444B-BB47-CC6A4FDACD5A}" srcOrd="7" destOrd="0" presId="urn:microsoft.com/office/officeart/2005/8/layout/default"/>
    <dgm:cxn modelId="{6BE67F4B-9128-4AD7-9B9A-D13CFB56E83B}" type="presParOf" srcId="{91AECCB5-357E-4817-8D8B-617F328E7EE2}" destId="{C45EF63D-862A-449A-93D1-EC5A99DC6212}" srcOrd="8" destOrd="0" presId="urn:microsoft.com/office/officeart/2005/8/layout/default"/>
    <dgm:cxn modelId="{226A3A82-48AC-4E0B-8FF1-B2C304FB4049}" type="presParOf" srcId="{91AECCB5-357E-4817-8D8B-617F328E7EE2}" destId="{8CB29EB3-219A-435F-BED0-F16854725F57}" srcOrd="9" destOrd="0" presId="urn:microsoft.com/office/officeart/2005/8/layout/default"/>
    <dgm:cxn modelId="{2AAA34BF-D5F2-40A2-B039-978F216C49EA}" type="presParOf" srcId="{91AECCB5-357E-4817-8D8B-617F328E7EE2}" destId="{D627F964-070C-4885-B386-9A97BBDC2C6A}" srcOrd="10" destOrd="0" presId="urn:microsoft.com/office/officeart/2005/8/layout/default"/>
    <dgm:cxn modelId="{EC65F06D-89A4-4C3B-AFF6-18FB65FC2700}" type="presParOf" srcId="{91AECCB5-357E-4817-8D8B-617F328E7EE2}" destId="{2D333D57-FA76-4455-ADC6-308246C24CEB}" srcOrd="11" destOrd="0" presId="urn:microsoft.com/office/officeart/2005/8/layout/default"/>
    <dgm:cxn modelId="{22963E00-5A4C-4431-9847-8FD61EC7B09F}" type="presParOf" srcId="{91AECCB5-357E-4817-8D8B-617F328E7EE2}" destId="{170486E9-CCB4-4C85-91D8-2BDA4C1D00A1}" srcOrd="12" destOrd="0" presId="urn:microsoft.com/office/officeart/2005/8/layout/default"/>
    <dgm:cxn modelId="{F0C5C80F-8A0B-46B0-8848-BF604D147AB2}" type="presParOf" srcId="{91AECCB5-357E-4817-8D8B-617F328E7EE2}" destId="{7294A3DC-C7E1-4286-8CA2-92D978DA218D}" srcOrd="13" destOrd="0" presId="urn:microsoft.com/office/officeart/2005/8/layout/default"/>
    <dgm:cxn modelId="{5494859E-AA28-4A5F-BEB9-7CFC24181A70}" type="presParOf" srcId="{91AECCB5-357E-4817-8D8B-617F328E7EE2}" destId="{A5CC2F63-300D-4811-8E69-13C31168DA4F}" srcOrd="1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BB5DF1-6160-48DA-9244-780755A51C3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6C70BC7-2B70-4FBE-BE16-CD54C2518208}">
      <dgm:prSet custT="1"/>
      <dgm:spPr>
        <a:solidFill>
          <a:srgbClr val="0C175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b="1" i="0">
              <a:latin typeface="Montserrat" panose="00000500000000000000" pitchFamily="2" charset="0"/>
            </a:rPr>
            <a:t>Control:</a:t>
          </a:r>
          <a:r>
            <a:rPr lang="en-US" sz="1800" b="0" i="0">
              <a:latin typeface="Montserrat" panose="00000500000000000000" pitchFamily="2" charset="0"/>
            </a:rPr>
            <a:t> You run the model yourself, giving you more control over data privacy and customization.</a:t>
          </a:r>
        </a:p>
      </dgm:t>
    </dgm:pt>
    <dgm:pt modelId="{CFCEF06A-01F4-43CB-A670-9019BB419937}" type="parTrans" cxnId="{AE94CF04-F7BB-445A-890A-1F641E8E3483}">
      <dgm:prSet/>
      <dgm:spPr/>
      <dgm:t>
        <a:bodyPr/>
        <a:lstStyle/>
        <a:p>
          <a:endParaRPr lang="en-CA"/>
        </a:p>
      </dgm:t>
    </dgm:pt>
    <dgm:pt modelId="{1BC2E1D4-63EE-4FD3-A7FF-9C036C6BD9E2}" type="sibTrans" cxnId="{AE94CF04-F7BB-445A-890A-1F641E8E3483}">
      <dgm:prSet/>
      <dgm:spPr/>
      <dgm:t>
        <a:bodyPr/>
        <a:lstStyle/>
        <a:p>
          <a:endParaRPr lang="en-CA"/>
        </a:p>
      </dgm:t>
    </dgm:pt>
    <dgm:pt modelId="{864FB85E-8757-4519-BA22-1A0F70F9D47E}">
      <dgm:prSet custT="1"/>
      <dgm:spPr>
        <a:solidFill>
          <a:srgbClr val="D56E48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b="1" i="0" dirty="0">
              <a:latin typeface="Montserrat" panose="00000500000000000000" pitchFamily="2" charset="0"/>
            </a:rPr>
            <a:t>Cost:</a:t>
          </a:r>
          <a:r>
            <a:rPr lang="en-US" sz="1800" b="0" i="0" dirty="0">
              <a:latin typeface="Montserrat" panose="00000500000000000000" pitchFamily="2" charset="0"/>
            </a:rPr>
            <a:t> Running smaller models can be cheaper than constantly hitting paid APIs, especially during development.</a:t>
          </a:r>
        </a:p>
      </dgm:t>
    </dgm:pt>
    <dgm:pt modelId="{F2BA4DE2-7EAC-4A1B-A60B-CC5FBFEF2CEC}" type="parTrans" cxnId="{9537A9B5-2FA5-44C9-A405-F796FF6F2333}">
      <dgm:prSet/>
      <dgm:spPr/>
      <dgm:t>
        <a:bodyPr/>
        <a:lstStyle/>
        <a:p>
          <a:endParaRPr lang="en-CA"/>
        </a:p>
      </dgm:t>
    </dgm:pt>
    <dgm:pt modelId="{40484878-B8C0-4E11-84F9-596D8134FCE7}" type="sibTrans" cxnId="{9537A9B5-2FA5-44C9-A405-F796FF6F2333}">
      <dgm:prSet/>
      <dgm:spPr/>
      <dgm:t>
        <a:bodyPr/>
        <a:lstStyle/>
        <a:p>
          <a:endParaRPr lang="en-CA"/>
        </a:p>
      </dgm:t>
    </dgm:pt>
    <dgm:pt modelId="{0DB224D7-51C3-4089-AA48-5052A5946CD7}">
      <dgm:prSet custT="1"/>
      <dgm:spPr>
        <a:solidFill>
          <a:srgbClr val="11CCDD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b="1" i="0">
              <a:latin typeface="Montserrat" panose="00000500000000000000" pitchFamily="2" charset="0"/>
            </a:rPr>
            <a:t>Transparency:</a:t>
          </a:r>
          <a:r>
            <a:rPr lang="en-US" sz="1800" b="0" i="0">
              <a:latin typeface="Montserrat" panose="00000500000000000000" pitchFamily="2" charset="0"/>
            </a:rPr>
            <a:t> You can often study the model architecture and sometimes even the training data.</a:t>
          </a:r>
        </a:p>
      </dgm:t>
    </dgm:pt>
    <dgm:pt modelId="{F4D6AEAB-276F-4B47-B672-C1B1934E23D8}" type="parTrans" cxnId="{91761389-267A-46D2-968F-5D21F595CF9D}">
      <dgm:prSet/>
      <dgm:spPr/>
      <dgm:t>
        <a:bodyPr/>
        <a:lstStyle/>
        <a:p>
          <a:endParaRPr lang="en-CA"/>
        </a:p>
      </dgm:t>
    </dgm:pt>
    <dgm:pt modelId="{8396B76C-6E05-422A-8E7D-5FECBC23FDAE}" type="sibTrans" cxnId="{91761389-267A-46D2-968F-5D21F595CF9D}">
      <dgm:prSet/>
      <dgm:spPr/>
      <dgm:t>
        <a:bodyPr/>
        <a:lstStyle/>
        <a:p>
          <a:endParaRPr lang="en-CA"/>
        </a:p>
      </dgm:t>
    </dgm:pt>
    <dgm:pt modelId="{F602AF04-D10C-459F-BD15-EF805AB4985E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b="1" i="0">
              <a:latin typeface="Montserrat" panose="00000500000000000000" pitchFamily="2" charset="0"/>
            </a:rPr>
            <a:t>Community:</a:t>
          </a:r>
          <a:r>
            <a:rPr lang="en-US" sz="1800" b="0" i="0">
              <a:latin typeface="Montserrat" panose="00000500000000000000" pitchFamily="2" charset="0"/>
            </a:rPr>
            <a:t> Access to a huge variety of models fine-tuned for specific tasks.</a:t>
          </a:r>
        </a:p>
      </dgm:t>
    </dgm:pt>
    <dgm:pt modelId="{2C73F189-1ECF-4383-A688-2D8904CD59A0}" type="parTrans" cxnId="{262C3419-6E81-43A2-AB80-D7B4A5088487}">
      <dgm:prSet/>
      <dgm:spPr/>
      <dgm:t>
        <a:bodyPr/>
        <a:lstStyle/>
        <a:p>
          <a:endParaRPr lang="en-CA"/>
        </a:p>
      </dgm:t>
    </dgm:pt>
    <dgm:pt modelId="{91D1EA5C-5560-4F49-962A-0AF0D6325893}" type="sibTrans" cxnId="{262C3419-6E81-43A2-AB80-D7B4A5088487}">
      <dgm:prSet/>
      <dgm:spPr/>
      <dgm:t>
        <a:bodyPr/>
        <a:lstStyle/>
        <a:p>
          <a:endParaRPr lang="en-CA"/>
        </a:p>
      </dgm:t>
    </dgm:pt>
    <dgm:pt modelId="{5EE91AD3-7BD4-4B7A-9B74-7635E63942D2}">
      <dgm:prSet custT="1"/>
      <dgm:spPr>
        <a:solidFill>
          <a:srgbClr val="0C175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b="1" i="0" dirty="0">
              <a:latin typeface="Montserrat" panose="00000500000000000000" pitchFamily="2" charset="0"/>
            </a:rPr>
            <a:t>Offline Use:</a:t>
          </a:r>
          <a:r>
            <a:rPr lang="en-US" sz="1800" b="0" i="0" dirty="0">
              <a:latin typeface="Montserrat" panose="00000500000000000000" pitchFamily="2" charset="0"/>
            </a:rPr>
            <a:t> Once downloaded, models can potentially be run without an internet connection.</a:t>
          </a:r>
        </a:p>
      </dgm:t>
    </dgm:pt>
    <dgm:pt modelId="{0F195DF7-16EE-4B73-8F00-F448283A3401}" type="parTrans" cxnId="{5A4EAB8E-20F8-46C1-B8FB-EB96FDE171A5}">
      <dgm:prSet/>
      <dgm:spPr/>
      <dgm:t>
        <a:bodyPr/>
        <a:lstStyle/>
        <a:p>
          <a:endParaRPr lang="en-CA"/>
        </a:p>
      </dgm:t>
    </dgm:pt>
    <dgm:pt modelId="{DDB867A0-B6A3-4DE8-BB68-2470B919C9C6}" type="sibTrans" cxnId="{5A4EAB8E-20F8-46C1-B8FB-EB96FDE171A5}">
      <dgm:prSet/>
      <dgm:spPr/>
      <dgm:t>
        <a:bodyPr/>
        <a:lstStyle/>
        <a:p>
          <a:endParaRPr lang="en-CA"/>
        </a:p>
      </dgm:t>
    </dgm:pt>
    <dgm:pt modelId="{91AECCB5-357E-4817-8D8B-617F328E7EE2}" type="pres">
      <dgm:prSet presAssocID="{C5BB5DF1-6160-48DA-9244-780755A51C37}" presName="diagram" presStyleCnt="0">
        <dgm:presLayoutVars>
          <dgm:dir/>
          <dgm:resizeHandles val="exact"/>
        </dgm:presLayoutVars>
      </dgm:prSet>
      <dgm:spPr/>
    </dgm:pt>
    <dgm:pt modelId="{154F626A-26DF-47F5-9E1B-09B60BC5FFA5}" type="pres">
      <dgm:prSet presAssocID="{96C70BC7-2B70-4FBE-BE16-CD54C2518208}" presName="node" presStyleLbl="node1" presStyleIdx="0" presStyleCnt="5">
        <dgm:presLayoutVars>
          <dgm:bulletEnabled val="1"/>
        </dgm:presLayoutVars>
      </dgm:prSet>
      <dgm:spPr/>
    </dgm:pt>
    <dgm:pt modelId="{EF474F1C-3350-484C-97F4-F8ECD3D47330}" type="pres">
      <dgm:prSet presAssocID="{1BC2E1D4-63EE-4FD3-A7FF-9C036C6BD9E2}" presName="sibTrans" presStyleCnt="0"/>
      <dgm:spPr/>
    </dgm:pt>
    <dgm:pt modelId="{E54EA73E-8C71-45B3-AFF7-CC168AA46BC4}" type="pres">
      <dgm:prSet presAssocID="{864FB85E-8757-4519-BA22-1A0F70F9D47E}" presName="node" presStyleLbl="node1" presStyleIdx="1" presStyleCnt="5">
        <dgm:presLayoutVars>
          <dgm:bulletEnabled val="1"/>
        </dgm:presLayoutVars>
      </dgm:prSet>
      <dgm:spPr/>
    </dgm:pt>
    <dgm:pt modelId="{F3867CA9-7D5A-45E4-9D36-6F60BB240FC3}" type="pres">
      <dgm:prSet presAssocID="{40484878-B8C0-4E11-84F9-596D8134FCE7}" presName="sibTrans" presStyleCnt="0"/>
      <dgm:spPr/>
    </dgm:pt>
    <dgm:pt modelId="{EDA000C2-3FC3-4284-A3EF-5713D22EFC75}" type="pres">
      <dgm:prSet presAssocID="{0DB224D7-51C3-4089-AA48-5052A5946CD7}" presName="node" presStyleLbl="node1" presStyleIdx="2" presStyleCnt="5">
        <dgm:presLayoutVars>
          <dgm:bulletEnabled val="1"/>
        </dgm:presLayoutVars>
      </dgm:prSet>
      <dgm:spPr/>
    </dgm:pt>
    <dgm:pt modelId="{4EB56917-0987-4F95-8056-BC570F8C8067}" type="pres">
      <dgm:prSet presAssocID="{8396B76C-6E05-422A-8E7D-5FECBC23FDAE}" presName="sibTrans" presStyleCnt="0"/>
      <dgm:spPr/>
    </dgm:pt>
    <dgm:pt modelId="{A150B62A-409A-4E93-AC5D-1E4DD7437413}" type="pres">
      <dgm:prSet presAssocID="{F602AF04-D10C-459F-BD15-EF805AB4985E}" presName="node" presStyleLbl="node1" presStyleIdx="3" presStyleCnt="5">
        <dgm:presLayoutVars>
          <dgm:bulletEnabled val="1"/>
        </dgm:presLayoutVars>
      </dgm:prSet>
      <dgm:spPr/>
    </dgm:pt>
    <dgm:pt modelId="{CE19846B-BC46-463F-AF3E-6E7D4DB693F6}" type="pres">
      <dgm:prSet presAssocID="{91D1EA5C-5560-4F49-962A-0AF0D6325893}" presName="sibTrans" presStyleCnt="0"/>
      <dgm:spPr/>
    </dgm:pt>
    <dgm:pt modelId="{C132532A-5394-4A3C-B127-81CE03826627}" type="pres">
      <dgm:prSet presAssocID="{5EE91AD3-7BD4-4B7A-9B74-7635E63942D2}" presName="node" presStyleLbl="node1" presStyleIdx="4" presStyleCnt="5">
        <dgm:presLayoutVars>
          <dgm:bulletEnabled val="1"/>
        </dgm:presLayoutVars>
      </dgm:prSet>
      <dgm:spPr/>
    </dgm:pt>
  </dgm:ptLst>
  <dgm:cxnLst>
    <dgm:cxn modelId="{AE94CF04-F7BB-445A-890A-1F641E8E3483}" srcId="{C5BB5DF1-6160-48DA-9244-780755A51C37}" destId="{96C70BC7-2B70-4FBE-BE16-CD54C2518208}" srcOrd="0" destOrd="0" parTransId="{CFCEF06A-01F4-43CB-A670-9019BB419937}" sibTransId="{1BC2E1D4-63EE-4FD3-A7FF-9C036C6BD9E2}"/>
    <dgm:cxn modelId="{262C3419-6E81-43A2-AB80-D7B4A5088487}" srcId="{C5BB5DF1-6160-48DA-9244-780755A51C37}" destId="{F602AF04-D10C-459F-BD15-EF805AB4985E}" srcOrd="3" destOrd="0" parTransId="{2C73F189-1ECF-4383-A688-2D8904CD59A0}" sibTransId="{91D1EA5C-5560-4F49-962A-0AF0D6325893}"/>
    <dgm:cxn modelId="{73D32361-B940-42A8-B356-E282606083EC}" type="presOf" srcId="{0DB224D7-51C3-4089-AA48-5052A5946CD7}" destId="{EDA000C2-3FC3-4284-A3EF-5713D22EFC75}" srcOrd="0" destOrd="0" presId="urn:microsoft.com/office/officeart/2005/8/layout/default"/>
    <dgm:cxn modelId="{91761389-267A-46D2-968F-5D21F595CF9D}" srcId="{C5BB5DF1-6160-48DA-9244-780755A51C37}" destId="{0DB224D7-51C3-4089-AA48-5052A5946CD7}" srcOrd="2" destOrd="0" parTransId="{F4D6AEAB-276F-4B47-B672-C1B1934E23D8}" sibTransId="{8396B76C-6E05-422A-8E7D-5FECBC23FDAE}"/>
    <dgm:cxn modelId="{5A4EAB8E-20F8-46C1-B8FB-EB96FDE171A5}" srcId="{C5BB5DF1-6160-48DA-9244-780755A51C37}" destId="{5EE91AD3-7BD4-4B7A-9B74-7635E63942D2}" srcOrd="4" destOrd="0" parTransId="{0F195DF7-16EE-4B73-8F00-F448283A3401}" sibTransId="{DDB867A0-B6A3-4DE8-BB68-2470B919C9C6}"/>
    <dgm:cxn modelId="{0CFBFC90-EA5C-41BB-ACEF-A4A69FB9B4B6}" type="presOf" srcId="{96C70BC7-2B70-4FBE-BE16-CD54C2518208}" destId="{154F626A-26DF-47F5-9E1B-09B60BC5FFA5}" srcOrd="0" destOrd="0" presId="urn:microsoft.com/office/officeart/2005/8/layout/default"/>
    <dgm:cxn modelId="{0D17C1A1-D530-4D3D-A2A6-9B6DC1597E1E}" type="presOf" srcId="{5EE91AD3-7BD4-4B7A-9B74-7635E63942D2}" destId="{C132532A-5394-4A3C-B127-81CE03826627}" srcOrd="0" destOrd="0" presId="urn:microsoft.com/office/officeart/2005/8/layout/default"/>
    <dgm:cxn modelId="{9537A9B5-2FA5-44C9-A405-F796FF6F2333}" srcId="{C5BB5DF1-6160-48DA-9244-780755A51C37}" destId="{864FB85E-8757-4519-BA22-1A0F70F9D47E}" srcOrd="1" destOrd="0" parTransId="{F2BA4DE2-7EAC-4A1B-A60B-CC5FBFEF2CEC}" sibTransId="{40484878-B8C0-4E11-84F9-596D8134FCE7}"/>
    <dgm:cxn modelId="{A58E59C1-3389-48CF-9B15-2BC5F7E1395E}" type="presOf" srcId="{F602AF04-D10C-459F-BD15-EF805AB4985E}" destId="{A150B62A-409A-4E93-AC5D-1E4DD7437413}" srcOrd="0" destOrd="0" presId="urn:microsoft.com/office/officeart/2005/8/layout/default"/>
    <dgm:cxn modelId="{747ED1DF-65F2-4ADB-8557-64D2E766938E}" type="presOf" srcId="{864FB85E-8757-4519-BA22-1A0F70F9D47E}" destId="{E54EA73E-8C71-45B3-AFF7-CC168AA46BC4}" srcOrd="0" destOrd="0" presId="urn:microsoft.com/office/officeart/2005/8/layout/default"/>
    <dgm:cxn modelId="{BCF0D0E2-7832-4736-98E9-D156945CD970}" type="presOf" srcId="{C5BB5DF1-6160-48DA-9244-780755A51C37}" destId="{91AECCB5-357E-4817-8D8B-617F328E7EE2}" srcOrd="0" destOrd="0" presId="urn:microsoft.com/office/officeart/2005/8/layout/default"/>
    <dgm:cxn modelId="{AACE01FF-85B8-4937-B619-D6EA0D86DA1E}" type="presParOf" srcId="{91AECCB5-357E-4817-8D8B-617F328E7EE2}" destId="{154F626A-26DF-47F5-9E1B-09B60BC5FFA5}" srcOrd="0" destOrd="0" presId="urn:microsoft.com/office/officeart/2005/8/layout/default"/>
    <dgm:cxn modelId="{829D8325-2675-4CD7-BBDE-954745472EE6}" type="presParOf" srcId="{91AECCB5-357E-4817-8D8B-617F328E7EE2}" destId="{EF474F1C-3350-484C-97F4-F8ECD3D47330}" srcOrd="1" destOrd="0" presId="urn:microsoft.com/office/officeart/2005/8/layout/default"/>
    <dgm:cxn modelId="{DADC83EB-D102-4A0D-9E41-BA3F8AC915C4}" type="presParOf" srcId="{91AECCB5-357E-4817-8D8B-617F328E7EE2}" destId="{E54EA73E-8C71-45B3-AFF7-CC168AA46BC4}" srcOrd="2" destOrd="0" presId="urn:microsoft.com/office/officeart/2005/8/layout/default"/>
    <dgm:cxn modelId="{AAE2E48A-0755-4389-BC67-167B01ABA040}" type="presParOf" srcId="{91AECCB5-357E-4817-8D8B-617F328E7EE2}" destId="{F3867CA9-7D5A-45E4-9D36-6F60BB240FC3}" srcOrd="3" destOrd="0" presId="urn:microsoft.com/office/officeart/2005/8/layout/default"/>
    <dgm:cxn modelId="{8E17F2E7-F89B-4009-BAD8-693683A96ABB}" type="presParOf" srcId="{91AECCB5-357E-4817-8D8B-617F328E7EE2}" destId="{EDA000C2-3FC3-4284-A3EF-5713D22EFC75}" srcOrd="4" destOrd="0" presId="urn:microsoft.com/office/officeart/2005/8/layout/default"/>
    <dgm:cxn modelId="{36946768-3181-4B0F-B69B-543F17B4AA74}" type="presParOf" srcId="{91AECCB5-357E-4817-8D8B-617F328E7EE2}" destId="{4EB56917-0987-4F95-8056-BC570F8C8067}" srcOrd="5" destOrd="0" presId="urn:microsoft.com/office/officeart/2005/8/layout/default"/>
    <dgm:cxn modelId="{0C7A020B-1BBD-490C-AD0E-05DACE0F17AC}" type="presParOf" srcId="{91AECCB5-357E-4817-8D8B-617F328E7EE2}" destId="{A150B62A-409A-4E93-AC5D-1E4DD7437413}" srcOrd="6" destOrd="0" presId="urn:microsoft.com/office/officeart/2005/8/layout/default"/>
    <dgm:cxn modelId="{7A29CE59-A054-46F5-8A7E-631DCBFC8811}" type="presParOf" srcId="{91AECCB5-357E-4817-8D8B-617F328E7EE2}" destId="{CE19846B-BC46-463F-AF3E-6E7D4DB693F6}" srcOrd="7" destOrd="0" presId="urn:microsoft.com/office/officeart/2005/8/layout/default"/>
    <dgm:cxn modelId="{C32CF1ED-7189-4A5E-9B6F-D9D4627D162B}" type="presParOf" srcId="{91AECCB5-357E-4817-8D8B-617F328E7EE2}" destId="{C132532A-5394-4A3C-B127-81CE03826627}" srcOrd="8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AFB18C-5D26-4DD2-81F2-37C3DFF5EA8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F4B021-118B-4FCB-B870-F60F63B05BF6}">
      <dgm:prSet phldrT="[Text]" custT="1"/>
      <dgm:spPr>
        <a:solidFill>
          <a:srgbClr val="D56E48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1600" b="1" dirty="0">
              <a:latin typeface="Montserrat" panose="00000500000000000000" pitchFamily="2" charset="0"/>
            </a:rPr>
            <a:t>Generative</a:t>
          </a:r>
          <a:r>
            <a:rPr lang="en-US" sz="1600" dirty="0">
              <a:latin typeface="Montserrat" panose="00000500000000000000" pitchFamily="2" charset="0"/>
            </a:rPr>
            <a:t>: </a:t>
          </a:r>
        </a:p>
        <a:p>
          <a:pPr>
            <a:buFont typeface="+mj-lt"/>
            <a:buAutoNum type="arabicPeriod"/>
          </a:pPr>
          <a:r>
            <a:rPr lang="en-US" sz="1600" dirty="0">
              <a:latin typeface="Montserrat" panose="00000500000000000000" pitchFamily="2" charset="0"/>
            </a:rPr>
            <a:t>Refers to the model's ability to generate new, coherent text. It predicts the next word based on the context of the input text.</a:t>
          </a:r>
        </a:p>
      </dgm:t>
    </dgm:pt>
    <dgm:pt modelId="{DBE4650F-6094-49B4-9073-A32258B297C7}" type="parTrans" cxnId="{A256B079-21B3-4035-9154-E26D4E63EF28}">
      <dgm:prSet/>
      <dgm:spPr/>
      <dgm:t>
        <a:bodyPr/>
        <a:lstStyle/>
        <a:p>
          <a:endParaRPr lang="en-US" sz="1600"/>
        </a:p>
      </dgm:t>
    </dgm:pt>
    <dgm:pt modelId="{BF2B2D06-75DF-44C1-A64E-33999F25C779}" type="sibTrans" cxnId="{A256B079-21B3-4035-9154-E26D4E63EF28}">
      <dgm:prSet/>
      <dgm:spPr/>
      <dgm:t>
        <a:bodyPr/>
        <a:lstStyle/>
        <a:p>
          <a:endParaRPr lang="en-US" sz="1600"/>
        </a:p>
      </dgm:t>
    </dgm:pt>
    <dgm:pt modelId="{2B573ACA-C769-43A8-AA10-38EFBEB20398}">
      <dgm:prSet custT="1"/>
      <dgm:spPr>
        <a:solidFill>
          <a:srgbClr val="0C1752"/>
        </a:solidFill>
      </dgm:spPr>
      <dgm:t>
        <a:bodyPr/>
        <a:lstStyle/>
        <a:p>
          <a:r>
            <a:rPr lang="en-US" sz="1600" b="1" dirty="0">
              <a:latin typeface="Montserrat" panose="00000500000000000000" pitchFamily="2" charset="0"/>
            </a:rPr>
            <a:t>Pre-trained</a:t>
          </a:r>
          <a:r>
            <a:rPr lang="en-US" sz="1600" dirty="0">
              <a:latin typeface="Montserrat" panose="00000500000000000000" pitchFamily="2" charset="0"/>
            </a:rPr>
            <a:t>: </a:t>
          </a:r>
        </a:p>
        <a:p>
          <a:r>
            <a:rPr lang="en-US" sz="1600" dirty="0">
              <a:latin typeface="Montserrat" panose="00000500000000000000" pitchFamily="2" charset="0"/>
            </a:rPr>
            <a:t>The model is trained on a large dataset from various sources (books, articles) before it is fine-tuned for specific tasks. Pre-training enables it to understand grammar and facts.</a:t>
          </a:r>
        </a:p>
      </dgm:t>
    </dgm:pt>
    <dgm:pt modelId="{5FBED431-5B87-48B4-A290-E83298B25153}" type="sibTrans" cxnId="{4CD03F1F-91D4-4C14-9259-9B59D82BE938}">
      <dgm:prSet/>
      <dgm:spPr/>
      <dgm:t>
        <a:bodyPr/>
        <a:lstStyle/>
        <a:p>
          <a:endParaRPr lang="en-US" sz="1600"/>
        </a:p>
      </dgm:t>
    </dgm:pt>
    <dgm:pt modelId="{10076E92-86A3-4F29-B952-577BC605C787}" type="parTrans" cxnId="{4CD03F1F-91D4-4C14-9259-9B59D82BE938}">
      <dgm:prSet/>
      <dgm:spPr/>
      <dgm:t>
        <a:bodyPr/>
        <a:lstStyle/>
        <a:p>
          <a:endParaRPr lang="en-US" sz="1600"/>
        </a:p>
      </dgm:t>
    </dgm:pt>
    <dgm:pt modelId="{494A14B3-6538-4D3C-B09E-6F4F4F0C0FF4}">
      <dgm:prSet custT="1"/>
      <dgm:spPr>
        <a:solidFill>
          <a:srgbClr val="00B0F0"/>
        </a:solidFill>
      </dgm:spPr>
      <dgm:t>
        <a:bodyPr/>
        <a:lstStyle/>
        <a:p>
          <a:r>
            <a:rPr lang="en-US" sz="1600" b="1" dirty="0">
              <a:latin typeface="Montserrat" panose="00000500000000000000" pitchFamily="2" charset="0"/>
            </a:rPr>
            <a:t>Transformer</a:t>
          </a:r>
          <a:r>
            <a:rPr lang="en-US" sz="1600" dirty="0">
              <a:latin typeface="Montserrat" panose="00000500000000000000" pitchFamily="2" charset="0"/>
            </a:rPr>
            <a:t>: </a:t>
          </a:r>
        </a:p>
        <a:p>
          <a:r>
            <a:rPr lang="en-US" sz="1600" dirty="0">
              <a:latin typeface="Montserrat" panose="00000500000000000000" pitchFamily="2" charset="0"/>
            </a:rPr>
            <a:t>A transformer is a type of neural network that processes sequential data. It uses self-attention to weigh the importance of words, enabling it to understand context.</a:t>
          </a:r>
        </a:p>
      </dgm:t>
    </dgm:pt>
    <dgm:pt modelId="{A273318B-3A8F-4BB4-9778-C3CF3676D6D4}" type="sibTrans" cxnId="{1A0D4C60-7E28-4594-8A64-95DBC43DD453}">
      <dgm:prSet/>
      <dgm:spPr/>
      <dgm:t>
        <a:bodyPr/>
        <a:lstStyle/>
        <a:p>
          <a:endParaRPr lang="en-US" sz="1600"/>
        </a:p>
      </dgm:t>
    </dgm:pt>
    <dgm:pt modelId="{F5CAE947-3B42-46FA-9BFD-3A4DEA491EA9}" type="parTrans" cxnId="{1A0D4C60-7E28-4594-8A64-95DBC43DD453}">
      <dgm:prSet/>
      <dgm:spPr/>
      <dgm:t>
        <a:bodyPr/>
        <a:lstStyle/>
        <a:p>
          <a:endParaRPr lang="en-US" sz="1600"/>
        </a:p>
      </dgm:t>
    </dgm:pt>
    <dgm:pt modelId="{0EF65470-AB05-4DA3-9AB6-128F000753F8}" type="pres">
      <dgm:prSet presAssocID="{6FAFB18C-5D26-4DD2-81F2-37C3DFF5EA8A}" presName="diagram" presStyleCnt="0">
        <dgm:presLayoutVars>
          <dgm:dir/>
          <dgm:resizeHandles val="exact"/>
        </dgm:presLayoutVars>
      </dgm:prSet>
      <dgm:spPr/>
    </dgm:pt>
    <dgm:pt modelId="{9629F6AD-0D50-4FB7-BA1D-5F62DD70D833}" type="pres">
      <dgm:prSet presAssocID="{85F4B021-118B-4FCB-B870-F60F63B05BF6}" presName="node" presStyleLbl="node1" presStyleIdx="0" presStyleCnt="3">
        <dgm:presLayoutVars>
          <dgm:bulletEnabled val="1"/>
        </dgm:presLayoutVars>
      </dgm:prSet>
      <dgm:spPr/>
    </dgm:pt>
    <dgm:pt modelId="{0D9EA391-019B-4B77-8575-52D9AC3E2C5A}" type="pres">
      <dgm:prSet presAssocID="{BF2B2D06-75DF-44C1-A64E-33999F25C779}" presName="sibTrans" presStyleCnt="0"/>
      <dgm:spPr/>
    </dgm:pt>
    <dgm:pt modelId="{A86099B8-5F45-4C4E-8BF6-C563FBE546FA}" type="pres">
      <dgm:prSet presAssocID="{2B573ACA-C769-43A8-AA10-38EFBEB20398}" presName="node" presStyleLbl="node1" presStyleIdx="1" presStyleCnt="3">
        <dgm:presLayoutVars>
          <dgm:bulletEnabled val="1"/>
        </dgm:presLayoutVars>
      </dgm:prSet>
      <dgm:spPr/>
    </dgm:pt>
    <dgm:pt modelId="{0BA3EA17-C20C-49CC-AE95-7AC2B2E15840}" type="pres">
      <dgm:prSet presAssocID="{5FBED431-5B87-48B4-A290-E83298B25153}" presName="sibTrans" presStyleCnt="0"/>
      <dgm:spPr/>
    </dgm:pt>
    <dgm:pt modelId="{0F8C0024-D2B7-4F08-B25A-81CB7B74C78E}" type="pres">
      <dgm:prSet presAssocID="{494A14B3-6538-4D3C-B09E-6F4F4F0C0FF4}" presName="node" presStyleLbl="node1" presStyleIdx="2" presStyleCnt="3">
        <dgm:presLayoutVars>
          <dgm:bulletEnabled val="1"/>
        </dgm:presLayoutVars>
      </dgm:prSet>
      <dgm:spPr/>
    </dgm:pt>
  </dgm:ptLst>
  <dgm:cxnLst>
    <dgm:cxn modelId="{4CD03F1F-91D4-4C14-9259-9B59D82BE938}" srcId="{6FAFB18C-5D26-4DD2-81F2-37C3DFF5EA8A}" destId="{2B573ACA-C769-43A8-AA10-38EFBEB20398}" srcOrd="1" destOrd="0" parTransId="{10076E92-86A3-4F29-B952-577BC605C787}" sibTransId="{5FBED431-5B87-48B4-A290-E83298B25153}"/>
    <dgm:cxn modelId="{BE6A9235-4CDF-4004-866D-DB9B79287C34}" type="presOf" srcId="{2B573ACA-C769-43A8-AA10-38EFBEB20398}" destId="{A86099B8-5F45-4C4E-8BF6-C563FBE546FA}" srcOrd="0" destOrd="0" presId="urn:microsoft.com/office/officeart/2005/8/layout/default"/>
    <dgm:cxn modelId="{1A0D4C60-7E28-4594-8A64-95DBC43DD453}" srcId="{6FAFB18C-5D26-4DD2-81F2-37C3DFF5EA8A}" destId="{494A14B3-6538-4D3C-B09E-6F4F4F0C0FF4}" srcOrd="2" destOrd="0" parTransId="{F5CAE947-3B42-46FA-9BFD-3A4DEA491EA9}" sibTransId="{A273318B-3A8F-4BB4-9778-C3CF3676D6D4}"/>
    <dgm:cxn modelId="{2BF37559-A61E-4268-AEC5-9CD2F4FF5A1B}" type="presOf" srcId="{494A14B3-6538-4D3C-B09E-6F4F4F0C0FF4}" destId="{0F8C0024-D2B7-4F08-B25A-81CB7B74C78E}" srcOrd="0" destOrd="0" presId="urn:microsoft.com/office/officeart/2005/8/layout/default"/>
    <dgm:cxn modelId="{A256B079-21B3-4035-9154-E26D4E63EF28}" srcId="{6FAFB18C-5D26-4DD2-81F2-37C3DFF5EA8A}" destId="{85F4B021-118B-4FCB-B870-F60F63B05BF6}" srcOrd="0" destOrd="0" parTransId="{DBE4650F-6094-49B4-9073-A32258B297C7}" sibTransId="{BF2B2D06-75DF-44C1-A64E-33999F25C779}"/>
    <dgm:cxn modelId="{B3FF4E82-E8C0-4CB5-A8C9-271253B8C8B1}" type="presOf" srcId="{85F4B021-118B-4FCB-B870-F60F63B05BF6}" destId="{9629F6AD-0D50-4FB7-BA1D-5F62DD70D833}" srcOrd="0" destOrd="0" presId="urn:microsoft.com/office/officeart/2005/8/layout/default"/>
    <dgm:cxn modelId="{7454B1A2-BB2A-4570-A6D1-771B80320055}" type="presOf" srcId="{6FAFB18C-5D26-4DD2-81F2-37C3DFF5EA8A}" destId="{0EF65470-AB05-4DA3-9AB6-128F000753F8}" srcOrd="0" destOrd="0" presId="urn:microsoft.com/office/officeart/2005/8/layout/default"/>
    <dgm:cxn modelId="{2C030D75-314B-4D6E-8E24-EFC99ED508F4}" type="presParOf" srcId="{0EF65470-AB05-4DA3-9AB6-128F000753F8}" destId="{9629F6AD-0D50-4FB7-BA1D-5F62DD70D833}" srcOrd="0" destOrd="0" presId="urn:microsoft.com/office/officeart/2005/8/layout/default"/>
    <dgm:cxn modelId="{F8D21F0B-B0F3-4CDC-BB92-4496B49B94BF}" type="presParOf" srcId="{0EF65470-AB05-4DA3-9AB6-128F000753F8}" destId="{0D9EA391-019B-4B77-8575-52D9AC3E2C5A}" srcOrd="1" destOrd="0" presId="urn:microsoft.com/office/officeart/2005/8/layout/default"/>
    <dgm:cxn modelId="{E52F9D48-2B4E-4A42-BEE1-545BA541606D}" type="presParOf" srcId="{0EF65470-AB05-4DA3-9AB6-128F000753F8}" destId="{A86099B8-5F45-4C4E-8BF6-C563FBE546FA}" srcOrd="2" destOrd="0" presId="urn:microsoft.com/office/officeart/2005/8/layout/default"/>
    <dgm:cxn modelId="{E0E486B4-5479-41D7-ABB2-B23A33F659D1}" type="presParOf" srcId="{0EF65470-AB05-4DA3-9AB6-128F000753F8}" destId="{0BA3EA17-C20C-49CC-AE95-7AC2B2E15840}" srcOrd="3" destOrd="0" presId="urn:microsoft.com/office/officeart/2005/8/layout/default"/>
    <dgm:cxn modelId="{CCD3AEFA-1392-493A-B6B2-05E1E31E67E6}" type="presParOf" srcId="{0EF65470-AB05-4DA3-9AB6-128F000753F8}" destId="{0F8C0024-D2B7-4F08-B25A-81CB7B74C78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75956B-7142-45B3-8DE5-D244F09C1D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8668C8EB-1A47-481F-AC1A-54B446CDC356}">
      <dgm:prSet custT="1"/>
      <dgm:spPr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Montserrat" panose="00000500000000000000" pitchFamily="2" charset="0"/>
            </a:rPr>
            <a:t>Gained a solid understanding of Hugging Face’s role in democratizing AI through open-source models and tools.</a:t>
          </a:r>
          <a:endParaRPr lang="en-CA" sz="1600" b="0" kern="1200" dirty="0">
            <a:solidFill>
              <a:prstClr val="white"/>
            </a:solidFill>
            <a:latin typeface="Montserrat" panose="00000500000000000000" pitchFamily="2" charset="0"/>
            <a:ea typeface="+mn-ea"/>
            <a:cs typeface="+mn-cs"/>
          </a:endParaRPr>
        </a:p>
      </dgm:t>
    </dgm:pt>
    <dgm:pt modelId="{C3A7C484-EBE1-4B24-AED0-93E6863ACE0A}" type="parTrans" cxnId="{2D5E9B59-C7B6-4FF0-BF31-F3174D41650D}">
      <dgm:prSet/>
      <dgm:spPr/>
      <dgm:t>
        <a:bodyPr/>
        <a:lstStyle/>
        <a:p>
          <a:endParaRPr lang="en-CA" sz="1600"/>
        </a:p>
      </dgm:t>
    </dgm:pt>
    <dgm:pt modelId="{2FFB6B49-BEFD-4A29-9582-9CC48025EA72}" type="sibTrans" cxnId="{2D5E9B59-C7B6-4FF0-BF31-F3174D41650D}">
      <dgm:prSet/>
      <dgm:spPr/>
      <dgm:t>
        <a:bodyPr/>
        <a:lstStyle/>
        <a:p>
          <a:endParaRPr lang="en-CA" sz="1600"/>
        </a:p>
      </dgm:t>
    </dgm:pt>
    <dgm:pt modelId="{FAC453D1-7AA1-4D7D-A797-B9404C84C990}">
      <dgm:prSet custT="1"/>
      <dgm:spPr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dirty="0">
              <a:latin typeface="Montserrat" panose="00000500000000000000" pitchFamily="2" charset="0"/>
            </a:rPr>
            <a:t>Practiced using transformers, </a:t>
          </a:r>
          <a:r>
            <a:rPr lang="en-US" sz="1600" dirty="0" err="1">
              <a:latin typeface="Montserrat" panose="00000500000000000000" pitchFamily="2" charset="0"/>
            </a:rPr>
            <a:t>pypdf</a:t>
          </a:r>
          <a:r>
            <a:rPr lang="en-US" sz="1600" dirty="0">
              <a:latin typeface="Montserrat" panose="00000500000000000000" pitchFamily="2" charset="0"/>
            </a:rPr>
            <a:t>, and </a:t>
          </a:r>
          <a:r>
            <a:rPr lang="en-US" sz="1600" dirty="0" err="1">
              <a:latin typeface="Montserrat" panose="00000500000000000000" pitchFamily="2" charset="0"/>
            </a:rPr>
            <a:t>Gradio</a:t>
          </a:r>
          <a:r>
            <a:rPr lang="en-US" sz="1600" dirty="0">
              <a:latin typeface="Montserrat" panose="00000500000000000000" pitchFamily="2" charset="0"/>
            </a:rPr>
            <a:t> libraries for real-world AI applications, such as document-based Q&amp;A systems.</a:t>
          </a:r>
          <a:endParaRPr lang="en-CA" sz="1600" b="0" kern="1200" dirty="0">
            <a:solidFill>
              <a:prstClr val="white"/>
            </a:solidFill>
            <a:latin typeface="Montserrat" panose="00000500000000000000" pitchFamily="2" charset="0"/>
            <a:ea typeface="+mn-ea"/>
            <a:cs typeface="+mn-cs"/>
          </a:endParaRPr>
        </a:p>
      </dgm:t>
    </dgm:pt>
    <dgm:pt modelId="{3164E97A-DF06-42C0-B721-8B5BD7926B24}" type="parTrans" cxnId="{CF25B739-CEE4-4DFF-A897-6EBF71AAA8C6}">
      <dgm:prSet/>
      <dgm:spPr/>
      <dgm:t>
        <a:bodyPr/>
        <a:lstStyle/>
        <a:p>
          <a:endParaRPr lang="en-CA" sz="1600"/>
        </a:p>
      </dgm:t>
    </dgm:pt>
    <dgm:pt modelId="{26382112-73C9-4E76-89C5-1A4FD5E6C068}" type="sibTrans" cxnId="{CF25B739-CEE4-4DFF-A897-6EBF71AAA8C6}">
      <dgm:prSet/>
      <dgm:spPr/>
      <dgm:t>
        <a:bodyPr/>
        <a:lstStyle/>
        <a:p>
          <a:endParaRPr lang="en-CA" sz="1600"/>
        </a:p>
      </dgm:t>
    </dgm:pt>
    <dgm:pt modelId="{AB458F2F-33D1-4E2D-AD88-9DD87B946B80}">
      <dgm:prSet custT="1"/>
      <dgm:spPr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dirty="0">
              <a:latin typeface="Montserrat" panose="00000500000000000000" pitchFamily="2" charset="0"/>
            </a:rPr>
            <a:t>Learned to run large models within limited computing resources using bitsandbytes for quantization in Google </a:t>
          </a:r>
          <a:r>
            <a:rPr lang="en-US" sz="1600" dirty="0" err="1">
              <a:latin typeface="Montserrat" panose="00000500000000000000" pitchFamily="2" charset="0"/>
            </a:rPr>
            <a:t>Colab</a:t>
          </a:r>
          <a:r>
            <a:rPr lang="en-US" sz="1600" dirty="0">
              <a:latin typeface="Montserrat" panose="00000500000000000000" pitchFamily="2" charset="0"/>
            </a:rPr>
            <a:t>.</a:t>
          </a:r>
          <a:endParaRPr lang="en-CA" sz="1600" b="0" kern="1200" dirty="0">
            <a:solidFill>
              <a:prstClr val="white"/>
            </a:solidFill>
            <a:latin typeface="Montserrat" panose="00000500000000000000" pitchFamily="2" charset="0"/>
            <a:ea typeface="+mn-ea"/>
            <a:cs typeface="+mn-cs"/>
          </a:endParaRPr>
        </a:p>
      </dgm:t>
    </dgm:pt>
    <dgm:pt modelId="{579656AA-C730-4E32-B453-B6FB48E1AC82}" type="parTrans" cxnId="{ACCBAF8C-F8D2-4B20-A052-31B0FE7C033A}">
      <dgm:prSet/>
      <dgm:spPr/>
      <dgm:t>
        <a:bodyPr/>
        <a:lstStyle/>
        <a:p>
          <a:endParaRPr lang="en-CA" sz="1600"/>
        </a:p>
      </dgm:t>
    </dgm:pt>
    <dgm:pt modelId="{7F20A747-C97E-4F3F-8394-2FDDD17FD354}" type="sibTrans" cxnId="{ACCBAF8C-F8D2-4B20-A052-31B0FE7C033A}">
      <dgm:prSet/>
      <dgm:spPr/>
      <dgm:t>
        <a:bodyPr/>
        <a:lstStyle/>
        <a:p>
          <a:endParaRPr lang="en-CA" sz="1600"/>
        </a:p>
      </dgm:t>
    </dgm:pt>
    <dgm:pt modelId="{96D7221B-9392-4E3E-BE6D-53DF45242E52}">
      <dgm:prSet custT="1"/>
      <dgm:spPr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dirty="0">
              <a:latin typeface="Montserrat" panose="00000500000000000000" pitchFamily="2" charset="0"/>
            </a:rPr>
            <a:t>Applied prompt design techniques and built interactive UIs to improve user experience and test multiple models easily.</a:t>
          </a:r>
          <a:endParaRPr lang="en-CA" sz="1600" b="0" kern="1200" dirty="0">
            <a:solidFill>
              <a:prstClr val="white"/>
            </a:solidFill>
            <a:latin typeface="Montserrat" panose="00000500000000000000" pitchFamily="2" charset="0"/>
            <a:ea typeface="+mn-ea"/>
            <a:cs typeface="+mn-cs"/>
          </a:endParaRPr>
        </a:p>
      </dgm:t>
    </dgm:pt>
    <dgm:pt modelId="{E20730F1-A222-46D4-BB44-923E3CA6518E}" type="parTrans" cxnId="{CD7FEF61-E725-4007-B0D6-409F71B57F8D}">
      <dgm:prSet/>
      <dgm:spPr/>
      <dgm:t>
        <a:bodyPr/>
        <a:lstStyle/>
        <a:p>
          <a:endParaRPr lang="en-CA" sz="1600"/>
        </a:p>
      </dgm:t>
    </dgm:pt>
    <dgm:pt modelId="{680B547C-2565-4B30-A943-6E57C3EEF58E}" type="sibTrans" cxnId="{CD7FEF61-E725-4007-B0D6-409F71B57F8D}">
      <dgm:prSet/>
      <dgm:spPr/>
      <dgm:t>
        <a:bodyPr/>
        <a:lstStyle/>
        <a:p>
          <a:endParaRPr lang="en-CA" sz="1600"/>
        </a:p>
      </dgm:t>
    </dgm:pt>
    <dgm:pt modelId="{8DE20C4E-2FF0-4AD9-9339-DAEBCCA23E50}">
      <dgm:prSet custT="1"/>
      <dgm:spPr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dirty="0">
              <a:latin typeface="Montserrat" panose="00000500000000000000" pitchFamily="2" charset="0"/>
            </a:rPr>
            <a:t>Understood the concept of Tokenization in Large Language Models.</a:t>
          </a:r>
          <a:endParaRPr lang="en-CA" sz="1600" b="0" kern="1200" dirty="0">
            <a:solidFill>
              <a:prstClr val="white"/>
            </a:solidFill>
            <a:latin typeface="Montserrat" panose="00000500000000000000" pitchFamily="2" charset="0"/>
            <a:ea typeface="+mn-ea"/>
            <a:cs typeface="+mn-cs"/>
          </a:endParaRPr>
        </a:p>
      </dgm:t>
    </dgm:pt>
    <dgm:pt modelId="{7D7174A1-4193-4C1C-AAAF-F91F4C2F0063}" type="parTrans" cxnId="{A1B92997-D7BD-4D9A-8EE5-9F2A5474E006}">
      <dgm:prSet/>
      <dgm:spPr/>
      <dgm:t>
        <a:bodyPr/>
        <a:lstStyle/>
        <a:p>
          <a:endParaRPr lang="en-CA" sz="1600"/>
        </a:p>
      </dgm:t>
    </dgm:pt>
    <dgm:pt modelId="{DDC420D7-596F-4045-BFBC-FDAB31BA2E9F}" type="sibTrans" cxnId="{A1B92997-D7BD-4D9A-8EE5-9F2A5474E006}">
      <dgm:prSet/>
      <dgm:spPr/>
      <dgm:t>
        <a:bodyPr/>
        <a:lstStyle/>
        <a:p>
          <a:endParaRPr lang="en-CA" sz="1600"/>
        </a:p>
      </dgm:t>
    </dgm:pt>
    <dgm:pt modelId="{02C1F09C-DFD6-4A61-843F-F8D8095AAA1F}">
      <dgm:prSet custT="1"/>
      <dgm:spPr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dirty="0">
              <a:latin typeface="Montserrat" panose="00000500000000000000" pitchFamily="2" charset="0"/>
            </a:rPr>
            <a:t>Learned the difference between pipeline() (task-based interface), AutoTokenizer (text to tokens), and AutoModelFor... (model loading for specific tasks).</a:t>
          </a:r>
          <a:endParaRPr lang="en-CA" sz="1600" b="0" kern="1200" dirty="0">
            <a:solidFill>
              <a:prstClr val="white"/>
            </a:solidFill>
            <a:latin typeface="Montserrat" panose="00000500000000000000" pitchFamily="2" charset="0"/>
            <a:ea typeface="+mn-ea"/>
            <a:cs typeface="+mn-cs"/>
          </a:endParaRPr>
        </a:p>
      </dgm:t>
    </dgm:pt>
    <dgm:pt modelId="{BEF5B39D-3784-4AA3-8FE0-272E2E09645B}" type="parTrans" cxnId="{41747DC8-187C-46CE-B8A0-BA71ADC41A20}">
      <dgm:prSet/>
      <dgm:spPr/>
      <dgm:t>
        <a:bodyPr/>
        <a:lstStyle/>
        <a:p>
          <a:endParaRPr lang="en-CA" sz="1600"/>
        </a:p>
      </dgm:t>
    </dgm:pt>
    <dgm:pt modelId="{3A5A30B3-5B60-4653-98DA-689F401CFF6D}" type="sibTrans" cxnId="{41747DC8-187C-46CE-B8A0-BA71ADC41A20}">
      <dgm:prSet/>
      <dgm:spPr/>
      <dgm:t>
        <a:bodyPr/>
        <a:lstStyle/>
        <a:p>
          <a:endParaRPr lang="en-CA" sz="1600"/>
        </a:p>
      </dgm:t>
    </dgm:pt>
    <dgm:pt modelId="{D0CCD457-7D44-40F6-A1E5-BE2FB793C746}" type="pres">
      <dgm:prSet presAssocID="{E375956B-7142-45B3-8DE5-D244F09C1DB8}" presName="linear" presStyleCnt="0">
        <dgm:presLayoutVars>
          <dgm:animLvl val="lvl"/>
          <dgm:resizeHandles val="exact"/>
        </dgm:presLayoutVars>
      </dgm:prSet>
      <dgm:spPr/>
    </dgm:pt>
    <dgm:pt modelId="{2551AD71-F289-40E8-BF58-9CCDBAA4402D}" type="pres">
      <dgm:prSet presAssocID="{8668C8EB-1A47-481F-AC1A-54B446CDC35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FD9E053-FA64-41E3-8A69-39C5B91A3C1F}" type="pres">
      <dgm:prSet presAssocID="{2FFB6B49-BEFD-4A29-9582-9CC48025EA72}" presName="spacer" presStyleCnt="0"/>
      <dgm:spPr/>
    </dgm:pt>
    <dgm:pt modelId="{416D4151-1F44-49F8-8B92-642C1D043BCD}" type="pres">
      <dgm:prSet presAssocID="{FAC453D1-7AA1-4D7D-A797-B9404C84C99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E1C6F8B-7070-421B-9AB6-1B80AE62EC14}" type="pres">
      <dgm:prSet presAssocID="{26382112-73C9-4E76-89C5-1A4FD5E6C068}" presName="spacer" presStyleCnt="0"/>
      <dgm:spPr/>
    </dgm:pt>
    <dgm:pt modelId="{51C5A095-1585-40A8-80B3-B2F4B6B4D3CA}" type="pres">
      <dgm:prSet presAssocID="{AB458F2F-33D1-4E2D-AD88-9DD87B946B8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C3450AC-ADCC-4B76-AA8A-26ACA87DADF0}" type="pres">
      <dgm:prSet presAssocID="{7F20A747-C97E-4F3F-8394-2FDDD17FD354}" presName="spacer" presStyleCnt="0"/>
      <dgm:spPr/>
    </dgm:pt>
    <dgm:pt modelId="{AE53B44C-0C6D-411A-83F1-DB3C82576669}" type="pres">
      <dgm:prSet presAssocID="{96D7221B-9392-4E3E-BE6D-53DF45242E5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CCAB11F-CF12-4C96-9709-5093FDCC3ADE}" type="pres">
      <dgm:prSet presAssocID="{680B547C-2565-4B30-A943-6E57C3EEF58E}" presName="spacer" presStyleCnt="0"/>
      <dgm:spPr/>
    </dgm:pt>
    <dgm:pt modelId="{D0066CB7-6710-4D67-9DAC-97B74475B984}" type="pres">
      <dgm:prSet presAssocID="{8DE20C4E-2FF0-4AD9-9339-DAEBCCA23E5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0D3FA64-E2B1-48F6-BF69-3324EC94BB01}" type="pres">
      <dgm:prSet presAssocID="{DDC420D7-596F-4045-BFBC-FDAB31BA2E9F}" presName="spacer" presStyleCnt="0"/>
      <dgm:spPr/>
    </dgm:pt>
    <dgm:pt modelId="{80D6C633-4EA3-474C-8174-E82B20E92ABA}" type="pres">
      <dgm:prSet presAssocID="{02C1F09C-DFD6-4A61-843F-F8D8095AAA1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4422F18-D611-40DE-9BC6-015C146D0618}" type="presOf" srcId="{FAC453D1-7AA1-4D7D-A797-B9404C84C990}" destId="{416D4151-1F44-49F8-8B92-642C1D043BCD}" srcOrd="0" destOrd="0" presId="urn:microsoft.com/office/officeart/2005/8/layout/vList2"/>
    <dgm:cxn modelId="{CF25B739-CEE4-4DFF-A897-6EBF71AAA8C6}" srcId="{E375956B-7142-45B3-8DE5-D244F09C1DB8}" destId="{FAC453D1-7AA1-4D7D-A797-B9404C84C990}" srcOrd="1" destOrd="0" parTransId="{3164E97A-DF06-42C0-B721-8B5BD7926B24}" sibTransId="{26382112-73C9-4E76-89C5-1A4FD5E6C068}"/>
    <dgm:cxn modelId="{2B85B03E-5572-4113-9795-E02B17B26A29}" type="presOf" srcId="{02C1F09C-DFD6-4A61-843F-F8D8095AAA1F}" destId="{80D6C633-4EA3-474C-8174-E82B20E92ABA}" srcOrd="0" destOrd="0" presId="urn:microsoft.com/office/officeart/2005/8/layout/vList2"/>
    <dgm:cxn modelId="{CD7FEF61-E725-4007-B0D6-409F71B57F8D}" srcId="{E375956B-7142-45B3-8DE5-D244F09C1DB8}" destId="{96D7221B-9392-4E3E-BE6D-53DF45242E52}" srcOrd="3" destOrd="0" parTransId="{E20730F1-A222-46D4-BB44-923E3CA6518E}" sibTransId="{680B547C-2565-4B30-A943-6E57C3EEF58E}"/>
    <dgm:cxn modelId="{2D5E9B59-C7B6-4FF0-BF31-F3174D41650D}" srcId="{E375956B-7142-45B3-8DE5-D244F09C1DB8}" destId="{8668C8EB-1A47-481F-AC1A-54B446CDC356}" srcOrd="0" destOrd="0" parTransId="{C3A7C484-EBE1-4B24-AED0-93E6863ACE0A}" sibTransId="{2FFB6B49-BEFD-4A29-9582-9CC48025EA72}"/>
    <dgm:cxn modelId="{DD029F79-D943-4065-9737-023FB7328C7E}" type="presOf" srcId="{8668C8EB-1A47-481F-AC1A-54B446CDC356}" destId="{2551AD71-F289-40E8-BF58-9CCDBAA4402D}" srcOrd="0" destOrd="0" presId="urn:microsoft.com/office/officeart/2005/8/layout/vList2"/>
    <dgm:cxn modelId="{ACCBAF8C-F8D2-4B20-A052-31B0FE7C033A}" srcId="{E375956B-7142-45B3-8DE5-D244F09C1DB8}" destId="{AB458F2F-33D1-4E2D-AD88-9DD87B946B80}" srcOrd="2" destOrd="0" parTransId="{579656AA-C730-4E32-B453-B6FB48E1AC82}" sibTransId="{7F20A747-C97E-4F3F-8394-2FDDD17FD354}"/>
    <dgm:cxn modelId="{A1B92997-D7BD-4D9A-8EE5-9F2A5474E006}" srcId="{E375956B-7142-45B3-8DE5-D244F09C1DB8}" destId="{8DE20C4E-2FF0-4AD9-9339-DAEBCCA23E50}" srcOrd="4" destOrd="0" parTransId="{7D7174A1-4193-4C1C-AAAF-F91F4C2F0063}" sibTransId="{DDC420D7-596F-4045-BFBC-FDAB31BA2E9F}"/>
    <dgm:cxn modelId="{2334A0B9-8EDC-47A9-86DA-45A792C8F7A4}" type="presOf" srcId="{E375956B-7142-45B3-8DE5-D244F09C1DB8}" destId="{D0CCD457-7D44-40F6-A1E5-BE2FB793C746}" srcOrd="0" destOrd="0" presId="urn:microsoft.com/office/officeart/2005/8/layout/vList2"/>
    <dgm:cxn modelId="{41747DC8-187C-46CE-B8A0-BA71ADC41A20}" srcId="{E375956B-7142-45B3-8DE5-D244F09C1DB8}" destId="{02C1F09C-DFD6-4A61-843F-F8D8095AAA1F}" srcOrd="5" destOrd="0" parTransId="{BEF5B39D-3784-4AA3-8FE0-272E2E09645B}" sibTransId="{3A5A30B3-5B60-4653-98DA-689F401CFF6D}"/>
    <dgm:cxn modelId="{B61EC4D2-2ED9-4322-9CF7-31B8D6D4557A}" type="presOf" srcId="{96D7221B-9392-4E3E-BE6D-53DF45242E52}" destId="{AE53B44C-0C6D-411A-83F1-DB3C82576669}" srcOrd="0" destOrd="0" presId="urn:microsoft.com/office/officeart/2005/8/layout/vList2"/>
    <dgm:cxn modelId="{6C5A2BE4-680D-49D1-BEAE-078C66EE9296}" type="presOf" srcId="{8DE20C4E-2FF0-4AD9-9339-DAEBCCA23E50}" destId="{D0066CB7-6710-4D67-9DAC-97B74475B984}" srcOrd="0" destOrd="0" presId="urn:microsoft.com/office/officeart/2005/8/layout/vList2"/>
    <dgm:cxn modelId="{459C6DFA-8EBB-4AEE-B0DA-6BF32895D4F1}" type="presOf" srcId="{AB458F2F-33D1-4E2D-AD88-9DD87B946B80}" destId="{51C5A095-1585-40A8-80B3-B2F4B6B4D3CA}" srcOrd="0" destOrd="0" presId="urn:microsoft.com/office/officeart/2005/8/layout/vList2"/>
    <dgm:cxn modelId="{EA687D5A-66C8-4625-A996-9F97A9562447}" type="presParOf" srcId="{D0CCD457-7D44-40F6-A1E5-BE2FB793C746}" destId="{2551AD71-F289-40E8-BF58-9CCDBAA4402D}" srcOrd="0" destOrd="0" presId="urn:microsoft.com/office/officeart/2005/8/layout/vList2"/>
    <dgm:cxn modelId="{5FB42741-2EE2-4D06-A943-6D2D734B6BB2}" type="presParOf" srcId="{D0CCD457-7D44-40F6-A1E5-BE2FB793C746}" destId="{BFD9E053-FA64-41E3-8A69-39C5B91A3C1F}" srcOrd="1" destOrd="0" presId="urn:microsoft.com/office/officeart/2005/8/layout/vList2"/>
    <dgm:cxn modelId="{866086BD-9EF6-4473-81D6-EF08DCF281ED}" type="presParOf" srcId="{D0CCD457-7D44-40F6-A1E5-BE2FB793C746}" destId="{416D4151-1F44-49F8-8B92-642C1D043BCD}" srcOrd="2" destOrd="0" presId="urn:microsoft.com/office/officeart/2005/8/layout/vList2"/>
    <dgm:cxn modelId="{DC87201E-B647-4074-A1AE-B1D3D7CAB951}" type="presParOf" srcId="{D0CCD457-7D44-40F6-A1E5-BE2FB793C746}" destId="{4E1C6F8B-7070-421B-9AB6-1B80AE62EC14}" srcOrd="3" destOrd="0" presId="urn:microsoft.com/office/officeart/2005/8/layout/vList2"/>
    <dgm:cxn modelId="{3AADFF00-213D-466A-9F63-D1A63CD305BD}" type="presParOf" srcId="{D0CCD457-7D44-40F6-A1E5-BE2FB793C746}" destId="{51C5A095-1585-40A8-80B3-B2F4B6B4D3CA}" srcOrd="4" destOrd="0" presId="urn:microsoft.com/office/officeart/2005/8/layout/vList2"/>
    <dgm:cxn modelId="{66B31824-DDD5-459A-9A31-B716929E6574}" type="presParOf" srcId="{D0CCD457-7D44-40F6-A1E5-BE2FB793C746}" destId="{CC3450AC-ADCC-4B76-AA8A-26ACA87DADF0}" srcOrd="5" destOrd="0" presId="urn:microsoft.com/office/officeart/2005/8/layout/vList2"/>
    <dgm:cxn modelId="{D5CC120F-3562-4665-8912-9535120F064D}" type="presParOf" srcId="{D0CCD457-7D44-40F6-A1E5-BE2FB793C746}" destId="{AE53B44C-0C6D-411A-83F1-DB3C82576669}" srcOrd="6" destOrd="0" presId="urn:microsoft.com/office/officeart/2005/8/layout/vList2"/>
    <dgm:cxn modelId="{E352826B-C828-4CBB-B443-6C56E77D26B4}" type="presParOf" srcId="{D0CCD457-7D44-40F6-A1E5-BE2FB793C746}" destId="{5CCAB11F-CF12-4C96-9709-5093FDCC3ADE}" srcOrd="7" destOrd="0" presId="urn:microsoft.com/office/officeart/2005/8/layout/vList2"/>
    <dgm:cxn modelId="{7FC5A938-F246-4381-AE23-F6C89B233543}" type="presParOf" srcId="{D0CCD457-7D44-40F6-A1E5-BE2FB793C746}" destId="{D0066CB7-6710-4D67-9DAC-97B74475B984}" srcOrd="8" destOrd="0" presId="urn:microsoft.com/office/officeart/2005/8/layout/vList2"/>
    <dgm:cxn modelId="{6039F79D-9478-4F60-BCA0-A5DE9491B599}" type="presParOf" srcId="{D0CCD457-7D44-40F6-A1E5-BE2FB793C746}" destId="{D0D3FA64-E2B1-48F6-BF69-3324EC94BB01}" srcOrd="9" destOrd="0" presId="urn:microsoft.com/office/officeart/2005/8/layout/vList2"/>
    <dgm:cxn modelId="{4677DC6E-8758-4E3F-A038-CC7E8EF928A6}" type="presParOf" srcId="{D0CCD457-7D44-40F6-A1E5-BE2FB793C746}" destId="{80D6C633-4EA3-474C-8174-E82B20E92AB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D14AB-20E1-4AE1-AF27-00BB53EC156F}">
      <dsp:nvSpPr>
        <dsp:cNvPr id="0" name=""/>
        <dsp:cNvSpPr/>
      </dsp:nvSpPr>
      <dsp:spPr>
        <a:xfrm>
          <a:off x="3050" y="722326"/>
          <a:ext cx="2420319" cy="1452191"/>
        </a:xfrm>
        <a:prstGeom prst="rect">
          <a:avLst/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Montserrat" panose="00000500000000000000" pitchFamily="2" charset="0"/>
            </a:rPr>
            <a:t>Learn what Hugging Face is by exploring the Hub and understanding its role in the AI ecosystem.</a:t>
          </a:r>
          <a:endParaRPr lang="en-CA" sz="1500" b="0" kern="1200" dirty="0">
            <a:latin typeface="Montserrat" panose="00000500000000000000" pitchFamily="2" charset="0"/>
          </a:endParaRPr>
        </a:p>
      </dsp:txBody>
      <dsp:txXfrm>
        <a:off x="3050" y="722326"/>
        <a:ext cx="2420319" cy="1452191"/>
      </dsp:txXfrm>
    </dsp:sp>
    <dsp:sp modelId="{7BB391A7-6E6D-4794-BB40-2EDF76B5D87B}">
      <dsp:nvSpPr>
        <dsp:cNvPr id="0" name=""/>
        <dsp:cNvSpPr/>
      </dsp:nvSpPr>
      <dsp:spPr>
        <a:xfrm>
          <a:off x="2665402" y="722326"/>
          <a:ext cx="2420319" cy="1452191"/>
        </a:xfrm>
        <a:prstGeom prst="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Montserrat" panose="00000500000000000000" pitchFamily="2" charset="0"/>
            </a:rPr>
            <a:t>Use the Transformers library to work with Hugging Face models in Python.</a:t>
          </a:r>
        </a:p>
      </dsp:txBody>
      <dsp:txXfrm>
        <a:off x="2665402" y="722326"/>
        <a:ext cx="2420319" cy="1452191"/>
      </dsp:txXfrm>
    </dsp:sp>
    <dsp:sp modelId="{C9C4B5F2-6E1D-4894-B828-70FC9478A949}">
      <dsp:nvSpPr>
        <dsp:cNvPr id="0" name=""/>
        <dsp:cNvSpPr/>
      </dsp:nvSpPr>
      <dsp:spPr>
        <a:xfrm>
          <a:off x="5327754" y="722326"/>
          <a:ext cx="2420319" cy="1452191"/>
        </a:xfrm>
        <a:prstGeom prst="rect">
          <a:avLst/>
        </a:prstGeom>
        <a:solidFill>
          <a:srgbClr val="1BBFD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Montserrat" panose="00000500000000000000" pitchFamily="2" charset="0"/>
            </a:rPr>
            <a:t>Load open-source models by downloading pre-trained model weights and tokenizers from Hugging Face.</a:t>
          </a:r>
        </a:p>
      </dsp:txBody>
      <dsp:txXfrm>
        <a:off x="5327754" y="722326"/>
        <a:ext cx="2420319" cy="1452191"/>
      </dsp:txXfrm>
    </dsp:sp>
    <dsp:sp modelId="{FB3B960B-F632-4D4F-A9A2-7C24C17D823B}">
      <dsp:nvSpPr>
        <dsp:cNvPr id="0" name=""/>
        <dsp:cNvSpPr/>
      </dsp:nvSpPr>
      <dsp:spPr>
        <a:xfrm>
          <a:off x="7990106" y="722326"/>
          <a:ext cx="2420319" cy="1452191"/>
        </a:xfrm>
        <a:prstGeom prst="rect">
          <a:avLst/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Montserrat" panose="00000500000000000000" pitchFamily="2" charset="0"/>
            </a:rPr>
            <a:t>Run models efficiently using quantization techniques like bitsandbytes to fit them within Colab’s free GPU memory.</a:t>
          </a:r>
        </a:p>
      </dsp:txBody>
      <dsp:txXfrm>
        <a:off x="7990106" y="722326"/>
        <a:ext cx="2420319" cy="1452191"/>
      </dsp:txXfrm>
    </dsp:sp>
    <dsp:sp modelId="{C45EF63D-862A-449A-93D1-EC5A99DC6212}">
      <dsp:nvSpPr>
        <dsp:cNvPr id="0" name=""/>
        <dsp:cNvSpPr/>
      </dsp:nvSpPr>
      <dsp:spPr>
        <a:xfrm>
          <a:off x="3050" y="2416549"/>
          <a:ext cx="2420319" cy="1452191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Montserrat" panose="00000500000000000000" pitchFamily="2" charset="0"/>
            </a:rPr>
            <a:t>Read PDF content by extracting text using Python libraries such as pypdf.</a:t>
          </a:r>
        </a:p>
      </dsp:txBody>
      <dsp:txXfrm>
        <a:off x="3050" y="2416549"/>
        <a:ext cx="2420319" cy="1452191"/>
      </dsp:txXfrm>
    </dsp:sp>
    <dsp:sp modelId="{D627F964-070C-4885-B386-9A97BBDC2C6A}">
      <dsp:nvSpPr>
        <dsp:cNvPr id="0" name=""/>
        <dsp:cNvSpPr/>
      </dsp:nvSpPr>
      <dsp:spPr>
        <a:xfrm>
          <a:off x="2665402" y="2416549"/>
          <a:ext cx="2420319" cy="1452191"/>
        </a:xfrm>
        <a:prstGeom prst="rect">
          <a:avLst/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Montserrat" panose="00000500000000000000" pitchFamily="2" charset="0"/>
            </a:rPr>
            <a:t>Apply basic prompt engineering techniques to structure questions for models based on input text.</a:t>
          </a:r>
        </a:p>
      </dsp:txBody>
      <dsp:txXfrm>
        <a:off x="2665402" y="2416549"/>
        <a:ext cx="2420319" cy="1452191"/>
      </dsp:txXfrm>
    </dsp:sp>
    <dsp:sp modelId="{170486E9-CCB4-4C85-91D8-2BDA4C1D00A1}">
      <dsp:nvSpPr>
        <dsp:cNvPr id="0" name=""/>
        <dsp:cNvSpPr/>
      </dsp:nvSpPr>
      <dsp:spPr>
        <a:xfrm>
          <a:off x="5327754" y="2416549"/>
          <a:ext cx="2420319" cy="1452191"/>
        </a:xfrm>
        <a:prstGeom prst="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Montserrat" panose="00000500000000000000" pitchFamily="2" charset="0"/>
            </a:rPr>
            <a:t>Build a user interface with Gradio to interact with your document Q&amp;A system and switch between models.</a:t>
          </a:r>
        </a:p>
      </dsp:txBody>
      <dsp:txXfrm>
        <a:off x="5327754" y="2416549"/>
        <a:ext cx="2420319" cy="1452191"/>
      </dsp:txXfrm>
    </dsp:sp>
    <dsp:sp modelId="{A5CC2F63-300D-4811-8E69-13C31168DA4F}">
      <dsp:nvSpPr>
        <dsp:cNvPr id="0" name=""/>
        <dsp:cNvSpPr/>
      </dsp:nvSpPr>
      <dsp:spPr>
        <a:xfrm>
          <a:off x="7990106" y="2416549"/>
          <a:ext cx="2420319" cy="1452191"/>
        </a:xfrm>
        <a:prstGeom prst="rect">
          <a:avLst/>
        </a:prstGeom>
        <a:solidFill>
          <a:prstClr val="white">
            <a:lumMod val="65000"/>
          </a:prst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Montserrat" panose="00000500000000000000" pitchFamily="2" charset="0"/>
            </a:rPr>
            <a:t>Learn the difference between pipeline(), AutoTokenizer, &amp; </a:t>
          </a:r>
          <a:r>
            <a:rPr lang="en-US" sz="1500" kern="1200" dirty="0">
              <a:solidFill>
                <a:prstClr val="white"/>
              </a:solidFill>
              <a:latin typeface="Montserrat" panose="00000500000000000000" pitchFamily="2" charset="0"/>
              <a:ea typeface="+mn-ea"/>
              <a:cs typeface="+mn-cs"/>
            </a:rPr>
            <a:t>AutoModelFor</a:t>
          </a:r>
          <a:r>
            <a:rPr lang="en-CA" sz="1500" kern="1200" dirty="0">
              <a:solidFill>
                <a:prstClr val="white"/>
              </a:solidFill>
              <a:latin typeface="Montserrat" panose="00000500000000000000" pitchFamily="2" charset="0"/>
              <a:ea typeface="+mn-ea"/>
              <a:cs typeface="+mn-cs"/>
            </a:rPr>
            <a:t>CausalLM</a:t>
          </a:r>
          <a:endParaRPr lang="en-US" sz="1500" kern="1200" dirty="0">
            <a:solidFill>
              <a:prstClr val="white"/>
            </a:solidFill>
            <a:latin typeface="Montserrat" panose="00000500000000000000" pitchFamily="2" charset="0"/>
            <a:ea typeface="+mn-ea"/>
            <a:cs typeface="+mn-cs"/>
          </a:endParaRPr>
        </a:p>
      </dsp:txBody>
      <dsp:txXfrm>
        <a:off x="7990106" y="2416549"/>
        <a:ext cx="2420319" cy="1452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F626A-26DF-47F5-9E1B-09B60BC5FFA5}">
      <dsp:nvSpPr>
        <dsp:cNvPr id="0" name=""/>
        <dsp:cNvSpPr/>
      </dsp:nvSpPr>
      <dsp:spPr>
        <a:xfrm>
          <a:off x="46587" y="2329"/>
          <a:ext cx="3076734" cy="1846040"/>
        </a:xfrm>
        <a:prstGeom prst="rect">
          <a:avLst/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i="0" kern="1200">
              <a:latin typeface="Montserrat" panose="00000500000000000000" pitchFamily="2" charset="0"/>
            </a:rPr>
            <a:t>Control:</a:t>
          </a:r>
          <a:r>
            <a:rPr lang="en-US" sz="1800" b="0" i="0" kern="1200">
              <a:latin typeface="Montserrat" panose="00000500000000000000" pitchFamily="2" charset="0"/>
            </a:rPr>
            <a:t> You run the model yourself, giving you more control over data privacy and customization.</a:t>
          </a:r>
        </a:p>
      </dsp:txBody>
      <dsp:txXfrm>
        <a:off x="46587" y="2329"/>
        <a:ext cx="3076734" cy="1846040"/>
      </dsp:txXfrm>
    </dsp:sp>
    <dsp:sp modelId="{E54EA73E-8C71-45B3-AFF7-CC168AA46BC4}">
      <dsp:nvSpPr>
        <dsp:cNvPr id="0" name=""/>
        <dsp:cNvSpPr/>
      </dsp:nvSpPr>
      <dsp:spPr>
        <a:xfrm>
          <a:off x="3430995" y="2329"/>
          <a:ext cx="3076734" cy="1846040"/>
        </a:xfrm>
        <a:prstGeom prst="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i="0" kern="1200" dirty="0">
              <a:latin typeface="Montserrat" panose="00000500000000000000" pitchFamily="2" charset="0"/>
            </a:rPr>
            <a:t>Cost:</a:t>
          </a:r>
          <a:r>
            <a:rPr lang="en-US" sz="1800" b="0" i="0" kern="1200" dirty="0">
              <a:latin typeface="Montserrat" panose="00000500000000000000" pitchFamily="2" charset="0"/>
            </a:rPr>
            <a:t> Running smaller models can be cheaper than constantly hitting paid APIs, especially during development.</a:t>
          </a:r>
        </a:p>
      </dsp:txBody>
      <dsp:txXfrm>
        <a:off x="3430995" y="2329"/>
        <a:ext cx="3076734" cy="1846040"/>
      </dsp:txXfrm>
    </dsp:sp>
    <dsp:sp modelId="{EDA000C2-3FC3-4284-A3EF-5713D22EFC75}">
      <dsp:nvSpPr>
        <dsp:cNvPr id="0" name=""/>
        <dsp:cNvSpPr/>
      </dsp:nvSpPr>
      <dsp:spPr>
        <a:xfrm>
          <a:off x="6815403" y="2329"/>
          <a:ext cx="3076734" cy="1846040"/>
        </a:xfrm>
        <a:prstGeom prst="rect">
          <a:avLst/>
        </a:prstGeom>
        <a:solidFill>
          <a:srgbClr val="11CC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i="0" kern="1200">
              <a:latin typeface="Montserrat" panose="00000500000000000000" pitchFamily="2" charset="0"/>
            </a:rPr>
            <a:t>Transparency:</a:t>
          </a:r>
          <a:r>
            <a:rPr lang="en-US" sz="1800" b="0" i="0" kern="1200">
              <a:latin typeface="Montserrat" panose="00000500000000000000" pitchFamily="2" charset="0"/>
            </a:rPr>
            <a:t> You can often study the model architecture and sometimes even the training data.</a:t>
          </a:r>
        </a:p>
      </dsp:txBody>
      <dsp:txXfrm>
        <a:off x="6815403" y="2329"/>
        <a:ext cx="3076734" cy="1846040"/>
      </dsp:txXfrm>
    </dsp:sp>
    <dsp:sp modelId="{A150B62A-409A-4E93-AC5D-1E4DD7437413}">
      <dsp:nvSpPr>
        <dsp:cNvPr id="0" name=""/>
        <dsp:cNvSpPr/>
      </dsp:nvSpPr>
      <dsp:spPr>
        <a:xfrm>
          <a:off x="1738791" y="2156043"/>
          <a:ext cx="3076734" cy="1846040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i="0" kern="1200">
              <a:latin typeface="Montserrat" panose="00000500000000000000" pitchFamily="2" charset="0"/>
            </a:rPr>
            <a:t>Community:</a:t>
          </a:r>
          <a:r>
            <a:rPr lang="en-US" sz="1800" b="0" i="0" kern="1200">
              <a:latin typeface="Montserrat" panose="00000500000000000000" pitchFamily="2" charset="0"/>
            </a:rPr>
            <a:t> Access to a huge variety of models fine-tuned for specific tasks.</a:t>
          </a:r>
        </a:p>
      </dsp:txBody>
      <dsp:txXfrm>
        <a:off x="1738791" y="2156043"/>
        <a:ext cx="3076734" cy="1846040"/>
      </dsp:txXfrm>
    </dsp:sp>
    <dsp:sp modelId="{C132532A-5394-4A3C-B127-81CE03826627}">
      <dsp:nvSpPr>
        <dsp:cNvPr id="0" name=""/>
        <dsp:cNvSpPr/>
      </dsp:nvSpPr>
      <dsp:spPr>
        <a:xfrm>
          <a:off x="5123199" y="2156043"/>
          <a:ext cx="3076734" cy="1846040"/>
        </a:xfrm>
        <a:prstGeom prst="rect">
          <a:avLst/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i="0" kern="1200" dirty="0">
              <a:latin typeface="Montserrat" panose="00000500000000000000" pitchFamily="2" charset="0"/>
            </a:rPr>
            <a:t>Offline Use:</a:t>
          </a:r>
          <a:r>
            <a:rPr lang="en-US" sz="1800" b="0" i="0" kern="1200" dirty="0">
              <a:latin typeface="Montserrat" panose="00000500000000000000" pitchFamily="2" charset="0"/>
            </a:rPr>
            <a:t> Once downloaded, models can potentially be run without an internet connection.</a:t>
          </a:r>
        </a:p>
      </dsp:txBody>
      <dsp:txXfrm>
        <a:off x="5123199" y="2156043"/>
        <a:ext cx="3076734" cy="1846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9F6AD-0D50-4FB7-BA1D-5F62DD70D833}">
      <dsp:nvSpPr>
        <dsp:cNvPr id="0" name=""/>
        <dsp:cNvSpPr/>
      </dsp:nvSpPr>
      <dsp:spPr>
        <a:xfrm>
          <a:off x="0" y="810606"/>
          <a:ext cx="3672942" cy="2203765"/>
        </a:xfrm>
        <a:prstGeom prst="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kern="1200" dirty="0">
              <a:latin typeface="Montserrat" panose="00000500000000000000" pitchFamily="2" charset="0"/>
            </a:rPr>
            <a:t>Generative</a:t>
          </a:r>
          <a:r>
            <a:rPr lang="en-US" sz="1600" kern="1200" dirty="0">
              <a:latin typeface="Montserrat" panose="00000500000000000000" pitchFamily="2" charset="0"/>
            </a:rPr>
            <a:t>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kern="1200" dirty="0">
              <a:latin typeface="Montserrat" panose="00000500000000000000" pitchFamily="2" charset="0"/>
            </a:rPr>
            <a:t>Refers to the model's ability to generate new, coherent text. It predicts the next word based on the context of the input text.</a:t>
          </a:r>
        </a:p>
      </dsp:txBody>
      <dsp:txXfrm>
        <a:off x="0" y="810606"/>
        <a:ext cx="3672942" cy="2203765"/>
      </dsp:txXfrm>
    </dsp:sp>
    <dsp:sp modelId="{A86099B8-5F45-4C4E-8BF6-C563FBE546FA}">
      <dsp:nvSpPr>
        <dsp:cNvPr id="0" name=""/>
        <dsp:cNvSpPr/>
      </dsp:nvSpPr>
      <dsp:spPr>
        <a:xfrm>
          <a:off x="4040237" y="810606"/>
          <a:ext cx="3672942" cy="2203765"/>
        </a:xfrm>
        <a:prstGeom prst="rect">
          <a:avLst/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Montserrat" panose="00000500000000000000" pitchFamily="2" charset="0"/>
            </a:rPr>
            <a:t>Pre-trained</a:t>
          </a:r>
          <a:r>
            <a:rPr lang="en-US" sz="1600" kern="1200" dirty="0">
              <a:latin typeface="Montserrat" panose="00000500000000000000" pitchFamily="2" charset="0"/>
            </a:rPr>
            <a:t>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Montserrat" panose="00000500000000000000" pitchFamily="2" charset="0"/>
            </a:rPr>
            <a:t>The model is trained on a large dataset from various sources (books, articles) before it is fine-tuned for specific tasks. Pre-training enables it to understand grammar and facts.</a:t>
          </a:r>
        </a:p>
      </dsp:txBody>
      <dsp:txXfrm>
        <a:off x="4040237" y="810606"/>
        <a:ext cx="3672942" cy="2203765"/>
      </dsp:txXfrm>
    </dsp:sp>
    <dsp:sp modelId="{0F8C0024-D2B7-4F08-B25A-81CB7B74C78E}">
      <dsp:nvSpPr>
        <dsp:cNvPr id="0" name=""/>
        <dsp:cNvSpPr/>
      </dsp:nvSpPr>
      <dsp:spPr>
        <a:xfrm>
          <a:off x="8080474" y="810606"/>
          <a:ext cx="3672942" cy="2203765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Montserrat" panose="00000500000000000000" pitchFamily="2" charset="0"/>
            </a:rPr>
            <a:t>Transformer</a:t>
          </a:r>
          <a:r>
            <a:rPr lang="en-US" sz="1600" kern="1200" dirty="0">
              <a:latin typeface="Montserrat" panose="00000500000000000000" pitchFamily="2" charset="0"/>
            </a:rPr>
            <a:t>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Montserrat" panose="00000500000000000000" pitchFamily="2" charset="0"/>
            </a:rPr>
            <a:t>A transformer is a type of neural network that processes sequential data. It uses self-attention to weigh the importance of words, enabling it to understand context.</a:t>
          </a:r>
        </a:p>
      </dsp:txBody>
      <dsp:txXfrm>
        <a:off x="8080474" y="810606"/>
        <a:ext cx="3672942" cy="22037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1AD71-F289-40E8-BF58-9CCDBAA4402D}">
      <dsp:nvSpPr>
        <dsp:cNvPr id="0" name=""/>
        <dsp:cNvSpPr/>
      </dsp:nvSpPr>
      <dsp:spPr>
        <a:xfrm>
          <a:off x="0" y="34654"/>
          <a:ext cx="9686909" cy="636480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Montserrat" panose="00000500000000000000" pitchFamily="2" charset="0"/>
            </a:rPr>
            <a:t>Gained a solid understanding of Hugging Face’s role in democratizing AI through open-source models and tools.</a:t>
          </a:r>
          <a:endParaRPr lang="en-CA" sz="1600" b="0" kern="1200" dirty="0">
            <a:solidFill>
              <a:prstClr val="white"/>
            </a:solidFill>
            <a:latin typeface="Montserrat" panose="00000500000000000000" pitchFamily="2" charset="0"/>
            <a:ea typeface="+mn-ea"/>
            <a:cs typeface="+mn-cs"/>
          </a:endParaRPr>
        </a:p>
      </dsp:txBody>
      <dsp:txXfrm>
        <a:off x="31070" y="65724"/>
        <a:ext cx="9624769" cy="574340"/>
      </dsp:txXfrm>
    </dsp:sp>
    <dsp:sp modelId="{416D4151-1F44-49F8-8B92-642C1D043BCD}">
      <dsp:nvSpPr>
        <dsp:cNvPr id="0" name=""/>
        <dsp:cNvSpPr/>
      </dsp:nvSpPr>
      <dsp:spPr>
        <a:xfrm>
          <a:off x="0" y="769054"/>
          <a:ext cx="9686909" cy="636480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dirty="0">
              <a:latin typeface="Montserrat" panose="00000500000000000000" pitchFamily="2" charset="0"/>
            </a:rPr>
            <a:t>Practiced using transformers, </a:t>
          </a:r>
          <a:r>
            <a:rPr lang="en-US" sz="1600" dirty="0" err="1">
              <a:latin typeface="Montserrat" panose="00000500000000000000" pitchFamily="2" charset="0"/>
            </a:rPr>
            <a:t>pypdf</a:t>
          </a:r>
          <a:r>
            <a:rPr lang="en-US" sz="1600" dirty="0">
              <a:latin typeface="Montserrat" panose="00000500000000000000" pitchFamily="2" charset="0"/>
            </a:rPr>
            <a:t>, and </a:t>
          </a:r>
          <a:r>
            <a:rPr lang="en-US" sz="1600" dirty="0" err="1">
              <a:latin typeface="Montserrat" panose="00000500000000000000" pitchFamily="2" charset="0"/>
            </a:rPr>
            <a:t>Gradio</a:t>
          </a:r>
          <a:r>
            <a:rPr lang="en-US" sz="1600" dirty="0">
              <a:latin typeface="Montserrat" panose="00000500000000000000" pitchFamily="2" charset="0"/>
            </a:rPr>
            <a:t> libraries for real-world AI applications, such as document-based Q&amp;A systems.</a:t>
          </a:r>
          <a:endParaRPr lang="en-CA" sz="1600" b="0" kern="1200" dirty="0">
            <a:solidFill>
              <a:prstClr val="white"/>
            </a:solidFill>
            <a:latin typeface="Montserrat" panose="00000500000000000000" pitchFamily="2" charset="0"/>
            <a:ea typeface="+mn-ea"/>
            <a:cs typeface="+mn-cs"/>
          </a:endParaRPr>
        </a:p>
      </dsp:txBody>
      <dsp:txXfrm>
        <a:off x="31070" y="800124"/>
        <a:ext cx="9624769" cy="574340"/>
      </dsp:txXfrm>
    </dsp:sp>
    <dsp:sp modelId="{51C5A095-1585-40A8-80B3-B2F4B6B4D3CA}">
      <dsp:nvSpPr>
        <dsp:cNvPr id="0" name=""/>
        <dsp:cNvSpPr/>
      </dsp:nvSpPr>
      <dsp:spPr>
        <a:xfrm>
          <a:off x="0" y="1503454"/>
          <a:ext cx="9686909" cy="636480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dirty="0">
              <a:latin typeface="Montserrat" panose="00000500000000000000" pitchFamily="2" charset="0"/>
            </a:rPr>
            <a:t>Learned to run large models within limited computing resources using bitsandbytes for quantization in Google </a:t>
          </a:r>
          <a:r>
            <a:rPr lang="en-US" sz="1600" dirty="0" err="1">
              <a:latin typeface="Montserrat" panose="00000500000000000000" pitchFamily="2" charset="0"/>
            </a:rPr>
            <a:t>Colab</a:t>
          </a:r>
          <a:r>
            <a:rPr lang="en-US" sz="1600" dirty="0">
              <a:latin typeface="Montserrat" panose="00000500000000000000" pitchFamily="2" charset="0"/>
            </a:rPr>
            <a:t>.</a:t>
          </a:r>
          <a:endParaRPr lang="en-CA" sz="1600" b="0" kern="1200" dirty="0">
            <a:solidFill>
              <a:prstClr val="white"/>
            </a:solidFill>
            <a:latin typeface="Montserrat" panose="00000500000000000000" pitchFamily="2" charset="0"/>
            <a:ea typeface="+mn-ea"/>
            <a:cs typeface="+mn-cs"/>
          </a:endParaRPr>
        </a:p>
      </dsp:txBody>
      <dsp:txXfrm>
        <a:off x="31070" y="1534524"/>
        <a:ext cx="9624769" cy="574340"/>
      </dsp:txXfrm>
    </dsp:sp>
    <dsp:sp modelId="{AE53B44C-0C6D-411A-83F1-DB3C82576669}">
      <dsp:nvSpPr>
        <dsp:cNvPr id="0" name=""/>
        <dsp:cNvSpPr/>
      </dsp:nvSpPr>
      <dsp:spPr>
        <a:xfrm>
          <a:off x="0" y="2237854"/>
          <a:ext cx="9686909" cy="636480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dirty="0">
              <a:latin typeface="Montserrat" panose="00000500000000000000" pitchFamily="2" charset="0"/>
            </a:rPr>
            <a:t>Applied prompt design techniques and built interactive UIs to improve user experience and test multiple models easily.</a:t>
          </a:r>
          <a:endParaRPr lang="en-CA" sz="1600" b="0" kern="1200" dirty="0">
            <a:solidFill>
              <a:prstClr val="white"/>
            </a:solidFill>
            <a:latin typeface="Montserrat" panose="00000500000000000000" pitchFamily="2" charset="0"/>
            <a:ea typeface="+mn-ea"/>
            <a:cs typeface="+mn-cs"/>
          </a:endParaRPr>
        </a:p>
      </dsp:txBody>
      <dsp:txXfrm>
        <a:off x="31070" y="2268924"/>
        <a:ext cx="9624769" cy="574340"/>
      </dsp:txXfrm>
    </dsp:sp>
    <dsp:sp modelId="{D0066CB7-6710-4D67-9DAC-97B74475B984}">
      <dsp:nvSpPr>
        <dsp:cNvPr id="0" name=""/>
        <dsp:cNvSpPr/>
      </dsp:nvSpPr>
      <dsp:spPr>
        <a:xfrm>
          <a:off x="0" y="2972254"/>
          <a:ext cx="9686909" cy="636480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dirty="0">
              <a:latin typeface="Montserrat" panose="00000500000000000000" pitchFamily="2" charset="0"/>
            </a:rPr>
            <a:t>Understood the concept of Tokenization in Large Language Models.</a:t>
          </a:r>
          <a:endParaRPr lang="en-CA" sz="1600" b="0" kern="1200" dirty="0">
            <a:solidFill>
              <a:prstClr val="white"/>
            </a:solidFill>
            <a:latin typeface="Montserrat" panose="00000500000000000000" pitchFamily="2" charset="0"/>
            <a:ea typeface="+mn-ea"/>
            <a:cs typeface="+mn-cs"/>
          </a:endParaRPr>
        </a:p>
      </dsp:txBody>
      <dsp:txXfrm>
        <a:off x="31070" y="3003324"/>
        <a:ext cx="9624769" cy="574340"/>
      </dsp:txXfrm>
    </dsp:sp>
    <dsp:sp modelId="{80D6C633-4EA3-474C-8174-E82B20E92ABA}">
      <dsp:nvSpPr>
        <dsp:cNvPr id="0" name=""/>
        <dsp:cNvSpPr/>
      </dsp:nvSpPr>
      <dsp:spPr>
        <a:xfrm>
          <a:off x="0" y="3706654"/>
          <a:ext cx="9686909" cy="636480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dirty="0">
              <a:latin typeface="Montserrat" panose="00000500000000000000" pitchFamily="2" charset="0"/>
            </a:rPr>
            <a:t>Learned the difference between pipeline() (task-based interface), AutoTokenizer (text to tokens), and AutoModelFor... (model loading for specific tasks).</a:t>
          </a:r>
          <a:endParaRPr lang="en-CA" sz="1600" b="0" kern="1200" dirty="0">
            <a:solidFill>
              <a:prstClr val="white"/>
            </a:solidFill>
            <a:latin typeface="Montserrat" panose="00000500000000000000" pitchFamily="2" charset="0"/>
            <a:ea typeface="+mn-ea"/>
            <a:cs typeface="+mn-cs"/>
          </a:endParaRPr>
        </a:p>
      </dsp:txBody>
      <dsp:txXfrm>
        <a:off x="31070" y="3737724"/>
        <a:ext cx="9624769" cy="574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1D1-6589-4D4A-810A-D1CB24D30600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34E27-21C0-AB42-9720-9468F68AD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ED6F-859A-B746-837E-C5D978EC3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CAE93-A6A2-054F-8C31-54E8ABF6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ADB13-4A11-2643-B65C-065BE177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779B-2DF9-41ED-BDF6-094A96BB5831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DD79-905B-054B-B597-6AB72529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4DF4-5AD9-8C41-9C38-63470B32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4858-278B-D14B-9123-9451D8F7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8E07C-511F-3A43-84A6-101101291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27FEB-35FC-E245-9B8A-12B95965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BBC8-E478-43C9-A4F1-EDD4F72015DC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7081-9459-C64F-895D-A9A37C0D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1E24-D886-5444-8983-468379B7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F08AD-56F2-8141-B3EC-B0792780C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A58ED-0A7F-F541-B86D-470505704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861A-7351-3846-BCB0-C5618DA0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1BB6-29D9-437A-B4EB-C48447ACC5C8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FD98-D553-4C46-941B-9CF2C56A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676D-8472-4F4A-A337-CF5E8C49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93AB-04A1-834E-A498-C252C111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34D4-4817-FF44-8044-9A872518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B8C4A-8264-ED4C-B758-FA62E7CC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3053-3D74-4D22-89B3-9024BA4F287F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AE0D2-BE66-FF45-B7B1-F69E22F0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B4184-A60F-6246-8A9A-79DD6FEC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0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2D0B-A98C-6E4C-9A34-47981F0C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5EE8E-C392-5E47-ADCB-A446128C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4B18-53C2-D548-8CFF-5D7097F0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BCF6-84B7-49AA-A69F-35D95B9487C2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654B-C8C3-F647-BDFC-BE54D2B2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3980-622B-334C-9137-9A866151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8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2288-ED8B-E34E-BAB6-1D26157B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E68A-CA3F-9948-9F78-46C13FEE8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62E7-8BD2-264E-A470-F8E73C9D6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23621-D1A0-D241-B666-A457ACCA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19D7-9FF6-460F-A484-0C02884C819E}" type="datetime1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69F7B-BD42-C44E-AA35-681E6A1C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7368C-62E4-C243-98AE-B5BC9B4F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0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A85E-7345-A641-A78E-CFCE6B47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A13C7-3C24-DC40-8DAD-E16482E60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90715-8982-4245-AC34-4AFC280B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CC337-7A68-B44F-A75F-2EAED4C8C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BF17B-E9E2-5A4F-9564-4E8671A7A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A4340-16C5-D64A-954E-D207165B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2F9-9F59-4926-81E1-5AE7B5F13616}" type="datetime1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4C0C9-507A-DC40-9896-CAA4CCBF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3C304-57C8-6848-8E40-051A6BFA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9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1005-2F0C-3F41-8F0D-B94FF1E8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EC46B-9591-7147-B23E-808DFCDB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E9FE-B00F-4787-941B-81F5C60BF956}" type="datetime1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8438C-4B28-CC47-9F0D-D243C059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64186-1092-3244-AA0C-4F8C98EC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7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1ABCA-C9B4-2C4E-A11A-21473A2C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63A8-27AB-4485-9BAB-385A926DB554}" type="datetime1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8B611-5E83-0843-977C-16E1A2E8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D3613-5124-BA4D-9CAB-52053A73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5775-3C65-984A-BA3D-74F6AA54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6B8A-7DF2-254A-A58A-3F781F1A7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C9F2F-598A-9444-B48C-6BA9400EF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A619B-B04E-A94F-B294-EE523AB8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E9DF-0ED6-4B61-A1FD-8DD75280FE01}" type="datetime1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418F-6D05-564F-ACAC-0CE18B41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2FA7B-E334-F841-9F55-8FE3994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20FD-C21B-F942-933E-C7F1539A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509F0-CB84-8346-88EC-B60FAB239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B07D7-B626-4245-8DB7-641F9BE45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92CF3-BF8E-CC45-AFD1-29BF7888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C01-5047-4D04-A79D-6D96B1DB76E2}" type="datetime1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EEA5E-B447-2945-A61F-23F43D1B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3110A-1EF4-4E47-BC27-95CCC22D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070BF-9A90-A245-B77A-28DCF3E4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1332-889D-FA43-A51D-33C48B35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7FC81-D9EE-0347-B9BA-8E603587A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9903-C382-4170-95C6-7F2CD4702B84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4954-DDAB-064F-B985-8986B1132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476A-2C89-5D4A-A893-BDE076899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706.03762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arxiv.org/abs/1706.0376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url?q=https%3A%2F%2Fwww.nvidia.com%2Fen-us%2Fdata-center%2Fa100%2F" TargetMode="Externa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6.png"/><Relationship Id="rId9" Type="http://schemas.microsoft.com/office/2007/relationships/diagramDrawing" Target="../diagrams/drawin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706.03762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F529F-B86A-83C8-478E-307AC309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82" y="-1"/>
            <a:ext cx="12198382" cy="68580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403872-6FAD-0F11-5844-575593A583D8}"/>
              </a:ext>
            </a:extLst>
          </p:cNvPr>
          <p:cNvSpPr/>
          <p:nvPr/>
        </p:nvSpPr>
        <p:spPr>
          <a:xfrm>
            <a:off x="134843" y="356912"/>
            <a:ext cx="50668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CHAT WITH DOCUMENTS USING HUGGING FACE OPEN-SOURCE LLMs</a:t>
            </a:r>
            <a:endParaRPr lang="en-US" sz="3200" b="1" dirty="0">
              <a:solidFill>
                <a:schemeClr val="bg1"/>
              </a:solidFill>
              <a:latin typeface="Montserrat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22CCA-AE82-A418-52D1-CBC82BEC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49A34-56CD-8457-9021-6B08110B4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86CA54-2A5F-2D6A-C85A-ABF88FFFF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19A81E-38FE-27D4-2AA6-602777A228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D0E4D609-816E-4465-55A7-0178F52B5690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is a Transformer?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75DE7-49C0-1F44-426C-D7BCEB9E3AA8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655086-6198-C1CC-ED33-01A6AFC85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1358" y="927988"/>
            <a:ext cx="8623518" cy="8211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13716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5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1114425" indent="-428625" algn="l" defTabSz="13716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714500" indent="-342900" algn="l" defTabSz="13716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400300" indent="-342900" algn="l" defTabSz="13716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3086100" indent="-342900" algn="l" defTabSz="13716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4425" marR="0" lvl="1" indent="-428625" algn="l" defTabSz="13716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SzPct val="100000"/>
              <a:buFont typeface="+mj-lt"/>
              <a:buAutoNum type="arabicPeriod" startAt="3"/>
              <a:tabLst/>
              <a:defRPr/>
            </a:pPr>
            <a:r>
              <a:rPr kumimoji="0" lang="en-US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Layers (Like Thinking Steps):</a:t>
            </a:r>
            <a:br>
              <a: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</a:br>
            <a:r>
              <a: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The model processes the input in multiple layers, where each layer refines its understanding. For example:</a:t>
            </a:r>
          </a:p>
          <a:p>
            <a:pPr marL="1714500" marR="0" lvl="2" indent="-342900" algn="l" defTabSz="13716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Layer 1 might focus on word meanings.</a:t>
            </a:r>
          </a:p>
          <a:p>
            <a:pPr marL="1714500" marR="0" lvl="2" indent="-342900" algn="l" defTabSz="13716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Layer 2 might figure out relationships between words.</a:t>
            </a:r>
          </a:p>
          <a:p>
            <a:pPr marL="1714500" marR="0" lvl="2" indent="-342900" algn="l" defTabSz="13716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Layer 3 might understand the whole sentence.</a:t>
            </a:r>
          </a:p>
          <a:p>
            <a:pPr marL="1114425" marR="0" lvl="1" indent="-428625" algn="l" defTabSz="13716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SzPct val="100000"/>
              <a:buFont typeface="+mj-lt"/>
              <a:buAutoNum type="arabicPeriod" startAt="3"/>
              <a:tabLst/>
              <a:defRPr/>
            </a:pPr>
            <a:r>
              <a:rPr kumimoji="0" lang="en-US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Positional Information (Word Order):</a:t>
            </a:r>
            <a:br>
              <a: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</a:br>
            <a:r>
              <a: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Since the model reads all the words at once, it also adds positional encoding to know the order of the words (e.g., knowing "the cat" is different from "cat the").</a:t>
            </a:r>
          </a:p>
          <a:p>
            <a:pPr marL="1114425" marR="0" lvl="1" indent="-428625" algn="l" defTabSz="13716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SzPct val="100000"/>
              <a:buFont typeface="+mj-lt"/>
              <a:buAutoNum type="arabicPeriod" startAt="3"/>
              <a:tabLst/>
              <a:defRPr/>
            </a:pPr>
            <a:r>
              <a:rPr kumimoji="0" lang="en-US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Output (Final Prediction):</a:t>
            </a:r>
            <a:br>
              <a: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</a:br>
            <a:r>
              <a: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After processing, it predicts the next word, translates text, summarizes, or performs another task. For example, if you type "I love," it might predict "cats."</a:t>
            </a:r>
          </a:p>
        </p:txBody>
      </p:sp>
      <p:pic>
        <p:nvPicPr>
          <p:cNvPr id="8" name="Picture 2" descr="The Transformer Model - MachineLearningMastery.com">
            <a:extLst>
              <a:ext uri="{FF2B5EF4-FFF2-40B4-BE49-F238E27FC236}">
                <a16:creationId xmlns:a16="http://schemas.microsoft.com/office/drawing/2014/main" id="{70C23368-B3B3-115C-904B-014E91CA1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518" y="730288"/>
            <a:ext cx="2903131" cy="409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200BE1-4545-C570-B70D-3786768DB125}"/>
              </a:ext>
            </a:extLst>
          </p:cNvPr>
          <p:cNvSpPr txBox="1"/>
          <p:nvPr/>
        </p:nvSpPr>
        <p:spPr>
          <a:xfrm>
            <a:off x="971881" y="6299559"/>
            <a:ext cx="7421880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099"/>
              </a:lnSpc>
              <a:spcAft>
                <a:spcPts val="900"/>
              </a:spcAft>
            </a:pPr>
            <a:r>
              <a:rPr lang="en-US" sz="1600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Attention Is All You Need: </a:t>
            </a:r>
            <a:r>
              <a:rPr lang="en-US" sz="1600" i="0" dirty="0">
                <a:solidFill>
                  <a:srgbClr val="000000"/>
                </a:solidFill>
                <a:effectLst/>
                <a:latin typeface="Montserrat" panose="00000500000000000000" pitchFamily="2" charset="0"/>
                <a:hlinkClick r:id="rId5"/>
              </a:rPr>
              <a:t>https://arxiv.org/abs/1706.03762</a:t>
            </a:r>
            <a:endParaRPr lang="en-US" sz="160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>
              <a:lnSpc>
                <a:spcPts val="2099"/>
              </a:lnSpc>
              <a:spcAft>
                <a:spcPts val="900"/>
              </a:spcAft>
            </a:pPr>
            <a:endParaRPr lang="en-US" sz="160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20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E4078-CF7A-8084-0F2E-46C904EF5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1A4175-F05A-5469-02C0-B718D2BCC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E78976-AAD0-1F07-FCA8-87D9D81C67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E79D409C-56F8-5A5F-61D5-817B44E1671D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is a Transformer?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7676D-426E-0E38-0D8D-5EECBD41C8BC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22389C-994D-9A4A-E6F3-632A7B7F9BB8}"/>
              </a:ext>
            </a:extLst>
          </p:cNvPr>
          <p:cNvSpPr txBox="1"/>
          <p:nvPr/>
        </p:nvSpPr>
        <p:spPr>
          <a:xfrm>
            <a:off x="395430" y="920728"/>
            <a:ext cx="7421880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099"/>
              </a:lnSpc>
              <a:spcAft>
                <a:spcPts val="900"/>
              </a:spcAft>
            </a:pPr>
            <a:r>
              <a:rPr lang="en-US" sz="1600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Attention Is All You Need: </a:t>
            </a:r>
            <a:r>
              <a:rPr lang="en-US" sz="1600" i="0" dirty="0">
                <a:solidFill>
                  <a:srgbClr val="000000"/>
                </a:solidFill>
                <a:effectLst/>
                <a:latin typeface="Montserrat" panose="00000500000000000000" pitchFamily="2" charset="0"/>
                <a:hlinkClick r:id="rId4"/>
              </a:rPr>
              <a:t>https://arxiv.org/abs/1706.03762</a:t>
            </a:r>
            <a:endParaRPr lang="en-US" sz="160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>
              <a:lnSpc>
                <a:spcPts val="2099"/>
              </a:lnSpc>
              <a:spcAft>
                <a:spcPts val="900"/>
              </a:spcAft>
            </a:pPr>
            <a:endParaRPr lang="en-US" sz="160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D73FDF-B679-FAB3-15A9-077F939A8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378" y="1554714"/>
            <a:ext cx="8754836" cy="415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15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4FA96-014E-6194-7741-81AF4B485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A9E9F1-AC33-D835-B3EA-83917FF11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9CF484-0A64-85B4-3F74-F7D227A4C2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B49A50D2-4B60-697B-807E-94943930ECB8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GPUs Vs. CPUs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8C523-909C-CE54-D61B-31C62F78B185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E38D93-743E-8614-B310-7219DDF9B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73" y="1468357"/>
            <a:ext cx="10581244" cy="31347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46268F-4FD1-33BD-173A-4FA5FDBCCFBF}"/>
              </a:ext>
            </a:extLst>
          </p:cNvPr>
          <p:cNvSpPr txBox="1"/>
          <p:nvPr/>
        </p:nvSpPr>
        <p:spPr>
          <a:xfrm>
            <a:off x="941294" y="4736900"/>
            <a:ext cx="9242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1F1F"/>
                </a:solidFill>
                <a:effectLst/>
                <a:latin typeface="Montserrat" panose="00000500000000000000" pitchFamily="2" charset="0"/>
              </a:rPr>
              <a:t>A100 </a:t>
            </a:r>
            <a:r>
              <a:rPr lang="pt-BR" b="0" i="0" dirty="0" err="1">
                <a:solidFill>
                  <a:srgbClr val="1F1F1F"/>
                </a:solidFill>
                <a:effectLst/>
                <a:latin typeface="Montserrat" panose="00000500000000000000" pitchFamily="2" charset="0"/>
              </a:rPr>
              <a:t>GPUs</a:t>
            </a:r>
            <a:r>
              <a:rPr lang="pt-BR" b="0" i="0" dirty="0">
                <a:solidFill>
                  <a:srgbClr val="1F1F1F"/>
                </a:solidFill>
                <a:effectLst/>
                <a:latin typeface="Montserrat" panose="00000500000000000000" pitchFamily="2" charset="0"/>
              </a:rPr>
              <a:t>: </a:t>
            </a:r>
            <a:r>
              <a:rPr lang="pt-BR" b="0" i="0" dirty="0">
                <a:solidFill>
                  <a:srgbClr val="0B57D0"/>
                </a:solidFill>
                <a:effectLst/>
                <a:latin typeface="Montserrat" panose="00000500000000000000" pitchFamily="2" charset="0"/>
                <a:hlinkClick r:id="rId5"/>
              </a:rPr>
              <a:t>https://www.nvidia.com/en-us/data-center/a100/</a:t>
            </a:r>
            <a:endParaRPr lang="en-CA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24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F6620-3831-B9AB-F1DB-0BA10580D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5EDF9A-6011-907E-EE5A-ED2477CCD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7B1850-35E4-3ECF-0670-4767056A52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10DEBF56-6EE6-076C-102C-4FD41140BA11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D3E14-E341-6833-1EBF-896296E335D0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7600C-84B4-C578-295E-23C9DFFC5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14" y="747533"/>
            <a:ext cx="1924946" cy="1903870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04D8008-416A-3257-C658-8D212E939B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591591"/>
              </p:ext>
            </p:extLst>
          </p:nvPr>
        </p:nvGraphicFramePr>
        <p:xfrm>
          <a:off x="225833" y="841573"/>
          <a:ext cx="9686909" cy="437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4063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551AD71-F289-40E8-BF58-9CCDBAA44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2551AD71-F289-40E8-BF58-9CCDBAA44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16D4151-1F44-49F8-8B92-642C1D043B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416D4151-1F44-49F8-8B92-642C1D043B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1C5A095-1585-40A8-80B3-B2F4B6B4D3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51C5A095-1585-40A8-80B3-B2F4B6B4D3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E53B44C-0C6D-411A-83F1-DB3C825766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AE53B44C-0C6D-411A-83F1-DB3C825766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0066CB7-6710-4D67-9DAC-97B74475B9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dgm id="{D0066CB7-6710-4D67-9DAC-97B74475B9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0D6C633-4EA3-474C-8174-E82B20E92A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80D6C633-4EA3-474C-8174-E82B20E92A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909FB-E671-B17D-77BB-65311A51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45C378-4A8E-9187-A206-DB4730F915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25B6F-0705-62E5-DF16-79898F06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90" y="1992488"/>
            <a:ext cx="5198017" cy="14365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A9FA6F-A71D-92D5-9E16-A91F986E09CE}"/>
              </a:ext>
            </a:extLst>
          </p:cNvPr>
          <p:cNvSpPr/>
          <p:nvPr/>
        </p:nvSpPr>
        <p:spPr>
          <a:xfrm>
            <a:off x="3306715" y="3495040"/>
            <a:ext cx="5578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615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F9B9B-E2B4-D0E3-4656-E6F700518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F0B83B-C5A8-E0C4-77C4-95EED0BD9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49A778-13FA-7646-FC26-7056909860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120B4547-76A8-D5C9-52EC-A0626E701E3B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D56BF-CBDD-F0E2-1F12-7693390612A5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28FE2F-E08E-4C81-7ABC-A6F5389A8B88}"/>
              </a:ext>
            </a:extLst>
          </p:cNvPr>
          <p:cNvCxnSpPr>
            <a:cxnSpLocks/>
          </p:cNvCxnSpPr>
          <p:nvPr/>
        </p:nvCxnSpPr>
        <p:spPr>
          <a:xfrm>
            <a:off x="2778123" y="3060537"/>
            <a:ext cx="6492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4FADC8-2C48-8C68-CF68-508F7BE5C028}"/>
              </a:ext>
            </a:extLst>
          </p:cNvPr>
          <p:cNvCxnSpPr>
            <a:cxnSpLocks/>
          </p:cNvCxnSpPr>
          <p:nvPr/>
        </p:nvCxnSpPr>
        <p:spPr>
          <a:xfrm>
            <a:off x="7287507" y="3685893"/>
            <a:ext cx="6904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1BF394-0610-46A8-9825-39684818C55E}"/>
              </a:ext>
            </a:extLst>
          </p:cNvPr>
          <p:cNvSpPr txBox="1"/>
          <p:nvPr/>
        </p:nvSpPr>
        <p:spPr>
          <a:xfrm>
            <a:off x="8732376" y="2884857"/>
            <a:ext cx="2711945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 i="0">
                <a:solidFill>
                  <a:srgbClr val="16191F"/>
                </a:solidFill>
                <a:effectLst/>
                <a:latin typeface="+mj-lt"/>
              </a:defRPr>
            </a:lvl1pPr>
          </a:lstStyle>
          <a:p>
            <a:pPr defTabSz="914446"/>
            <a:r>
              <a:rPr lang="en-US" sz="2133" dirty="0">
                <a:latin typeface="Montserrat" panose="00000500000000000000" pitchFamily="2" charset="0"/>
              </a:rPr>
              <a:t>Model 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B2122B-C1AF-F037-61AC-012BD4934647}"/>
              </a:ext>
            </a:extLst>
          </p:cNvPr>
          <p:cNvSpPr txBox="1"/>
          <p:nvPr/>
        </p:nvSpPr>
        <p:spPr>
          <a:xfrm>
            <a:off x="108963" y="903487"/>
            <a:ext cx="11780457" cy="1979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1BBFD1"/>
              </a:buClr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1pPr>
            <a:lvl2pPr marL="742987" indent="-285764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949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171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394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700" dirty="0"/>
              <a:t>In our previous projects, we've explored closed-source paid models. Now, let’s explore the world of open-source models available on Hugging Face.</a:t>
            </a:r>
          </a:p>
          <a:p>
            <a:r>
              <a:rPr lang="en-US" sz="1700" dirty="0"/>
              <a:t>We will build a question answering system where users can upload PDFs and chat with their content. 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9E4B1BC-6ADC-1B3F-B13F-1EF845A46CA1}"/>
              </a:ext>
            </a:extLst>
          </p:cNvPr>
          <p:cNvSpPr/>
          <p:nvPr/>
        </p:nvSpPr>
        <p:spPr>
          <a:xfrm>
            <a:off x="3465422" y="2627035"/>
            <a:ext cx="3822085" cy="22859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 b="1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F94ED-4E93-8DAE-8450-DD7A4D09A30C}"/>
              </a:ext>
            </a:extLst>
          </p:cNvPr>
          <p:cNvSpPr txBox="1"/>
          <p:nvPr/>
        </p:nvSpPr>
        <p:spPr>
          <a:xfrm>
            <a:off x="-501291" y="2815486"/>
            <a:ext cx="3445826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46"/>
            <a:r>
              <a:rPr lang="en-US" sz="2133" b="1" dirty="0">
                <a:solidFill>
                  <a:srgbClr val="16191F"/>
                </a:solidFill>
                <a:latin typeface="Montserrat" panose="00000500000000000000" pitchFamily="2" charset="0"/>
              </a:rPr>
              <a:t>Document</a:t>
            </a:r>
            <a:endParaRPr lang="en-US" sz="2133" dirty="0">
              <a:solidFill>
                <a:srgbClr val="16191F"/>
              </a:solidFill>
              <a:latin typeface="Montserrat" panose="00000500000000000000" pitchFamily="2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878A1027-1295-41F0-3DDF-D48F9C0B1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0745D9-2DEF-A0C9-FF24-F0F5C28C9A30}"/>
              </a:ext>
            </a:extLst>
          </p:cNvPr>
          <p:cNvCxnSpPr>
            <a:cxnSpLocks/>
          </p:cNvCxnSpPr>
          <p:nvPr/>
        </p:nvCxnSpPr>
        <p:spPr>
          <a:xfrm>
            <a:off x="2778123" y="4318233"/>
            <a:ext cx="6492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30D763B-CA0D-2142-D192-59E3E291E3C8}"/>
              </a:ext>
            </a:extLst>
          </p:cNvPr>
          <p:cNvSpPr txBox="1"/>
          <p:nvPr/>
        </p:nvSpPr>
        <p:spPr>
          <a:xfrm>
            <a:off x="-486851" y="3149136"/>
            <a:ext cx="34458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46"/>
            <a:r>
              <a:rPr lang="en-US" sz="1600" i="1" dirty="0">
                <a:solidFill>
                  <a:srgbClr val="16191F"/>
                </a:solidFill>
                <a:latin typeface="Montserrat" panose="00000500000000000000" pitchFamily="2" charset="0"/>
              </a:rPr>
              <a:t>Earnings Transcript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D1B80D-D9B5-82B9-5264-F4EFADB03CF6}"/>
              </a:ext>
            </a:extLst>
          </p:cNvPr>
          <p:cNvSpPr txBox="1"/>
          <p:nvPr/>
        </p:nvSpPr>
        <p:spPr>
          <a:xfrm>
            <a:off x="-343086" y="4360638"/>
            <a:ext cx="3445826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 defTabSz="914446">
              <a:defRPr sz="2133" b="1">
                <a:solidFill>
                  <a:srgbClr val="16191F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Question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0D9ACA-E52B-84CD-F5C4-981B90F29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256" y="1755922"/>
            <a:ext cx="3245627" cy="862804"/>
          </a:xfrm>
          <a:prstGeom prst="rect">
            <a:avLst/>
          </a:prstGeom>
        </p:spPr>
      </p:pic>
      <p:pic>
        <p:nvPicPr>
          <p:cNvPr id="1028" name="Picture 4" descr="Llama 2 Model Details">
            <a:extLst>
              <a:ext uri="{FF2B5EF4-FFF2-40B4-BE49-F238E27FC236}">
                <a16:creationId xmlns:a16="http://schemas.microsoft.com/office/drawing/2014/main" id="{DF9FF90D-E578-28BD-647E-F0912A236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7" t="22881" r="12857" b="20237"/>
          <a:stretch/>
        </p:blipFill>
        <p:spPr bwMode="auto">
          <a:xfrm>
            <a:off x="3683256" y="2821006"/>
            <a:ext cx="1444556" cy="66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E0EBBCE2-2846-C758-32B3-595794CBB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575" y="3985114"/>
            <a:ext cx="1802671" cy="61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1EAE0AF-572E-01B4-204A-4397B903C7B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7121" r="13623"/>
          <a:stretch/>
        </p:blipFill>
        <p:spPr>
          <a:xfrm>
            <a:off x="5345646" y="2843622"/>
            <a:ext cx="1850803" cy="6666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A8D6666-348F-31D0-2B43-BEF7BF8615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7326" y="3865611"/>
            <a:ext cx="1303609" cy="681131"/>
          </a:xfrm>
          <a:prstGeom prst="rect">
            <a:avLst/>
          </a:prstGeom>
        </p:spPr>
      </p:pic>
      <p:pic>
        <p:nvPicPr>
          <p:cNvPr id="1034" name="Picture 10" descr="Adobe Acrobat Reader: Edit PDF on the App Store">
            <a:extLst>
              <a:ext uri="{FF2B5EF4-FFF2-40B4-BE49-F238E27FC236}">
                <a16:creationId xmlns:a16="http://schemas.microsoft.com/office/drawing/2014/main" id="{48B9E627-98FF-3551-D479-0E834197DC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5" t="11325" r="30907" b="13563"/>
          <a:stretch/>
        </p:blipFill>
        <p:spPr bwMode="auto">
          <a:xfrm>
            <a:off x="803548" y="2038973"/>
            <a:ext cx="798880" cy="73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B39053D-2F7C-C787-2814-9B4040AA0C71}"/>
              </a:ext>
            </a:extLst>
          </p:cNvPr>
          <p:cNvSpPr txBox="1"/>
          <p:nvPr/>
        </p:nvSpPr>
        <p:spPr>
          <a:xfrm>
            <a:off x="57716" y="4710954"/>
            <a:ext cx="28868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46"/>
            <a:r>
              <a:rPr lang="en-US" sz="1600" i="1" dirty="0">
                <a:solidFill>
                  <a:srgbClr val="16191F"/>
                </a:solidFill>
                <a:latin typeface="Montserrat" panose="00000500000000000000" pitchFamily="2" charset="0"/>
              </a:rPr>
              <a:t>Summarize this document &amp; generate risk factors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C68FAC0-0597-1CB8-6DE7-F3853042B7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1092" y="4836665"/>
            <a:ext cx="2230307" cy="77773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2D1CFB1-8CD4-9BC5-3970-4BCDD6540250}"/>
              </a:ext>
            </a:extLst>
          </p:cNvPr>
          <p:cNvSpPr txBox="1"/>
          <p:nvPr/>
        </p:nvSpPr>
        <p:spPr>
          <a:xfrm>
            <a:off x="8249965" y="3318413"/>
            <a:ext cx="34459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1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Get answers generated by different open-source LLMs (e.g.: LLama, Gemma, Phi, or Qwen) running locally.</a:t>
            </a:r>
          </a:p>
        </p:txBody>
      </p:sp>
    </p:spTree>
    <p:extLst>
      <p:ext uri="{BB962C8B-B14F-4D97-AF65-F5344CB8AC3E}">
        <p14:creationId xmlns:p14="http://schemas.microsoft.com/office/powerpoint/2010/main" val="390145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 animBg="1"/>
      <p:bldP spid="13" grpId="0"/>
      <p:bldP spid="18" grpId="0"/>
      <p:bldP spid="21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3259A-CD2C-0446-CFDB-7C77F895E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63B532-B70B-27B1-177A-CB748A1A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EB8891-9091-D8AE-274C-311260BAD8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ED59B6F3-FE94-D3AD-FBDF-FCCA6423DC88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Key Learning Outcomes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16CE7-2A01-E640-0FE1-E69B0F92F97D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773C611-BA6D-FC93-DE06-38892BF0DB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1290416"/>
              </p:ext>
            </p:extLst>
          </p:nvPr>
        </p:nvGraphicFramePr>
        <p:xfrm>
          <a:off x="154721" y="968160"/>
          <a:ext cx="10413477" cy="4591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7D0D5BC5-AA51-6124-3A42-ADDC656CF4D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96269" y="642643"/>
            <a:ext cx="1853533" cy="187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3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EBD14AB-20E1-4AE1-AF27-00BB53EC15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9EBD14AB-20E1-4AE1-AF27-00BB53EC15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BB391A7-6E6D-4794-BB40-2EDF76B5D8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7BB391A7-6E6D-4794-BB40-2EDF76B5D8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9C4B5F2-6E1D-4894-B828-70FC9478A9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9C4B5F2-6E1D-4894-B828-70FC9478A9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B3B960B-F632-4D4F-A9A2-7C24C17D82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FB3B960B-F632-4D4F-A9A2-7C24C17D82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45EF63D-862A-449A-93D1-EC5A99DC62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45EF63D-862A-449A-93D1-EC5A99DC62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627F964-070C-4885-B386-9A97BBDC2C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D627F964-070C-4885-B386-9A97BBDC2C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70486E9-CCB4-4C85-91D8-2BDA4C1D0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170486E9-CCB4-4C85-91D8-2BDA4C1D0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5CC2F63-300D-4811-8E69-13C31168DA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A5CC2F63-300D-4811-8E69-13C31168DA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49058-F138-4DFF-FE22-1C80EFB86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2B3F7D-6CF3-44EC-9AD9-9A7BC40A5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82" y="-1"/>
            <a:ext cx="12198382" cy="68580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5944F2-90D2-5A6F-1BAB-535D5B48027E}"/>
              </a:ext>
            </a:extLst>
          </p:cNvPr>
          <p:cNvSpPr/>
          <p:nvPr/>
        </p:nvSpPr>
        <p:spPr>
          <a:xfrm>
            <a:off x="134843" y="356912"/>
            <a:ext cx="50668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IS HUGGING FACE?</a:t>
            </a:r>
            <a:endParaRPr lang="en-US" sz="3200" b="1" dirty="0">
              <a:solidFill>
                <a:schemeClr val="bg1"/>
              </a:solidFill>
              <a:latin typeface="Montserrat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4ADA1E-8B07-D33C-5196-8A1D0A4B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E5B50-0164-8689-053C-C25BC513E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79A097-211E-2B52-D626-2ABCDF59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6A7961-E551-F101-D2CB-98683E1DDE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1766B1D6-1BEC-0ED4-9E32-51C6E94BA068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is Hugging Face?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C1CCF-2001-BEEF-9870-0E0E7CD58B2E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221A0-1A6E-B35F-0214-9A72DB3D2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22" y="3274634"/>
            <a:ext cx="6628718" cy="27391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F93778-67BE-595A-D9FC-7F4058F63135}"/>
              </a:ext>
            </a:extLst>
          </p:cNvPr>
          <p:cNvSpPr txBox="1"/>
          <p:nvPr/>
        </p:nvSpPr>
        <p:spPr>
          <a:xfrm>
            <a:off x="209366" y="907669"/>
            <a:ext cx="11396939" cy="3166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1BBFD1"/>
              </a:buClr>
              <a:buFont typeface="Arial" panose="020B0604020202020204" pitchFamily="34" charset="0"/>
              <a:buChar char="•"/>
              <a:defRPr sz="1700">
                <a:latin typeface="Montserrat" panose="00000500000000000000" pitchFamily="2" charset="0"/>
              </a:defRPr>
            </a:lvl1pPr>
            <a:lvl2pPr marL="742987" indent="-285764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949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171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394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sz="1600" dirty="0"/>
              <a:t>Hugging Face has become a central hub for the Machine Learning community, especially for LLMs &amp; Natural Language Processing (NLP).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On Hugging Face Hub, you can find:</a:t>
            </a:r>
          </a:p>
          <a:p>
            <a:pPr lvl="1">
              <a:lnSpc>
                <a:spcPct val="100000"/>
              </a:lnSpc>
            </a:pPr>
            <a:r>
              <a:rPr lang="en-US" sz="1600" b="1" dirty="0">
                <a:latin typeface="Montserrat" panose="00000500000000000000" pitchFamily="2" charset="0"/>
              </a:rPr>
              <a:t>Models: </a:t>
            </a:r>
            <a:r>
              <a:rPr lang="en-US" sz="1600" dirty="0">
                <a:latin typeface="Montserrat" panose="00000500000000000000" pitchFamily="2" charset="0"/>
              </a:rPr>
              <a:t>Thousands of pre-trained models for various tasks (text generation, translation, image classification, etc.). </a:t>
            </a:r>
          </a:p>
          <a:p>
            <a:pPr lvl="1">
              <a:lnSpc>
                <a:spcPct val="100000"/>
              </a:lnSpc>
            </a:pPr>
            <a:r>
              <a:rPr lang="en-US" sz="1600" b="1" dirty="0">
                <a:latin typeface="Montserrat" panose="00000500000000000000" pitchFamily="2" charset="0"/>
              </a:rPr>
              <a:t>Datasets: </a:t>
            </a:r>
            <a:r>
              <a:rPr lang="en-US" sz="1600" dirty="0">
                <a:latin typeface="Montserrat" panose="00000500000000000000" pitchFamily="2" charset="0"/>
              </a:rPr>
              <a:t>A vast collection of datasets used to train and evaluate models.</a:t>
            </a:r>
          </a:p>
          <a:p>
            <a:pPr lvl="1">
              <a:lnSpc>
                <a:spcPct val="100000"/>
              </a:lnSpc>
            </a:pPr>
            <a:r>
              <a:rPr lang="en-US" sz="1600" b="1" dirty="0">
                <a:latin typeface="Montserrat" panose="00000500000000000000" pitchFamily="2" charset="0"/>
              </a:rPr>
              <a:t>Spaces: </a:t>
            </a:r>
            <a:r>
              <a:rPr lang="en-US" sz="1600" dirty="0">
                <a:latin typeface="Montserrat" panose="00000500000000000000" pitchFamily="2" charset="0"/>
              </a:rPr>
              <a:t>Demos of AI models hosted on HF infrastructure (like Gradio apps!)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FDDF61-5F6C-FE62-7CBA-DD2E715E1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659" y="3547977"/>
            <a:ext cx="5456634" cy="145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1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5E2F3-536C-F27C-0D0F-F7A323772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55F933-A038-7460-3536-24F7A4EC0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2D1811-318A-7ECB-05D3-6F53E935F8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91DCA852-3A69-68EE-AB8C-4674F5CE356A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Why Use Open-Source Models from Hugging Face?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3FDC6-5A4D-855F-2B3A-8C10A453E1B9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B045487-CCE6-3894-9D83-CAD649814A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5107215"/>
              </p:ext>
            </p:extLst>
          </p:nvPr>
        </p:nvGraphicFramePr>
        <p:xfrm>
          <a:off x="304134" y="1069761"/>
          <a:ext cx="9938726" cy="400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6059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54F626A-26DF-47F5-9E1B-09B60BC5FF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154F626A-26DF-47F5-9E1B-09B60BC5FF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54EA73E-8C71-45B3-AFF7-CC168AA46B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E54EA73E-8C71-45B3-AFF7-CC168AA46B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A000C2-3FC3-4284-A3EF-5713D22EF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EDA000C2-3FC3-4284-A3EF-5713D22EFC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150B62A-409A-4E93-AC5D-1E4DD7437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A150B62A-409A-4E93-AC5D-1E4DD74374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132532A-5394-4A3C-B127-81CE038266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dgm id="{C132532A-5394-4A3C-B127-81CE038266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BD5BB-BEDF-BF89-54AF-ED9ED046C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EF5390-DEBD-F05E-0D09-EE41EA95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341CE2-D515-0C16-C453-A6BB958973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5C6F5A76-8034-FDF2-0165-1CF97CB5AAC2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is GPT?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53979-1CD2-5C01-2857-4B582E4B7D86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8F99ABAA-A3AE-5B50-64CF-2D5286457F4B}"/>
              </a:ext>
            </a:extLst>
          </p:cNvPr>
          <p:cNvSpPr txBox="1">
            <a:spLocks/>
          </p:cNvSpPr>
          <p:nvPr/>
        </p:nvSpPr>
        <p:spPr>
          <a:xfrm>
            <a:off x="311013" y="804435"/>
            <a:ext cx="11519747" cy="4762500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defPPr>
              <a:defRPr lang="en-US"/>
            </a:defPPr>
            <a:lvl1pPr marL="342900" indent="-342900" defTabSz="914446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11CCDD"/>
              </a:buClr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40" lvl="1" indent="-342917" defTabSz="914446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Font typeface="+mj-lt"/>
              <a:buAutoNum type="arabicPeriod"/>
              <a:defRPr sz="2000">
                <a:solidFill>
                  <a:srgbClr val="000000"/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GPT stands for Generative Pre-trained Transformer. It is an AI model designed to generate human-like text based on the input it receives.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B16F0BF-87ED-114A-6ED7-0BE2CEE906CA}"/>
              </a:ext>
            </a:extLst>
          </p:cNvPr>
          <p:cNvGraphicFramePr/>
          <p:nvPr/>
        </p:nvGraphicFramePr>
        <p:xfrm>
          <a:off x="68002" y="1131175"/>
          <a:ext cx="11753417" cy="3824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0263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EC7DC-F80A-C42D-9389-12C9ACBF5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8A5EBF-B7AA-D28D-FAA8-39CDCDC3C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304F78-1D7E-C744-011A-9AD59AABF3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61E70010-6ADD-F115-3109-BBE03D8D7688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is Self Attention?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5DB0D-26BD-0EA5-58B8-7041D3DF8783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E474B-63B1-2CB9-2290-CD447C703F41}"/>
              </a:ext>
            </a:extLst>
          </p:cNvPr>
          <p:cNvSpPr txBox="1">
            <a:spLocks/>
          </p:cNvSpPr>
          <p:nvPr/>
        </p:nvSpPr>
        <p:spPr>
          <a:xfrm>
            <a:off x="339062" y="907669"/>
            <a:ext cx="9089791" cy="7143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13716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5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1114425" indent="-428625" algn="l" defTabSz="13716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714500" indent="-342900" algn="l" defTabSz="13716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400300" indent="-342900" algn="l" defTabSz="13716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3086100" indent="-342900" algn="l" defTabSz="13716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1371600" rtl="0" eaLnBrk="1" fontAlgn="auto" latinLnBrk="0" hangingPunct="1">
              <a:lnSpc>
                <a:spcPct val="120000"/>
              </a:lnSpc>
              <a:spcBef>
                <a:spcPts val="1500"/>
              </a:spcBef>
              <a:spcAft>
                <a:spcPts val="500"/>
              </a:spcAft>
              <a:buClr>
                <a:srgbClr val="0B8E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Self-attention is a way for a model to figure out which words in a sentence are most important when trying to understand the meaning or make predictions. </a:t>
            </a:r>
          </a:p>
          <a:p>
            <a:pPr marL="342900" marR="0" lvl="0" indent="-342900" algn="l" defTabSz="1371600" rtl="0" eaLnBrk="1" fontAlgn="auto" latinLnBrk="0" hangingPunct="1">
              <a:lnSpc>
                <a:spcPct val="120000"/>
              </a:lnSpc>
              <a:spcBef>
                <a:spcPts val="1500"/>
              </a:spcBef>
              <a:spcAft>
                <a:spcPts val="500"/>
              </a:spcAft>
              <a:buClr>
                <a:srgbClr val="0B8E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Example: Imagine you're reading the sentence: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	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"The cat, which was hungry, chased the mouse."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  <a:p>
            <a:pPr marL="342900" marR="0" lvl="0" indent="-342900" algn="l" defTabSz="1371600" rtl="0" eaLnBrk="1" fontAlgn="auto" latinLnBrk="0" hangingPunct="1">
              <a:lnSpc>
                <a:spcPct val="120000"/>
              </a:lnSpc>
              <a:spcBef>
                <a:spcPts val="1500"/>
              </a:spcBef>
              <a:spcAft>
                <a:spcPts val="500"/>
              </a:spcAft>
              <a:buClr>
                <a:srgbClr val="0B8E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If you're trying to figure out what "chased" is about, your brain automatically focuses on "cat" and "mouse," not "was hungry." This "focusing" is like self-attention.</a:t>
            </a:r>
          </a:p>
          <a:p>
            <a:pPr marL="342900" marR="0" lvl="0" indent="-342900" algn="l" defTabSz="1371600" rtl="0" eaLnBrk="1" fontAlgn="auto" latinLnBrk="0" hangingPunct="1">
              <a:lnSpc>
                <a:spcPct val="120000"/>
              </a:lnSpc>
              <a:spcBef>
                <a:spcPts val="1500"/>
              </a:spcBef>
              <a:spcAft>
                <a:spcPts val="500"/>
              </a:spcAft>
              <a:buClr>
                <a:srgbClr val="0B8E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The model does something similar—it assigns a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weight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to each word to decide how much attention it should pay to that word when understanding the sentence. </a:t>
            </a:r>
          </a:p>
          <a:p>
            <a:pPr marL="342900" marR="0" lvl="0" indent="-342900" algn="l" defTabSz="1371600" rtl="0" eaLnBrk="1" fontAlgn="auto" latinLnBrk="0" hangingPunct="1">
              <a:lnSpc>
                <a:spcPct val="120000"/>
              </a:lnSpc>
              <a:spcBef>
                <a:spcPts val="1500"/>
              </a:spcBef>
              <a:spcAft>
                <a:spcPts val="500"/>
              </a:spcAft>
              <a:buClr>
                <a:srgbClr val="0B8E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In simple terms,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self-attention helps the model know which words to "pay attention to" at different points, depending on what it's trying to learn or generate.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  <a:p>
            <a:pPr marL="342900" marR="0" lvl="0" indent="-342900" algn="l" defTabSz="1371600" rtl="0" eaLnBrk="1" fontAlgn="auto" latinLnBrk="0" hangingPunct="1">
              <a:lnSpc>
                <a:spcPct val="120000"/>
              </a:lnSpc>
              <a:spcBef>
                <a:spcPts val="1500"/>
              </a:spcBef>
              <a:spcAft>
                <a:spcPts val="500"/>
              </a:spcAft>
              <a:buClr>
                <a:srgbClr val="0B8E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9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CB896-3DAE-E93B-813B-4085BD381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CC91E5-CDDC-C93F-BD8C-2966CAF13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F1D2EC-C9C7-A7D9-6399-5667689E87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BFE933A9-18A3-026B-76C8-1ED082A93B7B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is a Transformer?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356EF-DB4B-DAF8-83BC-2562185BFB52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0E13E6-FBD6-4F91-BB94-BB2598290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0" y="807103"/>
            <a:ext cx="8203924" cy="8593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13716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5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1114425" indent="-428625" algn="l" defTabSz="13716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714500" indent="-342900" algn="l" defTabSz="13716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400300" indent="-342900" algn="l" defTabSz="13716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3086100" indent="-342900" algn="l" defTabSz="13716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1371600" rtl="0" eaLnBrk="1" fontAlgn="auto" latinLnBrk="0" hangingPunct="1">
              <a:lnSpc>
                <a:spcPct val="120000"/>
              </a:lnSpc>
              <a:spcBef>
                <a:spcPts val="1500"/>
              </a:spcBef>
              <a:spcAft>
                <a:spcPts val="500"/>
              </a:spcAft>
              <a:buClr>
                <a:srgbClr val="0B8E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The transformer architecture is an AI model for processing text, designed to understand and generate language efficiently. </a:t>
            </a:r>
          </a:p>
          <a:p>
            <a:pPr marL="1114425" marR="0" lvl="1" indent="-428625" algn="l" defTabSz="13716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Input Tokens (Words or Pieces of Words): </a:t>
            </a:r>
            <a:r>
              <a: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It starts by breaking text into smaller chunks (tokens), like words or parts of words. For example, "I love cats" becomes [I, love, cats].</a:t>
            </a:r>
          </a:p>
          <a:p>
            <a:pPr marL="1114425" marR="0" lvl="1" indent="-428625" algn="l" defTabSz="13716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Self-Attention (Focus Mechanism):</a:t>
            </a:r>
            <a:br>
              <a: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</a:br>
            <a:r>
              <a: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Imagine reading a sentence like:</a:t>
            </a:r>
            <a:br>
              <a: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</a:br>
            <a:r>
              <a: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"The cat sat on the mat because it was soft."</a:t>
            </a:r>
            <a:br>
              <a: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</a:br>
            <a:r>
              <a: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To figure out what "it" refers to, you need to think about "mat." The transformer uses self-attention to decide which words in the sentence are important to focus on. This helps it understand the context better.</a:t>
            </a:r>
          </a:p>
        </p:txBody>
      </p:sp>
      <p:pic>
        <p:nvPicPr>
          <p:cNvPr id="8" name="Picture 2" descr="The Transformer Model - MachineLearningMastery.com">
            <a:extLst>
              <a:ext uri="{FF2B5EF4-FFF2-40B4-BE49-F238E27FC236}">
                <a16:creationId xmlns:a16="http://schemas.microsoft.com/office/drawing/2014/main" id="{A0C9308B-DB54-A3F0-053E-B84288DF2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346" y="658766"/>
            <a:ext cx="2714972" cy="382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44B5F0-A938-1362-69EF-C1130C8B3EF1}"/>
              </a:ext>
            </a:extLst>
          </p:cNvPr>
          <p:cNvSpPr txBox="1"/>
          <p:nvPr/>
        </p:nvSpPr>
        <p:spPr>
          <a:xfrm>
            <a:off x="612194" y="5640632"/>
            <a:ext cx="7421880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099"/>
              </a:lnSpc>
              <a:spcAft>
                <a:spcPts val="900"/>
              </a:spcAft>
            </a:pPr>
            <a:r>
              <a:rPr lang="en-US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Attention Is All You Need: </a:t>
            </a:r>
            <a:r>
              <a:rPr lang="en-US" i="0" dirty="0">
                <a:solidFill>
                  <a:srgbClr val="000000"/>
                </a:solidFill>
                <a:effectLst/>
                <a:latin typeface="Montserrat" panose="00000500000000000000" pitchFamily="2" charset="0"/>
                <a:hlinkClick r:id="rId5"/>
              </a:rPr>
              <a:t>https://arxiv.org/abs/1706.03762</a:t>
            </a:r>
            <a:endParaRPr lang="en-US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>
              <a:lnSpc>
                <a:spcPts val="2099"/>
              </a:lnSpc>
              <a:spcAft>
                <a:spcPts val="900"/>
              </a:spcAft>
            </a:pPr>
            <a:endParaRPr lang="en-US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58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8241</TotalTime>
  <Words>1277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Montserrat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kukesh kodess</dc:creator>
  <cp:lastModifiedBy>Ahmed, Ryan</cp:lastModifiedBy>
  <cp:revision>614</cp:revision>
  <dcterms:created xsi:type="dcterms:W3CDTF">2019-11-18T17:58:36Z</dcterms:created>
  <dcterms:modified xsi:type="dcterms:W3CDTF">2025-05-04T00:15:36Z</dcterms:modified>
</cp:coreProperties>
</file>