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565" r:id="rId2"/>
    <p:sldId id="4221" r:id="rId3"/>
    <p:sldId id="4218" r:id="rId4"/>
    <p:sldId id="4229" r:id="rId5"/>
    <p:sldId id="4228" r:id="rId6"/>
    <p:sldId id="277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CCDD"/>
    <a:srgbClr val="0C1752"/>
    <a:srgbClr val="D56E48"/>
    <a:srgbClr val="1BBFD1"/>
    <a:srgbClr val="E3E9EE"/>
    <a:srgbClr val="FFFFFF"/>
    <a:srgbClr val="F09063"/>
    <a:srgbClr val="F9F9F9"/>
    <a:srgbClr val="E7C24C"/>
    <a:srgbClr val="FF09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4721"/>
  </p:normalViewPr>
  <p:slideViewPr>
    <p:cSldViewPr snapToGrid="0" snapToObjects="1">
      <p:cViewPr varScale="1">
        <p:scale>
          <a:sx n="111" d="100"/>
          <a:sy n="111" d="100"/>
        </p:scale>
        <p:origin x="390" y="3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BB5DF1-6160-48DA-9244-780755A51C37}"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CA"/>
        </a:p>
      </dgm:t>
    </dgm:pt>
    <dgm:pt modelId="{D7EC0BA6-1F7A-4F53-8841-8FC3CCD075D1}">
      <dgm:prSet custT="1"/>
      <dgm:spPr>
        <a:solidFill>
          <a:srgbClr val="D56E48"/>
        </a:solidFill>
      </dgm:spPr>
      <dgm:t>
        <a:bodyPr/>
        <a:lstStyle/>
        <a:p>
          <a:pPr>
            <a:buNone/>
          </a:pPr>
          <a:r>
            <a:rPr lang="en-US" sz="2200" dirty="0">
              <a:latin typeface="Montserrat" panose="00000500000000000000" pitchFamily="2" charset="0"/>
            </a:rPr>
            <a:t>Master “Gradio” to create powerful web interface for our AI Tutor.</a:t>
          </a:r>
          <a:endParaRPr lang="en-CA" sz="2200" dirty="0">
            <a:latin typeface="Montserrat" panose="00000500000000000000" pitchFamily="2" charset="0"/>
          </a:endParaRPr>
        </a:p>
      </dgm:t>
    </dgm:pt>
    <dgm:pt modelId="{4AB23915-5543-4476-B07B-1087C7174AC9}" type="parTrans" cxnId="{07B63CAB-BE44-47B4-909C-077CA36738BA}">
      <dgm:prSet/>
      <dgm:spPr/>
      <dgm:t>
        <a:bodyPr/>
        <a:lstStyle/>
        <a:p>
          <a:endParaRPr lang="en-CA"/>
        </a:p>
      </dgm:t>
    </dgm:pt>
    <dgm:pt modelId="{29B09987-3C0E-40B9-B640-C226B07F5241}" type="sibTrans" cxnId="{07B63CAB-BE44-47B4-909C-077CA36738BA}">
      <dgm:prSet/>
      <dgm:spPr/>
      <dgm:t>
        <a:bodyPr/>
        <a:lstStyle/>
        <a:p>
          <a:endParaRPr lang="en-CA"/>
        </a:p>
      </dgm:t>
    </dgm:pt>
    <dgm:pt modelId="{8D443C49-B93D-42B6-87FC-370C2D709501}">
      <dgm:prSet custT="1"/>
      <dgm:spPr>
        <a:solidFill>
          <a:srgbClr val="1BBFD1"/>
        </a:solidFill>
      </dgm:spPr>
      <dgm:t>
        <a:bodyPr/>
        <a:lstStyle/>
        <a:p>
          <a:pPr>
            <a:buNone/>
          </a:pPr>
          <a:r>
            <a:rPr lang="en-US" sz="2200" dirty="0">
              <a:latin typeface="Montserrat" panose="00000500000000000000" pitchFamily="2" charset="0"/>
            </a:rPr>
            <a:t>Implement streaming responses in the Gradio app for a better user experience.</a:t>
          </a:r>
          <a:endParaRPr lang="en-CA" sz="2200" dirty="0">
            <a:latin typeface="Montserrat" panose="00000500000000000000" pitchFamily="2" charset="0"/>
          </a:endParaRPr>
        </a:p>
      </dgm:t>
    </dgm:pt>
    <dgm:pt modelId="{6B1F197F-0E63-455B-9E7E-8EB4F61CCBEA}" type="parTrans" cxnId="{A21CED2A-52CB-4498-95E8-6A478432C308}">
      <dgm:prSet/>
      <dgm:spPr/>
      <dgm:t>
        <a:bodyPr/>
        <a:lstStyle/>
        <a:p>
          <a:endParaRPr lang="en-CA"/>
        </a:p>
      </dgm:t>
    </dgm:pt>
    <dgm:pt modelId="{EEA72A34-A713-4555-8001-EB5D5D847D6F}" type="sibTrans" cxnId="{A21CED2A-52CB-4498-95E8-6A478432C308}">
      <dgm:prSet/>
      <dgm:spPr/>
      <dgm:t>
        <a:bodyPr/>
        <a:lstStyle/>
        <a:p>
          <a:endParaRPr lang="en-CA"/>
        </a:p>
      </dgm:t>
    </dgm:pt>
    <dgm:pt modelId="{48FA303D-DEFC-4CDB-9941-DC4F441F5D2B}">
      <dgm:prSet custT="1"/>
      <dgm:spPr>
        <a:solidFill>
          <a:srgbClr val="0C1752"/>
        </a:solidFill>
      </dgm:spPr>
      <dgm:t>
        <a:bodyPr/>
        <a:lstStyle/>
        <a:p>
          <a:pPr>
            <a:buNone/>
          </a:pPr>
          <a:r>
            <a:rPr lang="en-US" sz="2200" dirty="0">
              <a:latin typeface="Montserrat" panose="00000500000000000000" pitchFamily="2" charset="0"/>
            </a:rPr>
            <a:t>Build an AI Tutor that can adjust its level by adding a slider to control the complexity of the explanation (from explaining to a 5-year-old to an expert).</a:t>
          </a:r>
          <a:endParaRPr lang="en-CA" sz="2200" dirty="0">
            <a:latin typeface="Montserrat" panose="00000500000000000000" pitchFamily="2" charset="0"/>
          </a:endParaRPr>
        </a:p>
      </dgm:t>
    </dgm:pt>
    <dgm:pt modelId="{4CD70F76-EF0B-47C6-9D16-276937CA4167}" type="parTrans" cxnId="{D41596D6-3E34-40C8-92AD-A94EAFE036C6}">
      <dgm:prSet/>
      <dgm:spPr/>
      <dgm:t>
        <a:bodyPr/>
        <a:lstStyle/>
        <a:p>
          <a:endParaRPr lang="en-CA"/>
        </a:p>
      </dgm:t>
    </dgm:pt>
    <dgm:pt modelId="{2F5907DB-B5F3-4ACA-887C-70C2948E9A38}" type="sibTrans" cxnId="{D41596D6-3E34-40C8-92AD-A94EAFE036C6}">
      <dgm:prSet/>
      <dgm:spPr/>
      <dgm:t>
        <a:bodyPr/>
        <a:lstStyle/>
        <a:p>
          <a:endParaRPr lang="en-CA"/>
        </a:p>
      </dgm:t>
    </dgm:pt>
    <dgm:pt modelId="{91AECCB5-357E-4817-8D8B-617F328E7EE2}" type="pres">
      <dgm:prSet presAssocID="{C5BB5DF1-6160-48DA-9244-780755A51C37}" presName="diagram" presStyleCnt="0">
        <dgm:presLayoutVars>
          <dgm:dir/>
          <dgm:resizeHandles val="exact"/>
        </dgm:presLayoutVars>
      </dgm:prSet>
      <dgm:spPr/>
    </dgm:pt>
    <dgm:pt modelId="{9EBD14AB-20E1-4AE1-AF27-00BB53EC156F}" type="pres">
      <dgm:prSet presAssocID="{48FA303D-DEFC-4CDB-9941-DC4F441F5D2B}" presName="node" presStyleLbl="node1" presStyleIdx="0" presStyleCnt="3">
        <dgm:presLayoutVars>
          <dgm:bulletEnabled val="1"/>
        </dgm:presLayoutVars>
      </dgm:prSet>
      <dgm:spPr/>
    </dgm:pt>
    <dgm:pt modelId="{217BB099-4B1D-4FF2-A0AA-2950198478C7}" type="pres">
      <dgm:prSet presAssocID="{2F5907DB-B5F3-4ACA-887C-70C2948E9A38}" presName="sibTrans" presStyleCnt="0"/>
      <dgm:spPr/>
    </dgm:pt>
    <dgm:pt modelId="{06334B1E-230A-4931-AF82-6E918AAE1888}" type="pres">
      <dgm:prSet presAssocID="{D7EC0BA6-1F7A-4F53-8841-8FC3CCD075D1}" presName="node" presStyleLbl="node1" presStyleIdx="1" presStyleCnt="3">
        <dgm:presLayoutVars>
          <dgm:bulletEnabled val="1"/>
        </dgm:presLayoutVars>
      </dgm:prSet>
      <dgm:spPr/>
    </dgm:pt>
    <dgm:pt modelId="{2DB12935-35A9-4F6C-AA32-4D4DA3BA6B00}" type="pres">
      <dgm:prSet presAssocID="{29B09987-3C0E-40B9-B640-C226B07F5241}" presName="sibTrans" presStyleCnt="0"/>
      <dgm:spPr/>
    </dgm:pt>
    <dgm:pt modelId="{2CCA5BC4-D61A-4BB9-8D95-5BF870C4AABC}" type="pres">
      <dgm:prSet presAssocID="{8D443C49-B93D-42B6-87FC-370C2D709501}" presName="node" presStyleLbl="node1" presStyleIdx="2" presStyleCnt="3">
        <dgm:presLayoutVars>
          <dgm:bulletEnabled val="1"/>
        </dgm:presLayoutVars>
      </dgm:prSet>
      <dgm:spPr/>
    </dgm:pt>
  </dgm:ptLst>
  <dgm:cxnLst>
    <dgm:cxn modelId="{B9930F0D-9F45-4B39-BEBE-A53207AC463D}" type="presOf" srcId="{48FA303D-DEFC-4CDB-9941-DC4F441F5D2B}" destId="{9EBD14AB-20E1-4AE1-AF27-00BB53EC156F}" srcOrd="0" destOrd="0" presId="urn:microsoft.com/office/officeart/2005/8/layout/default"/>
    <dgm:cxn modelId="{A21CED2A-52CB-4498-95E8-6A478432C308}" srcId="{C5BB5DF1-6160-48DA-9244-780755A51C37}" destId="{8D443C49-B93D-42B6-87FC-370C2D709501}" srcOrd="2" destOrd="0" parTransId="{6B1F197F-0E63-455B-9E7E-8EB4F61CCBEA}" sibTransId="{EEA72A34-A713-4555-8001-EB5D5D847D6F}"/>
    <dgm:cxn modelId="{84A30875-36BD-4476-A574-ECA4F8ED5FE5}" type="presOf" srcId="{8D443C49-B93D-42B6-87FC-370C2D709501}" destId="{2CCA5BC4-D61A-4BB9-8D95-5BF870C4AABC}" srcOrd="0" destOrd="0" presId="urn:microsoft.com/office/officeart/2005/8/layout/default"/>
    <dgm:cxn modelId="{DB0A5E99-8B00-4904-81F8-EFE549E6D8B6}" type="presOf" srcId="{D7EC0BA6-1F7A-4F53-8841-8FC3CCD075D1}" destId="{06334B1E-230A-4931-AF82-6E918AAE1888}" srcOrd="0" destOrd="0" presId="urn:microsoft.com/office/officeart/2005/8/layout/default"/>
    <dgm:cxn modelId="{07B63CAB-BE44-47B4-909C-077CA36738BA}" srcId="{C5BB5DF1-6160-48DA-9244-780755A51C37}" destId="{D7EC0BA6-1F7A-4F53-8841-8FC3CCD075D1}" srcOrd="1" destOrd="0" parTransId="{4AB23915-5543-4476-B07B-1087C7174AC9}" sibTransId="{29B09987-3C0E-40B9-B640-C226B07F5241}"/>
    <dgm:cxn modelId="{D41596D6-3E34-40C8-92AD-A94EAFE036C6}" srcId="{C5BB5DF1-6160-48DA-9244-780755A51C37}" destId="{48FA303D-DEFC-4CDB-9941-DC4F441F5D2B}" srcOrd="0" destOrd="0" parTransId="{4CD70F76-EF0B-47C6-9D16-276937CA4167}" sibTransId="{2F5907DB-B5F3-4ACA-887C-70C2948E9A38}"/>
    <dgm:cxn modelId="{BCF0D0E2-7832-4736-98E9-D156945CD970}" type="presOf" srcId="{C5BB5DF1-6160-48DA-9244-780755A51C37}" destId="{91AECCB5-357E-4817-8D8B-617F328E7EE2}" srcOrd="0" destOrd="0" presId="urn:microsoft.com/office/officeart/2005/8/layout/default"/>
    <dgm:cxn modelId="{0C5F09C9-3D24-48C1-BE92-76AB4835E10E}" type="presParOf" srcId="{91AECCB5-357E-4817-8D8B-617F328E7EE2}" destId="{9EBD14AB-20E1-4AE1-AF27-00BB53EC156F}" srcOrd="0" destOrd="0" presId="urn:microsoft.com/office/officeart/2005/8/layout/default"/>
    <dgm:cxn modelId="{D89AC5B8-7D9C-49A2-9D1B-119A095FC751}" type="presParOf" srcId="{91AECCB5-357E-4817-8D8B-617F328E7EE2}" destId="{217BB099-4B1D-4FF2-A0AA-2950198478C7}" srcOrd="1" destOrd="0" presId="urn:microsoft.com/office/officeart/2005/8/layout/default"/>
    <dgm:cxn modelId="{405E7058-219E-4DCC-ABF9-8D41674FF7AB}" type="presParOf" srcId="{91AECCB5-357E-4817-8D8B-617F328E7EE2}" destId="{06334B1E-230A-4931-AF82-6E918AAE1888}" srcOrd="2" destOrd="0" presId="urn:microsoft.com/office/officeart/2005/8/layout/default"/>
    <dgm:cxn modelId="{6804F0B7-B474-4747-B404-A901C2C4EC48}" type="presParOf" srcId="{91AECCB5-357E-4817-8D8B-617F328E7EE2}" destId="{2DB12935-35A9-4F6C-AA32-4D4DA3BA6B00}" srcOrd="3" destOrd="0" presId="urn:microsoft.com/office/officeart/2005/8/layout/default"/>
    <dgm:cxn modelId="{D267F763-B6A0-4FA4-A670-9B0394DAD8B6}" type="presParOf" srcId="{91AECCB5-357E-4817-8D8B-617F328E7EE2}" destId="{2CCA5BC4-D61A-4BB9-8D95-5BF870C4AABC}" srcOrd="4" destOrd="0" presId="urn:microsoft.com/office/officeart/2005/8/layout/default"/>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93C2308-41B8-44E2-87D7-1A061F5C826F}"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CA"/>
        </a:p>
      </dgm:t>
    </dgm:pt>
    <dgm:pt modelId="{6214C19E-4588-4D0B-8144-5CC24074A5A6}">
      <dgm:prSet phldrT="[Text]"/>
      <dgm:spPr>
        <a:solidFill>
          <a:srgbClr val="D56E48"/>
        </a:solidFill>
      </dgm:spPr>
      <dgm:t>
        <a:bodyPr/>
        <a:lstStyle/>
        <a:p>
          <a:pPr>
            <a:buNone/>
          </a:pPr>
          <a:r>
            <a:rPr lang="en-US" b="1" dirty="0">
              <a:latin typeface="Montserrat" panose="00000500000000000000" pitchFamily="2" charset="0"/>
            </a:rPr>
            <a:t>Easy Setup &amp; Integration:</a:t>
          </a:r>
          <a:r>
            <a:rPr lang="en-US" dirty="0">
              <a:latin typeface="Montserrat" panose="00000500000000000000" pitchFamily="2" charset="0"/>
            </a:rPr>
            <a:t> Install with pip and create interfaces in just a few lines—works with any Python function or library.</a:t>
          </a:r>
          <a:endParaRPr lang="en-CA" dirty="0">
            <a:latin typeface="Montserrat" panose="00000500000000000000" pitchFamily="2" charset="0"/>
          </a:endParaRPr>
        </a:p>
      </dgm:t>
    </dgm:pt>
    <dgm:pt modelId="{4D404F4A-AA81-4680-A2DB-24D0772B198F}" type="parTrans" cxnId="{65104933-3719-4C32-B0C8-75073D7255BB}">
      <dgm:prSet/>
      <dgm:spPr/>
      <dgm:t>
        <a:bodyPr/>
        <a:lstStyle/>
        <a:p>
          <a:endParaRPr lang="en-CA">
            <a:latin typeface="Montserrat" panose="00000500000000000000" pitchFamily="2" charset="0"/>
          </a:endParaRPr>
        </a:p>
      </dgm:t>
    </dgm:pt>
    <dgm:pt modelId="{D13CE1AB-7568-4454-81D1-1511CD67A76E}" type="sibTrans" cxnId="{65104933-3719-4C32-B0C8-75073D7255BB}">
      <dgm:prSet/>
      <dgm:spPr/>
      <dgm:t>
        <a:bodyPr/>
        <a:lstStyle/>
        <a:p>
          <a:endParaRPr lang="en-CA">
            <a:latin typeface="Montserrat" panose="00000500000000000000" pitchFamily="2" charset="0"/>
          </a:endParaRPr>
        </a:p>
      </dgm:t>
    </dgm:pt>
    <dgm:pt modelId="{A5592A27-5E34-4685-9DF4-A1888CBF33A8}">
      <dgm:prSet/>
      <dgm:spPr>
        <a:solidFill>
          <a:srgbClr val="0C1752"/>
        </a:solidFill>
      </dgm:spPr>
      <dgm:t>
        <a:bodyPr/>
        <a:lstStyle/>
        <a:p>
          <a:pPr>
            <a:buNone/>
          </a:pPr>
          <a:r>
            <a:rPr lang="en-US" b="1">
              <a:latin typeface="Montserrat" panose="00000500000000000000" pitchFamily="2" charset="0"/>
            </a:rPr>
            <a:t>Instant Sharing:</a:t>
          </a:r>
          <a:r>
            <a:rPr lang="en-US">
              <a:latin typeface="Montserrat" panose="00000500000000000000" pitchFamily="2" charset="0"/>
            </a:rPr>
            <a:t> Embed in notebooks or launch as a web app with a shareable public link for remote access.</a:t>
          </a:r>
        </a:p>
      </dgm:t>
    </dgm:pt>
    <dgm:pt modelId="{621754C9-F769-4B01-8605-0087D549D14A}" type="parTrans" cxnId="{C341225A-9987-480A-A5F5-D0D43F5D813B}">
      <dgm:prSet/>
      <dgm:spPr/>
      <dgm:t>
        <a:bodyPr/>
        <a:lstStyle/>
        <a:p>
          <a:endParaRPr lang="en-CA">
            <a:latin typeface="Montserrat" panose="00000500000000000000" pitchFamily="2" charset="0"/>
          </a:endParaRPr>
        </a:p>
      </dgm:t>
    </dgm:pt>
    <dgm:pt modelId="{F0169179-5B64-4EC9-B12B-30A55E172FCD}" type="sibTrans" cxnId="{C341225A-9987-480A-A5F5-D0D43F5D813B}">
      <dgm:prSet/>
      <dgm:spPr/>
      <dgm:t>
        <a:bodyPr/>
        <a:lstStyle/>
        <a:p>
          <a:endParaRPr lang="en-CA">
            <a:latin typeface="Montserrat" panose="00000500000000000000" pitchFamily="2" charset="0"/>
          </a:endParaRPr>
        </a:p>
      </dgm:t>
    </dgm:pt>
    <dgm:pt modelId="{26CBA527-E214-459E-84F9-D1C067A0AD06}">
      <dgm:prSet/>
      <dgm:spPr>
        <a:solidFill>
          <a:srgbClr val="11CCDD"/>
        </a:solidFill>
      </dgm:spPr>
      <dgm:t>
        <a:bodyPr/>
        <a:lstStyle/>
        <a:p>
          <a:r>
            <a:rPr lang="en-US" b="1">
              <a:latin typeface="Montserrat" panose="00000500000000000000" pitchFamily="2" charset="0"/>
            </a:rPr>
            <a:t>Permanent Hosting:</a:t>
          </a:r>
          <a:r>
            <a:rPr lang="en-US">
              <a:latin typeface="Montserrat" panose="00000500000000000000" pitchFamily="2" charset="0"/>
            </a:rPr>
            <a:t> Deploy on Hugging Face Spaces for long-term access and a dedicated URL.</a:t>
          </a:r>
        </a:p>
      </dgm:t>
    </dgm:pt>
    <dgm:pt modelId="{CD4F5E92-4DD5-43B4-B0EC-E11C02E10DD1}" type="parTrans" cxnId="{B6C3B1FC-6DF7-40E6-9219-336F292C4366}">
      <dgm:prSet/>
      <dgm:spPr/>
      <dgm:t>
        <a:bodyPr/>
        <a:lstStyle/>
        <a:p>
          <a:endParaRPr lang="en-CA">
            <a:latin typeface="Montserrat" panose="00000500000000000000" pitchFamily="2" charset="0"/>
          </a:endParaRPr>
        </a:p>
      </dgm:t>
    </dgm:pt>
    <dgm:pt modelId="{686D38B4-7594-423E-A407-68ECDC0452C8}" type="sibTrans" cxnId="{B6C3B1FC-6DF7-40E6-9219-336F292C4366}">
      <dgm:prSet/>
      <dgm:spPr/>
      <dgm:t>
        <a:bodyPr/>
        <a:lstStyle/>
        <a:p>
          <a:endParaRPr lang="en-CA">
            <a:latin typeface="Montserrat" panose="00000500000000000000" pitchFamily="2" charset="0"/>
          </a:endParaRPr>
        </a:p>
      </dgm:t>
    </dgm:pt>
    <dgm:pt modelId="{B5C3C6B9-6632-4DCB-AD96-52FFA358506F}" type="pres">
      <dgm:prSet presAssocID="{393C2308-41B8-44E2-87D7-1A061F5C826F}" presName="diagram" presStyleCnt="0">
        <dgm:presLayoutVars>
          <dgm:dir/>
          <dgm:resizeHandles val="exact"/>
        </dgm:presLayoutVars>
      </dgm:prSet>
      <dgm:spPr/>
    </dgm:pt>
    <dgm:pt modelId="{73492E31-983F-4B9A-BF0E-56DA454D10DF}" type="pres">
      <dgm:prSet presAssocID="{6214C19E-4588-4D0B-8144-5CC24074A5A6}" presName="node" presStyleLbl="node1" presStyleIdx="0" presStyleCnt="3">
        <dgm:presLayoutVars>
          <dgm:bulletEnabled val="1"/>
        </dgm:presLayoutVars>
      </dgm:prSet>
      <dgm:spPr/>
    </dgm:pt>
    <dgm:pt modelId="{6C6FAE15-0351-4572-8109-45DE9A9CB6B1}" type="pres">
      <dgm:prSet presAssocID="{D13CE1AB-7568-4454-81D1-1511CD67A76E}" presName="sibTrans" presStyleCnt="0"/>
      <dgm:spPr/>
    </dgm:pt>
    <dgm:pt modelId="{11E37C77-1845-4DA4-BC9D-060718C7451D}" type="pres">
      <dgm:prSet presAssocID="{A5592A27-5E34-4685-9DF4-A1888CBF33A8}" presName="node" presStyleLbl="node1" presStyleIdx="1" presStyleCnt="3">
        <dgm:presLayoutVars>
          <dgm:bulletEnabled val="1"/>
        </dgm:presLayoutVars>
      </dgm:prSet>
      <dgm:spPr/>
    </dgm:pt>
    <dgm:pt modelId="{78F7944E-1123-47C7-8D49-50393D7A8CA5}" type="pres">
      <dgm:prSet presAssocID="{F0169179-5B64-4EC9-B12B-30A55E172FCD}" presName="sibTrans" presStyleCnt="0"/>
      <dgm:spPr/>
    </dgm:pt>
    <dgm:pt modelId="{8CA872EE-EDEF-4EF1-A411-C7FA610898C7}" type="pres">
      <dgm:prSet presAssocID="{26CBA527-E214-459E-84F9-D1C067A0AD06}" presName="node" presStyleLbl="node1" presStyleIdx="2" presStyleCnt="3">
        <dgm:presLayoutVars>
          <dgm:bulletEnabled val="1"/>
        </dgm:presLayoutVars>
      </dgm:prSet>
      <dgm:spPr/>
    </dgm:pt>
  </dgm:ptLst>
  <dgm:cxnLst>
    <dgm:cxn modelId="{70B06507-C689-4D99-BFB3-1507CE96181A}" type="presOf" srcId="{26CBA527-E214-459E-84F9-D1C067A0AD06}" destId="{8CA872EE-EDEF-4EF1-A411-C7FA610898C7}" srcOrd="0" destOrd="0" presId="urn:microsoft.com/office/officeart/2005/8/layout/default"/>
    <dgm:cxn modelId="{65104933-3719-4C32-B0C8-75073D7255BB}" srcId="{393C2308-41B8-44E2-87D7-1A061F5C826F}" destId="{6214C19E-4588-4D0B-8144-5CC24074A5A6}" srcOrd="0" destOrd="0" parTransId="{4D404F4A-AA81-4680-A2DB-24D0772B198F}" sibTransId="{D13CE1AB-7568-4454-81D1-1511CD67A76E}"/>
    <dgm:cxn modelId="{6FA24579-3F70-42E5-AD6A-304F6354F3B1}" type="presOf" srcId="{6214C19E-4588-4D0B-8144-5CC24074A5A6}" destId="{73492E31-983F-4B9A-BF0E-56DA454D10DF}" srcOrd="0" destOrd="0" presId="urn:microsoft.com/office/officeart/2005/8/layout/default"/>
    <dgm:cxn modelId="{C341225A-9987-480A-A5F5-D0D43F5D813B}" srcId="{393C2308-41B8-44E2-87D7-1A061F5C826F}" destId="{A5592A27-5E34-4685-9DF4-A1888CBF33A8}" srcOrd="1" destOrd="0" parTransId="{621754C9-F769-4B01-8605-0087D549D14A}" sibTransId="{F0169179-5B64-4EC9-B12B-30A55E172FCD}"/>
    <dgm:cxn modelId="{99F8CA98-9F47-490C-85EE-CC20D612EA79}" type="presOf" srcId="{393C2308-41B8-44E2-87D7-1A061F5C826F}" destId="{B5C3C6B9-6632-4DCB-AD96-52FFA358506F}" srcOrd="0" destOrd="0" presId="urn:microsoft.com/office/officeart/2005/8/layout/default"/>
    <dgm:cxn modelId="{9D0720E1-4836-4CD1-AF39-562B3DFE99BC}" type="presOf" srcId="{A5592A27-5E34-4685-9DF4-A1888CBF33A8}" destId="{11E37C77-1845-4DA4-BC9D-060718C7451D}" srcOrd="0" destOrd="0" presId="urn:microsoft.com/office/officeart/2005/8/layout/default"/>
    <dgm:cxn modelId="{B6C3B1FC-6DF7-40E6-9219-336F292C4366}" srcId="{393C2308-41B8-44E2-87D7-1A061F5C826F}" destId="{26CBA527-E214-459E-84F9-D1C067A0AD06}" srcOrd="2" destOrd="0" parTransId="{CD4F5E92-4DD5-43B4-B0EC-E11C02E10DD1}" sibTransId="{686D38B4-7594-423E-A407-68ECDC0452C8}"/>
    <dgm:cxn modelId="{1A4A1BF0-4794-4158-B683-709E10EBE66D}" type="presParOf" srcId="{B5C3C6B9-6632-4DCB-AD96-52FFA358506F}" destId="{73492E31-983F-4B9A-BF0E-56DA454D10DF}" srcOrd="0" destOrd="0" presId="urn:microsoft.com/office/officeart/2005/8/layout/default"/>
    <dgm:cxn modelId="{81FA97F7-1E3C-40E8-9CA2-17D95D313890}" type="presParOf" srcId="{B5C3C6B9-6632-4DCB-AD96-52FFA358506F}" destId="{6C6FAE15-0351-4572-8109-45DE9A9CB6B1}" srcOrd="1" destOrd="0" presId="urn:microsoft.com/office/officeart/2005/8/layout/default"/>
    <dgm:cxn modelId="{0D8C480D-5C6B-4FA9-B0D4-F7482D03C4A0}" type="presParOf" srcId="{B5C3C6B9-6632-4DCB-AD96-52FFA358506F}" destId="{11E37C77-1845-4DA4-BC9D-060718C7451D}" srcOrd="2" destOrd="0" presId="urn:microsoft.com/office/officeart/2005/8/layout/default"/>
    <dgm:cxn modelId="{89B95FA6-C330-485C-8CC1-508167A8EC0E}" type="presParOf" srcId="{B5C3C6B9-6632-4DCB-AD96-52FFA358506F}" destId="{78F7944E-1123-47C7-8D49-50393D7A8CA5}" srcOrd="3" destOrd="0" presId="urn:microsoft.com/office/officeart/2005/8/layout/default"/>
    <dgm:cxn modelId="{3874F22A-26EB-450E-B02A-934D6A008695}" type="presParOf" srcId="{B5C3C6B9-6632-4DCB-AD96-52FFA358506F}" destId="{8CA872EE-EDEF-4EF1-A411-C7FA610898C7}" srcOrd="4" destOrd="0" presId="urn:microsoft.com/office/officeart/2005/8/layout/defaul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375956B-7142-45B3-8DE5-D244F09C1DB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CA"/>
        </a:p>
      </dgm:t>
    </dgm:pt>
    <dgm:pt modelId="{8668C8EB-1A47-481F-AC1A-54B446CDC356}">
      <dgm:prSet custT="1"/>
      <dgm:spPr>
        <a:solidFill>
          <a:srgbClr val="D56E48"/>
        </a:solidFill>
        <a:ln w="12700" cap="flat" cmpd="sng" algn="ctr">
          <a:solidFill>
            <a:prstClr val="white">
              <a:hueOff val="0"/>
              <a:satOff val="0"/>
              <a:lumOff val="0"/>
              <a:alphaOff val="0"/>
            </a:prstClr>
          </a:solidFill>
          <a:prstDash val="solid"/>
          <a:miter lim="800000"/>
        </a:ln>
        <a:effectLst/>
      </dgm:spPr>
      <dgm:t>
        <a:bodyPr/>
        <a:lstStyle/>
        <a:p>
          <a:pPr marL="0" lvl="0" indent="0" algn="l" defTabSz="889000">
            <a:lnSpc>
              <a:spcPct val="90000"/>
            </a:lnSpc>
            <a:spcBef>
              <a:spcPct val="0"/>
            </a:spcBef>
            <a:spcAft>
              <a:spcPct val="35000"/>
            </a:spcAft>
            <a:buNone/>
          </a:pPr>
          <a:r>
            <a:rPr lang="en-US" sz="2000" b="0" kern="1200">
              <a:latin typeface="Montserrat" panose="00000500000000000000" pitchFamily="2" charset="0"/>
            </a:rPr>
            <a:t>Gradio makes it easy to build and deploy powerful user interfaces with just a few lines of code.</a:t>
          </a:r>
          <a:endParaRPr lang="en-CA" sz="2000" b="0" kern="1200" dirty="0">
            <a:solidFill>
              <a:prstClr val="white"/>
            </a:solidFill>
            <a:latin typeface="Montserrat" panose="00000500000000000000" pitchFamily="2" charset="0"/>
            <a:ea typeface="+mn-ea"/>
            <a:cs typeface="+mn-cs"/>
          </a:endParaRPr>
        </a:p>
      </dgm:t>
    </dgm:pt>
    <dgm:pt modelId="{C3A7C484-EBE1-4B24-AED0-93E6863ACE0A}" type="parTrans" cxnId="{2D5E9B59-C7B6-4FF0-BF31-F3174D41650D}">
      <dgm:prSet/>
      <dgm:spPr/>
      <dgm:t>
        <a:bodyPr/>
        <a:lstStyle/>
        <a:p>
          <a:endParaRPr lang="en-CA" sz="2000"/>
        </a:p>
      </dgm:t>
    </dgm:pt>
    <dgm:pt modelId="{2FFB6B49-BEFD-4A29-9582-9CC48025EA72}" type="sibTrans" cxnId="{2D5E9B59-C7B6-4FF0-BF31-F3174D41650D}">
      <dgm:prSet/>
      <dgm:spPr/>
      <dgm:t>
        <a:bodyPr/>
        <a:lstStyle/>
        <a:p>
          <a:endParaRPr lang="en-CA" sz="2000"/>
        </a:p>
      </dgm:t>
    </dgm:pt>
    <dgm:pt modelId="{434A29FD-61F8-457F-8C70-3B88F3573051}">
      <dgm:prSet custT="1"/>
      <dgm:spPr>
        <a:solidFill>
          <a:srgbClr val="D56E48"/>
        </a:solidFill>
        <a:ln w="12700" cap="flat" cmpd="sng" algn="ctr">
          <a:solidFill>
            <a:prstClr val="white">
              <a:hueOff val="0"/>
              <a:satOff val="0"/>
              <a:lumOff val="0"/>
              <a:alphaOff val="0"/>
            </a:prstClr>
          </a:solidFill>
          <a:prstDash val="solid"/>
          <a:miter lim="800000"/>
        </a:ln>
        <a:effectLst/>
      </dgm:spPr>
      <dgm:t>
        <a:bodyPr spcFirstLastPara="0" vert="horz" wrap="square" lIns="68580" tIns="68580" rIns="68580" bIns="68580" numCol="1" spcCol="1270" anchor="ctr" anchorCtr="0"/>
        <a:lstStyle/>
        <a:p>
          <a:pPr marL="0" lvl="0" indent="0" algn="l" defTabSz="889000">
            <a:lnSpc>
              <a:spcPct val="90000"/>
            </a:lnSpc>
            <a:spcBef>
              <a:spcPct val="0"/>
            </a:spcBef>
            <a:spcAft>
              <a:spcPct val="35000"/>
            </a:spcAft>
            <a:buNone/>
          </a:pPr>
          <a:r>
            <a:rPr lang="en-US" sz="2000" b="0" kern="1200">
              <a:solidFill>
                <a:prstClr val="white"/>
              </a:solidFill>
              <a:latin typeface="Montserrat" panose="00000500000000000000" pitchFamily="2" charset="0"/>
              <a:ea typeface="+mn-ea"/>
              <a:cs typeface="+mn-cs"/>
            </a:rPr>
            <a:t>Enabling streaming responses adds a human-like, real-time chat experience with LLMs.</a:t>
          </a:r>
        </a:p>
      </dgm:t>
    </dgm:pt>
    <dgm:pt modelId="{CB225BB9-CAA2-48FC-B3CB-15130D40152E}" type="parTrans" cxnId="{E8DF8168-0E68-4874-9B8C-E9D0F2B3CCC2}">
      <dgm:prSet/>
      <dgm:spPr/>
      <dgm:t>
        <a:bodyPr/>
        <a:lstStyle/>
        <a:p>
          <a:endParaRPr lang="en-CA" sz="2000"/>
        </a:p>
      </dgm:t>
    </dgm:pt>
    <dgm:pt modelId="{DA2F2986-4B9D-4670-AF02-376C424E65E9}" type="sibTrans" cxnId="{E8DF8168-0E68-4874-9B8C-E9D0F2B3CCC2}">
      <dgm:prSet/>
      <dgm:spPr/>
      <dgm:t>
        <a:bodyPr/>
        <a:lstStyle/>
        <a:p>
          <a:endParaRPr lang="en-CA" sz="2000"/>
        </a:p>
      </dgm:t>
    </dgm:pt>
    <dgm:pt modelId="{D1EA4CE2-132F-4116-8F32-87870148B063}">
      <dgm:prSet custT="1"/>
      <dgm:spPr>
        <a:solidFill>
          <a:srgbClr val="D56E48"/>
        </a:solidFill>
        <a:ln w="12700" cap="flat" cmpd="sng" algn="ctr">
          <a:solidFill>
            <a:prstClr val="white">
              <a:hueOff val="0"/>
              <a:satOff val="0"/>
              <a:lumOff val="0"/>
              <a:alphaOff val="0"/>
            </a:prstClr>
          </a:solidFill>
          <a:prstDash val="solid"/>
          <a:miter lim="800000"/>
        </a:ln>
        <a:effectLst/>
      </dgm:spPr>
      <dgm:t>
        <a:bodyPr spcFirstLastPara="0" vert="horz" wrap="square" lIns="68580" tIns="68580" rIns="68580" bIns="68580" numCol="1" spcCol="1270" anchor="ctr" anchorCtr="0"/>
        <a:lstStyle/>
        <a:p>
          <a:pPr marL="0" lvl="0" indent="0" algn="l" defTabSz="889000">
            <a:lnSpc>
              <a:spcPct val="90000"/>
            </a:lnSpc>
            <a:spcBef>
              <a:spcPct val="0"/>
            </a:spcBef>
            <a:spcAft>
              <a:spcPct val="35000"/>
            </a:spcAft>
            <a:buNone/>
          </a:pPr>
          <a:r>
            <a:rPr lang="en-US" sz="2000" b="0" kern="1200" dirty="0">
              <a:solidFill>
                <a:prstClr val="white"/>
              </a:solidFill>
              <a:latin typeface="Montserrat" panose="00000500000000000000" pitchFamily="2" charset="0"/>
              <a:ea typeface="+mn-ea"/>
              <a:cs typeface="+mn-cs"/>
            </a:rPr>
            <a:t>With Gradio, you can quickly create interactive AI apps using various UI components like text boxes, sliders, maps, and more.</a:t>
          </a:r>
        </a:p>
      </dgm:t>
    </dgm:pt>
    <dgm:pt modelId="{87162852-8285-4CD6-8EE6-6A34DBE5FAF6}" type="parTrans" cxnId="{E1ABB987-6C07-4EE7-8651-7117334CD048}">
      <dgm:prSet/>
      <dgm:spPr/>
      <dgm:t>
        <a:bodyPr/>
        <a:lstStyle/>
        <a:p>
          <a:endParaRPr lang="en-CA" sz="2000"/>
        </a:p>
      </dgm:t>
    </dgm:pt>
    <dgm:pt modelId="{B9E88A82-EA8B-49B7-98F8-E859A462E192}" type="sibTrans" cxnId="{E1ABB987-6C07-4EE7-8651-7117334CD048}">
      <dgm:prSet/>
      <dgm:spPr/>
      <dgm:t>
        <a:bodyPr/>
        <a:lstStyle/>
        <a:p>
          <a:endParaRPr lang="en-CA" sz="2000"/>
        </a:p>
      </dgm:t>
    </dgm:pt>
    <dgm:pt modelId="{D0CCD457-7D44-40F6-A1E5-BE2FB793C746}" type="pres">
      <dgm:prSet presAssocID="{E375956B-7142-45B3-8DE5-D244F09C1DB8}" presName="linear" presStyleCnt="0">
        <dgm:presLayoutVars>
          <dgm:animLvl val="lvl"/>
          <dgm:resizeHandles val="exact"/>
        </dgm:presLayoutVars>
      </dgm:prSet>
      <dgm:spPr/>
    </dgm:pt>
    <dgm:pt modelId="{2551AD71-F289-40E8-BF58-9CCDBAA4402D}" type="pres">
      <dgm:prSet presAssocID="{8668C8EB-1A47-481F-AC1A-54B446CDC356}" presName="parentText" presStyleLbl="node1" presStyleIdx="0" presStyleCnt="3">
        <dgm:presLayoutVars>
          <dgm:chMax val="0"/>
          <dgm:bulletEnabled val="1"/>
        </dgm:presLayoutVars>
      </dgm:prSet>
      <dgm:spPr/>
    </dgm:pt>
    <dgm:pt modelId="{BFD9E053-FA64-41E3-8A69-39C5B91A3C1F}" type="pres">
      <dgm:prSet presAssocID="{2FFB6B49-BEFD-4A29-9582-9CC48025EA72}" presName="spacer" presStyleCnt="0"/>
      <dgm:spPr/>
    </dgm:pt>
    <dgm:pt modelId="{6E68C2E7-C704-495F-A457-9E1E31349F02}" type="pres">
      <dgm:prSet presAssocID="{434A29FD-61F8-457F-8C70-3B88F3573051}" presName="parentText" presStyleLbl="node1" presStyleIdx="1" presStyleCnt="3">
        <dgm:presLayoutVars>
          <dgm:chMax val="0"/>
          <dgm:bulletEnabled val="1"/>
        </dgm:presLayoutVars>
      </dgm:prSet>
      <dgm:spPr>
        <a:xfrm>
          <a:off x="0" y="1637402"/>
          <a:ext cx="9264138" cy="1216800"/>
        </a:xfrm>
        <a:prstGeom prst="roundRect">
          <a:avLst/>
        </a:prstGeom>
      </dgm:spPr>
    </dgm:pt>
    <dgm:pt modelId="{A1E1AB56-3395-4226-849A-73B508BC4FAC}" type="pres">
      <dgm:prSet presAssocID="{DA2F2986-4B9D-4670-AF02-376C424E65E9}" presName="spacer" presStyleCnt="0"/>
      <dgm:spPr/>
    </dgm:pt>
    <dgm:pt modelId="{F9FFEE3B-E881-46F4-B149-4D87BAF9C81C}" type="pres">
      <dgm:prSet presAssocID="{D1EA4CE2-132F-4116-8F32-87870148B063}" presName="parentText" presStyleLbl="node1" presStyleIdx="2" presStyleCnt="3">
        <dgm:presLayoutVars>
          <dgm:chMax val="0"/>
          <dgm:bulletEnabled val="1"/>
        </dgm:presLayoutVars>
      </dgm:prSet>
      <dgm:spPr>
        <a:xfrm>
          <a:off x="0" y="3041402"/>
          <a:ext cx="9264138" cy="1216800"/>
        </a:xfrm>
        <a:prstGeom prst="roundRect">
          <a:avLst/>
        </a:prstGeom>
      </dgm:spPr>
    </dgm:pt>
  </dgm:ptLst>
  <dgm:cxnLst>
    <dgm:cxn modelId="{E8DF8168-0E68-4874-9B8C-E9D0F2B3CCC2}" srcId="{E375956B-7142-45B3-8DE5-D244F09C1DB8}" destId="{434A29FD-61F8-457F-8C70-3B88F3573051}" srcOrd="1" destOrd="0" parTransId="{CB225BB9-CAA2-48FC-B3CB-15130D40152E}" sibTransId="{DA2F2986-4B9D-4670-AF02-376C424E65E9}"/>
    <dgm:cxn modelId="{2D5E9B59-C7B6-4FF0-BF31-F3174D41650D}" srcId="{E375956B-7142-45B3-8DE5-D244F09C1DB8}" destId="{8668C8EB-1A47-481F-AC1A-54B446CDC356}" srcOrd="0" destOrd="0" parTransId="{C3A7C484-EBE1-4B24-AED0-93E6863ACE0A}" sibTransId="{2FFB6B49-BEFD-4A29-9582-9CC48025EA72}"/>
    <dgm:cxn modelId="{DD029F79-D943-4065-9737-023FB7328C7E}" type="presOf" srcId="{8668C8EB-1A47-481F-AC1A-54B446CDC356}" destId="{2551AD71-F289-40E8-BF58-9CCDBAA4402D}" srcOrd="0" destOrd="0" presId="urn:microsoft.com/office/officeart/2005/8/layout/vList2"/>
    <dgm:cxn modelId="{69B4AE59-5347-4517-82A2-9F929BE6B022}" type="presOf" srcId="{434A29FD-61F8-457F-8C70-3B88F3573051}" destId="{6E68C2E7-C704-495F-A457-9E1E31349F02}" srcOrd="0" destOrd="0" presId="urn:microsoft.com/office/officeart/2005/8/layout/vList2"/>
    <dgm:cxn modelId="{E1ABB987-6C07-4EE7-8651-7117334CD048}" srcId="{E375956B-7142-45B3-8DE5-D244F09C1DB8}" destId="{D1EA4CE2-132F-4116-8F32-87870148B063}" srcOrd="2" destOrd="0" parTransId="{87162852-8285-4CD6-8EE6-6A34DBE5FAF6}" sibTransId="{B9E88A82-EA8B-49B7-98F8-E859A462E192}"/>
    <dgm:cxn modelId="{EC73BB9C-B550-461E-9328-AEDBA26405ED}" type="presOf" srcId="{D1EA4CE2-132F-4116-8F32-87870148B063}" destId="{F9FFEE3B-E881-46F4-B149-4D87BAF9C81C}" srcOrd="0" destOrd="0" presId="urn:microsoft.com/office/officeart/2005/8/layout/vList2"/>
    <dgm:cxn modelId="{2334A0B9-8EDC-47A9-86DA-45A792C8F7A4}" type="presOf" srcId="{E375956B-7142-45B3-8DE5-D244F09C1DB8}" destId="{D0CCD457-7D44-40F6-A1E5-BE2FB793C746}" srcOrd="0" destOrd="0" presId="urn:microsoft.com/office/officeart/2005/8/layout/vList2"/>
    <dgm:cxn modelId="{EA687D5A-66C8-4625-A996-9F97A9562447}" type="presParOf" srcId="{D0CCD457-7D44-40F6-A1E5-BE2FB793C746}" destId="{2551AD71-F289-40E8-BF58-9CCDBAA4402D}" srcOrd="0" destOrd="0" presId="urn:microsoft.com/office/officeart/2005/8/layout/vList2"/>
    <dgm:cxn modelId="{5FB42741-2EE2-4D06-A943-6D2D734B6BB2}" type="presParOf" srcId="{D0CCD457-7D44-40F6-A1E5-BE2FB793C746}" destId="{BFD9E053-FA64-41E3-8A69-39C5B91A3C1F}" srcOrd="1" destOrd="0" presId="urn:microsoft.com/office/officeart/2005/8/layout/vList2"/>
    <dgm:cxn modelId="{5EDFC244-2D9F-441B-93EB-27A462884017}" type="presParOf" srcId="{D0CCD457-7D44-40F6-A1E5-BE2FB793C746}" destId="{6E68C2E7-C704-495F-A457-9E1E31349F02}" srcOrd="2" destOrd="0" presId="urn:microsoft.com/office/officeart/2005/8/layout/vList2"/>
    <dgm:cxn modelId="{2A9970DF-ABF1-41CF-9C6C-8978EB7FF62E}" type="presParOf" srcId="{D0CCD457-7D44-40F6-A1E5-BE2FB793C746}" destId="{A1E1AB56-3395-4226-849A-73B508BC4FAC}" srcOrd="3" destOrd="0" presId="urn:microsoft.com/office/officeart/2005/8/layout/vList2"/>
    <dgm:cxn modelId="{48FC1DAF-40E7-4185-B768-D67DB48C58A4}" type="presParOf" srcId="{D0CCD457-7D44-40F6-A1E5-BE2FB793C746}" destId="{F9FFEE3B-E881-46F4-B149-4D87BAF9C81C}" srcOrd="4"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BD14AB-20E1-4AE1-AF27-00BB53EC156F}">
      <dsp:nvSpPr>
        <dsp:cNvPr id="0" name=""/>
        <dsp:cNvSpPr/>
      </dsp:nvSpPr>
      <dsp:spPr>
        <a:xfrm>
          <a:off x="1032290" y="2601"/>
          <a:ext cx="3902713" cy="2341628"/>
        </a:xfrm>
        <a:prstGeom prst="rect">
          <a:avLst/>
        </a:prstGeom>
        <a:solidFill>
          <a:srgbClr val="0C175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Montserrat" panose="00000500000000000000" pitchFamily="2" charset="0"/>
            </a:rPr>
            <a:t>Build an AI Tutor that can adjust its level by adding a slider to control the complexity of the explanation (from explaining to a 5-year-old to an expert).</a:t>
          </a:r>
          <a:endParaRPr lang="en-CA" sz="2200" kern="1200" dirty="0">
            <a:latin typeface="Montserrat" panose="00000500000000000000" pitchFamily="2" charset="0"/>
          </a:endParaRPr>
        </a:p>
      </dsp:txBody>
      <dsp:txXfrm>
        <a:off x="1032290" y="2601"/>
        <a:ext cx="3902713" cy="2341628"/>
      </dsp:txXfrm>
    </dsp:sp>
    <dsp:sp modelId="{06334B1E-230A-4931-AF82-6E918AAE1888}">
      <dsp:nvSpPr>
        <dsp:cNvPr id="0" name=""/>
        <dsp:cNvSpPr/>
      </dsp:nvSpPr>
      <dsp:spPr>
        <a:xfrm>
          <a:off x="5325275" y="2601"/>
          <a:ext cx="3902713" cy="2341628"/>
        </a:xfrm>
        <a:prstGeom prst="rect">
          <a:avLst/>
        </a:prstGeom>
        <a:solidFill>
          <a:srgbClr val="D56E4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Montserrat" panose="00000500000000000000" pitchFamily="2" charset="0"/>
            </a:rPr>
            <a:t>Master “Gradio” to create powerful web interface for our AI Tutor.</a:t>
          </a:r>
          <a:endParaRPr lang="en-CA" sz="2200" kern="1200" dirty="0">
            <a:latin typeface="Montserrat" panose="00000500000000000000" pitchFamily="2" charset="0"/>
          </a:endParaRPr>
        </a:p>
      </dsp:txBody>
      <dsp:txXfrm>
        <a:off x="5325275" y="2601"/>
        <a:ext cx="3902713" cy="2341628"/>
      </dsp:txXfrm>
    </dsp:sp>
    <dsp:sp modelId="{2CCA5BC4-D61A-4BB9-8D95-5BF870C4AABC}">
      <dsp:nvSpPr>
        <dsp:cNvPr id="0" name=""/>
        <dsp:cNvSpPr/>
      </dsp:nvSpPr>
      <dsp:spPr>
        <a:xfrm>
          <a:off x="3178783" y="2734501"/>
          <a:ext cx="3902713" cy="2341628"/>
        </a:xfrm>
        <a:prstGeom prst="rect">
          <a:avLst/>
        </a:prstGeom>
        <a:solidFill>
          <a:srgbClr val="1BBFD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Montserrat" panose="00000500000000000000" pitchFamily="2" charset="0"/>
            </a:rPr>
            <a:t>Implement streaming responses in the Gradio app for a better user experience.</a:t>
          </a:r>
          <a:endParaRPr lang="en-CA" sz="2200" kern="1200" dirty="0">
            <a:latin typeface="Montserrat" panose="00000500000000000000" pitchFamily="2" charset="0"/>
          </a:endParaRPr>
        </a:p>
      </dsp:txBody>
      <dsp:txXfrm>
        <a:off x="3178783" y="2734501"/>
        <a:ext cx="3902713" cy="23416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492E31-983F-4B9A-BF0E-56DA454D10DF}">
      <dsp:nvSpPr>
        <dsp:cNvPr id="0" name=""/>
        <dsp:cNvSpPr/>
      </dsp:nvSpPr>
      <dsp:spPr>
        <a:xfrm>
          <a:off x="0" y="625645"/>
          <a:ext cx="3357412" cy="2014447"/>
        </a:xfrm>
        <a:prstGeom prst="rect">
          <a:avLst/>
        </a:prstGeom>
        <a:solidFill>
          <a:srgbClr val="D56E4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Montserrat" panose="00000500000000000000" pitchFamily="2" charset="0"/>
            </a:rPr>
            <a:t>Easy Setup &amp; Integration:</a:t>
          </a:r>
          <a:r>
            <a:rPr lang="en-US" sz="2000" kern="1200" dirty="0">
              <a:latin typeface="Montserrat" panose="00000500000000000000" pitchFamily="2" charset="0"/>
            </a:rPr>
            <a:t> Install with pip and create interfaces in just a few lines—works with any Python function or library.</a:t>
          </a:r>
          <a:endParaRPr lang="en-CA" sz="2000" kern="1200" dirty="0">
            <a:latin typeface="Montserrat" panose="00000500000000000000" pitchFamily="2" charset="0"/>
          </a:endParaRPr>
        </a:p>
      </dsp:txBody>
      <dsp:txXfrm>
        <a:off x="0" y="625645"/>
        <a:ext cx="3357412" cy="2014447"/>
      </dsp:txXfrm>
    </dsp:sp>
    <dsp:sp modelId="{11E37C77-1845-4DA4-BC9D-060718C7451D}">
      <dsp:nvSpPr>
        <dsp:cNvPr id="0" name=""/>
        <dsp:cNvSpPr/>
      </dsp:nvSpPr>
      <dsp:spPr>
        <a:xfrm>
          <a:off x="3693154" y="625645"/>
          <a:ext cx="3357412" cy="2014447"/>
        </a:xfrm>
        <a:prstGeom prst="rect">
          <a:avLst/>
        </a:prstGeom>
        <a:solidFill>
          <a:srgbClr val="0C175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latin typeface="Montserrat" panose="00000500000000000000" pitchFamily="2" charset="0"/>
            </a:rPr>
            <a:t>Instant Sharing:</a:t>
          </a:r>
          <a:r>
            <a:rPr lang="en-US" sz="2000" kern="1200">
              <a:latin typeface="Montserrat" panose="00000500000000000000" pitchFamily="2" charset="0"/>
            </a:rPr>
            <a:t> Embed in notebooks or launch as a web app with a shareable public link for remote access.</a:t>
          </a:r>
        </a:p>
      </dsp:txBody>
      <dsp:txXfrm>
        <a:off x="3693154" y="625645"/>
        <a:ext cx="3357412" cy="2014447"/>
      </dsp:txXfrm>
    </dsp:sp>
    <dsp:sp modelId="{8CA872EE-EDEF-4EF1-A411-C7FA610898C7}">
      <dsp:nvSpPr>
        <dsp:cNvPr id="0" name=""/>
        <dsp:cNvSpPr/>
      </dsp:nvSpPr>
      <dsp:spPr>
        <a:xfrm>
          <a:off x="7386308" y="625645"/>
          <a:ext cx="3357412" cy="2014447"/>
        </a:xfrm>
        <a:prstGeom prst="rect">
          <a:avLst/>
        </a:prstGeom>
        <a:solidFill>
          <a:srgbClr val="11CCDD"/>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latin typeface="Montserrat" panose="00000500000000000000" pitchFamily="2" charset="0"/>
            </a:rPr>
            <a:t>Permanent Hosting:</a:t>
          </a:r>
          <a:r>
            <a:rPr lang="en-US" sz="2000" kern="1200">
              <a:latin typeface="Montserrat" panose="00000500000000000000" pitchFamily="2" charset="0"/>
            </a:rPr>
            <a:t> Deploy on Hugging Face Spaces for long-term access and a dedicated URL.</a:t>
          </a:r>
        </a:p>
      </dsp:txBody>
      <dsp:txXfrm>
        <a:off x="7386308" y="625645"/>
        <a:ext cx="3357412" cy="201444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51AD71-F289-40E8-BF58-9CCDBAA4402D}">
      <dsp:nvSpPr>
        <dsp:cNvPr id="0" name=""/>
        <dsp:cNvSpPr/>
      </dsp:nvSpPr>
      <dsp:spPr>
        <a:xfrm>
          <a:off x="0" y="139966"/>
          <a:ext cx="9264138" cy="1216800"/>
        </a:xfrm>
        <a:prstGeom prst="roundRect">
          <a:avLst/>
        </a:prstGeom>
        <a:solidFill>
          <a:srgbClr val="D56E48"/>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kern="1200">
              <a:latin typeface="Montserrat" panose="00000500000000000000" pitchFamily="2" charset="0"/>
            </a:rPr>
            <a:t>Gradio makes it easy to build and deploy powerful user interfaces with just a few lines of code.</a:t>
          </a:r>
          <a:endParaRPr lang="en-CA" sz="2000" b="0" kern="1200" dirty="0">
            <a:solidFill>
              <a:prstClr val="white"/>
            </a:solidFill>
            <a:latin typeface="Montserrat" panose="00000500000000000000" pitchFamily="2" charset="0"/>
            <a:ea typeface="+mn-ea"/>
            <a:cs typeface="+mn-cs"/>
          </a:endParaRPr>
        </a:p>
      </dsp:txBody>
      <dsp:txXfrm>
        <a:off x="59399" y="199365"/>
        <a:ext cx="9145340" cy="1098002"/>
      </dsp:txXfrm>
    </dsp:sp>
    <dsp:sp modelId="{6E68C2E7-C704-495F-A457-9E1E31349F02}">
      <dsp:nvSpPr>
        <dsp:cNvPr id="0" name=""/>
        <dsp:cNvSpPr/>
      </dsp:nvSpPr>
      <dsp:spPr>
        <a:xfrm>
          <a:off x="0" y="1543967"/>
          <a:ext cx="9264138" cy="1216800"/>
        </a:xfrm>
        <a:prstGeom prst="roundRect">
          <a:avLst/>
        </a:prstGeom>
        <a:solidFill>
          <a:srgbClr val="D56E48"/>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89000">
            <a:lnSpc>
              <a:spcPct val="90000"/>
            </a:lnSpc>
            <a:spcBef>
              <a:spcPct val="0"/>
            </a:spcBef>
            <a:spcAft>
              <a:spcPct val="35000"/>
            </a:spcAft>
            <a:buNone/>
          </a:pPr>
          <a:r>
            <a:rPr lang="en-US" sz="2000" b="0" kern="1200">
              <a:solidFill>
                <a:prstClr val="white"/>
              </a:solidFill>
              <a:latin typeface="Montserrat" panose="00000500000000000000" pitchFamily="2" charset="0"/>
              <a:ea typeface="+mn-ea"/>
              <a:cs typeface="+mn-cs"/>
            </a:rPr>
            <a:t>Enabling streaming responses adds a human-like, real-time chat experience with LLMs.</a:t>
          </a:r>
        </a:p>
      </dsp:txBody>
      <dsp:txXfrm>
        <a:off x="59399" y="1603366"/>
        <a:ext cx="9145340" cy="1098002"/>
      </dsp:txXfrm>
    </dsp:sp>
    <dsp:sp modelId="{F9FFEE3B-E881-46F4-B149-4D87BAF9C81C}">
      <dsp:nvSpPr>
        <dsp:cNvPr id="0" name=""/>
        <dsp:cNvSpPr/>
      </dsp:nvSpPr>
      <dsp:spPr>
        <a:xfrm>
          <a:off x="0" y="2947967"/>
          <a:ext cx="9264138" cy="1216800"/>
        </a:xfrm>
        <a:prstGeom prst="roundRect">
          <a:avLst/>
        </a:prstGeom>
        <a:solidFill>
          <a:srgbClr val="D56E48"/>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89000">
            <a:lnSpc>
              <a:spcPct val="90000"/>
            </a:lnSpc>
            <a:spcBef>
              <a:spcPct val="0"/>
            </a:spcBef>
            <a:spcAft>
              <a:spcPct val="35000"/>
            </a:spcAft>
            <a:buNone/>
          </a:pPr>
          <a:r>
            <a:rPr lang="en-US" sz="2000" b="0" kern="1200" dirty="0">
              <a:solidFill>
                <a:prstClr val="white"/>
              </a:solidFill>
              <a:latin typeface="Montserrat" panose="00000500000000000000" pitchFamily="2" charset="0"/>
              <a:ea typeface="+mn-ea"/>
              <a:cs typeface="+mn-cs"/>
            </a:rPr>
            <a:t>With Gradio, you can quickly create interactive AI apps using various UI components like text boxes, sliders, maps, and more.</a:t>
          </a:r>
        </a:p>
      </dsp:txBody>
      <dsp:txXfrm>
        <a:off x="59399" y="3007366"/>
        <a:ext cx="9145340" cy="109800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C911D1-6589-4D4A-810A-D1CB24D30600}" type="datetimeFigureOut">
              <a:rPr lang="en-US" smtClean="0"/>
              <a:t>4/14/2025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234E27-21C0-AB42-9720-9468F68AD70E}" type="slidenum">
              <a:rPr lang="en-US" smtClean="0"/>
              <a:t>‹#›</a:t>
            </a:fld>
            <a:endParaRPr lang="en-US"/>
          </a:p>
        </p:txBody>
      </p:sp>
    </p:spTree>
    <p:extLst>
      <p:ext uri="{BB962C8B-B14F-4D97-AF65-F5344CB8AC3E}">
        <p14:creationId xmlns:p14="http://schemas.microsoft.com/office/powerpoint/2010/main" val="33151572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6ED6F-859A-B746-837E-C5D978EC30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6CAE93-A6A2-054F-8C31-54E8ABF6AE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8ADB13-4A11-2643-B65C-065BE17739F2}"/>
              </a:ext>
            </a:extLst>
          </p:cNvPr>
          <p:cNvSpPr>
            <a:spLocks noGrp="1"/>
          </p:cNvSpPr>
          <p:nvPr>
            <p:ph type="dt" sz="half" idx="10"/>
          </p:nvPr>
        </p:nvSpPr>
        <p:spPr/>
        <p:txBody>
          <a:bodyPr/>
          <a:lstStyle/>
          <a:p>
            <a:fld id="{FD8C779B-2DF9-41ED-BDF6-094A96BB5831}" type="datetime1">
              <a:rPr lang="en-US" smtClean="0"/>
              <a:t>4/14/2025</a:t>
            </a:fld>
            <a:endParaRPr lang="en-US"/>
          </a:p>
        </p:txBody>
      </p:sp>
      <p:sp>
        <p:nvSpPr>
          <p:cNvPr id="5" name="Footer Placeholder 4">
            <a:extLst>
              <a:ext uri="{FF2B5EF4-FFF2-40B4-BE49-F238E27FC236}">
                <a16:creationId xmlns:a16="http://schemas.microsoft.com/office/drawing/2014/main" id="{3F68DD79-905B-054B-B597-6AB72529A68D}"/>
              </a:ext>
            </a:extLst>
          </p:cNvPr>
          <p:cNvSpPr>
            <a:spLocks noGrp="1"/>
          </p:cNvSpPr>
          <p:nvPr>
            <p:ph type="ftr" sz="quarter" idx="11"/>
          </p:nvPr>
        </p:nvSpPr>
        <p:spPr/>
        <p:txBody>
          <a:bodyPr/>
          <a:lstStyle/>
          <a:p>
            <a:r>
              <a:rPr lang="en-US"/>
              <a:t>Dr. Ryan Ahmed @Stemplicity</a:t>
            </a:r>
          </a:p>
        </p:txBody>
      </p:sp>
      <p:sp>
        <p:nvSpPr>
          <p:cNvPr id="6" name="Slide Number Placeholder 5">
            <a:extLst>
              <a:ext uri="{FF2B5EF4-FFF2-40B4-BE49-F238E27FC236}">
                <a16:creationId xmlns:a16="http://schemas.microsoft.com/office/drawing/2014/main" id="{3FDD4DF4-5AD9-8C41-9C38-63470B32845E}"/>
              </a:ext>
            </a:extLst>
          </p:cNvPr>
          <p:cNvSpPr>
            <a:spLocks noGrp="1"/>
          </p:cNvSpPr>
          <p:nvPr>
            <p:ph type="sldNum" sz="quarter" idx="12"/>
          </p:nvPr>
        </p:nvSpPr>
        <p:spPr/>
        <p:txBody>
          <a:bodyPr/>
          <a:lstStyle/>
          <a:p>
            <a:fld id="{FEAA372C-9768-B740-91C6-444FA6615483}" type="slidenum">
              <a:rPr lang="en-US" smtClean="0"/>
              <a:t>‹#›</a:t>
            </a:fld>
            <a:endParaRPr lang="en-US"/>
          </a:p>
        </p:txBody>
      </p:sp>
    </p:spTree>
    <p:extLst>
      <p:ext uri="{BB962C8B-B14F-4D97-AF65-F5344CB8AC3E}">
        <p14:creationId xmlns:p14="http://schemas.microsoft.com/office/powerpoint/2010/main" val="105137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94858-278B-D14B-9123-9451D8F7BB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98E07C-511F-3A43-84A6-1011012918C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B27FEB-35FC-E245-9B8A-12B959651942}"/>
              </a:ext>
            </a:extLst>
          </p:cNvPr>
          <p:cNvSpPr>
            <a:spLocks noGrp="1"/>
          </p:cNvSpPr>
          <p:nvPr>
            <p:ph type="dt" sz="half" idx="10"/>
          </p:nvPr>
        </p:nvSpPr>
        <p:spPr/>
        <p:txBody>
          <a:bodyPr/>
          <a:lstStyle/>
          <a:p>
            <a:fld id="{2050BBC8-E478-43C9-A4F1-EDD4F72015DC}" type="datetime1">
              <a:rPr lang="en-US" smtClean="0"/>
              <a:t>4/14/2025</a:t>
            </a:fld>
            <a:endParaRPr lang="en-US"/>
          </a:p>
        </p:txBody>
      </p:sp>
      <p:sp>
        <p:nvSpPr>
          <p:cNvPr id="5" name="Footer Placeholder 4">
            <a:extLst>
              <a:ext uri="{FF2B5EF4-FFF2-40B4-BE49-F238E27FC236}">
                <a16:creationId xmlns:a16="http://schemas.microsoft.com/office/drawing/2014/main" id="{06777081-9459-C64F-895D-A9A37C0D0BB7}"/>
              </a:ext>
            </a:extLst>
          </p:cNvPr>
          <p:cNvSpPr>
            <a:spLocks noGrp="1"/>
          </p:cNvSpPr>
          <p:nvPr>
            <p:ph type="ftr" sz="quarter" idx="11"/>
          </p:nvPr>
        </p:nvSpPr>
        <p:spPr/>
        <p:txBody>
          <a:bodyPr/>
          <a:lstStyle/>
          <a:p>
            <a:r>
              <a:rPr lang="en-US"/>
              <a:t>Dr. Ryan Ahmed @Stemplicity</a:t>
            </a:r>
          </a:p>
        </p:txBody>
      </p:sp>
      <p:sp>
        <p:nvSpPr>
          <p:cNvPr id="6" name="Slide Number Placeholder 5">
            <a:extLst>
              <a:ext uri="{FF2B5EF4-FFF2-40B4-BE49-F238E27FC236}">
                <a16:creationId xmlns:a16="http://schemas.microsoft.com/office/drawing/2014/main" id="{1FAC1E24-D886-5444-8983-468379B78FD8}"/>
              </a:ext>
            </a:extLst>
          </p:cNvPr>
          <p:cNvSpPr>
            <a:spLocks noGrp="1"/>
          </p:cNvSpPr>
          <p:nvPr>
            <p:ph type="sldNum" sz="quarter" idx="12"/>
          </p:nvPr>
        </p:nvSpPr>
        <p:spPr/>
        <p:txBody>
          <a:bodyPr/>
          <a:lstStyle/>
          <a:p>
            <a:fld id="{FEAA372C-9768-B740-91C6-444FA6615483}" type="slidenum">
              <a:rPr lang="en-US" smtClean="0"/>
              <a:t>‹#›</a:t>
            </a:fld>
            <a:endParaRPr lang="en-US"/>
          </a:p>
        </p:txBody>
      </p:sp>
    </p:spTree>
    <p:extLst>
      <p:ext uri="{BB962C8B-B14F-4D97-AF65-F5344CB8AC3E}">
        <p14:creationId xmlns:p14="http://schemas.microsoft.com/office/powerpoint/2010/main" val="1663703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7F08AD-56F2-8141-B3EC-B0792780C2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C7A58ED-0A7F-F541-B86D-470505704EB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82861A-7351-3846-BCB0-C5618DA092CE}"/>
              </a:ext>
            </a:extLst>
          </p:cNvPr>
          <p:cNvSpPr>
            <a:spLocks noGrp="1"/>
          </p:cNvSpPr>
          <p:nvPr>
            <p:ph type="dt" sz="half" idx="10"/>
          </p:nvPr>
        </p:nvSpPr>
        <p:spPr/>
        <p:txBody>
          <a:bodyPr/>
          <a:lstStyle/>
          <a:p>
            <a:fld id="{04321BB6-29D9-437A-B4EB-C48447ACC5C8}" type="datetime1">
              <a:rPr lang="en-US" smtClean="0"/>
              <a:t>4/14/2025</a:t>
            </a:fld>
            <a:endParaRPr lang="en-US"/>
          </a:p>
        </p:txBody>
      </p:sp>
      <p:sp>
        <p:nvSpPr>
          <p:cNvPr id="5" name="Footer Placeholder 4">
            <a:extLst>
              <a:ext uri="{FF2B5EF4-FFF2-40B4-BE49-F238E27FC236}">
                <a16:creationId xmlns:a16="http://schemas.microsoft.com/office/drawing/2014/main" id="{BAA1FD98-D553-4C46-941B-9CF2C56A19FE}"/>
              </a:ext>
            </a:extLst>
          </p:cNvPr>
          <p:cNvSpPr>
            <a:spLocks noGrp="1"/>
          </p:cNvSpPr>
          <p:nvPr>
            <p:ph type="ftr" sz="quarter" idx="11"/>
          </p:nvPr>
        </p:nvSpPr>
        <p:spPr/>
        <p:txBody>
          <a:bodyPr/>
          <a:lstStyle/>
          <a:p>
            <a:r>
              <a:rPr lang="en-US"/>
              <a:t>Dr. Ryan Ahmed @Stemplicity</a:t>
            </a:r>
          </a:p>
        </p:txBody>
      </p:sp>
      <p:sp>
        <p:nvSpPr>
          <p:cNvPr id="6" name="Slide Number Placeholder 5">
            <a:extLst>
              <a:ext uri="{FF2B5EF4-FFF2-40B4-BE49-F238E27FC236}">
                <a16:creationId xmlns:a16="http://schemas.microsoft.com/office/drawing/2014/main" id="{BABD676D-8472-4F4A-A337-CF5E8C495173}"/>
              </a:ext>
            </a:extLst>
          </p:cNvPr>
          <p:cNvSpPr>
            <a:spLocks noGrp="1"/>
          </p:cNvSpPr>
          <p:nvPr>
            <p:ph type="sldNum" sz="quarter" idx="12"/>
          </p:nvPr>
        </p:nvSpPr>
        <p:spPr/>
        <p:txBody>
          <a:bodyPr/>
          <a:lstStyle/>
          <a:p>
            <a:fld id="{FEAA372C-9768-B740-91C6-444FA6615483}" type="slidenum">
              <a:rPr lang="en-US" smtClean="0"/>
              <a:t>‹#›</a:t>
            </a:fld>
            <a:endParaRPr lang="en-US"/>
          </a:p>
        </p:txBody>
      </p:sp>
    </p:spTree>
    <p:extLst>
      <p:ext uri="{BB962C8B-B14F-4D97-AF65-F5344CB8AC3E}">
        <p14:creationId xmlns:p14="http://schemas.microsoft.com/office/powerpoint/2010/main" val="977303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F93AB-04A1-834E-A498-C252C11131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8534D4-4817-FF44-8044-9A872518BEF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EB8C4A-8264-ED4C-B758-FA62E7CC38F6}"/>
              </a:ext>
            </a:extLst>
          </p:cNvPr>
          <p:cNvSpPr>
            <a:spLocks noGrp="1"/>
          </p:cNvSpPr>
          <p:nvPr>
            <p:ph type="dt" sz="half" idx="10"/>
          </p:nvPr>
        </p:nvSpPr>
        <p:spPr/>
        <p:txBody>
          <a:bodyPr/>
          <a:lstStyle/>
          <a:p>
            <a:fld id="{CEC83053-3D74-4D22-89B3-9024BA4F287F}" type="datetime1">
              <a:rPr lang="en-US" smtClean="0"/>
              <a:t>4/14/2025</a:t>
            </a:fld>
            <a:endParaRPr lang="en-US"/>
          </a:p>
        </p:txBody>
      </p:sp>
      <p:sp>
        <p:nvSpPr>
          <p:cNvPr id="5" name="Footer Placeholder 4">
            <a:extLst>
              <a:ext uri="{FF2B5EF4-FFF2-40B4-BE49-F238E27FC236}">
                <a16:creationId xmlns:a16="http://schemas.microsoft.com/office/drawing/2014/main" id="{878AE0D2-BE66-FF45-B7B1-F69E22F06CE9}"/>
              </a:ext>
            </a:extLst>
          </p:cNvPr>
          <p:cNvSpPr>
            <a:spLocks noGrp="1"/>
          </p:cNvSpPr>
          <p:nvPr>
            <p:ph type="ftr" sz="quarter" idx="11"/>
          </p:nvPr>
        </p:nvSpPr>
        <p:spPr/>
        <p:txBody>
          <a:bodyPr/>
          <a:lstStyle/>
          <a:p>
            <a:r>
              <a:rPr lang="en-US"/>
              <a:t>Dr. Ryan Ahmed @Stemplicity</a:t>
            </a:r>
          </a:p>
        </p:txBody>
      </p:sp>
      <p:sp>
        <p:nvSpPr>
          <p:cNvPr id="6" name="Slide Number Placeholder 5">
            <a:extLst>
              <a:ext uri="{FF2B5EF4-FFF2-40B4-BE49-F238E27FC236}">
                <a16:creationId xmlns:a16="http://schemas.microsoft.com/office/drawing/2014/main" id="{49FB4184-A60F-6246-8A9A-79DD6FECEA19}"/>
              </a:ext>
            </a:extLst>
          </p:cNvPr>
          <p:cNvSpPr>
            <a:spLocks noGrp="1"/>
          </p:cNvSpPr>
          <p:nvPr>
            <p:ph type="sldNum" sz="quarter" idx="12"/>
          </p:nvPr>
        </p:nvSpPr>
        <p:spPr/>
        <p:txBody>
          <a:bodyPr/>
          <a:lstStyle/>
          <a:p>
            <a:fld id="{FEAA372C-9768-B740-91C6-444FA6615483}" type="slidenum">
              <a:rPr lang="en-US" smtClean="0"/>
              <a:t>‹#›</a:t>
            </a:fld>
            <a:endParaRPr lang="en-US"/>
          </a:p>
        </p:txBody>
      </p:sp>
    </p:spTree>
    <p:extLst>
      <p:ext uri="{BB962C8B-B14F-4D97-AF65-F5344CB8AC3E}">
        <p14:creationId xmlns:p14="http://schemas.microsoft.com/office/powerpoint/2010/main" val="1715104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A2D0B-A98C-6E4C-9A34-47981F0C23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55EE8E-C392-5E47-ADCB-A446128CAD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6B14B18-53C2-D548-8CFF-5D7097F07978}"/>
              </a:ext>
            </a:extLst>
          </p:cNvPr>
          <p:cNvSpPr>
            <a:spLocks noGrp="1"/>
          </p:cNvSpPr>
          <p:nvPr>
            <p:ph type="dt" sz="half" idx="10"/>
          </p:nvPr>
        </p:nvSpPr>
        <p:spPr/>
        <p:txBody>
          <a:bodyPr/>
          <a:lstStyle/>
          <a:p>
            <a:fld id="{37A6BCF6-84B7-49AA-A69F-35D95B9487C2}" type="datetime1">
              <a:rPr lang="en-US" smtClean="0"/>
              <a:t>4/14/2025</a:t>
            </a:fld>
            <a:endParaRPr lang="en-US"/>
          </a:p>
        </p:txBody>
      </p:sp>
      <p:sp>
        <p:nvSpPr>
          <p:cNvPr id="5" name="Footer Placeholder 4">
            <a:extLst>
              <a:ext uri="{FF2B5EF4-FFF2-40B4-BE49-F238E27FC236}">
                <a16:creationId xmlns:a16="http://schemas.microsoft.com/office/drawing/2014/main" id="{1710654B-C8C3-F647-BDFC-BE54D2B2895E}"/>
              </a:ext>
            </a:extLst>
          </p:cNvPr>
          <p:cNvSpPr>
            <a:spLocks noGrp="1"/>
          </p:cNvSpPr>
          <p:nvPr>
            <p:ph type="ftr" sz="quarter" idx="11"/>
          </p:nvPr>
        </p:nvSpPr>
        <p:spPr/>
        <p:txBody>
          <a:bodyPr/>
          <a:lstStyle/>
          <a:p>
            <a:r>
              <a:rPr lang="en-US"/>
              <a:t>Dr. Ryan Ahmed @Stemplicity</a:t>
            </a:r>
          </a:p>
        </p:txBody>
      </p:sp>
      <p:sp>
        <p:nvSpPr>
          <p:cNvPr id="6" name="Slide Number Placeholder 5">
            <a:extLst>
              <a:ext uri="{FF2B5EF4-FFF2-40B4-BE49-F238E27FC236}">
                <a16:creationId xmlns:a16="http://schemas.microsoft.com/office/drawing/2014/main" id="{BCD63980-622B-334C-9137-9A86615196EB}"/>
              </a:ext>
            </a:extLst>
          </p:cNvPr>
          <p:cNvSpPr>
            <a:spLocks noGrp="1"/>
          </p:cNvSpPr>
          <p:nvPr>
            <p:ph type="sldNum" sz="quarter" idx="12"/>
          </p:nvPr>
        </p:nvSpPr>
        <p:spPr/>
        <p:txBody>
          <a:bodyPr/>
          <a:lstStyle/>
          <a:p>
            <a:fld id="{FEAA372C-9768-B740-91C6-444FA6615483}" type="slidenum">
              <a:rPr lang="en-US" smtClean="0"/>
              <a:t>‹#›</a:t>
            </a:fld>
            <a:endParaRPr lang="en-US"/>
          </a:p>
        </p:txBody>
      </p:sp>
    </p:spTree>
    <p:extLst>
      <p:ext uri="{BB962C8B-B14F-4D97-AF65-F5344CB8AC3E}">
        <p14:creationId xmlns:p14="http://schemas.microsoft.com/office/powerpoint/2010/main" val="4006580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92288-ED8B-E34E-BAB6-1D26157B90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6AE68A-CA3F-9948-9F78-46C13FEE829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1E62E7-8BD2-264E-A470-F8E73C9D6FE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423621-D1A0-D241-B666-A457ACCAB3EB}"/>
              </a:ext>
            </a:extLst>
          </p:cNvPr>
          <p:cNvSpPr>
            <a:spLocks noGrp="1"/>
          </p:cNvSpPr>
          <p:nvPr>
            <p:ph type="dt" sz="half" idx="10"/>
          </p:nvPr>
        </p:nvSpPr>
        <p:spPr/>
        <p:txBody>
          <a:bodyPr/>
          <a:lstStyle/>
          <a:p>
            <a:fld id="{DFF119D7-9FF6-460F-A484-0C02884C819E}" type="datetime1">
              <a:rPr lang="en-US" smtClean="0"/>
              <a:t>4/14/2025</a:t>
            </a:fld>
            <a:endParaRPr lang="en-US"/>
          </a:p>
        </p:txBody>
      </p:sp>
      <p:sp>
        <p:nvSpPr>
          <p:cNvPr id="6" name="Footer Placeholder 5">
            <a:extLst>
              <a:ext uri="{FF2B5EF4-FFF2-40B4-BE49-F238E27FC236}">
                <a16:creationId xmlns:a16="http://schemas.microsoft.com/office/drawing/2014/main" id="{D5769F7B-BD42-C44E-AA35-681E6A1C40A4}"/>
              </a:ext>
            </a:extLst>
          </p:cNvPr>
          <p:cNvSpPr>
            <a:spLocks noGrp="1"/>
          </p:cNvSpPr>
          <p:nvPr>
            <p:ph type="ftr" sz="quarter" idx="11"/>
          </p:nvPr>
        </p:nvSpPr>
        <p:spPr/>
        <p:txBody>
          <a:bodyPr/>
          <a:lstStyle/>
          <a:p>
            <a:r>
              <a:rPr lang="en-US"/>
              <a:t>Dr. Ryan Ahmed @Stemplicity</a:t>
            </a:r>
          </a:p>
        </p:txBody>
      </p:sp>
      <p:sp>
        <p:nvSpPr>
          <p:cNvPr id="7" name="Slide Number Placeholder 6">
            <a:extLst>
              <a:ext uri="{FF2B5EF4-FFF2-40B4-BE49-F238E27FC236}">
                <a16:creationId xmlns:a16="http://schemas.microsoft.com/office/drawing/2014/main" id="{BA17368C-62E4-C243-98AE-B5BC9B4F3F09}"/>
              </a:ext>
            </a:extLst>
          </p:cNvPr>
          <p:cNvSpPr>
            <a:spLocks noGrp="1"/>
          </p:cNvSpPr>
          <p:nvPr>
            <p:ph type="sldNum" sz="quarter" idx="12"/>
          </p:nvPr>
        </p:nvSpPr>
        <p:spPr/>
        <p:txBody>
          <a:bodyPr/>
          <a:lstStyle/>
          <a:p>
            <a:fld id="{FEAA372C-9768-B740-91C6-444FA6615483}" type="slidenum">
              <a:rPr lang="en-US" smtClean="0"/>
              <a:t>‹#›</a:t>
            </a:fld>
            <a:endParaRPr lang="en-US"/>
          </a:p>
        </p:txBody>
      </p:sp>
    </p:spTree>
    <p:extLst>
      <p:ext uri="{BB962C8B-B14F-4D97-AF65-F5344CB8AC3E}">
        <p14:creationId xmlns:p14="http://schemas.microsoft.com/office/powerpoint/2010/main" val="3288102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8A85E-7345-A641-A78E-CFCE6B479C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BEA13C7-3C24-DC40-8DAD-E16482E601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CF90715-8982-4245-AC34-4AFC280BDFC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C4CC337-7A68-B44F-A75F-2EAED4C8CC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24BF17B-E9E2-5A4F-9564-4E8671A7A27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6DA4340-16C5-D64A-954E-D207165B5D6E}"/>
              </a:ext>
            </a:extLst>
          </p:cNvPr>
          <p:cNvSpPr>
            <a:spLocks noGrp="1"/>
          </p:cNvSpPr>
          <p:nvPr>
            <p:ph type="dt" sz="half" idx="10"/>
          </p:nvPr>
        </p:nvSpPr>
        <p:spPr/>
        <p:txBody>
          <a:bodyPr/>
          <a:lstStyle/>
          <a:p>
            <a:fld id="{00D3F2F9-9F59-4926-81E1-5AE7B5F13616}" type="datetime1">
              <a:rPr lang="en-US" smtClean="0"/>
              <a:t>4/14/2025</a:t>
            </a:fld>
            <a:endParaRPr lang="en-US"/>
          </a:p>
        </p:txBody>
      </p:sp>
      <p:sp>
        <p:nvSpPr>
          <p:cNvPr id="8" name="Footer Placeholder 7">
            <a:extLst>
              <a:ext uri="{FF2B5EF4-FFF2-40B4-BE49-F238E27FC236}">
                <a16:creationId xmlns:a16="http://schemas.microsoft.com/office/drawing/2014/main" id="{5B44C0C9-507A-DC40-9896-CAA4CCBF98F5}"/>
              </a:ext>
            </a:extLst>
          </p:cNvPr>
          <p:cNvSpPr>
            <a:spLocks noGrp="1"/>
          </p:cNvSpPr>
          <p:nvPr>
            <p:ph type="ftr" sz="quarter" idx="11"/>
          </p:nvPr>
        </p:nvSpPr>
        <p:spPr/>
        <p:txBody>
          <a:bodyPr/>
          <a:lstStyle/>
          <a:p>
            <a:r>
              <a:rPr lang="en-US"/>
              <a:t>Dr. Ryan Ahmed @Stemplicity</a:t>
            </a:r>
          </a:p>
        </p:txBody>
      </p:sp>
      <p:sp>
        <p:nvSpPr>
          <p:cNvPr id="9" name="Slide Number Placeholder 8">
            <a:extLst>
              <a:ext uri="{FF2B5EF4-FFF2-40B4-BE49-F238E27FC236}">
                <a16:creationId xmlns:a16="http://schemas.microsoft.com/office/drawing/2014/main" id="{B4C3C304-57C8-6848-8E40-051A6BFA3F85}"/>
              </a:ext>
            </a:extLst>
          </p:cNvPr>
          <p:cNvSpPr>
            <a:spLocks noGrp="1"/>
          </p:cNvSpPr>
          <p:nvPr>
            <p:ph type="sldNum" sz="quarter" idx="12"/>
          </p:nvPr>
        </p:nvSpPr>
        <p:spPr/>
        <p:txBody>
          <a:bodyPr/>
          <a:lstStyle/>
          <a:p>
            <a:fld id="{FEAA372C-9768-B740-91C6-444FA6615483}" type="slidenum">
              <a:rPr lang="en-US" smtClean="0"/>
              <a:t>‹#›</a:t>
            </a:fld>
            <a:endParaRPr lang="en-US"/>
          </a:p>
        </p:txBody>
      </p:sp>
    </p:spTree>
    <p:extLst>
      <p:ext uri="{BB962C8B-B14F-4D97-AF65-F5344CB8AC3E}">
        <p14:creationId xmlns:p14="http://schemas.microsoft.com/office/powerpoint/2010/main" val="770995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31005-2F0C-3F41-8F0D-B94FF1E86A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6EC46B-9591-7147-B23E-808DFCDBEEE0}"/>
              </a:ext>
            </a:extLst>
          </p:cNvPr>
          <p:cNvSpPr>
            <a:spLocks noGrp="1"/>
          </p:cNvSpPr>
          <p:nvPr>
            <p:ph type="dt" sz="half" idx="10"/>
          </p:nvPr>
        </p:nvSpPr>
        <p:spPr/>
        <p:txBody>
          <a:bodyPr/>
          <a:lstStyle/>
          <a:p>
            <a:fld id="{2425E9FE-B00F-4787-941B-81F5C60BF956}" type="datetime1">
              <a:rPr lang="en-US" smtClean="0"/>
              <a:t>4/14/2025</a:t>
            </a:fld>
            <a:endParaRPr lang="en-US"/>
          </a:p>
        </p:txBody>
      </p:sp>
      <p:sp>
        <p:nvSpPr>
          <p:cNvPr id="4" name="Footer Placeholder 3">
            <a:extLst>
              <a:ext uri="{FF2B5EF4-FFF2-40B4-BE49-F238E27FC236}">
                <a16:creationId xmlns:a16="http://schemas.microsoft.com/office/drawing/2014/main" id="{41A8438C-4B28-CC47-9F0D-D243C05972C5}"/>
              </a:ext>
            </a:extLst>
          </p:cNvPr>
          <p:cNvSpPr>
            <a:spLocks noGrp="1"/>
          </p:cNvSpPr>
          <p:nvPr>
            <p:ph type="ftr" sz="quarter" idx="11"/>
          </p:nvPr>
        </p:nvSpPr>
        <p:spPr/>
        <p:txBody>
          <a:bodyPr/>
          <a:lstStyle/>
          <a:p>
            <a:r>
              <a:rPr lang="en-US"/>
              <a:t>Dr. Ryan Ahmed @Stemplicity</a:t>
            </a:r>
          </a:p>
        </p:txBody>
      </p:sp>
      <p:sp>
        <p:nvSpPr>
          <p:cNvPr id="5" name="Slide Number Placeholder 4">
            <a:extLst>
              <a:ext uri="{FF2B5EF4-FFF2-40B4-BE49-F238E27FC236}">
                <a16:creationId xmlns:a16="http://schemas.microsoft.com/office/drawing/2014/main" id="{55C64186-1092-3244-AA0C-4F8C98ECF008}"/>
              </a:ext>
            </a:extLst>
          </p:cNvPr>
          <p:cNvSpPr>
            <a:spLocks noGrp="1"/>
          </p:cNvSpPr>
          <p:nvPr>
            <p:ph type="sldNum" sz="quarter" idx="12"/>
          </p:nvPr>
        </p:nvSpPr>
        <p:spPr/>
        <p:txBody>
          <a:bodyPr/>
          <a:lstStyle/>
          <a:p>
            <a:fld id="{FEAA372C-9768-B740-91C6-444FA6615483}" type="slidenum">
              <a:rPr lang="en-US" smtClean="0"/>
              <a:t>‹#›</a:t>
            </a:fld>
            <a:endParaRPr lang="en-US"/>
          </a:p>
        </p:txBody>
      </p:sp>
    </p:spTree>
    <p:extLst>
      <p:ext uri="{BB962C8B-B14F-4D97-AF65-F5344CB8AC3E}">
        <p14:creationId xmlns:p14="http://schemas.microsoft.com/office/powerpoint/2010/main" val="3357577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81ABCA-C9B4-2C4E-A11A-21473A2C36B2}"/>
              </a:ext>
            </a:extLst>
          </p:cNvPr>
          <p:cNvSpPr>
            <a:spLocks noGrp="1"/>
          </p:cNvSpPr>
          <p:nvPr>
            <p:ph type="dt" sz="half" idx="10"/>
          </p:nvPr>
        </p:nvSpPr>
        <p:spPr/>
        <p:txBody>
          <a:bodyPr/>
          <a:lstStyle/>
          <a:p>
            <a:fld id="{A83063A8-27AB-4485-9BAB-385A926DB554}" type="datetime1">
              <a:rPr lang="en-US" smtClean="0"/>
              <a:t>4/14/2025</a:t>
            </a:fld>
            <a:endParaRPr lang="en-US"/>
          </a:p>
        </p:txBody>
      </p:sp>
      <p:sp>
        <p:nvSpPr>
          <p:cNvPr id="3" name="Footer Placeholder 2">
            <a:extLst>
              <a:ext uri="{FF2B5EF4-FFF2-40B4-BE49-F238E27FC236}">
                <a16:creationId xmlns:a16="http://schemas.microsoft.com/office/drawing/2014/main" id="{C628B611-5E83-0843-977C-16E1A2E894CA}"/>
              </a:ext>
            </a:extLst>
          </p:cNvPr>
          <p:cNvSpPr>
            <a:spLocks noGrp="1"/>
          </p:cNvSpPr>
          <p:nvPr>
            <p:ph type="ftr" sz="quarter" idx="11"/>
          </p:nvPr>
        </p:nvSpPr>
        <p:spPr/>
        <p:txBody>
          <a:bodyPr/>
          <a:lstStyle/>
          <a:p>
            <a:r>
              <a:rPr lang="en-US"/>
              <a:t>Dr. Ryan Ahmed @Stemplicity</a:t>
            </a:r>
          </a:p>
        </p:txBody>
      </p:sp>
      <p:sp>
        <p:nvSpPr>
          <p:cNvPr id="4" name="Slide Number Placeholder 3">
            <a:extLst>
              <a:ext uri="{FF2B5EF4-FFF2-40B4-BE49-F238E27FC236}">
                <a16:creationId xmlns:a16="http://schemas.microsoft.com/office/drawing/2014/main" id="{1A6D3613-5124-BA4D-9CAB-52053A73DB72}"/>
              </a:ext>
            </a:extLst>
          </p:cNvPr>
          <p:cNvSpPr>
            <a:spLocks noGrp="1"/>
          </p:cNvSpPr>
          <p:nvPr>
            <p:ph type="sldNum" sz="quarter" idx="12"/>
          </p:nvPr>
        </p:nvSpPr>
        <p:spPr/>
        <p:txBody>
          <a:bodyPr/>
          <a:lstStyle/>
          <a:p>
            <a:fld id="{FEAA372C-9768-B740-91C6-444FA6615483}" type="slidenum">
              <a:rPr lang="en-US" smtClean="0"/>
              <a:t>‹#›</a:t>
            </a:fld>
            <a:endParaRPr lang="en-US"/>
          </a:p>
        </p:txBody>
      </p:sp>
    </p:spTree>
    <p:extLst>
      <p:ext uri="{BB962C8B-B14F-4D97-AF65-F5344CB8AC3E}">
        <p14:creationId xmlns:p14="http://schemas.microsoft.com/office/powerpoint/2010/main" val="1327342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D5775-3C65-984A-BA3D-74F6AA5404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0876B8A-7DF2-254A-A58A-3F781F1A70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7C9F2F-598A-9444-B48C-6BA9400EF9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EFA619B-B04E-A94F-B294-EE523AB822EB}"/>
              </a:ext>
            </a:extLst>
          </p:cNvPr>
          <p:cNvSpPr>
            <a:spLocks noGrp="1"/>
          </p:cNvSpPr>
          <p:nvPr>
            <p:ph type="dt" sz="half" idx="10"/>
          </p:nvPr>
        </p:nvSpPr>
        <p:spPr/>
        <p:txBody>
          <a:bodyPr/>
          <a:lstStyle/>
          <a:p>
            <a:fld id="{B91EE9DF-0ED6-4B61-A1FD-8DD75280FE01}" type="datetime1">
              <a:rPr lang="en-US" smtClean="0"/>
              <a:t>4/14/2025</a:t>
            </a:fld>
            <a:endParaRPr lang="en-US"/>
          </a:p>
        </p:txBody>
      </p:sp>
      <p:sp>
        <p:nvSpPr>
          <p:cNvPr id="6" name="Footer Placeholder 5">
            <a:extLst>
              <a:ext uri="{FF2B5EF4-FFF2-40B4-BE49-F238E27FC236}">
                <a16:creationId xmlns:a16="http://schemas.microsoft.com/office/drawing/2014/main" id="{F218418F-6D05-564F-ACAC-0CE18B415C47}"/>
              </a:ext>
            </a:extLst>
          </p:cNvPr>
          <p:cNvSpPr>
            <a:spLocks noGrp="1"/>
          </p:cNvSpPr>
          <p:nvPr>
            <p:ph type="ftr" sz="quarter" idx="11"/>
          </p:nvPr>
        </p:nvSpPr>
        <p:spPr/>
        <p:txBody>
          <a:bodyPr/>
          <a:lstStyle/>
          <a:p>
            <a:r>
              <a:rPr lang="en-US"/>
              <a:t>Dr. Ryan Ahmed @Stemplicity</a:t>
            </a:r>
          </a:p>
        </p:txBody>
      </p:sp>
      <p:sp>
        <p:nvSpPr>
          <p:cNvPr id="7" name="Slide Number Placeholder 6">
            <a:extLst>
              <a:ext uri="{FF2B5EF4-FFF2-40B4-BE49-F238E27FC236}">
                <a16:creationId xmlns:a16="http://schemas.microsoft.com/office/drawing/2014/main" id="{2652FA7B-E334-F841-9F55-8FE3994F6708}"/>
              </a:ext>
            </a:extLst>
          </p:cNvPr>
          <p:cNvSpPr>
            <a:spLocks noGrp="1"/>
          </p:cNvSpPr>
          <p:nvPr>
            <p:ph type="sldNum" sz="quarter" idx="12"/>
          </p:nvPr>
        </p:nvSpPr>
        <p:spPr/>
        <p:txBody>
          <a:bodyPr/>
          <a:lstStyle/>
          <a:p>
            <a:fld id="{FEAA372C-9768-B740-91C6-444FA6615483}" type="slidenum">
              <a:rPr lang="en-US" smtClean="0"/>
              <a:t>‹#›</a:t>
            </a:fld>
            <a:endParaRPr lang="en-US"/>
          </a:p>
        </p:txBody>
      </p:sp>
    </p:spTree>
    <p:extLst>
      <p:ext uri="{BB962C8B-B14F-4D97-AF65-F5344CB8AC3E}">
        <p14:creationId xmlns:p14="http://schemas.microsoft.com/office/powerpoint/2010/main" val="547199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720FD-C21B-F942-933E-C7F1539AEB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0509F0-CB84-8346-88EC-B60FAB2391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2B07D7-B626-4245-8DB7-641F9BE45C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9192CF3-BF8E-CC45-AFD1-29BF788849AD}"/>
              </a:ext>
            </a:extLst>
          </p:cNvPr>
          <p:cNvSpPr>
            <a:spLocks noGrp="1"/>
          </p:cNvSpPr>
          <p:nvPr>
            <p:ph type="dt" sz="half" idx="10"/>
          </p:nvPr>
        </p:nvSpPr>
        <p:spPr/>
        <p:txBody>
          <a:bodyPr/>
          <a:lstStyle/>
          <a:p>
            <a:fld id="{0C6B4C01-5047-4D04-A79D-6D96B1DB76E2}" type="datetime1">
              <a:rPr lang="en-US" smtClean="0"/>
              <a:t>4/14/2025</a:t>
            </a:fld>
            <a:endParaRPr lang="en-US"/>
          </a:p>
        </p:txBody>
      </p:sp>
      <p:sp>
        <p:nvSpPr>
          <p:cNvPr id="6" name="Footer Placeholder 5">
            <a:extLst>
              <a:ext uri="{FF2B5EF4-FFF2-40B4-BE49-F238E27FC236}">
                <a16:creationId xmlns:a16="http://schemas.microsoft.com/office/drawing/2014/main" id="{91BEEA5E-B447-2945-A61F-23F43D1BAE5F}"/>
              </a:ext>
            </a:extLst>
          </p:cNvPr>
          <p:cNvSpPr>
            <a:spLocks noGrp="1"/>
          </p:cNvSpPr>
          <p:nvPr>
            <p:ph type="ftr" sz="quarter" idx="11"/>
          </p:nvPr>
        </p:nvSpPr>
        <p:spPr/>
        <p:txBody>
          <a:bodyPr/>
          <a:lstStyle/>
          <a:p>
            <a:r>
              <a:rPr lang="en-US"/>
              <a:t>Dr. Ryan Ahmed @Stemplicity</a:t>
            </a:r>
          </a:p>
        </p:txBody>
      </p:sp>
      <p:sp>
        <p:nvSpPr>
          <p:cNvPr id="7" name="Slide Number Placeholder 6">
            <a:extLst>
              <a:ext uri="{FF2B5EF4-FFF2-40B4-BE49-F238E27FC236}">
                <a16:creationId xmlns:a16="http://schemas.microsoft.com/office/drawing/2014/main" id="{4E03110A-1EF4-4E47-BC27-95CCC22DB031}"/>
              </a:ext>
            </a:extLst>
          </p:cNvPr>
          <p:cNvSpPr>
            <a:spLocks noGrp="1"/>
          </p:cNvSpPr>
          <p:nvPr>
            <p:ph type="sldNum" sz="quarter" idx="12"/>
          </p:nvPr>
        </p:nvSpPr>
        <p:spPr/>
        <p:txBody>
          <a:bodyPr/>
          <a:lstStyle/>
          <a:p>
            <a:fld id="{FEAA372C-9768-B740-91C6-444FA6615483}" type="slidenum">
              <a:rPr lang="en-US" smtClean="0"/>
              <a:t>‹#›</a:t>
            </a:fld>
            <a:endParaRPr lang="en-US"/>
          </a:p>
        </p:txBody>
      </p:sp>
    </p:spTree>
    <p:extLst>
      <p:ext uri="{BB962C8B-B14F-4D97-AF65-F5344CB8AC3E}">
        <p14:creationId xmlns:p14="http://schemas.microsoft.com/office/powerpoint/2010/main" val="4041563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B070BF-9A90-A245-B77A-28DCF3E4E9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9F1332-889D-FA43-A51D-33C48B35BB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27FC81-D9EE-0347-B9BA-8E603587AC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729903-C382-4170-95C6-7F2CD4702B84}" type="datetime1">
              <a:rPr lang="en-US" smtClean="0"/>
              <a:t>4/14/2025</a:t>
            </a:fld>
            <a:endParaRPr lang="en-US"/>
          </a:p>
        </p:txBody>
      </p:sp>
      <p:sp>
        <p:nvSpPr>
          <p:cNvPr id="5" name="Footer Placeholder 4">
            <a:extLst>
              <a:ext uri="{FF2B5EF4-FFF2-40B4-BE49-F238E27FC236}">
                <a16:creationId xmlns:a16="http://schemas.microsoft.com/office/drawing/2014/main" id="{F7CC4954-DDAB-064F-B985-8986B1132B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Dr. Ryan Ahmed @Stemplicity</a:t>
            </a:r>
          </a:p>
        </p:txBody>
      </p:sp>
      <p:sp>
        <p:nvSpPr>
          <p:cNvPr id="6" name="Slide Number Placeholder 5">
            <a:extLst>
              <a:ext uri="{FF2B5EF4-FFF2-40B4-BE49-F238E27FC236}">
                <a16:creationId xmlns:a16="http://schemas.microsoft.com/office/drawing/2014/main" id="{E670476A-2C89-5D4A-A893-BDE0768995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AA372C-9768-B740-91C6-444FA6615483}" type="slidenum">
              <a:rPr lang="en-US" smtClean="0"/>
              <a:t>‹#›</a:t>
            </a:fld>
            <a:endParaRPr lang="en-US"/>
          </a:p>
        </p:txBody>
      </p:sp>
    </p:spTree>
    <p:extLst>
      <p:ext uri="{BB962C8B-B14F-4D97-AF65-F5344CB8AC3E}">
        <p14:creationId xmlns:p14="http://schemas.microsoft.com/office/powerpoint/2010/main" val="2598711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2.png"/><Relationship Id="rId7" Type="http://schemas.openxmlformats.org/officeDocument/2006/relationships/diagramQuickStyle" Target="../diagrams/quickStyle2.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7.png"/><Relationship Id="rId9" Type="http://schemas.microsoft.com/office/2007/relationships/diagramDrawing" Target="../diagrams/drawing2.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2.png"/><Relationship Id="rId7" Type="http://schemas.openxmlformats.org/officeDocument/2006/relationships/diagramQuickStyle" Target="../diagrams/quickStyle3.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8.png"/><Relationship Id="rId9" Type="http://schemas.microsoft.com/office/2007/relationships/diagramDrawing" Target="../diagrams/drawing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AF529F-B86A-83C8-478E-307AC30917EC}"/>
              </a:ext>
            </a:extLst>
          </p:cNvPr>
          <p:cNvPicPr>
            <a:picLocks noChangeAspect="1"/>
          </p:cNvPicPr>
          <p:nvPr/>
        </p:nvPicPr>
        <p:blipFill>
          <a:blip r:embed="rId2"/>
          <a:stretch>
            <a:fillRect/>
          </a:stretch>
        </p:blipFill>
        <p:spPr>
          <a:xfrm>
            <a:off x="-6382" y="-1"/>
            <a:ext cx="12198382" cy="6858001"/>
          </a:xfrm>
          <a:prstGeom prst="rect">
            <a:avLst/>
          </a:prstGeom>
        </p:spPr>
      </p:pic>
      <p:sp>
        <p:nvSpPr>
          <p:cNvPr id="4" name="Rectangle 3">
            <a:extLst>
              <a:ext uri="{FF2B5EF4-FFF2-40B4-BE49-F238E27FC236}">
                <a16:creationId xmlns:a16="http://schemas.microsoft.com/office/drawing/2014/main" id="{8C403872-6FAD-0F11-5844-575593A583D8}"/>
              </a:ext>
            </a:extLst>
          </p:cNvPr>
          <p:cNvSpPr/>
          <p:nvPr/>
        </p:nvSpPr>
        <p:spPr>
          <a:xfrm>
            <a:off x="134843" y="356912"/>
            <a:ext cx="5066886" cy="2554545"/>
          </a:xfrm>
          <a:prstGeom prst="rect">
            <a:avLst/>
          </a:prstGeom>
        </p:spPr>
        <p:txBody>
          <a:bodyPr wrap="square">
            <a:spAutoFit/>
          </a:bodyPr>
          <a:lstStyle/>
          <a:p>
            <a:r>
              <a:rPr lang="en-US" sz="3200" b="1" dirty="0">
                <a:solidFill>
                  <a:schemeClr val="bg1"/>
                </a:solidFill>
                <a:latin typeface="Montserrat" charset="0"/>
                <a:ea typeface="Montserrat" charset="0"/>
                <a:cs typeface="Montserrat" charset="0"/>
              </a:rPr>
              <a:t>BUILD AN ADAPTIVE AI TUTOR WITH GRADIO INTERFACE FOR MULTI-LEVEL LEARNING</a:t>
            </a:r>
            <a:endParaRPr lang="en-US" sz="3200" b="1" dirty="0">
              <a:solidFill>
                <a:schemeClr val="bg1"/>
              </a:solidFill>
              <a:latin typeface="Montserrat" charset="0"/>
            </a:endParaRPr>
          </a:p>
        </p:txBody>
      </p:sp>
      <p:pic>
        <p:nvPicPr>
          <p:cNvPr id="6" name="Picture 5">
            <a:extLst>
              <a:ext uri="{FF2B5EF4-FFF2-40B4-BE49-F238E27FC236}">
                <a16:creationId xmlns:a16="http://schemas.microsoft.com/office/drawing/2014/main" id="{8F922CCA-AE82-A418-52D1-CBC82BEC14DD}"/>
              </a:ext>
            </a:extLst>
          </p:cNvPr>
          <p:cNvPicPr>
            <a:picLocks noChangeAspect="1"/>
          </p:cNvPicPr>
          <p:nvPr/>
        </p:nvPicPr>
        <p:blipFill>
          <a:blip r:embed="rId3"/>
          <a:stretch>
            <a:fillRect/>
          </a:stretch>
        </p:blipFill>
        <p:spPr>
          <a:xfrm>
            <a:off x="134842" y="5586363"/>
            <a:ext cx="3856133" cy="1065672"/>
          </a:xfrm>
          <a:prstGeom prst="rect">
            <a:avLst/>
          </a:prstGeom>
        </p:spPr>
      </p:pic>
    </p:spTree>
    <p:extLst>
      <p:ext uri="{BB962C8B-B14F-4D97-AF65-F5344CB8AC3E}">
        <p14:creationId xmlns:p14="http://schemas.microsoft.com/office/powerpoint/2010/main" val="2270711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0F9B9B-E2B4-D0E3-4656-E6F700518F1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E3F0B83B-C5A8-E0C4-77C4-95EED0BD9986}"/>
              </a:ext>
            </a:extLst>
          </p:cNvPr>
          <p:cNvPicPr>
            <a:picLocks noChangeAspect="1"/>
          </p:cNvPicPr>
          <p:nvPr/>
        </p:nvPicPr>
        <p:blipFill>
          <a:blip r:embed="rId2"/>
          <a:stretch>
            <a:fillRect/>
          </a:stretch>
        </p:blipFill>
        <p:spPr>
          <a:xfrm>
            <a:off x="-32773" y="0"/>
            <a:ext cx="12224773" cy="6858000"/>
          </a:xfrm>
          <a:prstGeom prst="rect">
            <a:avLst/>
          </a:prstGeom>
        </p:spPr>
      </p:pic>
      <p:pic>
        <p:nvPicPr>
          <p:cNvPr id="6" name="Picture 5">
            <a:extLst>
              <a:ext uri="{FF2B5EF4-FFF2-40B4-BE49-F238E27FC236}">
                <a16:creationId xmlns:a16="http://schemas.microsoft.com/office/drawing/2014/main" id="{CC49A778-13FA-7646-FC26-705690986085}"/>
              </a:ext>
            </a:extLst>
          </p:cNvPr>
          <p:cNvPicPr>
            <a:picLocks noChangeAspect="1"/>
          </p:cNvPicPr>
          <p:nvPr/>
        </p:nvPicPr>
        <p:blipFill>
          <a:blip r:embed="rId3"/>
          <a:srcRect l="2731" t="18967" r="5594" b="23672"/>
          <a:stretch/>
        </p:blipFill>
        <p:spPr>
          <a:xfrm>
            <a:off x="9428854" y="90489"/>
            <a:ext cx="2763146" cy="477788"/>
          </a:xfrm>
          <a:prstGeom prst="rect">
            <a:avLst/>
          </a:prstGeom>
        </p:spPr>
      </p:pic>
      <p:sp>
        <p:nvSpPr>
          <p:cNvPr id="7" name="Прямоугольник 9">
            <a:extLst>
              <a:ext uri="{FF2B5EF4-FFF2-40B4-BE49-F238E27FC236}">
                <a16:creationId xmlns:a16="http://schemas.microsoft.com/office/drawing/2014/main" id="{120B4547-76A8-D5C9-52EC-A0626E701E3B}"/>
              </a:ext>
            </a:extLst>
          </p:cNvPr>
          <p:cNvSpPr/>
          <p:nvPr/>
        </p:nvSpPr>
        <p:spPr>
          <a:xfrm>
            <a:off x="154722" y="90489"/>
            <a:ext cx="9827492" cy="461665"/>
          </a:xfrm>
          <a:prstGeom prst="rect">
            <a:avLst/>
          </a:prstGeom>
        </p:spPr>
        <p:txBody>
          <a:bodyPr wrap="square">
            <a:spAutoFit/>
          </a:bodyPr>
          <a:lstStyle/>
          <a:p>
            <a:r>
              <a:rPr lang="en-US" sz="2400" dirty="0">
                <a:solidFill>
                  <a:schemeClr val="bg1"/>
                </a:solidFill>
                <a:latin typeface="Montserrat" charset="0"/>
                <a:ea typeface="Montserrat" charset="0"/>
                <a:cs typeface="Montserrat" charset="0"/>
              </a:rPr>
              <a:t>Project Overview</a:t>
            </a:r>
          </a:p>
        </p:txBody>
      </p:sp>
      <p:sp>
        <p:nvSpPr>
          <p:cNvPr id="9" name="TextBox 8">
            <a:extLst>
              <a:ext uri="{FF2B5EF4-FFF2-40B4-BE49-F238E27FC236}">
                <a16:creationId xmlns:a16="http://schemas.microsoft.com/office/drawing/2014/main" id="{1B6D56BF-CBDD-F0E2-1F12-7693390612A5}"/>
              </a:ext>
            </a:extLst>
          </p:cNvPr>
          <p:cNvSpPr txBox="1"/>
          <p:nvPr/>
        </p:nvSpPr>
        <p:spPr>
          <a:xfrm rot="5400000">
            <a:off x="9505627" y="3291463"/>
            <a:ext cx="5106141" cy="338554"/>
          </a:xfrm>
          <a:prstGeom prst="rect">
            <a:avLst/>
          </a:prstGeom>
          <a:noFill/>
        </p:spPr>
        <p:txBody>
          <a:bodyPr wrap="none" rtlCol="0">
            <a:spAutoFit/>
          </a:bodyPr>
          <a:lstStyle/>
          <a:p>
            <a:r>
              <a:rPr lang="en-US" sz="1600" dirty="0">
                <a:solidFill>
                  <a:schemeClr val="accent3"/>
                </a:solidFill>
              </a:rPr>
              <a:t>© All rights reserved for Dr. Ryan Ahmed @Stemplicity Inc. </a:t>
            </a:r>
          </a:p>
        </p:txBody>
      </p:sp>
      <p:cxnSp>
        <p:nvCxnSpPr>
          <p:cNvPr id="4" name="Straight Arrow Connector 3">
            <a:extLst>
              <a:ext uri="{FF2B5EF4-FFF2-40B4-BE49-F238E27FC236}">
                <a16:creationId xmlns:a16="http://schemas.microsoft.com/office/drawing/2014/main" id="{4A28FE2F-E08E-4C81-7ABC-A6F5389A8B88}"/>
              </a:ext>
            </a:extLst>
          </p:cNvPr>
          <p:cNvCxnSpPr>
            <a:cxnSpLocks/>
          </p:cNvCxnSpPr>
          <p:nvPr/>
        </p:nvCxnSpPr>
        <p:spPr>
          <a:xfrm>
            <a:off x="3080902" y="2908928"/>
            <a:ext cx="10557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74FADC8-2C48-8C68-CF68-508F7BE5C028}"/>
              </a:ext>
            </a:extLst>
          </p:cNvPr>
          <p:cNvCxnSpPr>
            <a:cxnSpLocks/>
          </p:cNvCxnSpPr>
          <p:nvPr/>
        </p:nvCxnSpPr>
        <p:spPr>
          <a:xfrm>
            <a:off x="6903333" y="3253078"/>
            <a:ext cx="69046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51BF394-0610-46A8-9825-39684818C55E}"/>
              </a:ext>
            </a:extLst>
          </p:cNvPr>
          <p:cNvSpPr txBox="1"/>
          <p:nvPr/>
        </p:nvSpPr>
        <p:spPr>
          <a:xfrm>
            <a:off x="8562581" y="1902776"/>
            <a:ext cx="2711945" cy="420564"/>
          </a:xfrm>
          <a:prstGeom prst="rect">
            <a:avLst/>
          </a:prstGeom>
          <a:noFill/>
        </p:spPr>
        <p:txBody>
          <a:bodyPr wrap="square">
            <a:spAutoFit/>
          </a:bodyPr>
          <a:lstStyle>
            <a:defPPr>
              <a:defRPr lang="en-US"/>
            </a:defPPr>
            <a:lvl1pPr>
              <a:defRPr sz="3200" b="1" i="0">
                <a:solidFill>
                  <a:srgbClr val="16191F"/>
                </a:solidFill>
                <a:effectLst/>
                <a:latin typeface="+mj-lt"/>
              </a:defRPr>
            </a:lvl1pPr>
          </a:lstStyle>
          <a:p>
            <a:pPr defTabSz="914446"/>
            <a:r>
              <a:rPr lang="en-US" sz="2133" dirty="0">
                <a:latin typeface="Montserrat" panose="00000500000000000000" pitchFamily="2" charset="0"/>
              </a:rPr>
              <a:t>Model Output</a:t>
            </a:r>
          </a:p>
        </p:txBody>
      </p:sp>
      <p:sp>
        <p:nvSpPr>
          <p:cNvPr id="15" name="TextBox 14">
            <a:extLst>
              <a:ext uri="{FF2B5EF4-FFF2-40B4-BE49-F238E27FC236}">
                <a16:creationId xmlns:a16="http://schemas.microsoft.com/office/drawing/2014/main" id="{AAB2122B-C1AF-F037-61AC-012BD4934647}"/>
              </a:ext>
            </a:extLst>
          </p:cNvPr>
          <p:cNvSpPr txBox="1"/>
          <p:nvPr/>
        </p:nvSpPr>
        <p:spPr>
          <a:xfrm>
            <a:off x="189384" y="871861"/>
            <a:ext cx="11780457" cy="1979233"/>
          </a:xfrm>
          <a:prstGeom prst="rect">
            <a:avLst/>
          </a:prstGeom>
        </p:spPr>
        <p:txBody>
          <a:bodyPr vert="horz" lIns="91440" tIns="45720" rIns="91440" bIns="45720" rtlCol="0">
            <a:normAutofit/>
          </a:bodyPr>
          <a:lstStyle>
            <a:defPPr>
              <a:defRPr lang="en-US"/>
            </a:defPPr>
            <a:lvl1pPr marL="228600" indent="-228600">
              <a:lnSpc>
                <a:spcPct val="90000"/>
              </a:lnSpc>
              <a:spcBef>
                <a:spcPts val="1000"/>
              </a:spcBef>
              <a:buClr>
                <a:srgbClr val="1BBFD1"/>
              </a:buClr>
              <a:buFont typeface="Arial" panose="020B0604020202020204" pitchFamily="34" charset="0"/>
              <a:buChar char="•"/>
              <a:defRPr>
                <a:latin typeface="Montserrat" panose="00000500000000000000" pitchFamily="2" charset="0"/>
              </a:defRPr>
            </a:lvl1pPr>
            <a:lvl2pPr marL="742987" indent="-285764" defTabSz="914446">
              <a:lnSpc>
                <a:spcPct val="120000"/>
              </a:lnSpc>
              <a:spcBef>
                <a:spcPts val="333"/>
              </a:spcBef>
              <a:spcAft>
                <a:spcPts val="333"/>
              </a:spcAft>
              <a:buClr>
                <a:srgbClr val="0B8ECC"/>
              </a:buClr>
              <a:buSzPct val="100000"/>
              <a:buFont typeface="Arial" panose="020B0604020202020204" pitchFamily="34" charset="0"/>
              <a:buChar char="•"/>
              <a:defRPr sz="2000">
                <a:ea typeface="Tahoma" panose="020B0604030504040204" pitchFamily="34" charset="0"/>
                <a:cs typeface="Tahoma" panose="020B0604030504040204" pitchFamily="34" charset="0"/>
              </a:defRPr>
            </a:lvl2pPr>
            <a:lvl3pPr marL="1143057" indent="-228611" defTabSz="914446">
              <a:lnSpc>
                <a:spcPct val="120000"/>
              </a:lnSpc>
              <a:spcBef>
                <a:spcPts val="333"/>
              </a:spcBef>
              <a:spcAft>
                <a:spcPts val="333"/>
              </a:spcAft>
              <a:buClr>
                <a:srgbClr val="0B8ECC"/>
              </a:buClr>
              <a:buSzPct val="100000"/>
              <a:buFont typeface="Arial" panose="020B0604020202020204" pitchFamily="34" charset="0"/>
              <a:buChar char="•"/>
              <a:defRPr sz="2000">
                <a:ea typeface="Tahoma" panose="020B0604030504040204" pitchFamily="34" charset="0"/>
                <a:cs typeface="Tahoma" panose="020B0604030504040204" pitchFamily="34" charset="0"/>
              </a:defRPr>
            </a:lvl3pPr>
            <a:lvl4pPr marL="1600280" indent="-228611" defTabSz="914446">
              <a:lnSpc>
                <a:spcPct val="120000"/>
              </a:lnSpc>
              <a:spcBef>
                <a:spcPts val="333"/>
              </a:spcBef>
              <a:spcAft>
                <a:spcPts val="333"/>
              </a:spcAft>
              <a:buClr>
                <a:srgbClr val="0B8ECC"/>
              </a:buClr>
              <a:buFont typeface="Arial" panose="020B0604020202020204" pitchFamily="34" charset="0"/>
              <a:buChar char="•"/>
              <a:defRPr sz="2000">
                <a:ea typeface="Tahoma" panose="020B0604030504040204" pitchFamily="34" charset="0"/>
                <a:cs typeface="Tahoma" panose="020B0604030504040204" pitchFamily="34" charset="0"/>
              </a:defRPr>
            </a:lvl4pPr>
            <a:lvl5pPr marL="2057503" indent="-228611" defTabSz="914446">
              <a:lnSpc>
                <a:spcPct val="120000"/>
              </a:lnSpc>
              <a:spcBef>
                <a:spcPts val="333"/>
              </a:spcBef>
              <a:spcAft>
                <a:spcPts val="333"/>
              </a:spcAft>
              <a:buClr>
                <a:srgbClr val="0B8ECC"/>
              </a:buClr>
              <a:buFont typeface="Arial" panose="020B0604020202020204" pitchFamily="34" charset="0"/>
              <a:buChar char="•"/>
              <a:defRPr sz="2000">
                <a:ea typeface="Tahoma" panose="020B0604030504040204" pitchFamily="34" charset="0"/>
                <a:cs typeface="Tahoma" panose="020B0604030504040204" pitchFamily="34" charset="0"/>
              </a:defRPr>
            </a:lvl5pPr>
            <a:lvl6pPr marL="2514726" indent="-228611" defTabSz="914446">
              <a:lnSpc>
                <a:spcPct val="90000"/>
              </a:lnSpc>
              <a:spcBef>
                <a:spcPts val="500"/>
              </a:spcBef>
              <a:buFont typeface="Arial" panose="020B0604020202020204" pitchFamily="34" charset="0"/>
              <a:buChar char="•"/>
            </a:lvl6pPr>
            <a:lvl7pPr marL="2971949" indent="-228611" defTabSz="914446">
              <a:lnSpc>
                <a:spcPct val="90000"/>
              </a:lnSpc>
              <a:spcBef>
                <a:spcPts val="500"/>
              </a:spcBef>
              <a:buFont typeface="Arial" panose="020B0604020202020204" pitchFamily="34" charset="0"/>
              <a:buChar char="•"/>
            </a:lvl7pPr>
            <a:lvl8pPr marL="3429171" indent="-228611" defTabSz="914446">
              <a:lnSpc>
                <a:spcPct val="90000"/>
              </a:lnSpc>
              <a:spcBef>
                <a:spcPts val="500"/>
              </a:spcBef>
              <a:buFont typeface="Arial" panose="020B0604020202020204" pitchFamily="34" charset="0"/>
              <a:buChar char="•"/>
            </a:lvl8pPr>
            <a:lvl9pPr marL="3886394" indent="-228611" defTabSz="914446">
              <a:lnSpc>
                <a:spcPct val="90000"/>
              </a:lnSpc>
              <a:spcBef>
                <a:spcPts val="500"/>
              </a:spcBef>
              <a:buFont typeface="Arial" panose="020B0604020202020204" pitchFamily="34" charset="0"/>
              <a:buChar char="•"/>
            </a:lvl9pPr>
          </a:lstStyle>
          <a:p>
            <a:r>
              <a:rPr lang="en-US" sz="1700" dirty="0"/>
              <a:t>In this project, we’ll build an AI Tutor to deliver multi-level explanations. A key feature will be a complexity slider, allowing users to adjust the explanation level – from “Explain like I’m 5” to expert-level.</a:t>
            </a:r>
          </a:p>
          <a:p>
            <a:r>
              <a:rPr lang="en-US" sz="1700" dirty="0"/>
              <a:t>We’ll also design a user-friendly web interface using Gradio, a powerful library for building interactive applications. Finally, we’ll implement streaming responses to enhance the user experience by displaying answers in real time.</a:t>
            </a:r>
          </a:p>
        </p:txBody>
      </p:sp>
      <p:sp>
        <p:nvSpPr>
          <p:cNvPr id="19" name="Rectangle: Rounded Corners 18">
            <a:extLst>
              <a:ext uri="{FF2B5EF4-FFF2-40B4-BE49-F238E27FC236}">
                <a16:creationId xmlns:a16="http://schemas.microsoft.com/office/drawing/2014/main" id="{E9E4B1BC-6ADC-1B3F-B13F-1EF845A46CA1}"/>
              </a:ext>
            </a:extLst>
          </p:cNvPr>
          <p:cNvSpPr/>
          <p:nvPr/>
        </p:nvSpPr>
        <p:spPr>
          <a:xfrm>
            <a:off x="4213483" y="2646523"/>
            <a:ext cx="2680720" cy="1338473"/>
          </a:xfrm>
          <a:prstGeom prst="roundRect">
            <a:avLst/>
          </a:prstGeom>
          <a:solidFill>
            <a:schemeClr val="bg1"/>
          </a:solidFill>
          <a:ln>
            <a:solidFill>
              <a:schemeClr val="tx1"/>
            </a:solidFill>
          </a:ln>
          <a:effectLst/>
          <a:scene3d>
            <a:camera prst="orthographicFront">
              <a:rot lat="0" lon="0" rev="0"/>
            </a:camera>
            <a:lightRig rig="contrasting" dir="t">
              <a:rot lat="0" lon="0" rev="7800000"/>
            </a:lightRig>
          </a:scene3d>
          <a:sp3d>
            <a:bevelT w="139700" h="1397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14446"/>
            <a:endParaRPr lang="en-US" b="1" dirty="0">
              <a:solidFill>
                <a:srgbClr val="FFFFFF"/>
              </a:solidFill>
              <a:latin typeface="Montserrat" panose="00000500000000000000" pitchFamily="2" charset="0"/>
            </a:endParaRPr>
          </a:p>
        </p:txBody>
      </p:sp>
      <p:pic>
        <p:nvPicPr>
          <p:cNvPr id="17" name="Picture 2" descr="The Complete History Of The ChatGPT Logo - Hatchwise">
            <a:extLst>
              <a:ext uri="{FF2B5EF4-FFF2-40B4-BE49-F238E27FC236}">
                <a16:creationId xmlns:a16="http://schemas.microsoft.com/office/drawing/2014/main" id="{EC764406-F2CD-F98C-D7DB-35D5D18711E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2634" r="66157" b="19929"/>
          <a:stretch/>
        </p:blipFill>
        <p:spPr bwMode="auto">
          <a:xfrm>
            <a:off x="4379141" y="2908928"/>
            <a:ext cx="884780" cy="83439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BC2EE0A-7D4E-7569-5FC0-4C6F39AEE6CC}"/>
              </a:ext>
            </a:extLst>
          </p:cNvPr>
          <p:cNvSpPr txBox="1"/>
          <p:nvPr/>
        </p:nvSpPr>
        <p:spPr>
          <a:xfrm>
            <a:off x="5155637" y="3126068"/>
            <a:ext cx="1892560" cy="400110"/>
          </a:xfrm>
          <a:prstGeom prst="rect">
            <a:avLst/>
          </a:prstGeom>
          <a:noFill/>
        </p:spPr>
        <p:txBody>
          <a:bodyPr wrap="square">
            <a:spAutoFit/>
          </a:bodyPr>
          <a:lstStyle/>
          <a:p>
            <a:r>
              <a:rPr lang="en-US" sz="2000" b="1" dirty="0">
                <a:solidFill>
                  <a:srgbClr val="16191F"/>
                </a:solidFill>
                <a:latin typeface="Montserrat" panose="00000500000000000000" pitchFamily="2" charset="0"/>
              </a:rPr>
              <a:t>OpenAI API</a:t>
            </a:r>
            <a:endParaRPr lang="en-CA" sz="2000" dirty="0"/>
          </a:p>
        </p:txBody>
      </p:sp>
      <p:sp>
        <p:nvSpPr>
          <p:cNvPr id="13" name="TextBox 12">
            <a:extLst>
              <a:ext uri="{FF2B5EF4-FFF2-40B4-BE49-F238E27FC236}">
                <a16:creationId xmlns:a16="http://schemas.microsoft.com/office/drawing/2014/main" id="{A69F94ED-4E93-8DAE-8450-DD7A4D09A30C}"/>
              </a:ext>
            </a:extLst>
          </p:cNvPr>
          <p:cNvSpPr txBox="1"/>
          <p:nvPr/>
        </p:nvSpPr>
        <p:spPr>
          <a:xfrm>
            <a:off x="-71624" y="2637695"/>
            <a:ext cx="3445826" cy="420564"/>
          </a:xfrm>
          <a:prstGeom prst="rect">
            <a:avLst/>
          </a:prstGeom>
          <a:noFill/>
        </p:spPr>
        <p:txBody>
          <a:bodyPr wrap="square">
            <a:spAutoFit/>
          </a:bodyPr>
          <a:lstStyle/>
          <a:p>
            <a:pPr algn="ctr" defTabSz="914446"/>
            <a:r>
              <a:rPr lang="en-US" sz="2133" b="1" dirty="0">
                <a:solidFill>
                  <a:srgbClr val="16191F"/>
                </a:solidFill>
                <a:latin typeface="Montserrat" panose="00000500000000000000" pitchFamily="2" charset="0"/>
              </a:rPr>
              <a:t>Model Input</a:t>
            </a:r>
            <a:endParaRPr lang="en-US" sz="2133" dirty="0">
              <a:solidFill>
                <a:srgbClr val="16191F"/>
              </a:solidFill>
              <a:latin typeface="Montserrat" panose="00000500000000000000" pitchFamily="2" charset="0"/>
            </a:endParaRPr>
          </a:p>
        </p:txBody>
      </p:sp>
      <p:sp>
        <p:nvSpPr>
          <p:cNvPr id="20" name="Rectangle 2">
            <a:extLst>
              <a:ext uri="{FF2B5EF4-FFF2-40B4-BE49-F238E27FC236}">
                <a16:creationId xmlns:a16="http://schemas.microsoft.com/office/drawing/2014/main" id="{878A1027-1295-41F0-3DDF-D48F9C0B147C}"/>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pic>
        <p:nvPicPr>
          <p:cNvPr id="10" name="Picture 9">
            <a:extLst>
              <a:ext uri="{FF2B5EF4-FFF2-40B4-BE49-F238E27FC236}">
                <a16:creationId xmlns:a16="http://schemas.microsoft.com/office/drawing/2014/main" id="{0F7C5AF8-4F46-C94A-1162-26F7D970A03C}"/>
              </a:ext>
            </a:extLst>
          </p:cNvPr>
          <p:cNvPicPr>
            <a:picLocks noChangeAspect="1"/>
          </p:cNvPicPr>
          <p:nvPr/>
        </p:nvPicPr>
        <p:blipFill>
          <a:blip r:embed="rId5"/>
          <a:stretch>
            <a:fillRect/>
          </a:stretch>
        </p:blipFill>
        <p:spPr>
          <a:xfrm>
            <a:off x="2466268" y="4264672"/>
            <a:ext cx="5093142" cy="2464775"/>
          </a:xfrm>
          <a:prstGeom prst="rect">
            <a:avLst/>
          </a:prstGeom>
        </p:spPr>
      </p:pic>
      <p:cxnSp>
        <p:nvCxnSpPr>
          <p:cNvPr id="12" name="Straight Arrow Connector 11">
            <a:extLst>
              <a:ext uri="{FF2B5EF4-FFF2-40B4-BE49-F238E27FC236}">
                <a16:creationId xmlns:a16="http://schemas.microsoft.com/office/drawing/2014/main" id="{B40745D9-2DEF-A0C9-FF24-F0F5C28C9A30}"/>
              </a:ext>
            </a:extLst>
          </p:cNvPr>
          <p:cNvCxnSpPr>
            <a:cxnSpLocks/>
          </p:cNvCxnSpPr>
          <p:nvPr/>
        </p:nvCxnSpPr>
        <p:spPr>
          <a:xfrm>
            <a:off x="3100695" y="3796132"/>
            <a:ext cx="10557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F30D763B-CA0D-2142-D192-59E3E291E3C8}"/>
              </a:ext>
            </a:extLst>
          </p:cNvPr>
          <p:cNvSpPr txBox="1"/>
          <p:nvPr/>
        </p:nvSpPr>
        <p:spPr>
          <a:xfrm>
            <a:off x="-57184" y="2971345"/>
            <a:ext cx="3445826" cy="338554"/>
          </a:xfrm>
          <a:prstGeom prst="rect">
            <a:avLst/>
          </a:prstGeom>
          <a:noFill/>
        </p:spPr>
        <p:txBody>
          <a:bodyPr wrap="square">
            <a:spAutoFit/>
          </a:bodyPr>
          <a:lstStyle/>
          <a:p>
            <a:pPr algn="ctr" defTabSz="914446"/>
            <a:r>
              <a:rPr lang="en-US" sz="1600" i="1" dirty="0">
                <a:solidFill>
                  <a:srgbClr val="16191F"/>
                </a:solidFill>
                <a:latin typeface="Montserrat" panose="00000500000000000000" pitchFamily="2" charset="0"/>
              </a:rPr>
              <a:t>Explain a Python Function</a:t>
            </a:r>
          </a:p>
        </p:txBody>
      </p:sp>
      <p:sp>
        <p:nvSpPr>
          <p:cNvPr id="21" name="TextBox 20">
            <a:extLst>
              <a:ext uri="{FF2B5EF4-FFF2-40B4-BE49-F238E27FC236}">
                <a16:creationId xmlns:a16="http://schemas.microsoft.com/office/drawing/2014/main" id="{68D1B80D-D9B5-82B9-5264-F4EFADB03CF6}"/>
              </a:ext>
            </a:extLst>
          </p:cNvPr>
          <p:cNvSpPr txBox="1"/>
          <p:nvPr/>
        </p:nvSpPr>
        <p:spPr>
          <a:xfrm>
            <a:off x="-61722" y="3585850"/>
            <a:ext cx="3445826" cy="420564"/>
          </a:xfrm>
          <a:prstGeom prst="rect">
            <a:avLst/>
          </a:prstGeom>
          <a:noFill/>
        </p:spPr>
        <p:txBody>
          <a:bodyPr wrap="square">
            <a:spAutoFit/>
          </a:bodyPr>
          <a:lstStyle>
            <a:defPPr>
              <a:defRPr lang="en-US"/>
            </a:defPPr>
            <a:lvl1pPr algn="ctr" defTabSz="914446">
              <a:defRPr sz="2133" b="1">
                <a:solidFill>
                  <a:srgbClr val="16191F"/>
                </a:solidFill>
                <a:latin typeface="Montserrat" panose="00000500000000000000" pitchFamily="2" charset="0"/>
              </a:defRPr>
            </a:lvl1pPr>
          </a:lstStyle>
          <a:p>
            <a:r>
              <a:rPr lang="en-US" dirty="0"/>
              <a:t>Explanation Level</a:t>
            </a:r>
          </a:p>
        </p:txBody>
      </p:sp>
      <p:sp>
        <p:nvSpPr>
          <p:cNvPr id="23" name="TextBox 22">
            <a:extLst>
              <a:ext uri="{FF2B5EF4-FFF2-40B4-BE49-F238E27FC236}">
                <a16:creationId xmlns:a16="http://schemas.microsoft.com/office/drawing/2014/main" id="{37739DCF-888C-A78F-FE66-E04C9837381A}"/>
              </a:ext>
            </a:extLst>
          </p:cNvPr>
          <p:cNvSpPr txBox="1"/>
          <p:nvPr/>
        </p:nvSpPr>
        <p:spPr>
          <a:xfrm>
            <a:off x="591066" y="3947186"/>
            <a:ext cx="2024256" cy="338554"/>
          </a:xfrm>
          <a:prstGeom prst="rect">
            <a:avLst/>
          </a:prstGeom>
          <a:noFill/>
        </p:spPr>
        <p:txBody>
          <a:bodyPr wrap="square">
            <a:spAutoFit/>
          </a:bodyPr>
          <a:lstStyle>
            <a:defPPr>
              <a:defRPr lang="en-US"/>
            </a:defPPr>
            <a:lvl1pPr algn="ctr" defTabSz="914446">
              <a:defRPr sz="1600" i="1">
                <a:solidFill>
                  <a:srgbClr val="16191F"/>
                </a:solidFill>
                <a:latin typeface="Montserrat" panose="00000500000000000000" pitchFamily="2" charset="0"/>
              </a:defRPr>
            </a:lvl1pPr>
          </a:lstStyle>
          <a:p>
            <a:r>
              <a:rPr lang="en-US" dirty="0"/>
              <a:t>5-Year-old</a:t>
            </a:r>
          </a:p>
        </p:txBody>
      </p:sp>
      <p:sp>
        <p:nvSpPr>
          <p:cNvPr id="25" name="TextBox 24">
            <a:extLst>
              <a:ext uri="{FF2B5EF4-FFF2-40B4-BE49-F238E27FC236}">
                <a16:creationId xmlns:a16="http://schemas.microsoft.com/office/drawing/2014/main" id="{5326F52A-D23B-8B65-C914-269CDB954508}"/>
              </a:ext>
            </a:extLst>
          </p:cNvPr>
          <p:cNvSpPr txBox="1"/>
          <p:nvPr/>
        </p:nvSpPr>
        <p:spPr>
          <a:xfrm>
            <a:off x="7669824" y="2275053"/>
            <a:ext cx="4109182" cy="2464777"/>
          </a:xfrm>
          <a:prstGeom prst="rect">
            <a:avLst/>
          </a:prstGeom>
          <a:noFill/>
          <a:ln w="38100">
            <a:solidFill>
              <a:srgbClr val="0C1752"/>
            </a:solidFill>
          </a:ln>
        </p:spPr>
        <p:txBody>
          <a:bodyPr wrap="square">
            <a:spAutoFit/>
          </a:bodyPr>
          <a:lstStyle/>
          <a:p>
            <a:pPr algn="l">
              <a:spcAft>
                <a:spcPts val="450"/>
              </a:spcAft>
              <a:buNone/>
            </a:pPr>
            <a:r>
              <a:rPr lang="en-US" sz="1400" b="0" i="1" dirty="0">
                <a:solidFill>
                  <a:srgbClr val="27272A"/>
                </a:solidFill>
                <a:effectLst/>
                <a:latin typeface="Montserrat" panose="00000500000000000000" pitchFamily="2" charset="0"/>
              </a:rPr>
              <a:t>Okay! Imagine you have a magic box. When you put something special into the box, like a toy or a piece of candy, and close it, the box does something cool and gives you back something different!</a:t>
            </a:r>
          </a:p>
          <a:p>
            <a:pPr algn="l">
              <a:spcBef>
                <a:spcPts val="1200"/>
              </a:spcBef>
              <a:spcAft>
                <a:spcPts val="450"/>
              </a:spcAft>
            </a:pPr>
            <a:r>
              <a:rPr lang="en-US" sz="1400" b="0" i="1" dirty="0">
                <a:solidFill>
                  <a:srgbClr val="27272A"/>
                </a:solidFill>
                <a:effectLst/>
                <a:latin typeface="Montserrat" panose="00000500000000000000" pitchFamily="2" charset="0"/>
              </a:rPr>
              <a:t>In Python, a function is like that magic box. You can tell it to do something with the stuff you give it (we call that stuff "input"), and then it gives you back something else (that's called "output").</a:t>
            </a:r>
          </a:p>
        </p:txBody>
      </p:sp>
    </p:spTree>
    <p:extLst>
      <p:ext uri="{BB962C8B-B14F-4D97-AF65-F5344CB8AC3E}">
        <p14:creationId xmlns:p14="http://schemas.microsoft.com/office/powerpoint/2010/main" val="3901454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9" grpId="0" animBg="1"/>
      <p:bldP spid="13" grpId="0"/>
      <p:bldP spid="18" grpId="0"/>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03259A-CD2C-0446-CFDB-7C77F895EB6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663B532-B70B-27B1-177A-CB748A1AE87E}"/>
              </a:ext>
            </a:extLst>
          </p:cNvPr>
          <p:cNvPicPr>
            <a:picLocks noChangeAspect="1"/>
          </p:cNvPicPr>
          <p:nvPr/>
        </p:nvPicPr>
        <p:blipFill>
          <a:blip r:embed="rId2"/>
          <a:stretch>
            <a:fillRect/>
          </a:stretch>
        </p:blipFill>
        <p:spPr>
          <a:xfrm>
            <a:off x="-32773" y="0"/>
            <a:ext cx="12224773" cy="6858000"/>
          </a:xfrm>
          <a:prstGeom prst="rect">
            <a:avLst/>
          </a:prstGeom>
        </p:spPr>
      </p:pic>
      <p:pic>
        <p:nvPicPr>
          <p:cNvPr id="6" name="Picture 5">
            <a:extLst>
              <a:ext uri="{FF2B5EF4-FFF2-40B4-BE49-F238E27FC236}">
                <a16:creationId xmlns:a16="http://schemas.microsoft.com/office/drawing/2014/main" id="{2CEB8891-9091-D8AE-274C-311260BAD88B}"/>
              </a:ext>
            </a:extLst>
          </p:cNvPr>
          <p:cNvPicPr>
            <a:picLocks noChangeAspect="1"/>
          </p:cNvPicPr>
          <p:nvPr/>
        </p:nvPicPr>
        <p:blipFill>
          <a:blip r:embed="rId3"/>
          <a:srcRect l="2731" t="18967" r="5594" b="23672"/>
          <a:stretch/>
        </p:blipFill>
        <p:spPr>
          <a:xfrm>
            <a:off x="9428854" y="90489"/>
            <a:ext cx="2763146" cy="477788"/>
          </a:xfrm>
          <a:prstGeom prst="rect">
            <a:avLst/>
          </a:prstGeom>
        </p:spPr>
      </p:pic>
      <p:sp>
        <p:nvSpPr>
          <p:cNvPr id="7" name="Прямоугольник 9">
            <a:extLst>
              <a:ext uri="{FF2B5EF4-FFF2-40B4-BE49-F238E27FC236}">
                <a16:creationId xmlns:a16="http://schemas.microsoft.com/office/drawing/2014/main" id="{ED59B6F3-FE94-D3AD-FBDF-FCCA6423DC88}"/>
              </a:ext>
            </a:extLst>
          </p:cNvPr>
          <p:cNvSpPr/>
          <p:nvPr/>
        </p:nvSpPr>
        <p:spPr>
          <a:xfrm>
            <a:off x="154722" y="90489"/>
            <a:ext cx="9827492" cy="461665"/>
          </a:xfrm>
          <a:prstGeom prst="rect">
            <a:avLst/>
          </a:prstGeom>
        </p:spPr>
        <p:txBody>
          <a:bodyPr wrap="square">
            <a:spAutoFit/>
          </a:bodyPr>
          <a:lstStyle/>
          <a:p>
            <a:r>
              <a:rPr lang="en-US" sz="2400" dirty="0">
                <a:solidFill>
                  <a:schemeClr val="bg1"/>
                </a:solidFill>
                <a:latin typeface="Montserrat" charset="0"/>
                <a:ea typeface="Montserrat" charset="0"/>
                <a:cs typeface="Montserrat" charset="0"/>
              </a:rPr>
              <a:t>Key Learning Outcomes</a:t>
            </a:r>
          </a:p>
        </p:txBody>
      </p:sp>
      <p:sp>
        <p:nvSpPr>
          <p:cNvPr id="9" name="TextBox 8">
            <a:extLst>
              <a:ext uri="{FF2B5EF4-FFF2-40B4-BE49-F238E27FC236}">
                <a16:creationId xmlns:a16="http://schemas.microsoft.com/office/drawing/2014/main" id="{D6A16CE7-2A01-E640-0FE1-E69B0F92F97D}"/>
              </a:ext>
            </a:extLst>
          </p:cNvPr>
          <p:cNvSpPr txBox="1"/>
          <p:nvPr/>
        </p:nvSpPr>
        <p:spPr>
          <a:xfrm rot="5400000">
            <a:off x="9505627" y="3291463"/>
            <a:ext cx="5106141" cy="338554"/>
          </a:xfrm>
          <a:prstGeom prst="rect">
            <a:avLst/>
          </a:prstGeom>
          <a:noFill/>
        </p:spPr>
        <p:txBody>
          <a:bodyPr wrap="none" rtlCol="0">
            <a:spAutoFit/>
          </a:bodyPr>
          <a:lstStyle/>
          <a:p>
            <a:r>
              <a:rPr lang="en-US" sz="1600" dirty="0">
                <a:solidFill>
                  <a:schemeClr val="accent3"/>
                </a:solidFill>
              </a:rPr>
              <a:t>© All rights reserved for Dr. Ryan Ahmed @Stemplicity Inc. </a:t>
            </a:r>
          </a:p>
        </p:txBody>
      </p:sp>
      <p:graphicFrame>
        <p:nvGraphicFramePr>
          <p:cNvPr id="3" name="Diagram 2">
            <a:extLst>
              <a:ext uri="{FF2B5EF4-FFF2-40B4-BE49-F238E27FC236}">
                <a16:creationId xmlns:a16="http://schemas.microsoft.com/office/drawing/2014/main" id="{5773C611-BA6D-FC93-DE06-38892BF0DB8C}"/>
              </a:ext>
            </a:extLst>
          </p:cNvPr>
          <p:cNvGraphicFramePr/>
          <p:nvPr>
            <p:extLst>
              <p:ext uri="{D42A27DB-BD31-4B8C-83A1-F6EECF244321}">
                <p14:modId xmlns:p14="http://schemas.microsoft.com/office/powerpoint/2010/main" val="1604130180"/>
              </p:ext>
            </p:extLst>
          </p:nvPr>
        </p:nvGraphicFramePr>
        <p:xfrm>
          <a:off x="350570" y="1181834"/>
          <a:ext cx="10260280" cy="507873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3" name="Picture 12">
            <a:extLst>
              <a:ext uri="{FF2B5EF4-FFF2-40B4-BE49-F238E27FC236}">
                <a16:creationId xmlns:a16="http://schemas.microsoft.com/office/drawing/2014/main" id="{7D0D5BC5-AA51-6124-3A42-ADDC656CF4D1}"/>
              </a:ext>
            </a:extLst>
          </p:cNvPr>
          <p:cNvPicPr>
            <a:picLocks noChangeAspect="1"/>
          </p:cNvPicPr>
          <p:nvPr/>
        </p:nvPicPr>
        <p:blipFill>
          <a:blip r:embed="rId9">
            <a:clrChange>
              <a:clrFrom>
                <a:srgbClr val="FFFFFF"/>
              </a:clrFrom>
              <a:clrTo>
                <a:srgbClr val="FFFFFF">
                  <a:alpha val="0"/>
                </a:srgbClr>
              </a:clrTo>
            </a:clrChange>
          </a:blip>
          <a:stretch>
            <a:fillRect/>
          </a:stretch>
        </p:blipFill>
        <p:spPr>
          <a:xfrm>
            <a:off x="9881267" y="642643"/>
            <a:ext cx="1853533" cy="1876848"/>
          </a:xfrm>
          <a:prstGeom prst="rect">
            <a:avLst/>
          </a:prstGeom>
        </p:spPr>
      </p:pic>
    </p:spTree>
    <p:extLst>
      <p:ext uri="{BB962C8B-B14F-4D97-AF65-F5344CB8AC3E}">
        <p14:creationId xmlns:p14="http://schemas.microsoft.com/office/powerpoint/2010/main" val="1131133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graphicEl>
                                              <a:dgm id="{9EBD14AB-20E1-4AE1-AF27-00BB53EC156F}"/>
                                            </p:graphicEl>
                                          </p:spTgt>
                                        </p:tgtEl>
                                        <p:attrNameLst>
                                          <p:attrName>style.visibility</p:attrName>
                                        </p:attrNameLst>
                                      </p:cBhvr>
                                      <p:to>
                                        <p:strVal val="visible"/>
                                      </p:to>
                                    </p:set>
                                    <p:animEffect transition="in" filter="fade">
                                      <p:cBhvr>
                                        <p:cTn id="7" dur="500"/>
                                        <p:tgtEl>
                                          <p:spTgt spid="3">
                                            <p:graphicEl>
                                              <a:dgm id="{9EBD14AB-20E1-4AE1-AF27-00BB53EC156F}"/>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graphicEl>
                                              <a:dgm id="{06334B1E-230A-4931-AF82-6E918AAE1888}"/>
                                            </p:graphicEl>
                                          </p:spTgt>
                                        </p:tgtEl>
                                        <p:attrNameLst>
                                          <p:attrName>style.visibility</p:attrName>
                                        </p:attrNameLst>
                                      </p:cBhvr>
                                      <p:to>
                                        <p:strVal val="visible"/>
                                      </p:to>
                                    </p:set>
                                    <p:animEffect transition="in" filter="fade">
                                      <p:cBhvr>
                                        <p:cTn id="12" dur="500"/>
                                        <p:tgtEl>
                                          <p:spTgt spid="3">
                                            <p:graphicEl>
                                              <a:dgm id="{06334B1E-230A-4931-AF82-6E918AAE1888}"/>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graphicEl>
                                              <a:dgm id="{2CCA5BC4-D61A-4BB9-8D95-5BF870C4AABC}"/>
                                            </p:graphicEl>
                                          </p:spTgt>
                                        </p:tgtEl>
                                        <p:attrNameLst>
                                          <p:attrName>style.visibility</p:attrName>
                                        </p:attrNameLst>
                                      </p:cBhvr>
                                      <p:to>
                                        <p:strVal val="visible"/>
                                      </p:to>
                                    </p:set>
                                    <p:animEffect transition="in" filter="fade">
                                      <p:cBhvr>
                                        <p:cTn id="17" dur="500"/>
                                        <p:tgtEl>
                                          <p:spTgt spid="3">
                                            <p:graphicEl>
                                              <a:dgm id="{2CCA5BC4-D61A-4BB9-8D95-5BF870C4AAB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A077FE-7EB3-110C-9896-6D1AD6846B6A}"/>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E8D50986-D56D-19BC-B88E-D7C0E1D3CB71}"/>
              </a:ext>
            </a:extLst>
          </p:cNvPr>
          <p:cNvPicPr>
            <a:picLocks noChangeAspect="1"/>
          </p:cNvPicPr>
          <p:nvPr/>
        </p:nvPicPr>
        <p:blipFill>
          <a:blip r:embed="rId2"/>
          <a:stretch>
            <a:fillRect/>
          </a:stretch>
        </p:blipFill>
        <p:spPr>
          <a:xfrm>
            <a:off x="-32773" y="0"/>
            <a:ext cx="12224773" cy="6858000"/>
          </a:xfrm>
          <a:prstGeom prst="rect">
            <a:avLst/>
          </a:prstGeom>
        </p:spPr>
      </p:pic>
      <p:pic>
        <p:nvPicPr>
          <p:cNvPr id="6" name="Picture 5">
            <a:extLst>
              <a:ext uri="{FF2B5EF4-FFF2-40B4-BE49-F238E27FC236}">
                <a16:creationId xmlns:a16="http://schemas.microsoft.com/office/drawing/2014/main" id="{282CFCD5-921B-1B6B-6650-C72BA019CD42}"/>
              </a:ext>
            </a:extLst>
          </p:cNvPr>
          <p:cNvPicPr>
            <a:picLocks noChangeAspect="1"/>
          </p:cNvPicPr>
          <p:nvPr/>
        </p:nvPicPr>
        <p:blipFill>
          <a:blip r:embed="rId3"/>
          <a:srcRect l="2731" t="18967" r="5594" b="23672"/>
          <a:stretch/>
        </p:blipFill>
        <p:spPr>
          <a:xfrm>
            <a:off x="9428854" y="90489"/>
            <a:ext cx="2763146" cy="477788"/>
          </a:xfrm>
          <a:prstGeom prst="rect">
            <a:avLst/>
          </a:prstGeom>
        </p:spPr>
      </p:pic>
      <p:sp>
        <p:nvSpPr>
          <p:cNvPr id="7" name="Прямоугольник 9">
            <a:extLst>
              <a:ext uri="{FF2B5EF4-FFF2-40B4-BE49-F238E27FC236}">
                <a16:creationId xmlns:a16="http://schemas.microsoft.com/office/drawing/2014/main" id="{CEFE4FFE-F771-D044-636B-B8578996AE2D}"/>
              </a:ext>
            </a:extLst>
          </p:cNvPr>
          <p:cNvSpPr/>
          <p:nvPr/>
        </p:nvSpPr>
        <p:spPr>
          <a:xfrm>
            <a:off x="154722" y="90489"/>
            <a:ext cx="9827492" cy="461665"/>
          </a:xfrm>
          <a:prstGeom prst="rect">
            <a:avLst/>
          </a:prstGeom>
        </p:spPr>
        <p:txBody>
          <a:bodyPr wrap="square">
            <a:spAutoFit/>
          </a:bodyPr>
          <a:lstStyle/>
          <a:p>
            <a:r>
              <a:rPr lang="en-US" sz="2400" dirty="0">
                <a:solidFill>
                  <a:schemeClr val="bg1"/>
                </a:solidFill>
                <a:latin typeface="Montserrat" charset="0"/>
                <a:ea typeface="Montserrat" charset="0"/>
                <a:cs typeface="Montserrat" charset="0"/>
              </a:rPr>
              <a:t>What is Gradio?</a:t>
            </a:r>
          </a:p>
        </p:txBody>
      </p:sp>
      <p:sp>
        <p:nvSpPr>
          <p:cNvPr id="9" name="TextBox 8">
            <a:extLst>
              <a:ext uri="{FF2B5EF4-FFF2-40B4-BE49-F238E27FC236}">
                <a16:creationId xmlns:a16="http://schemas.microsoft.com/office/drawing/2014/main" id="{4C5708E8-F282-7573-5C74-7D784CCCF674}"/>
              </a:ext>
            </a:extLst>
          </p:cNvPr>
          <p:cNvSpPr txBox="1"/>
          <p:nvPr/>
        </p:nvSpPr>
        <p:spPr>
          <a:xfrm rot="5400000">
            <a:off x="9505627" y="3291463"/>
            <a:ext cx="5106141" cy="338554"/>
          </a:xfrm>
          <a:prstGeom prst="rect">
            <a:avLst/>
          </a:prstGeom>
          <a:noFill/>
        </p:spPr>
        <p:txBody>
          <a:bodyPr wrap="none" rtlCol="0">
            <a:spAutoFit/>
          </a:bodyPr>
          <a:lstStyle/>
          <a:p>
            <a:r>
              <a:rPr lang="en-US" sz="1600" dirty="0">
                <a:solidFill>
                  <a:schemeClr val="accent3"/>
                </a:solidFill>
              </a:rPr>
              <a:t>© All rights reserved for Dr. Ryan Ahmed @Stemplicity Inc. </a:t>
            </a:r>
          </a:p>
        </p:txBody>
      </p:sp>
      <p:pic>
        <p:nvPicPr>
          <p:cNvPr id="8" name="Picture 7">
            <a:extLst>
              <a:ext uri="{FF2B5EF4-FFF2-40B4-BE49-F238E27FC236}">
                <a16:creationId xmlns:a16="http://schemas.microsoft.com/office/drawing/2014/main" id="{07BB3575-DAB6-2560-DFBF-B7C3B29C9DB0}"/>
              </a:ext>
            </a:extLst>
          </p:cNvPr>
          <p:cNvPicPr>
            <a:picLocks noChangeAspect="1"/>
          </p:cNvPicPr>
          <p:nvPr/>
        </p:nvPicPr>
        <p:blipFill>
          <a:blip r:embed="rId4"/>
          <a:stretch>
            <a:fillRect/>
          </a:stretch>
        </p:blipFill>
        <p:spPr>
          <a:xfrm>
            <a:off x="3330396" y="1423473"/>
            <a:ext cx="5075924" cy="1770027"/>
          </a:xfrm>
          <a:prstGeom prst="rect">
            <a:avLst/>
          </a:prstGeom>
        </p:spPr>
      </p:pic>
      <p:sp>
        <p:nvSpPr>
          <p:cNvPr id="11" name="TextBox 10">
            <a:extLst>
              <a:ext uri="{FF2B5EF4-FFF2-40B4-BE49-F238E27FC236}">
                <a16:creationId xmlns:a16="http://schemas.microsoft.com/office/drawing/2014/main" id="{907D293D-346E-CFDC-E0F0-D08B4F8D5FA5}"/>
              </a:ext>
            </a:extLst>
          </p:cNvPr>
          <p:cNvSpPr txBox="1"/>
          <p:nvPr/>
        </p:nvSpPr>
        <p:spPr>
          <a:xfrm>
            <a:off x="258792" y="890264"/>
            <a:ext cx="11386868" cy="798680"/>
          </a:xfrm>
          <a:prstGeom prst="rect">
            <a:avLst/>
          </a:prstGeom>
        </p:spPr>
        <p:txBody>
          <a:bodyPr vert="horz" lIns="91440" tIns="45720" rIns="91440" bIns="45720" rtlCol="0">
            <a:normAutofit/>
          </a:bodyPr>
          <a:lstStyle>
            <a:defPPr>
              <a:defRPr lang="en-US"/>
            </a:defPPr>
            <a:lvl1pPr marL="228600" indent="-228600">
              <a:lnSpc>
                <a:spcPct val="90000"/>
              </a:lnSpc>
              <a:spcBef>
                <a:spcPts val="1000"/>
              </a:spcBef>
              <a:buClr>
                <a:srgbClr val="1BBFD1"/>
              </a:buClr>
              <a:buFont typeface="Arial" panose="020B0604020202020204" pitchFamily="34" charset="0"/>
              <a:buChar char="•"/>
              <a:defRPr sz="1700">
                <a:latin typeface="Montserrat" panose="00000500000000000000" pitchFamily="2" charset="0"/>
              </a:defRPr>
            </a:lvl1pPr>
            <a:lvl2pPr marL="742987" indent="-285764" defTabSz="914446">
              <a:lnSpc>
                <a:spcPct val="120000"/>
              </a:lnSpc>
              <a:spcBef>
                <a:spcPts val="333"/>
              </a:spcBef>
              <a:spcAft>
                <a:spcPts val="333"/>
              </a:spcAft>
              <a:buClr>
                <a:srgbClr val="0B8ECC"/>
              </a:buClr>
              <a:buSzPct val="100000"/>
              <a:buFont typeface="Arial" panose="020B0604020202020204" pitchFamily="34" charset="0"/>
              <a:buChar char="•"/>
              <a:defRPr sz="2000">
                <a:ea typeface="Tahoma" panose="020B0604030504040204" pitchFamily="34" charset="0"/>
                <a:cs typeface="Tahoma" panose="020B0604030504040204" pitchFamily="34" charset="0"/>
              </a:defRPr>
            </a:lvl2pPr>
            <a:lvl3pPr marL="1143057" indent="-228611" defTabSz="914446">
              <a:lnSpc>
                <a:spcPct val="120000"/>
              </a:lnSpc>
              <a:spcBef>
                <a:spcPts val="333"/>
              </a:spcBef>
              <a:spcAft>
                <a:spcPts val="333"/>
              </a:spcAft>
              <a:buClr>
                <a:srgbClr val="0B8ECC"/>
              </a:buClr>
              <a:buSzPct val="100000"/>
              <a:buFont typeface="Arial" panose="020B0604020202020204" pitchFamily="34" charset="0"/>
              <a:buChar char="•"/>
              <a:defRPr sz="2000">
                <a:ea typeface="Tahoma" panose="020B0604030504040204" pitchFamily="34" charset="0"/>
                <a:cs typeface="Tahoma" panose="020B0604030504040204" pitchFamily="34" charset="0"/>
              </a:defRPr>
            </a:lvl3pPr>
            <a:lvl4pPr marL="1600280" indent="-228611" defTabSz="914446">
              <a:lnSpc>
                <a:spcPct val="120000"/>
              </a:lnSpc>
              <a:spcBef>
                <a:spcPts val="333"/>
              </a:spcBef>
              <a:spcAft>
                <a:spcPts val="333"/>
              </a:spcAft>
              <a:buClr>
                <a:srgbClr val="0B8ECC"/>
              </a:buClr>
              <a:buFont typeface="Arial" panose="020B0604020202020204" pitchFamily="34" charset="0"/>
              <a:buChar char="•"/>
              <a:defRPr sz="2000">
                <a:ea typeface="Tahoma" panose="020B0604030504040204" pitchFamily="34" charset="0"/>
                <a:cs typeface="Tahoma" panose="020B0604030504040204" pitchFamily="34" charset="0"/>
              </a:defRPr>
            </a:lvl4pPr>
            <a:lvl5pPr marL="2057503" indent="-228611" defTabSz="914446">
              <a:lnSpc>
                <a:spcPct val="120000"/>
              </a:lnSpc>
              <a:spcBef>
                <a:spcPts val="333"/>
              </a:spcBef>
              <a:spcAft>
                <a:spcPts val="333"/>
              </a:spcAft>
              <a:buClr>
                <a:srgbClr val="0B8ECC"/>
              </a:buClr>
              <a:buFont typeface="Arial" panose="020B0604020202020204" pitchFamily="34" charset="0"/>
              <a:buChar char="•"/>
              <a:defRPr sz="2000">
                <a:ea typeface="Tahoma" panose="020B0604030504040204" pitchFamily="34" charset="0"/>
                <a:cs typeface="Tahoma" panose="020B0604030504040204" pitchFamily="34" charset="0"/>
              </a:defRPr>
            </a:lvl5pPr>
            <a:lvl6pPr marL="2514726" indent="-228611" defTabSz="914446">
              <a:lnSpc>
                <a:spcPct val="90000"/>
              </a:lnSpc>
              <a:spcBef>
                <a:spcPts val="500"/>
              </a:spcBef>
              <a:buFont typeface="Arial" panose="020B0604020202020204" pitchFamily="34" charset="0"/>
              <a:buChar char="•"/>
            </a:lvl6pPr>
            <a:lvl7pPr marL="2971949" indent="-228611" defTabSz="914446">
              <a:lnSpc>
                <a:spcPct val="90000"/>
              </a:lnSpc>
              <a:spcBef>
                <a:spcPts val="500"/>
              </a:spcBef>
              <a:buFont typeface="Arial" panose="020B0604020202020204" pitchFamily="34" charset="0"/>
              <a:buChar char="•"/>
            </a:lvl7pPr>
            <a:lvl8pPr marL="3429171" indent="-228611" defTabSz="914446">
              <a:lnSpc>
                <a:spcPct val="90000"/>
              </a:lnSpc>
              <a:spcBef>
                <a:spcPts val="500"/>
              </a:spcBef>
              <a:buFont typeface="Arial" panose="020B0604020202020204" pitchFamily="34" charset="0"/>
              <a:buChar char="•"/>
            </a:lvl8pPr>
            <a:lvl9pPr marL="3886394" indent="-228611" defTabSz="914446">
              <a:lnSpc>
                <a:spcPct val="90000"/>
              </a:lnSpc>
              <a:spcBef>
                <a:spcPts val="500"/>
              </a:spcBef>
              <a:buFont typeface="Arial" panose="020B0604020202020204" pitchFamily="34" charset="0"/>
              <a:buChar char="•"/>
            </a:lvl9pPr>
          </a:lstStyle>
          <a:p>
            <a:r>
              <a:rPr lang="en-US" sz="1800" dirty="0"/>
              <a:t>Gradio is the fastest way to demo your machine learning model with a friendly web interface so that anyone can use it, anywhere!</a:t>
            </a:r>
            <a:endParaRPr lang="en-CA" sz="1800" dirty="0"/>
          </a:p>
        </p:txBody>
      </p:sp>
      <p:graphicFrame>
        <p:nvGraphicFramePr>
          <p:cNvPr id="12" name="Diagram 11">
            <a:extLst>
              <a:ext uri="{FF2B5EF4-FFF2-40B4-BE49-F238E27FC236}">
                <a16:creationId xmlns:a16="http://schemas.microsoft.com/office/drawing/2014/main" id="{B0F5DA3D-6A00-A588-8620-F32C3A6D5BB5}"/>
              </a:ext>
            </a:extLst>
          </p:cNvPr>
          <p:cNvGraphicFramePr/>
          <p:nvPr>
            <p:extLst>
              <p:ext uri="{D42A27DB-BD31-4B8C-83A1-F6EECF244321}">
                <p14:modId xmlns:p14="http://schemas.microsoft.com/office/powerpoint/2010/main" val="2714344033"/>
              </p:ext>
            </p:extLst>
          </p:nvPr>
        </p:nvGraphicFramePr>
        <p:xfrm>
          <a:off x="496498" y="2928029"/>
          <a:ext cx="10743721" cy="326573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211357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2F6620-3831-B9AB-F1DB-0BA10580D34A}"/>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2E5EDF9A-6011-907E-EE5A-ED2477CCD24E}"/>
              </a:ext>
            </a:extLst>
          </p:cNvPr>
          <p:cNvPicPr>
            <a:picLocks noChangeAspect="1"/>
          </p:cNvPicPr>
          <p:nvPr/>
        </p:nvPicPr>
        <p:blipFill>
          <a:blip r:embed="rId2"/>
          <a:stretch>
            <a:fillRect/>
          </a:stretch>
        </p:blipFill>
        <p:spPr>
          <a:xfrm>
            <a:off x="0" y="0"/>
            <a:ext cx="12224773" cy="6858000"/>
          </a:xfrm>
          <a:prstGeom prst="rect">
            <a:avLst/>
          </a:prstGeom>
        </p:spPr>
      </p:pic>
      <p:pic>
        <p:nvPicPr>
          <p:cNvPr id="6" name="Picture 5">
            <a:extLst>
              <a:ext uri="{FF2B5EF4-FFF2-40B4-BE49-F238E27FC236}">
                <a16:creationId xmlns:a16="http://schemas.microsoft.com/office/drawing/2014/main" id="{9C7B1850-35E4-3ECF-0670-4767056A52BF}"/>
              </a:ext>
            </a:extLst>
          </p:cNvPr>
          <p:cNvPicPr>
            <a:picLocks noChangeAspect="1"/>
          </p:cNvPicPr>
          <p:nvPr/>
        </p:nvPicPr>
        <p:blipFill>
          <a:blip r:embed="rId3"/>
          <a:srcRect l="2731" t="18967" r="5594" b="23672"/>
          <a:stretch/>
        </p:blipFill>
        <p:spPr>
          <a:xfrm>
            <a:off x="9428854" y="90489"/>
            <a:ext cx="2763146" cy="477788"/>
          </a:xfrm>
          <a:prstGeom prst="rect">
            <a:avLst/>
          </a:prstGeom>
        </p:spPr>
      </p:pic>
      <p:sp>
        <p:nvSpPr>
          <p:cNvPr id="7" name="Прямоугольник 9">
            <a:extLst>
              <a:ext uri="{FF2B5EF4-FFF2-40B4-BE49-F238E27FC236}">
                <a16:creationId xmlns:a16="http://schemas.microsoft.com/office/drawing/2014/main" id="{10DEBF56-6EE6-076C-102C-4FD41140BA11}"/>
              </a:ext>
            </a:extLst>
          </p:cNvPr>
          <p:cNvSpPr/>
          <p:nvPr/>
        </p:nvSpPr>
        <p:spPr>
          <a:xfrm>
            <a:off x="154722" y="90489"/>
            <a:ext cx="9827492" cy="461665"/>
          </a:xfrm>
          <a:prstGeom prst="rect">
            <a:avLst/>
          </a:prstGeom>
        </p:spPr>
        <p:txBody>
          <a:bodyPr wrap="square">
            <a:spAutoFit/>
          </a:bodyPr>
          <a:lstStyle/>
          <a:p>
            <a:r>
              <a:rPr lang="en-US" sz="2400" dirty="0">
                <a:solidFill>
                  <a:schemeClr val="bg1"/>
                </a:solidFill>
                <a:latin typeface="Montserrat" charset="0"/>
                <a:ea typeface="Montserrat" charset="0"/>
                <a:cs typeface="Montserrat" charset="0"/>
              </a:rPr>
              <a:t>Summary</a:t>
            </a:r>
          </a:p>
        </p:txBody>
      </p:sp>
      <p:sp>
        <p:nvSpPr>
          <p:cNvPr id="9" name="TextBox 8">
            <a:extLst>
              <a:ext uri="{FF2B5EF4-FFF2-40B4-BE49-F238E27FC236}">
                <a16:creationId xmlns:a16="http://schemas.microsoft.com/office/drawing/2014/main" id="{317D3E14-E341-6833-1EBF-896296E335D0}"/>
              </a:ext>
            </a:extLst>
          </p:cNvPr>
          <p:cNvSpPr txBox="1"/>
          <p:nvPr/>
        </p:nvSpPr>
        <p:spPr>
          <a:xfrm rot="5400000">
            <a:off x="9505627" y="3291463"/>
            <a:ext cx="5106141" cy="338554"/>
          </a:xfrm>
          <a:prstGeom prst="rect">
            <a:avLst/>
          </a:prstGeom>
          <a:noFill/>
        </p:spPr>
        <p:txBody>
          <a:bodyPr wrap="none" rtlCol="0">
            <a:spAutoFit/>
          </a:bodyPr>
          <a:lstStyle/>
          <a:p>
            <a:r>
              <a:rPr lang="en-US" sz="1600" dirty="0">
                <a:solidFill>
                  <a:schemeClr val="accent3"/>
                </a:solidFill>
              </a:rPr>
              <a:t>© All rights reserved for Dr. Ryan Ahmed @Stemplicity Inc. </a:t>
            </a:r>
          </a:p>
        </p:txBody>
      </p:sp>
      <p:pic>
        <p:nvPicPr>
          <p:cNvPr id="4" name="Picture 3">
            <a:extLst>
              <a:ext uri="{FF2B5EF4-FFF2-40B4-BE49-F238E27FC236}">
                <a16:creationId xmlns:a16="http://schemas.microsoft.com/office/drawing/2014/main" id="{6BE7600C-84B4-C578-295E-23C9DFFC5B19}"/>
              </a:ext>
            </a:extLst>
          </p:cNvPr>
          <p:cNvPicPr>
            <a:picLocks noChangeAspect="1"/>
          </p:cNvPicPr>
          <p:nvPr/>
        </p:nvPicPr>
        <p:blipFill>
          <a:blip r:embed="rId4"/>
          <a:stretch>
            <a:fillRect/>
          </a:stretch>
        </p:blipFill>
        <p:spPr>
          <a:xfrm>
            <a:off x="9982214" y="747533"/>
            <a:ext cx="1924946" cy="1903870"/>
          </a:xfrm>
          <a:prstGeom prst="rect">
            <a:avLst/>
          </a:prstGeom>
        </p:spPr>
      </p:pic>
      <p:graphicFrame>
        <p:nvGraphicFramePr>
          <p:cNvPr id="2" name="Diagram 1">
            <a:extLst>
              <a:ext uri="{FF2B5EF4-FFF2-40B4-BE49-F238E27FC236}">
                <a16:creationId xmlns:a16="http://schemas.microsoft.com/office/drawing/2014/main" id="{504D8008-416A-3257-C658-8D212E939B67}"/>
              </a:ext>
            </a:extLst>
          </p:cNvPr>
          <p:cNvGraphicFramePr/>
          <p:nvPr>
            <p:extLst>
              <p:ext uri="{D42A27DB-BD31-4B8C-83A1-F6EECF244321}">
                <p14:modId xmlns:p14="http://schemas.microsoft.com/office/powerpoint/2010/main" val="1686433536"/>
              </p:ext>
            </p:extLst>
          </p:nvPr>
        </p:nvGraphicFramePr>
        <p:xfrm>
          <a:off x="500964" y="1440611"/>
          <a:ext cx="9264138" cy="430473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240637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graphicEl>
                                              <a:dgm id="{2551AD71-F289-40E8-BF58-9CCDBAA4402D}"/>
                                            </p:graphicEl>
                                          </p:spTgt>
                                        </p:tgtEl>
                                        <p:attrNameLst>
                                          <p:attrName>style.visibility</p:attrName>
                                        </p:attrNameLst>
                                      </p:cBhvr>
                                      <p:to>
                                        <p:strVal val="visible"/>
                                      </p:to>
                                    </p:set>
                                    <p:animEffect transition="in" filter="fade">
                                      <p:cBhvr>
                                        <p:cTn id="7" dur="500"/>
                                        <p:tgtEl>
                                          <p:spTgt spid="2">
                                            <p:graphicEl>
                                              <a:dgm id="{2551AD71-F289-40E8-BF58-9CCDBAA4402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graphicEl>
                                              <a:dgm id="{6E68C2E7-C704-495F-A457-9E1E31349F02}"/>
                                            </p:graphicEl>
                                          </p:spTgt>
                                        </p:tgtEl>
                                        <p:attrNameLst>
                                          <p:attrName>style.visibility</p:attrName>
                                        </p:attrNameLst>
                                      </p:cBhvr>
                                      <p:to>
                                        <p:strVal val="visible"/>
                                      </p:to>
                                    </p:set>
                                    <p:animEffect transition="in" filter="fade">
                                      <p:cBhvr>
                                        <p:cTn id="12" dur="500"/>
                                        <p:tgtEl>
                                          <p:spTgt spid="2">
                                            <p:graphicEl>
                                              <a:dgm id="{6E68C2E7-C704-495F-A457-9E1E31349F02}"/>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graphicEl>
                                              <a:dgm id="{F9FFEE3B-E881-46F4-B149-4D87BAF9C81C}"/>
                                            </p:graphicEl>
                                          </p:spTgt>
                                        </p:tgtEl>
                                        <p:attrNameLst>
                                          <p:attrName>style.visibility</p:attrName>
                                        </p:attrNameLst>
                                      </p:cBhvr>
                                      <p:to>
                                        <p:strVal val="visible"/>
                                      </p:to>
                                    </p:set>
                                    <p:animEffect transition="in" filter="fade">
                                      <p:cBhvr>
                                        <p:cTn id="17" dur="500"/>
                                        <p:tgtEl>
                                          <p:spTgt spid="2">
                                            <p:graphicEl>
                                              <a:dgm id="{F9FFEE3B-E881-46F4-B149-4D87BAF9C81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uiExpand="1">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1909FB-E671-B17D-77BB-65311A51D4CE}"/>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6F45C378-4A8E-9187-A206-DB4730F91548}"/>
              </a:ext>
            </a:extLst>
          </p:cNvPr>
          <p:cNvSpPr/>
          <p:nvPr/>
        </p:nvSpPr>
        <p:spPr>
          <a:xfrm>
            <a:off x="0" y="0"/>
            <a:ext cx="12192000" cy="6858000"/>
          </a:xfrm>
          <a:prstGeom prst="rect">
            <a:avLst/>
          </a:prstGeom>
          <a:solidFill>
            <a:srgbClr val="0C175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A225B6F-0705-62E5-DF16-79898F062A86}"/>
              </a:ext>
            </a:extLst>
          </p:cNvPr>
          <p:cNvPicPr>
            <a:picLocks noChangeAspect="1"/>
          </p:cNvPicPr>
          <p:nvPr/>
        </p:nvPicPr>
        <p:blipFill>
          <a:blip r:embed="rId2"/>
          <a:stretch>
            <a:fillRect/>
          </a:stretch>
        </p:blipFill>
        <p:spPr>
          <a:xfrm>
            <a:off x="3496990" y="1992488"/>
            <a:ext cx="5198017" cy="1436512"/>
          </a:xfrm>
          <a:prstGeom prst="rect">
            <a:avLst/>
          </a:prstGeom>
        </p:spPr>
      </p:pic>
      <p:sp>
        <p:nvSpPr>
          <p:cNvPr id="6" name="Rectangle 5">
            <a:extLst>
              <a:ext uri="{FF2B5EF4-FFF2-40B4-BE49-F238E27FC236}">
                <a16:creationId xmlns:a16="http://schemas.microsoft.com/office/drawing/2014/main" id="{AEA9FA6F-A71D-92D5-9E16-A91F986E09CE}"/>
              </a:ext>
            </a:extLst>
          </p:cNvPr>
          <p:cNvSpPr/>
          <p:nvPr/>
        </p:nvSpPr>
        <p:spPr>
          <a:xfrm>
            <a:off x="3306715" y="3495040"/>
            <a:ext cx="5578566" cy="707886"/>
          </a:xfrm>
          <a:prstGeom prst="rect">
            <a:avLst/>
          </a:prstGeom>
        </p:spPr>
        <p:txBody>
          <a:bodyPr wrap="square">
            <a:spAutoFit/>
          </a:bodyPr>
          <a:lstStyle/>
          <a:p>
            <a:pPr algn="ctr"/>
            <a:r>
              <a:rPr lang="en-US" sz="4000" dirty="0">
                <a:solidFill>
                  <a:schemeClr val="bg1"/>
                </a:solidFill>
                <a:latin typeface="Montserrat" charset="0"/>
                <a:ea typeface="Montserrat" charset="0"/>
                <a:cs typeface="Montserrat" charset="0"/>
              </a:rPr>
              <a:t>Thank you!</a:t>
            </a:r>
          </a:p>
        </p:txBody>
      </p:sp>
    </p:spTree>
    <p:extLst>
      <p:ext uri="{BB962C8B-B14F-4D97-AF65-F5344CB8AC3E}">
        <p14:creationId xmlns:p14="http://schemas.microsoft.com/office/powerpoint/2010/main" val="25961540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6855</TotalTime>
  <Words>456</Words>
  <Application>Microsoft Office PowerPoint</Application>
  <PresentationFormat>Widescreen</PresentationFormat>
  <Paragraphs>30</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kukesh kodess</dc:creator>
  <cp:lastModifiedBy>Ryan Ahmed</cp:lastModifiedBy>
  <cp:revision>494</cp:revision>
  <dcterms:created xsi:type="dcterms:W3CDTF">2019-11-18T17:58:36Z</dcterms:created>
  <dcterms:modified xsi:type="dcterms:W3CDTF">2025-04-15T00:20:15Z</dcterms:modified>
</cp:coreProperties>
</file>