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4218" r:id="rId4"/>
    <p:sldId id="258" r:id="rId5"/>
    <p:sldId id="259" r:id="rId6"/>
    <p:sldId id="4230" r:id="rId7"/>
    <p:sldId id="4229" r:id="rId8"/>
    <p:sldId id="262" r:id="rId9"/>
  </p:sldIdLst>
  <p:sldSz cx="12192000" cy="6858000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lrB33DisvtWlbC5jCQ7TYgoyt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B5DF1-6160-48DA-9244-780755A51C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758920E-87FE-42D3-AADA-4D6760E5C14D}">
      <dgm:prSet phldrT="[Text]" custT="1"/>
      <dgm:spPr>
        <a:solidFill>
          <a:srgbClr val="0C1752"/>
        </a:solidFill>
        <a:ln>
          <a:noFill/>
        </a:ln>
      </dgm:spPr>
      <dgm:t>
        <a:bodyPr/>
        <a:lstStyle/>
        <a:p>
          <a:r>
            <a:rPr lang="en-US" sz="1700" b="0" dirty="0">
              <a:latin typeface="Montserrat" panose="00000500000000000000" pitchFamily="2" charset="0"/>
            </a:rPr>
            <a:t>Learn the foundational components of the Model-Context-Protocol (MCP) framework and how they enable tool interoperability.</a:t>
          </a:r>
          <a:endParaRPr lang="en-CA" sz="1700" b="0" dirty="0">
            <a:latin typeface="Montserrat" panose="00000500000000000000" pitchFamily="2" charset="0"/>
            <a:cs typeface="Mongolian Baiti" panose="03000500000000000000" pitchFamily="66" charset="0"/>
          </a:endParaRPr>
        </a:p>
      </dgm:t>
    </dgm:pt>
    <dgm:pt modelId="{185C6719-8C73-4AEE-B932-0DF477EA7287}" type="parTrans" cxnId="{051732A5-B235-40AD-82B8-ED25AC2606C0}">
      <dgm:prSet/>
      <dgm:spPr/>
      <dgm:t>
        <a:bodyPr/>
        <a:lstStyle/>
        <a:p>
          <a:endParaRPr lang="en-CA" sz="1800"/>
        </a:p>
      </dgm:t>
    </dgm:pt>
    <dgm:pt modelId="{75F90D20-7C91-41F5-93E2-216420DDF72E}" type="sibTrans" cxnId="{051732A5-B235-40AD-82B8-ED25AC2606C0}">
      <dgm:prSet/>
      <dgm:spPr/>
      <dgm:t>
        <a:bodyPr/>
        <a:lstStyle/>
        <a:p>
          <a:endParaRPr lang="en-CA" sz="1800"/>
        </a:p>
      </dgm:t>
    </dgm:pt>
    <dgm:pt modelId="{8EBBCE27-4FDD-4D31-A5F4-EC166BEF3042}">
      <dgm:prSet phldrT="[Text]" custT="1"/>
      <dgm:spPr>
        <a:solidFill>
          <a:srgbClr val="D56E48"/>
        </a:solidFill>
        <a:ln w="25400" cap="flat" cmpd="sng" algn="ctr">
          <a:solidFill>
            <a:srgbClr val="D56E48"/>
          </a:solidFill>
          <a:prstDash val="solid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Transform the existing "Advanced AI Tutor" into an MCP-compatible tool by configuring it with mcp=True using Gradio.</a:t>
          </a:r>
          <a:endParaRPr lang="en-CA" sz="1800" kern="1200" dirty="0">
            <a:solidFill>
              <a:srgbClr val="FFFFFF"/>
            </a:solidFill>
            <a:latin typeface="Montserrat" panose="00000500000000000000" pitchFamily="2" charset="0"/>
            <a:ea typeface="+mn-ea"/>
            <a:cs typeface="Mongolian Baiti" panose="03000500000000000000" pitchFamily="66" charset="0"/>
          </a:endParaRPr>
        </a:p>
      </dgm:t>
    </dgm:pt>
    <dgm:pt modelId="{A76BE2EA-E27C-489A-81D6-8798685DFA3F}" type="parTrans" cxnId="{FB99FD04-AABC-4E5E-B2A9-9B4553479FF0}">
      <dgm:prSet/>
      <dgm:spPr/>
      <dgm:t>
        <a:bodyPr/>
        <a:lstStyle/>
        <a:p>
          <a:endParaRPr lang="en-CA"/>
        </a:p>
      </dgm:t>
    </dgm:pt>
    <dgm:pt modelId="{C4C5557D-BE7B-43FF-BAA4-C67447975772}" type="sibTrans" cxnId="{FB99FD04-AABC-4E5E-B2A9-9B4553479FF0}">
      <dgm:prSet/>
      <dgm:spPr/>
      <dgm:t>
        <a:bodyPr/>
        <a:lstStyle/>
        <a:p>
          <a:endParaRPr lang="en-CA"/>
        </a:p>
      </dgm:t>
    </dgm:pt>
    <dgm:pt modelId="{836CE387-3736-4637-8F20-AADD28E074E4}">
      <dgm:prSet phldrT="[Text]" custT="1"/>
      <dgm:spPr>
        <a:solidFill>
          <a:schemeClr val="bg1">
            <a:lumMod val="65000"/>
          </a:schemeClr>
        </a:solidFill>
        <a:ln>
          <a:noFill/>
        </a:ln>
      </dgm:spPr>
      <dgm:t>
        <a:bodyPr/>
        <a:lstStyle/>
        <a:p>
          <a:r>
            <a:rPr lang="en-US" sz="180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Build and expose a new tool called the “Explain in new language" as an MCP service using Gradio.</a:t>
          </a:r>
          <a:endParaRPr lang="en-CA" sz="1700" b="0" dirty="0">
            <a:latin typeface="Montserrat" panose="00000500000000000000" pitchFamily="2" charset="0"/>
            <a:cs typeface="Mongolian Baiti" panose="03000500000000000000" pitchFamily="66" charset="0"/>
          </a:endParaRPr>
        </a:p>
      </dgm:t>
    </dgm:pt>
    <dgm:pt modelId="{23DB23E1-8F4C-4B99-9210-2F7FB551F4C1}" type="parTrans" cxnId="{35E777A3-ECF0-4884-9C0B-59000B10F61A}">
      <dgm:prSet/>
      <dgm:spPr/>
      <dgm:t>
        <a:bodyPr/>
        <a:lstStyle/>
        <a:p>
          <a:endParaRPr lang="en-CA"/>
        </a:p>
      </dgm:t>
    </dgm:pt>
    <dgm:pt modelId="{8C9A2B2E-21BA-4CDB-883B-1EDAFD59EC29}" type="sibTrans" cxnId="{35E777A3-ECF0-4884-9C0B-59000B10F61A}">
      <dgm:prSet/>
      <dgm:spPr/>
      <dgm:t>
        <a:bodyPr/>
        <a:lstStyle/>
        <a:p>
          <a:endParaRPr lang="en-CA"/>
        </a:p>
      </dgm:t>
    </dgm:pt>
    <dgm:pt modelId="{3AA6A397-2D9C-40C5-9D37-E76DF1B88187}">
      <dgm:prSet phldrT="[Text]" custT="1"/>
      <dgm:spPr>
        <a:solidFill>
          <a:srgbClr val="11CCDD"/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Deploy Gradio apps as MCP servers, making their capabilities accessible through standardized endpoints.</a:t>
          </a:r>
          <a:endParaRPr lang="en-CA" sz="1800" kern="1200" dirty="0">
            <a:solidFill>
              <a:srgbClr val="FFFFFF"/>
            </a:solidFill>
            <a:latin typeface="Montserrat" panose="00000500000000000000" pitchFamily="2" charset="0"/>
            <a:ea typeface="+mn-ea"/>
            <a:cs typeface="Mongolian Baiti" panose="03000500000000000000" pitchFamily="66" charset="0"/>
          </a:endParaRPr>
        </a:p>
      </dgm:t>
    </dgm:pt>
    <dgm:pt modelId="{D3D8890D-06AA-4ABA-9539-E6B93F9E9D93}" type="parTrans" cxnId="{039E532B-8A2D-4E7C-83B8-691DB120554F}">
      <dgm:prSet/>
      <dgm:spPr/>
      <dgm:t>
        <a:bodyPr/>
        <a:lstStyle/>
        <a:p>
          <a:endParaRPr lang="en-CA"/>
        </a:p>
      </dgm:t>
    </dgm:pt>
    <dgm:pt modelId="{E7275198-192C-459B-B42D-18BF4C12FF3C}" type="sibTrans" cxnId="{039E532B-8A2D-4E7C-83B8-691DB120554F}">
      <dgm:prSet/>
      <dgm:spPr/>
      <dgm:t>
        <a:bodyPr/>
        <a:lstStyle/>
        <a:p>
          <a:endParaRPr lang="en-CA"/>
        </a:p>
      </dgm:t>
    </dgm:pt>
    <dgm:pt modelId="{F386030F-7D2A-4368-96CC-4F1941D0C6C3}">
      <dgm:prSet phldrT="[Text]" custT="1"/>
      <dgm:spPr>
        <a:solidFill>
          <a:srgbClr val="0C1752"/>
        </a:solidFill>
        <a:ln>
          <a:noFill/>
        </a:ln>
      </dgm:spPr>
      <dgm:t>
        <a:bodyPr/>
        <a:lstStyle/>
        <a:p>
          <a:r>
            <a:rPr lang="en-US" sz="1700" b="0" dirty="0">
              <a:latin typeface="Montserrat" panose="00000500000000000000" pitchFamily="2" charset="0"/>
            </a:rPr>
            <a:t>Write Python code to act as an MCP client by discovering tool capabilities through manifests and remotely executing actions via HTTP requests.</a:t>
          </a:r>
          <a:endParaRPr lang="en-CA" sz="1700" b="0" dirty="0">
            <a:latin typeface="Montserrat" panose="00000500000000000000" pitchFamily="2" charset="0"/>
            <a:cs typeface="Mongolian Baiti" panose="03000500000000000000" pitchFamily="66" charset="0"/>
          </a:endParaRPr>
        </a:p>
      </dgm:t>
    </dgm:pt>
    <dgm:pt modelId="{FA1384AA-B2CE-4B68-97D0-0D18EA81E6D9}" type="parTrans" cxnId="{64C018CA-2688-4551-B607-08035642CD5F}">
      <dgm:prSet/>
      <dgm:spPr/>
      <dgm:t>
        <a:bodyPr/>
        <a:lstStyle/>
        <a:p>
          <a:endParaRPr lang="en-CA"/>
        </a:p>
      </dgm:t>
    </dgm:pt>
    <dgm:pt modelId="{CA79DDF8-6F2F-433D-80ED-6EE66A75CA27}" type="sibTrans" cxnId="{64C018CA-2688-4551-B607-08035642CD5F}">
      <dgm:prSet/>
      <dgm:spPr/>
      <dgm:t>
        <a:bodyPr/>
        <a:lstStyle/>
        <a:p>
          <a:endParaRPr lang="en-CA"/>
        </a:p>
      </dgm:t>
    </dgm:pt>
    <dgm:pt modelId="{D941E62B-ECC9-47C3-962D-9B4B5A794C87}">
      <dgm:prSet phldrT="[Text]" custT="1"/>
      <dgm:spPr>
        <a:solidFill>
          <a:srgbClr val="D56E48"/>
        </a:solidFill>
        <a:ln w="25400" cap="flat" cmpd="sng" algn="ctr">
          <a:solidFill>
            <a:srgbClr val="D56E48"/>
          </a:solidFill>
          <a:prstDash val="solid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Build an AI Agent using OpenAI Agents SDK that decides when and how to interact with external MCP tools.</a:t>
          </a:r>
          <a:endParaRPr lang="en-CA" sz="1800" kern="1200" dirty="0">
            <a:solidFill>
              <a:srgbClr val="FFFFFF"/>
            </a:solidFill>
            <a:latin typeface="Montserrat" panose="00000500000000000000" pitchFamily="2" charset="0"/>
            <a:ea typeface="+mn-ea"/>
            <a:cs typeface="Mongolian Baiti" panose="03000500000000000000" pitchFamily="66" charset="0"/>
          </a:endParaRPr>
        </a:p>
      </dgm:t>
    </dgm:pt>
    <dgm:pt modelId="{8595AFE9-03C0-41D7-ADB3-5FF63B857047}" type="parTrans" cxnId="{5CE8655F-E772-40DC-AFEF-FB9F9D58A947}">
      <dgm:prSet/>
      <dgm:spPr/>
      <dgm:t>
        <a:bodyPr/>
        <a:lstStyle/>
        <a:p>
          <a:endParaRPr lang="en-CA"/>
        </a:p>
      </dgm:t>
    </dgm:pt>
    <dgm:pt modelId="{EA5A1CD9-1A1C-4FC7-81C1-D5F28CBEACB2}" type="sibTrans" cxnId="{5CE8655F-E772-40DC-AFEF-FB9F9D58A947}">
      <dgm:prSet/>
      <dgm:spPr/>
      <dgm:t>
        <a:bodyPr/>
        <a:lstStyle/>
        <a:p>
          <a:endParaRPr lang="en-CA"/>
        </a:p>
      </dgm:t>
    </dgm:pt>
    <dgm:pt modelId="{91AECCB5-357E-4817-8D8B-617F328E7EE2}" type="pres">
      <dgm:prSet presAssocID="{C5BB5DF1-6160-48DA-9244-780755A51C37}" presName="diagram" presStyleCnt="0">
        <dgm:presLayoutVars>
          <dgm:dir/>
          <dgm:resizeHandles val="exact"/>
        </dgm:presLayoutVars>
      </dgm:prSet>
      <dgm:spPr/>
    </dgm:pt>
    <dgm:pt modelId="{D9147124-3C63-4A4D-8C9B-C522176F03EC}" type="pres">
      <dgm:prSet presAssocID="{1758920E-87FE-42D3-AADA-4D6760E5C14D}" presName="node" presStyleLbl="node1" presStyleIdx="0" presStyleCnt="6">
        <dgm:presLayoutVars>
          <dgm:bulletEnabled val="1"/>
        </dgm:presLayoutVars>
      </dgm:prSet>
      <dgm:spPr/>
    </dgm:pt>
    <dgm:pt modelId="{A988C4EC-B867-4B41-BF9C-5ADFE141F989}" type="pres">
      <dgm:prSet presAssocID="{75F90D20-7C91-41F5-93E2-216420DDF72E}" presName="sibTrans" presStyleCnt="0"/>
      <dgm:spPr/>
    </dgm:pt>
    <dgm:pt modelId="{730CDD22-3E00-4FDC-9E6F-41AFEF942126}" type="pres">
      <dgm:prSet presAssocID="{8EBBCE27-4FDD-4D31-A5F4-EC166BEF3042}" presName="node" presStyleLbl="node1" presStyleIdx="1" presStyleCnt="6">
        <dgm:presLayoutVars>
          <dgm:bulletEnabled val="1"/>
        </dgm:presLayoutVars>
      </dgm:prSet>
      <dgm:spPr>
        <a:xfrm>
          <a:off x="3513944" y="266591"/>
          <a:ext cx="3194495" cy="1916697"/>
        </a:xfrm>
        <a:prstGeom prst="rect">
          <a:avLst/>
        </a:prstGeom>
      </dgm:spPr>
    </dgm:pt>
    <dgm:pt modelId="{33345315-A627-4763-ADDD-0DB613BD83C7}" type="pres">
      <dgm:prSet presAssocID="{C4C5557D-BE7B-43FF-BAA4-C67447975772}" presName="sibTrans" presStyleCnt="0"/>
      <dgm:spPr/>
    </dgm:pt>
    <dgm:pt modelId="{1BCB195D-F455-475B-941C-D2633D233522}" type="pres">
      <dgm:prSet presAssocID="{836CE387-3736-4637-8F20-AADD28E074E4}" presName="node" presStyleLbl="node1" presStyleIdx="2" presStyleCnt="6" custLinFactNeighborX="-596">
        <dgm:presLayoutVars>
          <dgm:bulletEnabled val="1"/>
        </dgm:presLayoutVars>
      </dgm:prSet>
      <dgm:spPr/>
    </dgm:pt>
    <dgm:pt modelId="{593D1399-F7F3-4610-9D76-897AB6D62D69}" type="pres">
      <dgm:prSet presAssocID="{8C9A2B2E-21BA-4CDB-883B-1EDAFD59EC29}" presName="sibTrans" presStyleCnt="0"/>
      <dgm:spPr/>
    </dgm:pt>
    <dgm:pt modelId="{4443EF1B-9D6B-411B-9267-2F54AF37BF94}" type="pres">
      <dgm:prSet presAssocID="{3AA6A397-2D9C-40C5-9D37-E76DF1B88187}" presName="node" presStyleLbl="node1" presStyleIdx="3" presStyleCnt="6">
        <dgm:presLayoutVars>
          <dgm:bulletEnabled val="1"/>
        </dgm:presLayoutVars>
      </dgm:prSet>
      <dgm:spPr>
        <a:xfrm>
          <a:off x="0" y="2502738"/>
          <a:ext cx="3194495" cy="1916697"/>
        </a:xfrm>
        <a:prstGeom prst="rect">
          <a:avLst/>
        </a:prstGeom>
      </dgm:spPr>
    </dgm:pt>
    <dgm:pt modelId="{1C83BF14-AE30-42C6-8376-28814FABE30C}" type="pres">
      <dgm:prSet presAssocID="{E7275198-192C-459B-B42D-18BF4C12FF3C}" presName="sibTrans" presStyleCnt="0"/>
      <dgm:spPr/>
    </dgm:pt>
    <dgm:pt modelId="{768FF231-B4C1-400A-94ED-172D1EE8A45F}" type="pres">
      <dgm:prSet presAssocID="{F386030F-7D2A-4368-96CC-4F1941D0C6C3}" presName="node" presStyleLbl="node1" presStyleIdx="4" presStyleCnt="6">
        <dgm:presLayoutVars>
          <dgm:bulletEnabled val="1"/>
        </dgm:presLayoutVars>
      </dgm:prSet>
      <dgm:spPr/>
    </dgm:pt>
    <dgm:pt modelId="{3D5BBFCD-9022-443D-8529-ECD456A5176B}" type="pres">
      <dgm:prSet presAssocID="{CA79DDF8-6F2F-433D-80ED-6EE66A75CA27}" presName="sibTrans" presStyleCnt="0"/>
      <dgm:spPr/>
    </dgm:pt>
    <dgm:pt modelId="{5CF40BDF-12E5-45F0-B713-B7958A059B99}" type="pres">
      <dgm:prSet presAssocID="{D941E62B-ECC9-47C3-962D-9B4B5A794C87}" presName="node" presStyleLbl="node1" presStyleIdx="5" presStyleCnt="6">
        <dgm:presLayoutVars>
          <dgm:bulletEnabled val="1"/>
        </dgm:presLayoutVars>
      </dgm:prSet>
      <dgm:spPr>
        <a:xfrm>
          <a:off x="7027889" y="2502738"/>
          <a:ext cx="3194495" cy="1916697"/>
        </a:xfrm>
        <a:prstGeom prst="rect">
          <a:avLst/>
        </a:prstGeom>
      </dgm:spPr>
    </dgm:pt>
  </dgm:ptLst>
  <dgm:cxnLst>
    <dgm:cxn modelId="{FB99FD04-AABC-4E5E-B2A9-9B4553479FF0}" srcId="{C5BB5DF1-6160-48DA-9244-780755A51C37}" destId="{8EBBCE27-4FDD-4D31-A5F4-EC166BEF3042}" srcOrd="1" destOrd="0" parTransId="{A76BE2EA-E27C-489A-81D6-8798685DFA3F}" sibTransId="{C4C5557D-BE7B-43FF-BAA4-C67447975772}"/>
    <dgm:cxn modelId="{039E532B-8A2D-4E7C-83B8-691DB120554F}" srcId="{C5BB5DF1-6160-48DA-9244-780755A51C37}" destId="{3AA6A397-2D9C-40C5-9D37-E76DF1B88187}" srcOrd="3" destOrd="0" parTransId="{D3D8890D-06AA-4ABA-9539-E6B93F9E9D93}" sibTransId="{E7275198-192C-459B-B42D-18BF4C12FF3C}"/>
    <dgm:cxn modelId="{505DC73F-3D4D-4BB9-B467-03A9780E017D}" type="presOf" srcId="{D941E62B-ECC9-47C3-962D-9B4B5A794C87}" destId="{5CF40BDF-12E5-45F0-B713-B7958A059B99}" srcOrd="0" destOrd="0" presId="urn:microsoft.com/office/officeart/2005/8/layout/default"/>
    <dgm:cxn modelId="{5CE8655F-E772-40DC-AFEF-FB9F9D58A947}" srcId="{C5BB5DF1-6160-48DA-9244-780755A51C37}" destId="{D941E62B-ECC9-47C3-962D-9B4B5A794C87}" srcOrd="5" destOrd="0" parTransId="{8595AFE9-03C0-41D7-ADB3-5FF63B857047}" sibTransId="{EA5A1CD9-1A1C-4FC7-81C1-D5F28CBEACB2}"/>
    <dgm:cxn modelId="{35E777A3-ECF0-4884-9C0B-59000B10F61A}" srcId="{C5BB5DF1-6160-48DA-9244-780755A51C37}" destId="{836CE387-3736-4637-8F20-AADD28E074E4}" srcOrd="2" destOrd="0" parTransId="{23DB23E1-8F4C-4B99-9210-2F7FB551F4C1}" sibTransId="{8C9A2B2E-21BA-4CDB-883B-1EDAFD59EC29}"/>
    <dgm:cxn modelId="{051732A5-B235-40AD-82B8-ED25AC2606C0}" srcId="{C5BB5DF1-6160-48DA-9244-780755A51C37}" destId="{1758920E-87FE-42D3-AADA-4D6760E5C14D}" srcOrd="0" destOrd="0" parTransId="{185C6719-8C73-4AEE-B932-0DF477EA7287}" sibTransId="{75F90D20-7C91-41F5-93E2-216420DDF72E}"/>
    <dgm:cxn modelId="{1E7227C5-409C-413C-A1DE-B152E00E22AF}" type="presOf" srcId="{3AA6A397-2D9C-40C5-9D37-E76DF1B88187}" destId="{4443EF1B-9D6B-411B-9267-2F54AF37BF94}" srcOrd="0" destOrd="0" presId="urn:microsoft.com/office/officeart/2005/8/layout/default"/>
    <dgm:cxn modelId="{12DD67C9-062C-4307-8F4A-EF5DBAA00C24}" type="presOf" srcId="{836CE387-3736-4637-8F20-AADD28E074E4}" destId="{1BCB195D-F455-475B-941C-D2633D233522}" srcOrd="0" destOrd="0" presId="urn:microsoft.com/office/officeart/2005/8/layout/default"/>
    <dgm:cxn modelId="{64C018CA-2688-4551-B607-08035642CD5F}" srcId="{C5BB5DF1-6160-48DA-9244-780755A51C37}" destId="{F386030F-7D2A-4368-96CC-4F1941D0C6C3}" srcOrd="4" destOrd="0" parTransId="{FA1384AA-B2CE-4B68-97D0-0D18EA81E6D9}" sibTransId="{CA79DDF8-6F2F-433D-80ED-6EE66A75CA27}"/>
    <dgm:cxn modelId="{1F4088CB-5D5B-4B40-BF00-DFAF835BF1A5}" type="presOf" srcId="{F386030F-7D2A-4368-96CC-4F1941D0C6C3}" destId="{768FF231-B4C1-400A-94ED-172D1EE8A45F}" srcOrd="0" destOrd="0" presId="urn:microsoft.com/office/officeart/2005/8/layout/default"/>
    <dgm:cxn modelId="{3C10F0DC-3A5C-4EC1-B115-A57BDCCAAB27}" type="presOf" srcId="{1758920E-87FE-42D3-AADA-4D6760E5C14D}" destId="{D9147124-3C63-4A4D-8C9B-C522176F03EC}" srcOrd="0" destOrd="0" presId="urn:microsoft.com/office/officeart/2005/8/layout/default"/>
    <dgm:cxn modelId="{BCF0D0E2-7832-4736-98E9-D156945CD970}" type="presOf" srcId="{C5BB5DF1-6160-48DA-9244-780755A51C37}" destId="{91AECCB5-357E-4817-8D8B-617F328E7EE2}" srcOrd="0" destOrd="0" presId="urn:microsoft.com/office/officeart/2005/8/layout/default"/>
    <dgm:cxn modelId="{FF06F4E3-8EF6-4BC3-BF12-C12D11488D7A}" type="presOf" srcId="{8EBBCE27-4FDD-4D31-A5F4-EC166BEF3042}" destId="{730CDD22-3E00-4FDC-9E6F-41AFEF942126}" srcOrd="0" destOrd="0" presId="urn:microsoft.com/office/officeart/2005/8/layout/default"/>
    <dgm:cxn modelId="{9C5EA30C-60F1-4A82-855A-3D052E4E3C7B}" type="presParOf" srcId="{91AECCB5-357E-4817-8D8B-617F328E7EE2}" destId="{D9147124-3C63-4A4D-8C9B-C522176F03EC}" srcOrd="0" destOrd="0" presId="urn:microsoft.com/office/officeart/2005/8/layout/default"/>
    <dgm:cxn modelId="{5B4777A6-A089-4A64-9298-C93F3A5F8BE8}" type="presParOf" srcId="{91AECCB5-357E-4817-8D8B-617F328E7EE2}" destId="{A988C4EC-B867-4B41-BF9C-5ADFE141F989}" srcOrd="1" destOrd="0" presId="urn:microsoft.com/office/officeart/2005/8/layout/default"/>
    <dgm:cxn modelId="{B22F0B21-8885-4D88-A2EC-EBBBBE6BDC93}" type="presParOf" srcId="{91AECCB5-357E-4817-8D8B-617F328E7EE2}" destId="{730CDD22-3E00-4FDC-9E6F-41AFEF942126}" srcOrd="2" destOrd="0" presId="urn:microsoft.com/office/officeart/2005/8/layout/default"/>
    <dgm:cxn modelId="{D429AFEE-4622-4869-968A-DCF3AF62729D}" type="presParOf" srcId="{91AECCB5-357E-4817-8D8B-617F328E7EE2}" destId="{33345315-A627-4763-ADDD-0DB613BD83C7}" srcOrd="3" destOrd="0" presId="urn:microsoft.com/office/officeart/2005/8/layout/default"/>
    <dgm:cxn modelId="{FF766473-046C-4FB0-8118-EE48FB11CFAE}" type="presParOf" srcId="{91AECCB5-357E-4817-8D8B-617F328E7EE2}" destId="{1BCB195D-F455-475B-941C-D2633D233522}" srcOrd="4" destOrd="0" presId="urn:microsoft.com/office/officeart/2005/8/layout/default"/>
    <dgm:cxn modelId="{38D036F6-CDB9-43D7-9DD8-9B43DC966041}" type="presParOf" srcId="{91AECCB5-357E-4817-8D8B-617F328E7EE2}" destId="{593D1399-F7F3-4610-9D76-897AB6D62D69}" srcOrd="5" destOrd="0" presId="urn:microsoft.com/office/officeart/2005/8/layout/default"/>
    <dgm:cxn modelId="{F5EE1AB3-4305-43C4-953C-EDE2EBB6707B}" type="presParOf" srcId="{91AECCB5-357E-4817-8D8B-617F328E7EE2}" destId="{4443EF1B-9D6B-411B-9267-2F54AF37BF94}" srcOrd="6" destOrd="0" presId="urn:microsoft.com/office/officeart/2005/8/layout/default"/>
    <dgm:cxn modelId="{39A016BA-F80B-4955-B76A-7FF3C3536C6B}" type="presParOf" srcId="{91AECCB5-357E-4817-8D8B-617F328E7EE2}" destId="{1C83BF14-AE30-42C6-8376-28814FABE30C}" srcOrd="7" destOrd="0" presId="urn:microsoft.com/office/officeart/2005/8/layout/default"/>
    <dgm:cxn modelId="{A088EBF5-223E-4BD9-B2CF-C25EE2AB2E8E}" type="presParOf" srcId="{91AECCB5-357E-4817-8D8B-617F328E7EE2}" destId="{768FF231-B4C1-400A-94ED-172D1EE8A45F}" srcOrd="8" destOrd="0" presId="urn:microsoft.com/office/officeart/2005/8/layout/default"/>
    <dgm:cxn modelId="{10B0C835-6EC3-4D93-A182-CF0CCBAF7EEA}" type="presParOf" srcId="{91AECCB5-357E-4817-8D8B-617F328E7EE2}" destId="{3D5BBFCD-9022-443D-8529-ECD456A5176B}" srcOrd="9" destOrd="0" presId="urn:microsoft.com/office/officeart/2005/8/layout/default"/>
    <dgm:cxn modelId="{3DE5B9A4-75FD-4BA7-A94E-A8CBBBF6AEC6}" type="presParOf" srcId="{91AECCB5-357E-4817-8D8B-617F328E7EE2}" destId="{5CF40BDF-12E5-45F0-B713-B7958A059B99}" srcOrd="10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BB5DF1-6160-48DA-9244-780755A51C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ED1B882-B91D-40AC-97CA-DD9F056C68A1}">
      <dgm:prSet custT="1"/>
      <dgm:spPr>
        <a:solidFill>
          <a:srgbClr val="D56E48"/>
        </a:solidFill>
        <a:ln w="25400" cap="flat" cmpd="sng" algn="ctr">
          <a:solidFill>
            <a:srgbClr val="D56E48"/>
          </a:solidFill>
          <a:prstDash val="solid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Tool Interoperability:</a:t>
          </a:r>
          <a:br>
            <a:rPr lang="en-US" sz="1600" b="1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</a:br>
          <a:r>
            <a:rPr lang="en-US" sz="160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Tools built with MCP can be discovered and used by any LLM that understands the MCP protocol.</a:t>
          </a:r>
        </a:p>
      </dgm:t>
    </dgm:pt>
    <dgm:pt modelId="{40BC1C7D-F563-4748-949C-38E13B744CE1}" type="parTrans" cxnId="{2B2ABB54-F24C-42A6-8F39-CDB2B3A2A9FF}">
      <dgm:prSet/>
      <dgm:spPr/>
      <dgm:t>
        <a:bodyPr/>
        <a:lstStyle/>
        <a:p>
          <a:endParaRPr lang="en-CA"/>
        </a:p>
      </dgm:t>
    </dgm:pt>
    <dgm:pt modelId="{B27E32EF-95E8-4FF4-9F68-A6E1D3AB3C4D}" type="sibTrans" cxnId="{2B2ABB54-F24C-42A6-8F39-CDB2B3A2A9FF}">
      <dgm:prSet/>
      <dgm:spPr/>
      <dgm:t>
        <a:bodyPr/>
        <a:lstStyle/>
        <a:p>
          <a:endParaRPr lang="en-CA"/>
        </a:p>
      </dgm:t>
    </dgm:pt>
    <dgm:pt modelId="{58C0B6A3-CCE0-4264-81FB-F58123D31CF3}">
      <dgm:prSet custT="1"/>
      <dgm:spPr>
        <a:solidFill>
          <a:srgbClr val="002060"/>
        </a:solidFill>
      </dgm:spPr>
      <dgm:t>
        <a:bodyPr/>
        <a:lstStyle/>
        <a:p>
          <a:pPr>
            <a:buNone/>
          </a:pPr>
          <a:r>
            <a:rPr lang="en-US" sz="1600" b="1" dirty="0">
              <a:latin typeface="Montserrat" panose="00000500000000000000" pitchFamily="2" charset="0"/>
            </a:rPr>
            <a:t>Plug-and-Play AI Agents”: </a:t>
          </a:r>
          <a:r>
            <a:rPr lang="en-US" sz="1600" dirty="0">
              <a:latin typeface="Montserrat" panose="00000500000000000000" pitchFamily="2" charset="0"/>
            </a:rPr>
            <a:t>You can create tools (e.g. a sentiment analyzer or finance calculator) and "plug" them into AI agents with zero or minimal configuration.</a:t>
          </a:r>
        </a:p>
      </dgm:t>
    </dgm:pt>
    <dgm:pt modelId="{E7AC1F0B-45D8-4102-9B23-F386D948CF60}" type="parTrans" cxnId="{A69153EA-F1B4-409C-A371-A87DB405F850}">
      <dgm:prSet/>
      <dgm:spPr/>
      <dgm:t>
        <a:bodyPr/>
        <a:lstStyle/>
        <a:p>
          <a:endParaRPr lang="en-CA"/>
        </a:p>
      </dgm:t>
    </dgm:pt>
    <dgm:pt modelId="{274329CF-8B6F-495C-AEC4-0D0AA1B31A42}" type="sibTrans" cxnId="{A69153EA-F1B4-409C-A371-A87DB405F850}">
      <dgm:prSet/>
      <dgm:spPr/>
      <dgm:t>
        <a:bodyPr/>
        <a:lstStyle/>
        <a:p>
          <a:endParaRPr lang="en-CA"/>
        </a:p>
      </dgm:t>
    </dgm:pt>
    <dgm:pt modelId="{746E61AE-5D28-4FF1-989E-51081F5D9B11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pPr>
            <a:buNone/>
          </a:pPr>
          <a:r>
            <a:rPr lang="en-US" sz="1600" b="1" dirty="0">
              <a:latin typeface="Montserrat" panose="00000500000000000000" pitchFamily="2" charset="0"/>
            </a:rPr>
            <a:t>Remote Execution:</a:t>
          </a:r>
          <a:br>
            <a:rPr lang="en-US" sz="1600" dirty="0">
              <a:latin typeface="Montserrat" panose="00000500000000000000" pitchFamily="2" charset="0"/>
            </a:rPr>
          </a:br>
          <a:r>
            <a:rPr lang="en-US" sz="1600" dirty="0">
              <a:latin typeface="Montserrat" panose="00000500000000000000" pitchFamily="2" charset="0"/>
            </a:rPr>
            <a:t>You can run tools as remote services (e.g. via HTTP) and have AI models call them like APIs.</a:t>
          </a:r>
        </a:p>
      </dgm:t>
    </dgm:pt>
    <dgm:pt modelId="{D877CA55-BBA2-4A8E-B4C0-448FE0C9E76D}" type="parTrans" cxnId="{48255D56-963A-4BA0-B269-0CB85F008FCE}">
      <dgm:prSet/>
      <dgm:spPr/>
      <dgm:t>
        <a:bodyPr/>
        <a:lstStyle/>
        <a:p>
          <a:endParaRPr lang="en-CA"/>
        </a:p>
      </dgm:t>
    </dgm:pt>
    <dgm:pt modelId="{9AA4FB01-75F3-4294-9DA0-CD0A5CB29317}" type="sibTrans" cxnId="{48255D56-963A-4BA0-B269-0CB85F008FCE}">
      <dgm:prSet/>
      <dgm:spPr/>
      <dgm:t>
        <a:bodyPr/>
        <a:lstStyle/>
        <a:p>
          <a:endParaRPr lang="en-CA"/>
        </a:p>
      </dgm:t>
    </dgm:pt>
    <dgm:pt modelId="{94F55D89-0272-42CA-AABF-BDF2143F83D1}">
      <dgm:prSet custT="1"/>
      <dgm:spPr>
        <a:solidFill>
          <a:srgbClr val="11CCDD"/>
        </a:solidFill>
        <a:ln w="25400" cap="flat" cmpd="sng" algn="ctr">
          <a:noFill/>
          <a:prstDash val="solid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Gradio Support:</a:t>
          </a:r>
          <a:br>
            <a:rPr lang="en-US" sz="160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</a:br>
          <a:r>
            <a:rPr lang="en-US" sz="160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You can expose tools via Gradio interfaces with mcp=True, making it easy to turn existing apps into callable MCP tools.</a:t>
          </a:r>
        </a:p>
      </dgm:t>
    </dgm:pt>
    <dgm:pt modelId="{29A2CDC8-D416-462E-B1E4-C08709691CC4}" type="parTrans" cxnId="{1219E867-8292-469B-87A3-9DE32DCE3B5B}">
      <dgm:prSet/>
      <dgm:spPr/>
      <dgm:t>
        <a:bodyPr/>
        <a:lstStyle/>
        <a:p>
          <a:endParaRPr lang="en-CA"/>
        </a:p>
      </dgm:t>
    </dgm:pt>
    <dgm:pt modelId="{229FBFA0-E2AA-4203-8AA4-7FE69A181DDC}" type="sibTrans" cxnId="{1219E867-8292-469B-87A3-9DE32DCE3B5B}">
      <dgm:prSet/>
      <dgm:spPr/>
      <dgm:t>
        <a:bodyPr/>
        <a:lstStyle/>
        <a:p>
          <a:endParaRPr lang="en-CA"/>
        </a:p>
      </dgm:t>
    </dgm:pt>
    <dgm:pt modelId="{57C89155-9D50-4512-8E60-1BA477EFF56F}">
      <dgm:prSet custT="1"/>
      <dgm:spPr>
        <a:solidFill>
          <a:srgbClr val="D56E48"/>
        </a:solidFill>
        <a:ln w="25400" cap="flat" cmpd="sng" algn="ctr">
          <a:solidFill>
            <a:srgbClr val="D56E48"/>
          </a:solidFill>
          <a:prstDash val="solid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Flexible Integration: </a:t>
          </a:r>
          <a:r>
            <a:rPr lang="en-US" sz="1600" b="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Tools, workflows, &amp; interfaces can all be swapped &amp; recombined with minimal changes; like building with Lego blocks.</a:t>
          </a:r>
        </a:p>
      </dgm:t>
    </dgm:pt>
    <dgm:pt modelId="{273CE936-8497-4E67-9118-86B0CAD7A19E}" type="parTrans" cxnId="{80D34A26-1A12-4A32-ACFF-F6047A3B60A9}">
      <dgm:prSet/>
      <dgm:spPr/>
      <dgm:t>
        <a:bodyPr/>
        <a:lstStyle/>
        <a:p>
          <a:endParaRPr lang="en-CA"/>
        </a:p>
      </dgm:t>
    </dgm:pt>
    <dgm:pt modelId="{3BB79CE7-F562-4C23-8C5E-F57237FF86C6}" type="sibTrans" cxnId="{80D34A26-1A12-4A32-ACFF-F6047A3B60A9}">
      <dgm:prSet/>
      <dgm:spPr/>
      <dgm:t>
        <a:bodyPr/>
        <a:lstStyle/>
        <a:p>
          <a:endParaRPr lang="en-CA"/>
        </a:p>
      </dgm:t>
    </dgm:pt>
    <dgm:pt modelId="{91AECCB5-357E-4817-8D8B-617F328E7EE2}" type="pres">
      <dgm:prSet presAssocID="{C5BB5DF1-6160-48DA-9244-780755A51C37}" presName="diagram" presStyleCnt="0">
        <dgm:presLayoutVars>
          <dgm:dir/>
          <dgm:resizeHandles val="exact"/>
        </dgm:presLayoutVars>
      </dgm:prSet>
      <dgm:spPr/>
    </dgm:pt>
    <dgm:pt modelId="{2F8053FF-9297-4E21-89EE-4EE5C50CE6F7}" type="pres">
      <dgm:prSet presAssocID="{6ED1B882-B91D-40AC-97CA-DD9F056C68A1}" presName="node" presStyleLbl="node1" presStyleIdx="0" presStyleCnt="5">
        <dgm:presLayoutVars>
          <dgm:bulletEnabled val="1"/>
        </dgm:presLayoutVars>
      </dgm:prSet>
      <dgm:spPr>
        <a:xfrm>
          <a:off x="0" y="157665"/>
          <a:ext cx="3042944" cy="1825766"/>
        </a:xfrm>
        <a:prstGeom prst="rect">
          <a:avLst/>
        </a:prstGeom>
      </dgm:spPr>
    </dgm:pt>
    <dgm:pt modelId="{C23A7919-F3AF-469D-A904-D7D4F71565EE}" type="pres">
      <dgm:prSet presAssocID="{B27E32EF-95E8-4FF4-9F68-A6E1D3AB3C4D}" presName="sibTrans" presStyleCnt="0"/>
      <dgm:spPr/>
    </dgm:pt>
    <dgm:pt modelId="{7DC62C5B-AC65-4042-B255-8085579CBE54}" type="pres">
      <dgm:prSet presAssocID="{58C0B6A3-CCE0-4264-81FB-F58123D31CF3}" presName="node" presStyleLbl="node1" presStyleIdx="1" presStyleCnt="5">
        <dgm:presLayoutVars>
          <dgm:bulletEnabled val="1"/>
        </dgm:presLayoutVars>
      </dgm:prSet>
      <dgm:spPr/>
    </dgm:pt>
    <dgm:pt modelId="{6414BF53-C74E-449A-80D2-469C9DB014F5}" type="pres">
      <dgm:prSet presAssocID="{274329CF-8B6F-495C-AEC4-0D0AA1B31A42}" presName="sibTrans" presStyleCnt="0"/>
      <dgm:spPr/>
    </dgm:pt>
    <dgm:pt modelId="{8E71E0B6-B60E-4361-B70E-8904A6202750}" type="pres">
      <dgm:prSet presAssocID="{746E61AE-5D28-4FF1-989E-51081F5D9B11}" presName="node" presStyleLbl="node1" presStyleIdx="2" presStyleCnt="5">
        <dgm:presLayoutVars>
          <dgm:bulletEnabled val="1"/>
        </dgm:presLayoutVars>
      </dgm:prSet>
      <dgm:spPr/>
    </dgm:pt>
    <dgm:pt modelId="{E6150092-E023-456E-8DCB-26615AB1D264}" type="pres">
      <dgm:prSet presAssocID="{9AA4FB01-75F3-4294-9DA0-CD0A5CB29317}" presName="sibTrans" presStyleCnt="0"/>
      <dgm:spPr/>
    </dgm:pt>
    <dgm:pt modelId="{39EA0060-C3F3-4244-94C7-0AAA7AB75968}" type="pres">
      <dgm:prSet presAssocID="{94F55D89-0272-42CA-AABF-BDF2143F83D1}" presName="node" presStyleLbl="node1" presStyleIdx="3" presStyleCnt="5">
        <dgm:presLayoutVars>
          <dgm:bulletEnabled val="1"/>
        </dgm:presLayoutVars>
      </dgm:prSet>
      <dgm:spPr>
        <a:xfrm>
          <a:off x="1673619" y="2287727"/>
          <a:ext cx="3042944" cy="1825766"/>
        </a:xfrm>
        <a:prstGeom prst="rect">
          <a:avLst/>
        </a:prstGeom>
      </dgm:spPr>
    </dgm:pt>
    <dgm:pt modelId="{F6F657B2-F3EC-4845-BB69-D13F291EB9C7}" type="pres">
      <dgm:prSet presAssocID="{229FBFA0-E2AA-4203-8AA4-7FE69A181DDC}" presName="sibTrans" presStyleCnt="0"/>
      <dgm:spPr/>
    </dgm:pt>
    <dgm:pt modelId="{2080E34F-B64A-4E91-9F02-F40001557041}" type="pres">
      <dgm:prSet presAssocID="{57C89155-9D50-4512-8E60-1BA477EFF56F}" presName="node" presStyleLbl="node1" presStyleIdx="4" presStyleCnt="5">
        <dgm:presLayoutVars>
          <dgm:bulletEnabled val="1"/>
        </dgm:presLayoutVars>
      </dgm:prSet>
      <dgm:spPr>
        <a:xfrm>
          <a:off x="5020858" y="2287727"/>
          <a:ext cx="3042944" cy="1825766"/>
        </a:xfrm>
        <a:prstGeom prst="rect">
          <a:avLst/>
        </a:prstGeom>
      </dgm:spPr>
    </dgm:pt>
  </dgm:ptLst>
  <dgm:cxnLst>
    <dgm:cxn modelId="{228E6E1A-76B6-4932-8E57-A30662A12C36}" type="presOf" srcId="{746E61AE-5D28-4FF1-989E-51081F5D9B11}" destId="{8E71E0B6-B60E-4361-B70E-8904A6202750}" srcOrd="0" destOrd="0" presId="urn:microsoft.com/office/officeart/2005/8/layout/default"/>
    <dgm:cxn modelId="{198EFF20-EDD5-488D-A803-28955078D4D8}" type="presOf" srcId="{6ED1B882-B91D-40AC-97CA-DD9F056C68A1}" destId="{2F8053FF-9297-4E21-89EE-4EE5C50CE6F7}" srcOrd="0" destOrd="0" presId="urn:microsoft.com/office/officeart/2005/8/layout/default"/>
    <dgm:cxn modelId="{80D34A26-1A12-4A32-ACFF-F6047A3B60A9}" srcId="{C5BB5DF1-6160-48DA-9244-780755A51C37}" destId="{57C89155-9D50-4512-8E60-1BA477EFF56F}" srcOrd="4" destOrd="0" parTransId="{273CE936-8497-4E67-9118-86B0CAD7A19E}" sibTransId="{3BB79CE7-F562-4C23-8C5E-F57237FF86C6}"/>
    <dgm:cxn modelId="{11560A60-B102-4E84-80B7-BF48C399AB48}" type="presOf" srcId="{57C89155-9D50-4512-8E60-1BA477EFF56F}" destId="{2080E34F-B64A-4E91-9F02-F40001557041}" srcOrd="0" destOrd="0" presId="urn:microsoft.com/office/officeart/2005/8/layout/default"/>
    <dgm:cxn modelId="{1219E867-8292-469B-87A3-9DE32DCE3B5B}" srcId="{C5BB5DF1-6160-48DA-9244-780755A51C37}" destId="{94F55D89-0272-42CA-AABF-BDF2143F83D1}" srcOrd="3" destOrd="0" parTransId="{29A2CDC8-D416-462E-B1E4-C08709691CC4}" sibTransId="{229FBFA0-E2AA-4203-8AA4-7FE69A181DDC}"/>
    <dgm:cxn modelId="{2B2ABB54-F24C-42A6-8F39-CDB2B3A2A9FF}" srcId="{C5BB5DF1-6160-48DA-9244-780755A51C37}" destId="{6ED1B882-B91D-40AC-97CA-DD9F056C68A1}" srcOrd="0" destOrd="0" parTransId="{40BC1C7D-F563-4748-949C-38E13B744CE1}" sibTransId="{B27E32EF-95E8-4FF4-9F68-A6E1D3AB3C4D}"/>
    <dgm:cxn modelId="{48255D56-963A-4BA0-B269-0CB85F008FCE}" srcId="{C5BB5DF1-6160-48DA-9244-780755A51C37}" destId="{746E61AE-5D28-4FF1-989E-51081F5D9B11}" srcOrd="2" destOrd="0" parTransId="{D877CA55-BBA2-4A8E-B4C0-448FE0C9E76D}" sibTransId="{9AA4FB01-75F3-4294-9DA0-CD0A5CB29317}"/>
    <dgm:cxn modelId="{AB4DA1AC-FE7B-4378-B475-0D448E523383}" type="presOf" srcId="{58C0B6A3-CCE0-4264-81FB-F58123D31CF3}" destId="{7DC62C5B-AC65-4042-B255-8085579CBE54}" srcOrd="0" destOrd="0" presId="urn:microsoft.com/office/officeart/2005/8/layout/default"/>
    <dgm:cxn modelId="{D7E79AC1-EB00-4949-B434-B9BF0DD5DC53}" type="presOf" srcId="{94F55D89-0272-42CA-AABF-BDF2143F83D1}" destId="{39EA0060-C3F3-4244-94C7-0AAA7AB75968}" srcOrd="0" destOrd="0" presId="urn:microsoft.com/office/officeart/2005/8/layout/default"/>
    <dgm:cxn modelId="{BCF0D0E2-7832-4736-98E9-D156945CD970}" type="presOf" srcId="{C5BB5DF1-6160-48DA-9244-780755A51C37}" destId="{91AECCB5-357E-4817-8D8B-617F328E7EE2}" srcOrd="0" destOrd="0" presId="urn:microsoft.com/office/officeart/2005/8/layout/default"/>
    <dgm:cxn modelId="{A69153EA-F1B4-409C-A371-A87DB405F850}" srcId="{C5BB5DF1-6160-48DA-9244-780755A51C37}" destId="{58C0B6A3-CCE0-4264-81FB-F58123D31CF3}" srcOrd="1" destOrd="0" parTransId="{E7AC1F0B-45D8-4102-9B23-F386D948CF60}" sibTransId="{274329CF-8B6F-495C-AEC4-0D0AA1B31A42}"/>
    <dgm:cxn modelId="{77DE02DB-9158-46EC-8215-1F69B0788B6C}" type="presParOf" srcId="{91AECCB5-357E-4817-8D8B-617F328E7EE2}" destId="{2F8053FF-9297-4E21-89EE-4EE5C50CE6F7}" srcOrd="0" destOrd="0" presId="urn:microsoft.com/office/officeart/2005/8/layout/default"/>
    <dgm:cxn modelId="{1A5D446C-2E95-43AC-9919-3C4AE766730E}" type="presParOf" srcId="{91AECCB5-357E-4817-8D8B-617F328E7EE2}" destId="{C23A7919-F3AF-469D-A904-D7D4F71565EE}" srcOrd="1" destOrd="0" presId="urn:microsoft.com/office/officeart/2005/8/layout/default"/>
    <dgm:cxn modelId="{F7C24476-42A2-44B0-A90E-5A60D116D474}" type="presParOf" srcId="{91AECCB5-357E-4817-8D8B-617F328E7EE2}" destId="{7DC62C5B-AC65-4042-B255-8085579CBE54}" srcOrd="2" destOrd="0" presId="urn:microsoft.com/office/officeart/2005/8/layout/default"/>
    <dgm:cxn modelId="{FC6E198F-F9B4-492E-817B-D45D81C6E54F}" type="presParOf" srcId="{91AECCB5-357E-4817-8D8B-617F328E7EE2}" destId="{6414BF53-C74E-449A-80D2-469C9DB014F5}" srcOrd="3" destOrd="0" presId="urn:microsoft.com/office/officeart/2005/8/layout/default"/>
    <dgm:cxn modelId="{CA0443B7-5396-4BF1-85BB-D29A31A4602E}" type="presParOf" srcId="{91AECCB5-357E-4817-8D8B-617F328E7EE2}" destId="{8E71E0B6-B60E-4361-B70E-8904A6202750}" srcOrd="4" destOrd="0" presId="urn:microsoft.com/office/officeart/2005/8/layout/default"/>
    <dgm:cxn modelId="{A297CFD5-54CE-489F-8AAD-BF2E61087E9D}" type="presParOf" srcId="{91AECCB5-357E-4817-8D8B-617F328E7EE2}" destId="{E6150092-E023-456E-8DCB-26615AB1D264}" srcOrd="5" destOrd="0" presId="urn:microsoft.com/office/officeart/2005/8/layout/default"/>
    <dgm:cxn modelId="{BCBF95F3-FD7C-4033-B039-A9A6A949D99E}" type="presParOf" srcId="{91AECCB5-357E-4817-8D8B-617F328E7EE2}" destId="{39EA0060-C3F3-4244-94C7-0AAA7AB75968}" srcOrd="6" destOrd="0" presId="urn:microsoft.com/office/officeart/2005/8/layout/default"/>
    <dgm:cxn modelId="{AA1B541F-EEB3-42D8-8E60-7FE46B4E83BE}" type="presParOf" srcId="{91AECCB5-357E-4817-8D8B-617F328E7EE2}" destId="{F6F657B2-F3EC-4845-BB69-D13F291EB9C7}" srcOrd="7" destOrd="0" presId="urn:microsoft.com/office/officeart/2005/8/layout/default"/>
    <dgm:cxn modelId="{3ECF4035-726C-4311-9EDE-2611849BE382}" type="presParOf" srcId="{91AECCB5-357E-4817-8D8B-617F328E7EE2}" destId="{2080E34F-B64A-4E91-9F02-F40001557041}" srcOrd="8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75956B-7142-45B3-8DE5-D244F09C1D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2147781-7C2E-49C3-A942-A3A3BF8FE36F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sz="1800" dirty="0">
              <a:latin typeface="Montserrat" panose="00000500000000000000" pitchFamily="2" charset="0"/>
            </a:rPr>
            <a:t>Covered how the MCP framework facilitates seamless tool interoperability by standardizing how models, context, and protocols interact.</a:t>
          </a:r>
          <a:endParaRPr lang="en-US" sz="1800" b="0" dirty="0">
            <a:latin typeface="Montserrat" panose="00000500000000000000" pitchFamily="2" charset="0"/>
          </a:endParaRPr>
        </a:p>
      </dgm:t>
    </dgm:pt>
    <dgm:pt modelId="{6A5A5983-7C7B-4BC4-BB63-88E0CF21A013}" type="parTrans" cxnId="{24B99A8E-8CC4-4DBC-855B-A97FA79E0A15}">
      <dgm:prSet/>
      <dgm:spPr/>
      <dgm:t>
        <a:bodyPr/>
        <a:lstStyle/>
        <a:p>
          <a:endParaRPr lang="en-CA"/>
        </a:p>
      </dgm:t>
    </dgm:pt>
    <dgm:pt modelId="{2BFFCCD6-E7D9-4B1D-9811-28EDE9437E83}" type="sibTrans" cxnId="{24B99A8E-8CC4-4DBC-855B-A97FA79E0A15}">
      <dgm:prSet/>
      <dgm:spPr/>
      <dgm:t>
        <a:bodyPr/>
        <a:lstStyle/>
        <a:p>
          <a:endParaRPr lang="en-CA"/>
        </a:p>
      </dgm:t>
    </dgm:pt>
    <dgm:pt modelId="{CFC74642-5A4D-428F-AF61-8856514FE766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+mn-cs"/>
            </a:rPr>
            <a:t>Learned how to transform existing tools into MCP-compatible services using Gradio.</a:t>
          </a:r>
        </a:p>
      </dgm:t>
    </dgm:pt>
    <dgm:pt modelId="{E5E2923A-C290-449F-9D38-0E200ACA2782}" type="parTrans" cxnId="{7A40994E-CDF1-4776-BDC9-CBE969E71CE7}">
      <dgm:prSet/>
      <dgm:spPr/>
      <dgm:t>
        <a:bodyPr/>
        <a:lstStyle/>
        <a:p>
          <a:endParaRPr lang="en-CA"/>
        </a:p>
      </dgm:t>
    </dgm:pt>
    <dgm:pt modelId="{9BBB8513-B6AF-4040-9CD6-F7A6D6423E4E}" type="sibTrans" cxnId="{7A40994E-CDF1-4776-BDC9-CBE969E71CE7}">
      <dgm:prSet/>
      <dgm:spPr/>
      <dgm:t>
        <a:bodyPr/>
        <a:lstStyle/>
        <a:p>
          <a:endParaRPr lang="en-CA"/>
        </a:p>
      </dgm:t>
    </dgm:pt>
    <dgm:pt modelId="{B7DE4077-FC34-4BC3-9F24-7EEDFC66F0D0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>
            <a:buNone/>
          </a:pPr>
          <a:r>
            <a:rPr lang="en-US" sz="1800" dirty="0">
              <a:latin typeface="Montserrat" panose="00000500000000000000" pitchFamily="2" charset="0"/>
            </a:rPr>
            <a:t>Practiced deploying Gradio apps as MCP servers and writing Python clients that can dynamically discover tool capabilities and make remote calls through manifests and HTTP.</a:t>
          </a:r>
        </a:p>
      </dgm:t>
    </dgm:pt>
    <dgm:pt modelId="{1F9D2228-F992-4306-A6DD-7978F3B467C7}" type="parTrans" cxnId="{7D271C8C-038F-4CA0-9832-379AB95A8A6B}">
      <dgm:prSet/>
      <dgm:spPr/>
      <dgm:t>
        <a:bodyPr/>
        <a:lstStyle/>
        <a:p>
          <a:endParaRPr lang="en-CA"/>
        </a:p>
      </dgm:t>
    </dgm:pt>
    <dgm:pt modelId="{D9156DD3-43CB-487A-AD39-C5EFE2EC136F}" type="sibTrans" cxnId="{7D271C8C-038F-4CA0-9832-379AB95A8A6B}">
      <dgm:prSet/>
      <dgm:spPr/>
      <dgm:t>
        <a:bodyPr/>
        <a:lstStyle/>
        <a:p>
          <a:endParaRPr lang="en-CA"/>
        </a:p>
      </dgm:t>
    </dgm:pt>
    <dgm:pt modelId="{2C136CF8-5748-43A2-BEC6-89DAC44C1082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+mn-cs"/>
            </a:rPr>
            <a:t>Explored how to create intelligent agents using the OpenAI Agents SDK that can autonomously decide when and how to utilize MCP tools based on task context.</a:t>
          </a:r>
        </a:p>
      </dgm:t>
    </dgm:pt>
    <dgm:pt modelId="{632E1AD7-AA9F-4ABF-A09D-D952A0838E80}" type="parTrans" cxnId="{463FEB8A-1AE6-4878-9768-ECEE9283FE22}">
      <dgm:prSet/>
      <dgm:spPr/>
      <dgm:t>
        <a:bodyPr/>
        <a:lstStyle/>
        <a:p>
          <a:endParaRPr lang="en-CA"/>
        </a:p>
      </dgm:t>
    </dgm:pt>
    <dgm:pt modelId="{B28C71CA-E307-42CC-8704-B775FE5D6AE2}" type="sibTrans" cxnId="{463FEB8A-1AE6-4878-9768-ECEE9283FE22}">
      <dgm:prSet/>
      <dgm:spPr/>
      <dgm:t>
        <a:bodyPr/>
        <a:lstStyle/>
        <a:p>
          <a:endParaRPr lang="en-CA"/>
        </a:p>
      </dgm:t>
    </dgm:pt>
    <dgm:pt modelId="{D0CCD457-7D44-40F6-A1E5-BE2FB793C746}" type="pres">
      <dgm:prSet presAssocID="{E375956B-7142-45B3-8DE5-D244F09C1DB8}" presName="linear" presStyleCnt="0">
        <dgm:presLayoutVars>
          <dgm:animLvl val="lvl"/>
          <dgm:resizeHandles val="exact"/>
        </dgm:presLayoutVars>
      </dgm:prSet>
      <dgm:spPr/>
    </dgm:pt>
    <dgm:pt modelId="{26AABF26-CD9E-4935-AC4D-5CD35D292656}" type="pres">
      <dgm:prSet presAssocID="{12147781-7C2E-49C3-A942-A3A3BF8FE3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93F5BF0-D552-48D0-BA3D-A7CBC2AD145C}" type="pres">
      <dgm:prSet presAssocID="{2BFFCCD6-E7D9-4B1D-9811-28EDE9437E83}" presName="spacer" presStyleCnt="0"/>
      <dgm:spPr/>
    </dgm:pt>
    <dgm:pt modelId="{CE5688A8-6B0D-40D5-87CC-B91F8F05AF38}" type="pres">
      <dgm:prSet presAssocID="{CFC74642-5A4D-428F-AF61-8856514FE766}" presName="parentText" presStyleLbl="node1" presStyleIdx="1" presStyleCnt="4">
        <dgm:presLayoutVars>
          <dgm:chMax val="0"/>
          <dgm:bulletEnabled val="1"/>
        </dgm:presLayoutVars>
      </dgm:prSet>
      <dgm:spPr>
        <a:xfrm>
          <a:off x="0" y="1177322"/>
          <a:ext cx="9264138" cy="992160"/>
        </a:xfrm>
        <a:prstGeom prst="roundRect">
          <a:avLst/>
        </a:prstGeom>
      </dgm:spPr>
    </dgm:pt>
    <dgm:pt modelId="{46D597BA-F04F-4C7D-80D2-5FB9A0AF0B23}" type="pres">
      <dgm:prSet presAssocID="{9BBB8513-B6AF-4040-9CD6-F7A6D6423E4E}" presName="spacer" presStyleCnt="0"/>
      <dgm:spPr/>
    </dgm:pt>
    <dgm:pt modelId="{22AD7CAC-EAB9-439B-86A5-84FAC4F28D7A}" type="pres">
      <dgm:prSet presAssocID="{B7DE4077-FC34-4BC3-9F24-7EEDFC66F0D0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0" y="2322122"/>
          <a:ext cx="9264138" cy="992160"/>
        </a:xfrm>
        <a:prstGeom prst="roundRect">
          <a:avLst/>
        </a:prstGeom>
      </dgm:spPr>
    </dgm:pt>
    <dgm:pt modelId="{F69C47C7-E417-4989-AA40-061F9CB8FCF3}" type="pres">
      <dgm:prSet presAssocID="{D9156DD3-43CB-487A-AD39-C5EFE2EC136F}" presName="spacer" presStyleCnt="0"/>
      <dgm:spPr/>
    </dgm:pt>
    <dgm:pt modelId="{C70A5AB4-F688-432F-82C2-FFFAB6FA6585}" type="pres">
      <dgm:prSet presAssocID="{2C136CF8-5748-43A2-BEC6-89DAC44C1082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0" y="3466922"/>
          <a:ext cx="9264138" cy="992160"/>
        </a:xfrm>
        <a:prstGeom prst="roundRect">
          <a:avLst/>
        </a:prstGeom>
      </dgm:spPr>
    </dgm:pt>
  </dgm:ptLst>
  <dgm:cxnLst>
    <dgm:cxn modelId="{94F61F02-35FD-4AC9-B87F-64C8FB39D0DD}" type="presOf" srcId="{CFC74642-5A4D-428F-AF61-8856514FE766}" destId="{CE5688A8-6B0D-40D5-87CC-B91F8F05AF38}" srcOrd="0" destOrd="0" presId="urn:microsoft.com/office/officeart/2005/8/layout/vList2"/>
    <dgm:cxn modelId="{D8651937-1F28-49B2-BE02-993BFBC6065D}" type="presOf" srcId="{12147781-7C2E-49C3-A942-A3A3BF8FE36F}" destId="{26AABF26-CD9E-4935-AC4D-5CD35D292656}" srcOrd="0" destOrd="0" presId="urn:microsoft.com/office/officeart/2005/8/layout/vList2"/>
    <dgm:cxn modelId="{77A91445-99F8-4A6D-9B9B-BB96177D0754}" type="presOf" srcId="{B7DE4077-FC34-4BC3-9F24-7EEDFC66F0D0}" destId="{22AD7CAC-EAB9-439B-86A5-84FAC4F28D7A}" srcOrd="0" destOrd="0" presId="urn:microsoft.com/office/officeart/2005/8/layout/vList2"/>
    <dgm:cxn modelId="{7A40994E-CDF1-4776-BDC9-CBE969E71CE7}" srcId="{E375956B-7142-45B3-8DE5-D244F09C1DB8}" destId="{CFC74642-5A4D-428F-AF61-8856514FE766}" srcOrd="1" destOrd="0" parTransId="{E5E2923A-C290-449F-9D38-0E200ACA2782}" sibTransId="{9BBB8513-B6AF-4040-9CD6-F7A6D6423E4E}"/>
    <dgm:cxn modelId="{7729537C-788F-4FDB-8C67-AC189A4E8B14}" type="presOf" srcId="{2C136CF8-5748-43A2-BEC6-89DAC44C1082}" destId="{C70A5AB4-F688-432F-82C2-FFFAB6FA6585}" srcOrd="0" destOrd="0" presId="urn:microsoft.com/office/officeart/2005/8/layout/vList2"/>
    <dgm:cxn modelId="{463FEB8A-1AE6-4878-9768-ECEE9283FE22}" srcId="{E375956B-7142-45B3-8DE5-D244F09C1DB8}" destId="{2C136CF8-5748-43A2-BEC6-89DAC44C1082}" srcOrd="3" destOrd="0" parTransId="{632E1AD7-AA9F-4ABF-A09D-D952A0838E80}" sibTransId="{B28C71CA-E307-42CC-8704-B775FE5D6AE2}"/>
    <dgm:cxn modelId="{7D271C8C-038F-4CA0-9832-379AB95A8A6B}" srcId="{E375956B-7142-45B3-8DE5-D244F09C1DB8}" destId="{B7DE4077-FC34-4BC3-9F24-7EEDFC66F0D0}" srcOrd="2" destOrd="0" parTransId="{1F9D2228-F992-4306-A6DD-7978F3B467C7}" sibTransId="{D9156DD3-43CB-487A-AD39-C5EFE2EC136F}"/>
    <dgm:cxn modelId="{24B99A8E-8CC4-4DBC-855B-A97FA79E0A15}" srcId="{E375956B-7142-45B3-8DE5-D244F09C1DB8}" destId="{12147781-7C2E-49C3-A942-A3A3BF8FE36F}" srcOrd="0" destOrd="0" parTransId="{6A5A5983-7C7B-4BC4-BB63-88E0CF21A013}" sibTransId="{2BFFCCD6-E7D9-4B1D-9811-28EDE9437E83}"/>
    <dgm:cxn modelId="{2334A0B9-8EDC-47A9-86DA-45A792C8F7A4}" type="presOf" srcId="{E375956B-7142-45B3-8DE5-D244F09C1DB8}" destId="{D0CCD457-7D44-40F6-A1E5-BE2FB793C746}" srcOrd="0" destOrd="0" presId="urn:microsoft.com/office/officeart/2005/8/layout/vList2"/>
    <dgm:cxn modelId="{46147836-66CA-4791-B040-B3F749EEB00A}" type="presParOf" srcId="{D0CCD457-7D44-40F6-A1E5-BE2FB793C746}" destId="{26AABF26-CD9E-4935-AC4D-5CD35D292656}" srcOrd="0" destOrd="0" presId="urn:microsoft.com/office/officeart/2005/8/layout/vList2"/>
    <dgm:cxn modelId="{D84D910B-0469-4C8E-9BD5-29414D174D4D}" type="presParOf" srcId="{D0CCD457-7D44-40F6-A1E5-BE2FB793C746}" destId="{E93F5BF0-D552-48D0-BA3D-A7CBC2AD145C}" srcOrd="1" destOrd="0" presId="urn:microsoft.com/office/officeart/2005/8/layout/vList2"/>
    <dgm:cxn modelId="{EF3DC857-4B75-4745-AEF8-493FE16558FE}" type="presParOf" srcId="{D0CCD457-7D44-40F6-A1E5-BE2FB793C746}" destId="{CE5688A8-6B0D-40D5-87CC-B91F8F05AF38}" srcOrd="2" destOrd="0" presId="urn:microsoft.com/office/officeart/2005/8/layout/vList2"/>
    <dgm:cxn modelId="{18FAEE99-CCFF-4ED3-89ED-09AA8CF8BC91}" type="presParOf" srcId="{D0CCD457-7D44-40F6-A1E5-BE2FB793C746}" destId="{46D597BA-F04F-4C7D-80D2-5FB9A0AF0B23}" srcOrd="3" destOrd="0" presId="urn:microsoft.com/office/officeart/2005/8/layout/vList2"/>
    <dgm:cxn modelId="{6C0DB801-CE2D-4EF9-8DFE-7C6527A74077}" type="presParOf" srcId="{D0CCD457-7D44-40F6-A1E5-BE2FB793C746}" destId="{22AD7CAC-EAB9-439B-86A5-84FAC4F28D7A}" srcOrd="4" destOrd="0" presId="urn:microsoft.com/office/officeart/2005/8/layout/vList2"/>
    <dgm:cxn modelId="{AD18CF0C-D84E-4408-9BC2-3DA27438AAB1}" type="presParOf" srcId="{D0CCD457-7D44-40F6-A1E5-BE2FB793C746}" destId="{F69C47C7-E417-4989-AA40-061F9CB8FCF3}" srcOrd="5" destOrd="0" presId="urn:microsoft.com/office/officeart/2005/8/layout/vList2"/>
    <dgm:cxn modelId="{9BDE9D97-00CC-4E81-AACB-BCBD404B4615}" type="presParOf" srcId="{D0CCD457-7D44-40F6-A1E5-BE2FB793C746}" destId="{C70A5AB4-F688-432F-82C2-FFFAB6FA65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47124-3C63-4A4D-8C9B-C522176F03EC}">
      <dsp:nvSpPr>
        <dsp:cNvPr id="0" name=""/>
        <dsp:cNvSpPr/>
      </dsp:nvSpPr>
      <dsp:spPr>
        <a:xfrm>
          <a:off x="0" y="266591"/>
          <a:ext cx="3194495" cy="1916697"/>
        </a:xfrm>
        <a:prstGeom prst="rect">
          <a:avLst/>
        </a:prstGeom>
        <a:solidFill>
          <a:srgbClr val="0C175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Montserrat" panose="00000500000000000000" pitchFamily="2" charset="0"/>
            </a:rPr>
            <a:t>Learn the foundational components of the Model-Context-Protocol (MCP) framework and how they enable tool interoperability.</a:t>
          </a:r>
          <a:endParaRPr lang="en-CA" sz="1700" b="0" kern="1200" dirty="0">
            <a:latin typeface="Montserrat" panose="00000500000000000000" pitchFamily="2" charset="0"/>
            <a:cs typeface="Mongolian Baiti" panose="03000500000000000000" pitchFamily="66" charset="0"/>
          </a:endParaRPr>
        </a:p>
      </dsp:txBody>
      <dsp:txXfrm>
        <a:off x="0" y="266591"/>
        <a:ext cx="3194495" cy="1916697"/>
      </dsp:txXfrm>
    </dsp:sp>
    <dsp:sp modelId="{730CDD22-3E00-4FDC-9E6F-41AFEF942126}">
      <dsp:nvSpPr>
        <dsp:cNvPr id="0" name=""/>
        <dsp:cNvSpPr/>
      </dsp:nvSpPr>
      <dsp:spPr>
        <a:xfrm>
          <a:off x="3513944" y="266591"/>
          <a:ext cx="3194495" cy="1916697"/>
        </a:xfrm>
        <a:prstGeom prst="rect">
          <a:avLst/>
        </a:prstGeom>
        <a:solidFill>
          <a:srgbClr val="D56E48"/>
        </a:solidFill>
        <a:ln w="25400" cap="flat" cmpd="sng" algn="ctr">
          <a:solidFill>
            <a:srgbClr val="D56E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Transform the existing "Advanced AI Tutor" into an MCP-compatible tool by configuring it with mcp=True using Gradio.</a:t>
          </a:r>
          <a:endParaRPr lang="en-CA" sz="1800" kern="1200" dirty="0">
            <a:solidFill>
              <a:srgbClr val="FFFFFF"/>
            </a:solidFill>
            <a:latin typeface="Montserrat" panose="00000500000000000000" pitchFamily="2" charset="0"/>
            <a:ea typeface="+mn-ea"/>
            <a:cs typeface="Mongolian Baiti" panose="03000500000000000000" pitchFamily="66" charset="0"/>
          </a:endParaRPr>
        </a:p>
      </dsp:txBody>
      <dsp:txXfrm>
        <a:off x="3513944" y="266591"/>
        <a:ext cx="3194495" cy="1916697"/>
      </dsp:txXfrm>
    </dsp:sp>
    <dsp:sp modelId="{1BCB195D-F455-475B-941C-D2633D233522}">
      <dsp:nvSpPr>
        <dsp:cNvPr id="0" name=""/>
        <dsp:cNvSpPr/>
      </dsp:nvSpPr>
      <dsp:spPr>
        <a:xfrm>
          <a:off x="7008849" y="266591"/>
          <a:ext cx="3194495" cy="1916697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Build and expose a new tool called the “Explain in new language" as an MCP service using Gradio.</a:t>
          </a:r>
          <a:endParaRPr lang="en-CA" sz="1700" b="0" dirty="0">
            <a:latin typeface="Montserrat" panose="00000500000000000000" pitchFamily="2" charset="0"/>
            <a:cs typeface="Mongolian Baiti" panose="03000500000000000000" pitchFamily="66" charset="0"/>
          </a:endParaRPr>
        </a:p>
      </dsp:txBody>
      <dsp:txXfrm>
        <a:off x="7008849" y="266591"/>
        <a:ext cx="3194495" cy="1916697"/>
      </dsp:txXfrm>
    </dsp:sp>
    <dsp:sp modelId="{4443EF1B-9D6B-411B-9267-2F54AF37BF94}">
      <dsp:nvSpPr>
        <dsp:cNvPr id="0" name=""/>
        <dsp:cNvSpPr/>
      </dsp:nvSpPr>
      <dsp:spPr>
        <a:xfrm>
          <a:off x="0" y="2502738"/>
          <a:ext cx="3194495" cy="1916697"/>
        </a:xfrm>
        <a:prstGeom prst="rect">
          <a:avLst/>
        </a:prstGeom>
        <a:solidFill>
          <a:srgbClr val="11CCDD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Deploy Gradio apps as MCP servers, making their capabilities accessible through standardized endpoints.</a:t>
          </a:r>
          <a:endParaRPr lang="en-CA" sz="1800" kern="1200" dirty="0">
            <a:solidFill>
              <a:srgbClr val="FFFFFF"/>
            </a:solidFill>
            <a:latin typeface="Montserrat" panose="00000500000000000000" pitchFamily="2" charset="0"/>
            <a:ea typeface="+mn-ea"/>
            <a:cs typeface="Mongolian Baiti" panose="03000500000000000000" pitchFamily="66" charset="0"/>
          </a:endParaRPr>
        </a:p>
      </dsp:txBody>
      <dsp:txXfrm>
        <a:off x="0" y="2502738"/>
        <a:ext cx="3194495" cy="1916697"/>
      </dsp:txXfrm>
    </dsp:sp>
    <dsp:sp modelId="{768FF231-B4C1-400A-94ED-172D1EE8A45F}">
      <dsp:nvSpPr>
        <dsp:cNvPr id="0" name=""/>
        <dsp:cNvSpPr/>
      </dsp:nvSpPr>
      <dsp:spPr>
        <a:xfrm>
          <a:off x="3513944" y="2502738"/>
          <a:ext cx="3194495" cy="1916697"/>
        </a:xfrm>
        <a:prstGeom prst="rect">
          <a:avLst/>
        </a:prstGeom>
        <a:solidFill>
          <a:srgbClr val="0C175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Montserrat" panose="00000500000000000000" pitchFamily="2" charset="0"/>
            </a:rPr>
            <a:t>Write Python code to act as an MCP client by discovering tool capabilities through manifests and remotely executing actions via HTTP requests.</a:t>
          </a:r>
          <a:endParaRPr lang="en-CA" sz="1700" b="0" kern="1200" dirty="0">
            <a:latin typeface="Montserrat" panose="00000500000000000000" pitchFamily="2" charset="0"/>
            <a:cs typeface="Mongolian Baiti" panose="03000500000000000000" pitchFamily="66" charset="0"/>
          </a:endParaRPr>
        </a:p>
      </dsp:txBody>
      <dsp:txXfrm>
        <a:off x="3513944" y="2502738"/>
        <a:ext cx="3194495" cy="1916697"/>
      </dsp:txXfrm>
    </dsp:sp>
    <dsp:sp modelId="{5CF40BDF-12E5-45F0-B713-B7958A059B99}">
      <dsp:nvSpPr>
        <dsp:cNvPr id="0" name=""/>
        <dsp:cNvSpPr/>
      </dsp:nvSpPr>
      <dsp:spPr>
        <a:xfrm>
          <a:off x="7027889" y="2502738"/>
          <a:ext cx="3194495" cy="1916697"/>
        </a:xfrm>
        <a:prstGeom prst="rect">
          <a:avLst/>
        </a:prstGeom>
        <a:solidFill>
          <a:srgbClr val="D56E48"/>
        </a:solidFill>
        <a:ln w="25400" cap="flat" cmpd="sng" algn="ctr">
          <a:solidFill>
            <a:srgbClr val="D56E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Build an AI Agent using OpenAI Agents SDK that decides when and how to interact with external MCP tools.</a:t>
          </a:r>
          <a:endParaRPr lang="en-CA" sz="1800" kern="1200" dirty="0">
            <a:solidFill>
              <a:srgbClr val="FFFFFF"/>
            </a:solidFill>
            <a:latin typeface="Montserrat" panose="00000500000000000000" pitchFamily="2" charset="0"/>
            <a:ea typeface="+mn-ea"/>
            <a:cs typeface="Mongolian Baiti" panose="03000500000000000000" pitchFamily="66" charset="0"/>
          </a:endParaRPr>
        </a:p>
      </dsp:txBody>
      <dsp:txXfrm>
        <a:off x="7027889" y="2502738"/>
        <a:ext cx="3194495" cy="1916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053FF-9297-4E21-89EE-4EE5C50CE6F7}">
      <dsp:nvSpPr>
        <dsp:cNvPr id="0" name=""/>
        <dsp:cNvSpPr/>
      </dsp:nvSpPr>
      <dsp:spPr>
        <a:xfrm>
          <a:off x="0" y="157665"/>
          <a:ext cx="3042944" cy="1825766"/>
        </a:xfrm>
        <a:prstGeom prst="rect">
          <a:avLst/>
        </a:prstGeom>
        <a:solidFill>
          <a:srgbClr val="D56E48"/>
        </a:solidFill>
        <a:ln w="25400" cap="flat" cmpd="sng" algn="ctr">
          <a:solidFill>
            <a:srgbClr val="D56E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Tool Interoperability:</a:t>
          </a:r>
          <a:br>
            <a:rPr lang="en-US" sz="1600" b="1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</a:br>
          <a:r>
            <a:rPr lang="en-US" sz="160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Tools built with MCP can be discovered and used by any LLM that understands the MCP protocol.</a:t>
          </a:r>
        </a:p>
      </dsp:txBody>
      <dsp:txXfrm>
        <a:off x="0" y="157665"/>
        <a:ext cx="3042944" cy="1825766"/>
      </dsp:txXfrm>
    </dsp:sp>
    <dsp:sp modelId="{7DC62C5B-AC65-4042-B255-8085579CBE54}">
      <dsp:nvSpPr>
        <dsp:cNvPr id="0" name=""/>
        <dsp:cNvSpPr/>
      </dsp:nvSpPr>
      <dsp:spPr>
        <a:xfrm>
          <a:off x="3347239" y="157665"/>
          <a:ext cx="3042944" cy="1825766"/>
        </a:xfrm>
        <a:prstGeom prst="rect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Montserrat" panose="00000500000000000000" pitchFamily="2" charset="0"/>
            </a:rPr>
            <a:t>Plug-and-Play AI Agents”: </a:t>
          </a:r>
          <a:r>
            <a:rPr lang="en-US" sz="1600" kern="1200" dirty="0">
              <a:latin typeface="Montserrat" panose="00000500000000000000" pitchFamily="2" charset="0"/>
            </a:rPr>
            <a:t>You can create tools (e.g. a sentiment analyzer or finance calculator) and "plug" them into AI agents with zero or minimal configuration.</a:t>
          </a:r>
        </a:p>
      </dsp:txBody>
      <dsp:txXfrm>
        <a:off x="3347239" y="157665"/>
        <a:ext cx="3042944" cy="1825766"/>
      </dsp:txXfrm>
    </dsp:sp>
    <dsp:sp modelId="{8E71E0B6-B60E-4361-B70E-8904A6202750}">
      <dsp:nvSpPr>
        <dsp:cNvPr id="0" name=""/>
        <dsp:cNvSpPr/>
      </dsp:nvSpPr>
      <dsp:spPr>
        <a:xfrm>
          <a:off x="6694478" y="157665"/>
          <a:ext cx="3042944" cy="1825766"/>
        </a:xfrm>
        <a:prstGeom prst="rect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Montserrat" panose="00000500000000000000" pitchFamily="2" charset="0"/>
            </a:rPr>
            <a:t>Remote Execution:</a:t>
          </a:r>
          <a:br>
            <a:rPr lang="en-US" sz="1600" kern="1200" dirty="0">
              <a:latin typeface="Montserrat" panose="00000500000000000000" pitchFamily="2" charset="0"/>
            </a:rPr>
          </a:br>
          <a:r>
            <a:rPr lang="en-US" sz="1600" kern="1200" dirty="0">
              <a:latin typeface="Montserrat" panose="00000500000000000000" pitchFamily="2" charset="0"/>
            </a:rPr>
            <a:t>You can run tools as remote services (e.g. via HTTP) and have AI models call them like APIs.</a:t>
          </a:r>
        </a:p>
      </dsp:txBody>
      <dsp:txXfrm>
        <a:off x="6694478" y="157665"/>
        <a:ext cx="3042944" cy="1825766"/>
      </dsp:txXfrm>
    </dsp:sp>
    <dsp:sp modelId="{39EA0060-C3F3-4244-94C7-0AAA7AB75968}">
      <dsp:nvSpPr>
        <dsp:cNvPr id="0" name=""/>
        <dsp:cNvSpPr/>
      </dsp:nvSpPr>
      <dsp:spPr>
        <a:xfrm>
          <a:off x="1673619" y="2287727"/>
          <a:ext cx="3042944" cy="1825766"/>
        </a:xfrm>
        <a:prstGeom prst="rect">
          <a:avLst/>
        </a:prstGeom>
        <a:solidFill>
          <a:srgbClr val="11CCDD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Gradio Support:</a:t>
          </a:r>
          <a:br>
            <a:rPr lang="en-US" sz="160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</a:br>
          <a:r>
            <a:rPr lang="en-US" sz="160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You can expose tools via Gradio interfaces with mcp=True, making it easy to turn existing apps into callable MCP tools.</a:t>
          </a:r>
        </a:p>
      </dsp:txBody>
      <dsp:txXfrm>
        <a:off x="1673619" y="2287727"/>
        <a:ext cx="3042944" cy="1825766"/>
      </dsp:txXfrm>
    </dsp:sp>
    <dsp:sp modelId="{2080E34F-B64A-4E91-9F02-F40001557041}">
      <dsp:nvSpPr>
        <dsp:cNvPr id="0" name=""/>
        <dsp:cNvSpPr/>
      </dsp:nvSpPr>
      <dsp:spPr>
        <a:xfrm>
          <a:off x="5020858" y="2287727"/>
          <a:ext cx="3042944" cy="1825766"/>
        </a:xfrm>
        <a:prstGeom prst="rect">
          <a:avLst/>
        </a:prstGeom>
        <a:solidFill>
          <a:srgbClr val="D56E48"/>
        </a:solidFill>
        <a:ln w="25400" cap="flat" cmpd="sng" algn="ctr">
          <a:solidFill>
            <a:srgbClr val="D56E4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Flexible Integration: </a:t>
          </a:r>
          <a:r>
            <a:rPr lang="en-US" sz="1600" b="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Mongolian Baiti" panose="03000500000000000000" pitchFamily="66" charset="0"/>
            </a:rPr>
            <a:t>Tools, workflows, &amp; interfaces can all be swapped &amp; recombined with minimal changes; like building with Lego blocks.</a:t>
          </a:r>
        </a:p>
      </dsp:txBody>
      <dsp:txXfrm>
        <a:off x="5020858" y="2287727"/>
        <a:ext cx="3042944" cy="1825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ABF26-CD9E-4935-AC4D-5CD35D292656}">
      <dsp:nvSpPr>
        <dsp:cNvPr id="0" name=""/>
        <dsp:cNvSpPr/>
      </dsp:nvSpPr>
      <dsp:spPr>
        <a:xfrm>
          <a:off x="0" y="32521"/>
          <a:ext cx="9264138" cy="99216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ontserrat" panose="00000500000000000000" pitchFamily="2" charset="0"/>
            </a:rPr>
            <a:t>Covered how the MCP framework facilitates seamless tool interoperability by standardizing how models, context, and protocols interact.</a:t>
          </a:r>
          <a:endParaRPr lang="en-US" sz="1800" b="0" kern="1200" dirty="0">
            <a:latin typeface="Montserrat" panose="00000500000000000000" pitchFamily="2" charset="0"/>
          </a:endParaRPr>
        </a:p>
      </dsp:txBody>
      <dsp:txXfrm>
        <a:off x="48433" y="80954"/>
        <a:ext cx="9167272" cy="895294"/>
      </dsp:txXfrm>
    </dsp:sp>
    <dsp:sp modelId="{CE5688A8-6B0D-40D5-87CC-B91F8F05AF38}">
      <dsp:nvSpPr>
        <dsp:cNvPr id="0" name=""/>
        <dsp:cNvSpPr/>
      </dsp:nvSpPr>
      <dsp:spPr>
        <a:xfrm>
          <a:off x="0" y="1177322"/>
          <a:ext cx="9264138" cy="99216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+mn-cs"/>
            </a:rPr>
            <a:t>Learned how to transform existing tools into MCP-compatible services using Gradio.</a:t>
          </a:r>
        </a:p>
      </dsp:txBody>
      <dsp:txXfrm>
        <a:off x="48433" y="1225755"/>
        <a:ext cx="9167272" cy="895294"/>
      </dsp:txXfrm>
    </dsp:sp>
    <dsp:sp modelId="{22AD7CAC-EAB9-439B-86A5-84FAC4F28D7A}">
      <dsp:nvSpPr>
        <dsp:cNvPr id="0" name=""/>
        <dsp:cNvSpPr/>
      </dsp:nvSpPr>
      <dsp:spPr>
        <a:xfrm>
          <a:off x="0" y="2322122"/>
          <a:ext cx="9264138" cy="99216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ontserrat" panose="00000500000000000000" pitchFamily="2" charset="0"/>
            </a:rPr>
            <a:t>Practiced deploying Gradio apps as MCP servers and writing Python clients that can dynamically discover tool capabilities and make remote calls through manifests and HTTP.</a:t>
          </a:r>
        </a:p>
      </dsp:txBody>
      <dsp:txXfrm>
        <a:off x="48433" y="2370555"/>
        <a:ext cx="9167272" cy="895294"/>
      </dsp:txXfrm>
    </dsp:sp>
    <dsp:sp modelId="{C70A5AB4-F688-432F-82C2-FFFAB6FA6585}">
      <dsp:nvSpPr>
        <dsp:cNvPr id="0" name=""/>
        <dsp:cNvSpPr/>
      </dsp:nvSpPr>
      <dsp:spPr>
        <a:xfrm>
          <a:off x="0" y="3466922"/>
          <a:ext cx="9264138" cy="99216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Montserrat" panose="00000500000000000000" pitchFamily="2" charset="0"/>
              <a:ea typeface="+mn-ea"/>
              <a:cs typeface="+mn-cs"/>
            </a:rPr>
            <a:t>Explored how to create intelligent agents using the OpenAI Agents SDK that can autonomously decide when and how to utilize MCP tools based on task context.</a:t>
          </a:r>
        </a:p>
      </dsp:txBody>
      <dsp:txXfrm>
        <a:off x="48433" y="3515355"/>
        <a:ext cx="9167272" cy="895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F928A81-C07A-1843-F521-332C661BE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>
            <a:extLst>
              <a:ext uri="{FF2B5EF4-FFF2-40B4-BE49-F238E27FC236}">
                <a16:creationId xmlns:a16="http://schemas.microsoft.com/office/drawing/2014/main" id="{65415935-63C8-BDA6-BAD9-FF6ACD3395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>
            <a:extLst>
              <a:ext uri="{FF2B5EF4-FFF2-40B4-BE49-F238E27FC236}">
                <a16:creationId xmlns:a16="http://schemas.microsoft.com/office/drawing/2014/main" id="{23BEE76A-FA77-D490-D05A-05AEFE6409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66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3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82" y="-1"/>
            <a:ext cx="1219838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134842" y="521528"/>
            <a:ext cx="514835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BUILD AN ADVANCED TUTOR USING MODEL CONTEXT PROTOCOL (MCP) &amp; OPENAI AGENTS SDK</a:t>
            </a:r>
            <a:endParaRPr sz="32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842" y="5586363"/>
            <a:ext cx="3856133" cy="1065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2;p5">
            <a:extLst>
              <a:ext uri="{FF2B5EF4-FFF2-40B4-BE49-F238E27FC236}">
                <a16:creationId xmlns:a16="http://schemas.microsoft.com/office/drawing/2014/main" id="{7FB99E83-5B1A-2A31-3096-0AEE80EC89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85225"/>
          <a:stretch/>
        </p:blipFill>
        <p:spPr>
          <a:xfrm>
            <a:off x="3202" y="0"/>
            <a:ext cx="12224773" cy="1013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 l="2731" t="18967" r="5593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© All rights reserved for Dr. Ryan Ahmed @Stemplicity Inc. 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366200" y="826468"/>
            <a:ext cx="11985600" cy="14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BFD1"/>
              </a:buClr>
              <a:buSzPts val="1800"/>
              <a:buFont typeface="Arial"/>
              <a:buChar char="•"/>
            </a:pPr>
            <a:r>
              <a:rPr lang="en-CA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this project, we will build an advanced AI tutor that adapts to your level and can summarize any concept, generate quizzes and flashcards.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BFD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project will leverage Model Context Protocol (MCP), which is a standardized protocol that connects AI agents to various external tools and data sources.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3B7656-F627-635D-F261-6FBBE303239C}"/>
              </a:ext>
            </a:extLst>
          </p:cNvPr>
          <p:cNvSpPr/>
          <p:nvPr/>
        </p:nvSpPr>
        <p:spPr>
          <a:xfrm>
            <a:off x="3229722" y="3361190"/>
            <a:ext cx="1842853" cy="523211"/>
          </a:xfrm>
          <a:prstGeom prst="rect">
            <a:avLst/>
          </a:prstGeom>
          <a:solidFill>
            <a:srgbClr val="0C1752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algn="ctr"/>
            <a:r>
              <a:rPr lang="en-CA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MCP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D87BBE-30AB-0AEB-7E0F-0831C1EBB9FE}"/>
              </a:ext>
            </a:extLst>
          </p:cNvPr>
          <p:cNvCxnSpPr>
            <a:cxnSpLocks/>
          </p:cNvCxnSpPr>
          <p:nvPr/>
        </p:nvCxnSpPr>
        <p:spPr>
          <a:xfrm>
            <a:off x="1028700" y="3625127"/>
            <a:ext cx="217170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E225FE-2AC8-7CD9-5D74-0D4BEED8ED9B}"/>
              </a:ext>
            </a:extLst>
          </p:cNvPr>
          <p:cNvCxnSpPr>
            <a:cxnSpLocks/>
          </p:cNvCxnSpPr>
          <p:nvPr/>
        </p:nvCxnSpPr>
        <p:spPr>
          <a:xfrm>
            <a:off x="5163718" y="3593415"/>
            <a:ext cx="1579982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E3D92F-00C6-36CC-C487-20620062D434}"/>
              </a:ext>
            </a:extLst>
          </p:cNvPr>
          <p:cNvGrpSpPr/>
          <p:nvPr/>
        </p:nvGrpSpPr>
        <p:grpSpPr>
          <a:xfrm>
            <a:off x="6818037" y="2274886"/>
            <a:ext cx="3035101" cy="4181302"/>
            <a:chOff x="7978100" y="1778923"/>
            <a:chExt cx="3449782" cy="4181302"/>
          </a:xfrm>
          <a:solidFill>
            <a:srgbClr val="002060"/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A831B43-C17C-15C1-E859-DF02DDF3D460}"/>
                </a:ext>
              </a:extLst>
            </p:cNvPr>
            <p:cNvSpPr/>
            <p:nvPr/>
          </p:nvSpPr>
          <p:spPr>
            <a:xfrm>
              <a:off x="7978100" y="1778923"/>
              <a:ext cx="3449782" cy="4181302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152FBCF-311B-89A1-28BC-06E708C199E6}"/>
                </a:ext>
              </a:extLst>
            </p:cNvPr>
            <p:cNvSpPr/>
            <p:nvPr/>
          </p:nvSpPr>
          <p:spPr>
            <a:xfrm>
              <a:off x="8666070" y="2414270"/>
              <a:ext cx="2223653" cy="714894"/>
            </a:xfrm>
            <a:prstGeom prst="roundRect">
              <a:avLst/>
            </a:prstGeom>
            <a:grpFill/>
            <a:ln w="25400" cap="flat" cmpd="sng" algn="ctr">
              <a:solidFill>
                <a:srgbClr val="D56E48"/>
              </a:solidFill>
              <a:prstDash val="solid"/>
            </a:ln>
            <a:effectLst/>
          </p:spPr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600" kern="1200" dirty="0">
                  <a:solidFill>
                    <a:srgbClr val="FFFFFF"/>
                  </a:solidFill>
                  <a:latin typeface="Montserrat" panose="00000500000000000000" pitchFamily="2" charset="0"/>
                  <a:cs typeface="Mongolian Baiti" panose="03000500000000000000" pitchFamily="66" charset="0"/>
                </a:rPr>
                <a:t>Quiz Creation Tool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1B9C8B9-88F6-6DCA-BA21-65C95FCFFE6D}"/>
                </a:ext>
              </a:extLst>
            </p:cNvPr>
            <p:cNvSpPr/>
            <p:nvPr/>
          </p:nvSpPr>
          <p:spPr>
            <a:xfrm>
              <a:off x="8666070" y="3303283"/>
              <a:ext cx="2223653" cy="714894"/>
            </a:xfrm>
            <a:prstGeom prst="roundRect">
              <a:avLst/>
            </a:prstGeom>
            <a:grpFill/>
            <a:ln w="25400" cap="flat" cmpd="sng" algn="ctr">
              <a:solidFill>
                <a:srgbClr val="D56E48"/>
              </a:solidFill>
              <a:prstDash val="solid"/>
            </a:ln>
            <a:effectLst/>
          </p:spPr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600" kern="1200" dirty="0">
                  <a:solidFill>
                    <a:srgbClr val="FFFFFF"/>
                  </a:solidFill>
                  <a:latin typeface="Montserrat" panose="00000500000000000000" pitchFamily="2" charset="0"/>
                  <a:cs typeface="Mongolian Baiti" panose="03000500000000000000" pitchFamily="66" charset="0"/>
                </a:rPr>
                <a:t>Summarization Tool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475A0F8-E0FF-18B1-402F-08A838B9A9A1}"/>
                </a:ext>
              </a:extLst>
            </p:cNvPr>
            <p:cNvSpPr/>
            <p:nvPr/>
          </p:nvSpPr>
          <p:spPr>
            <a:xfrm>
              <a:off x="8666070" y="4113825"/>
              <a:ext cx="2223653" cy="714894"/>
            </a:xfrm>
            <a:prstGeom prst="roundRect">
              <a:avLst/>
            </a:prstGeom>
            <a:grpFill/>
            <a:ln w="25400" cap="flat" cmpd="sng" algn="ctr">
              <a:solidFill>
                <a:srgbClr val="D56E48"/>
              </a:solidFill>
              <a:prstDash val="solid"/>
            </a:ln>
            <a:effectLst/>
          </p:spPr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600" kern="1200" dirty="0">
                  <a:solidFill>
                    <a:srgbClr val="FFFFFF"/>
                  </a:solidFill>
                  <a:latin typeface="Montserrat" panose="00000500000000000000" pitchFamily="2" charset="0"/>
                  <a:cs typeface="Mongolian Baiti" panose="03000500000000000000" pitchFamily="66" charset="0"/>
                </a:rPr>
                <a:t>Explainer Tool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1838E4A-6F9E-04A6-D10A-B64E7F37F54C}"/>
                </a:ext>
              </a:extLst>
            </p:cNvPr>
            <p:cNvSpPr/>
            <p:nvPr/>
          </p:nvSpPr>
          <p:spPr>
            <a:xfrm>
              <a:off x="8666070" y="4962337"/>
              <a:ext cx="2223653" cy="714894"/>
            </a:xfrm>
            <a:prstGeom prst="roundRect">
              <a:avLst/>
            </a:prstGeom>
            <a:grpFill/>
            <a:ln w="25400" cap="flat" cmpd="sng" algn="ctr">
              <a:solidFill>
                <a:srgbClr val="D56E48"/>
              </a:solidFill>
              <a:prstDash val="solid"/>
            </a:ln>
            <a:effectLst/>
          </p:spPr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600" kern="1200" dirty="0">
                  <a:solidFill>
                    <a:srgbClr val="FFFFFF"/>
                  </a:solidFill>
                  <a:latin typeface="Montserrat" panose="00000500000000000000" pitchFamily="2" charset="0"/>
                  <a:cs typeface="Mongolian Baiti" panose="03000500000000000000" pitchFamily="66" charset="0"/>
                </a:rPr>
                <a:t>Flash Card Generation Tool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39BAA18-1C1C-44A9-3EE5-4D358ED367F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60319" y="2274886"/>
            <a:ext cx="1956359" cy="682203"/>
          </a:xfrm>
          <a:prstGeom prst="rect">
            <a:avLst/>
          </a:prstGeom>
        </p:spPr>
      </p:pic>
      <p:pic>
        <p:nvPicPr>
          <p:cNvPr id="27" name="Graphic 26" descr="User outline">
            <a:extLst>
              <a:ext uri="{FF2B5EF4-FFF2-40B4-BE49-F238E27FC236}">
                <a16:creationId xmlns:a16="http://schemas.microsoft.com/office/drawing/2014/main" id="{50171560-E6AE-39C3-5F06-32D148030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0169" y="3010749"/>
            <a:ext cx="1235813" cy="123581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54A7541-7655-A46D-07A6-2AF5BD505CE6}"/>
              </a:ext>
            </a:extLst>
          </p:cNvPr>
          <p:cNvSpPr txBox="1"/>
          <p:nvPr/>
        </p:nvSpPr>
        <p:spPr>
          <a:xfrm>
            <a:off x="366201" y="2466682"/>
            <a:ext cx="28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i="1" dirty="0">
                <a:latin typeface="Montserrat" panose="00000500000000000000" pitchFamily="2" charset="0"/>
              </a:rPr>
              <a:t>Create 10 Quiz Questions about Electric Vehicles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98D9C0-E379-54A3-96D8-A9746273D364}"/>
              </a:ext>
            </a:extLst>
          </p:cNvPr>
          <p:cNvSpPr txBox="1"/>
          <p:nvPr/>
        </p:nvSpPr>
        <p:spPr>
          <a:xfrm>
            <a:off x="211872" y="5093670"/>
            <a:ext cx="5211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1" dirty="0">
                <a:latin typeface="Montserrat" panose="00000500000000000000" pitchFamily="2" charset="0"/>
              </a:rPr>
              <a:t>MCP is an open specification designed to be a standard way for models to discover &amp; interact with tools. It’s like a universal plug adapter for AI tools!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326CE9A-A744-0934-E9B3-969721933C64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684049" y="3617631"/>
            <a:ext cx="1200331" cy="1733870"/>
          </a:xfrm>
          <a:prstGeom prst="curved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9CDA84-6E67-EB99-DC71-0B76B9B2A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8" t="4469"/>
          <a:stretch/>
        </p:blipFill>
        <p:spPr bwMode="auto">
          <a:xfrm>
            <a:off x="3506444" y="2274886"/>
            <a:ext cx="1245363" cy="104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9086399-E66D-CC8E-782A-DD0975E73E0E}"/>
              </a:ext>
            </a:extLst>
          </p:cNvPr>
          <p:cNvSpPr txBox="1"/>
          <p:nvPr/>
        </p:nvSpPr>
        <p:spPr>
          <a:xfrm>
            <a:off x="6788088" y="1877707"/>
            <a:ext cx="3035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000" b="1" dirty="0">
                <a:latin typeface="Montserrat" panose="00000500000000000000" pitchFamily="2" charset="0"/>
              </a:rPr>
              <a:t>Gradio MCP 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3259A-CD2C-0446-CFDB-7C77F895E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63B532-B70B-27B1-177A-CB748A1A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B8891-9091-D8AE-274C-311260BA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ED59B6F3-FE94-D3AD-FBDF-FCCA6423DC88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Learning Outcomes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16CE7-2A01-E640-0FE1-E69B0F92F97D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73C611-BA6D-FC93-DE06-38892BF0D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461504"/>
              </p:ext>
            </p:extLst>
          </p:nvPr>
        </p:nvGraphicFramePr>
        <p:xfrm>
          <a:off x="154722" y="1789449"/>
          <a:ext cx="10222384" cy="4686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D0D5BC5-AA51-6124-3A42-ADDC656CF4D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81267" y="642643"/>
            <a:ext cx="1853533" cy="187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9147124-3C63-4A4D-8C9B-C522176F03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D9147124-3C63-4A4D-8C9B-C522176F03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30CDD22-3E00-4FDC-9E6F-41AFEF942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730CDD22-3E00-4FDC-9E6F-41AFEF9421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BCB195D-F455-475B-941C-D2633D233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1BCB195D-F455-475B-941C-D2633D2335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43EF1B-9D6B-411B-9267-2F54AF37BF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4443EF1B-9D6B-411B-9267-2F54AF37BF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68FF231-B4C1-400A-94ED-172D1EE8A4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768FF231-B4C1-400A-94ED-172D1EE8A4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CF40BDF-12E5-45F0-B713-B7958A059B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5CF40BDF-12E5-45F0-B713-B7958A059B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82" y="-1"/>
            <a:ext cx="12198382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/>
          <p:nvPr/>
        </p:nvSpPr>
        <p:spPr>
          <a:xfrm>
            <a:off x="134842" y="521528"/>
            <a:ext cx="474195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MCP?</a:t>
            </a:r>
            <a:endParaRPr sz="32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4842" y="5586363"/>
            <a:ext cx="3856133" cy="1065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2" y="0"/>
            <a:ext cx="1222477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5"/>
          <p:cNvPicPr preferRelativeResize="0"/>
          <p:nvPr/>
        </p:nvPicPr>
        <p:blipFill rotWithShape="1">
          <a:blip r:embed="rId4">
            <a:alphaModFix/>
          </a:blip>
          <a:srcRect l="2731" t="18967" r="5593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an MCP?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© All rights reserved for Dr. Ryan Ahmed @Stemplicity Inc. 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95732" y="681433"/>
            <a:ext cx="11464500" cy="9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BFD1"/>
              </a:buClr>
              <a:buSzPts val="1800"/>
              <a:buFont typeface="Arial"/>
              <a:buChar char="•"/>
            </a:pPr>
            <a:r>
              <a:rPr lang="en-CA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MCP is an open standard that lets AI models securely talk to tools, APIs, and data; it’s like a universal USB-C port for AI Applications.</a:t>
            </a:r>
            <a:endParaRPr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B90422-4B5E-CC89-B1C6-510450057745}"/>
              </a:ext>
            </a:extLst>
          </p:cNvPr>
          <p:cNvSpPr/>
          <p:nvPr/>
        </p:nvSpPr>
        <p:spPr>
          <a:xfrm>
            <a:off x="3827809" y="2730671"/>
            <a:ext cx="3258589" cy="124716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latin typeface="Montserrat" panose="00000500000000000000" pitchFamily="2" charset="0"/>
              </a:rPr>
              <a:t>AI Application</a:t>
            </a:r>
          </a:p>
        </p:txBody>
      </p:sp>
      <p:pic>
        <p:nvPicPr>
          <p:cNvPr id="2050" name="Picture 2" descr="Gmail has a new logo that's a lot more Google | The Verge">
            <a:extLst>
              <a:ext uri="{FF2B5EF4-FFF2-40B4-BE49-F238E27FC236}">
                <a16:creationId xmlns:a16="http://schemas.microsoft.com/office/drawing/2014/main" id="{9367F5A7-0DD1-83E0-C6DB-7045EBC69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0060" r="5016" b="33818"/>
          <a:stretch/>
        </p:blipFill>
        <p:spPr bwMode="auto">
          <a:xfrm>
            <a:off x="8797097" y="1447133"/>
            <a:ext cx="2423923" cy="61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lack Logo, symbol, meaning, history, PNG, brand">
            <a:extLst>
              <a:ext uri="{FF2B5EF4-FFF2-40B4-BE49-F238E27FC236}">
                <a16:creationId xmlns:a16="http://schemas.microsoft.com/office/drawing/2014/main" id="{8F1EEBAB-0956-EB48-2E6C-7AE97EDDE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8" y="1335780"/>
            <a:ext cx="1645920" cy="92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Global Icon - Free Download Seo &amp; Web Icons | IconScout">
            <a:extLst>
              <a:ext uri="{FF2B5EF4-FFF2-40B4-BE49-F238E27FC236}">
                <a16:creationId xmlns:a16="http://schemas.microsoft.com/office/drawing/2014/main" id="{AB7D1966-B98B-9ACE-CA4A-9F007DDF1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59" y="5212390"/>
            <a:ext cx="878107" cy="87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F40B0D-DF39-6CBC-8A5E-C71093EAC671}"/>
              </a:ext>
            </a:extLst>
          </p:cNvPr>
          <p:cNvSpPr txBox="1"/>
          <p:nvPr/>
        </p:nvSpPr>
        <p:spPr>
          <a:xfrm>
            <a:off x="289604" y="4747668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latin typeface="Montserrat" panose="00000500000000000000" pitchFamily="2" charset="0"/>
              </a:rPr>
              <a:t>Web APIs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6AB1886-7956-0242-02FD-6D5CB2413DAB}"/>
              </a:ext>
            </a:extLst>
          </p:cNvPr>
          <p:cNvCxnSpPr>
            <a:cxnSpLocks/>
          </p:cNvCxnSpPr>
          <p:nvPr/>
        </p:nvCxnSpPr>
        <p:spPr>
          <a:xfrm rot="10800000">
            <a:off x="1169814" y="1977896"/>
            <a:ext cx="2489662" cy="1087199"/>
          </a:xfrm>
          <a:prstGeom prst="bentConnector2">
            <a:avLst/>
          </a:prstGeom>
          <a:ln w="38100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00FBBF5-304A-DCB0-962C-7A57F629D191}"/>
              </a:ext>
            </a:extLst>
          </p:cNvPr>
          <p:cNvCxnSpPr>
            <a:cxnSpLocks/>
            <a:endCxn id="2050" idx="2"/>
          </p:cNvCxnSpPr>
          <p:nvPr/>
        </p:nvCxnSpPr>
        <p:spPr>
          <a:xfrm flipV="1">
            <a:off x="7254728" y="2061663"/>
            <a:ext cx="2754331" cy="988674"/>
          </a:xfrm>
          <a:prstGeom prst="bentConnector2">
            <a:avLst/>
          </a:prstGeom>
          <a:ln w="38100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>
            <a:extLst>
              <a:ext uri="{FF2B5EF4-FFF2-40B4-BE49-F238E27FC236}">
                <a16:creationId xmlns:a16="http://schemas.microsoft.com/office/drawing/2014/main" id="{CEE9CA41-0389-F55D-9F14-6870543D4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8" t="4469"/>
          <a:stretch/>
        </p:blipFill>
        <p:spPr bwMode="auto">
          <a:xfrm>
            <a:off x="8520526" y="2285486"/>
            <a:ext cx="610392" cy="5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1EEDCE-D1EC-F9EF-6383-0E4B3C60F8FF}"/>
              </a:ext>
            </a:extLst>
          </p:cNvPr>
          <p:cNvSpPr/>
          <p:nvPr/>
        </p:nvSpPr>
        <p:spPr>
          <a:xfrm>
            <a:off x="8260713" y="2809294"/>
            <a:ext cx="1286252" cy="511604"/>
          </a:xfrm>
          <a:prstGeom prst="roundRect">
            <a:avLst/>
          </a:prstGeom>
          <a:solidFill>
            <a:srgbClr val="D56E48"/>
          </a:solidFill>
          <a:ln w="25400" cap="flat" cmpd="sng" algn="ctr">
            <a:solidFill>
              <a:srgbClr val="D56E48"/>
            </a:solidFill>
            <a:prstDash val="solid"/>
          </a:ln>
          <a:effectLst/>
        </p:spPr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800" kern="1200" dirty="0">
                <a:solidFill>
                  <a:srgbClr val="FFFFFF"/>
                </a:solidFill>
                <a:latin typeface="Montserrat" panose="00000500000000000000" pitchFamily="2" charset="0"/>
                <a:cs typeface="Mongolian Baiti" panose="03000500000000000000" pitchFamily="66" charset="0"/>
              </a:rPr>
              <a:t>MCP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C8C009-96F2-1ED0-20EC-E26F75A7CE07}"/>
              </a:ext>
            </a:extLst>
          </p:cNvPr>
          <p:cNvSpPr/>
          <p:nvPr/>
        </p:nvSpPr>
        <p:spPr>
          <a:xfrm>
            <a:off x="1709471" y="2817014"/>
            <a:ext cx="1286252" cy="511604"/>
          </a:xfrm>
          <a:prstGeom prst="roundRect">
            <a:avLst/>
          </a:prstGeom>
          <a:solidFill>
            <a:srgbClr val="D56E48"/>
          </a:solidFill>
          <a:ln w="25400" cap="flat" cmpd="sng" algn="ctr">
            <a:solidFill>
              <a:srgbClr val="D56E48"/>
            </a:solidFill>
            <a:prstDash val="solid"/>
          </a:ln>
          <a:effectLst/>
        </p:spPr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800" kern="1200" dirty="0">
                <a:solidFill>
                  <a:srgbClr val="FFFFFF"/>
                </a:solidFill>
                <a:latin typeface="Montserrat" panose="00000500000000000000" pitchFamily="2" charset="0"/>
                <a:cs typeface="Mongolian Baiti" panose="03000500000000000000" pitchFamily="66" charset="0"/>
              </a:rPr>
              <a:t>MCP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97D9D446-5B42-C624-3AA5-38561F075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8" t="4469"/>
          <a:stretch/>
        </p:blipFill>
        <p:spPr bwMode="auto">
          <a:xfrm>
            <a:off x="2072891" y="2262911"/>
            <a:ext cx="610392" cy="5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CDE7A12-033F-6388-E34E-5BA0F0EFA82F}"/>
              </a:ext>
            </a:extLst>
          </p:cNvPr>
          <p:cNvCxnSpPr>
            <a:cxnSpLocks/>
            <a:endCxn id="3" idx="0"/>
          </p:cNvCxnSpPr>
          <p:nvPr/>
        </p:nvCxnSpPr>
        <p:spPr>
          <a:xfrm rot="10800000" flipV="1">
            <a:off x="1169814" y="3772052"/>
            <a:ext cx="2489665" cy="975615"/>
          </a:xfrm>
          <a:prstGeom prst="bentConnector2">
            <a:avLst/>
          </a:prstGeom>
          <a:ln w="38100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CAEB03-B669-D413-4F0B-CADDC844E8EA}"/>
              </a:ext>
            </a:extLst>
          </p:cNvPr>
          <p:cNvSpPr/>
          <p:nvPr/>
        </p:nvSpPr>
        <p:spPr>
          <a:xfrm>
            <a:off x="1709471" y="3523973"/>
            <a:ext cx="1286252" cy="511604"/>
          </a:xfrm>
          <a:prstGeom prst="roundRect">
            <a:avLst/>
          </a:prstGeom>
          <a:solidFill>
            <a:srgbClr val="D56E48"/>
          </a:solidFill>
          <a:ln w="25400" cap="flat" cmpd="sng" algn="ctr">
            <a:solidFill>
              <a:srgbClr val="D56E48"/>
            </a:solidFill>
            <a:prstDash val="solid"/>
          </a:ln>
          <a:effectLst/>
        </p:spPr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800" kern="1200" dirty="0">
                <a:solidFill>
                  <a:srgbClr val="FFFFFF"/>
                </a:solidFill>
                <a:latin typeface="Montserrat" panose="00000500000000000000" pitchFamily="2" charset="0"/>
                <a:cs typeface="Mongolian Baiti" panose="03000500000000000000" pitchFamily="66" charset="0"/>
              </a:rPr>
              <a:t>MCP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91002A4C-515A-06F7-D02D-B935DD6F95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8" t="4469"/>
          <a:stretch/>
        </p:blipFill>
        <p:spPr bwMode="auto">
          <a:xfrm>
            <a:off x="2110064" y="4004057"/>
            <a:ext cx="610392" cy="5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03C6A79-7161-E27A-E8BF-46C69E6C4E67}"/>
              </a:ext>
            </a:extLst>
          </p:cNvPr>
          <p:cNvCxnSpPr>
            <a:cxnSpLocks/>
          </p:cNvCxnSpPr>
          <p:nvPr/>
        </p:nvCxnSpPr>
        <p:spPr>
          <a:xfrm>
            <a:off x="7224219" y="3722036"/>
            <a:ext cx="2859119" cy="1168546"/>
          </a:xfrm>
          <a:prstGeom prst="bentConnector3">
            <a:avLst>
              <a:gd name="adj1" fmla="val 100008"/>
            </a:avLst>
          </a:prstGeom>
          <a:ln w="38100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A257096-06C7-04EA-6486-8ABA34404324}"/>
              </a:ext>
            </a:extLst>
          </p:cNvPr>
          <p:cNvSpPr/>
          <p:nvPr/>
        </p:nvSpPr>
        <p:spPr>
          <a:xfrm>
            <a:off x="8303164" y="3483548"/>
            <a:ext cx="1286252" cy="511604"/>
          </a:xfrm>
          <a:prstGeom prst="roundRect">
            <a:avLst/>
          </a:prstGeom>
          <a:solidFill>
            <a:srgbClr val="D56E48"/>
          </a:solidFill>
          <a:ln w="25400" cap="flat" cmpd="sng" algn="ctr">
            <a:solidFill>
              <a:srgbClr val="D56E48"/>
            </a:solidFill>
            <a:prstDash val="solid"/>
          </a:ln>
          <a:effectLst/>
        </p:spPr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CA" sz="1800" kern="1200" dirty="0">
                <a:solidFill>
                  <a:srgbClr val="FFFFFF"/>
                </a:solidFill>
                <a:latin typeface="Montserrat" panose="00000500000000000000" pitchFamily="2" charset="0"/>
                <a:cs typeface="Mongolian Baiti" panose="03000500000000000000" pitchFamily="66" charset="0"/>
              </a:rPr>
              <a:t>MCP</a:t>
            </a:r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A3404191-71EC-A61D-0C26-338750024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8" t="4469"/>
          <a:stretch/>
        </p:blipFill>
        <p:spPr bwMode="auto">
          <a:xfrm>
            <a:off x="8702973" y="3945859"/>
            <a:ext cx="610392" cy="5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D311592-0184-00BF-A686-8D51E9D88B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3129" y="4747667"/>
            <a:ext cx="1760418" cy="11736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0EAD240-5F2F-D66B-93DB-DD803B7ED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5">
            <a:extLst>
              <a:ext uri="{FF2B5EF4-FFF2-40B4-BE49-F238E27FC236}">
                <a16:creationId xmlns:a16="http://schemas.microsoft.com/office/drawing/2014/main" id="{6014C496-E6BA-A0D1-9E58-E8A71540EB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2" y="0"/>
            <a:ext cx="1222477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5">
            <a:extLst>
              <a:ext uri="{FF2B5EF4-FFF2-40B4-BE49-F238E27FC236}">
                <a16:creationId xmlns:a16="http://schemas.microsoft.com/office/drawing/2014/main" id="{BCD10EDA-DBD8-D81A-F229-DE2F7482AE3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731" t="18967" r="5593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>
            <a:extLst>
              <a:ext uri="{FF2B5EF4-FFF2-40B4-BE49-F238E27FC236}">
                <a16:creationId xmlns:a16="http://schemas.microsoft.com/office/drawing/2014/main" id="{231686D6-7797-676F-010C-E0CB9759A86B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Why MCP?</a:t>
            </a:r>
            <a:endParaRPr dirty="0"/>
          </a:p>
        </p:txBody>
      </p:sp>
      <p:sp>
        <p:nvSpPr>
          <p:cNvPr id="115" name="Google Shape;115;p5">
            <a:extLst>
              <a:ext uri="{FF2B5EF4-FFF2-40B4-BE49-F238E27FC236}">
                <a16:creationId xmlns:a16="http://schemas.microsoft.com/office/drawing/2014/main" id="{C4BC0F5D-D85D-6DFE-110B-8D00E40536F6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© All rights reserved for Dr. Ryan Ahmed @Stemplicity Inc. </a:t>
            </a:r>
            <a:endParaRPr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755CA2E-ADAA-0A4A-EA2E-A05919E42C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145135"/>
              </p:ext>
            </p:extLst>
          </p:nvPr>
        </p:nvGraphicFramePr>
        <p:xfrm>
          <a:off x="337603" y="832855"/>
          <a:ext cx="9737423" cy="427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7219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8053FF-9297-4E21-89EE-4EE5C50CE6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2F8053FF-9297-4E21-89EE-4EE5C50CE6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C62C5B-AC65-4042-B255-8085579CBE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7DC62C5B-AC65-4042-B255-8085579CBE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E71E0B6-B60E-4361-B70E-8904A6202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8E71E0B6-B60E-4361-B70E-8904A62027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9EA0060-C3F3-4244-94C7-0AAA7AB759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39EA0060-C3F3-4244-94C7-0AAA7AB759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080E34F-B64A-4E91-9F02-F400015570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2080E34F-B64A-4E91-9F02-F400015570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25A83-A45E-B299-F409-21F31FFD4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48457-AB03-32DC-B192-B2B84F4C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52D3D0-75E9-DDC2-5DE0-ECAA9985E8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33456656-D0C3-6C4D-D3FC-D12A263A3D68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5A031-2E6F-9766-33E1-D5ED16FCBFF1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C1CCF-5CCC-FAAB-0CB4-3AF09F06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14" y="747533"/>
            <a:ext cx="1924946" cy="190387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E24D872-DDC7-DEAD-E0C1-41E38A1C87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0289269"/>
              </p:ext>
            </p:extLst>
          </p:nvPr>
        </p:nvGraphicFramePr>
        <p:xfrm>
          <a:off x="500964" y="1253741"/>
          <a:ext cx="9264138" cy="4491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3589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6AABF26-CD9E-4935-AC4D-5CD35D2926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26AABF26-CD9E-4935-AC4D-5CD35D2926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E5688A8-6B0D-40D5-87CC-B91F8F05A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CE5688A8-6B0D-40D5-87CC-B91F8F05AF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2AD7CAC-EAB9-439B-86A5-84FAC4F28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22AD7CAC-EAB9-439B-86A5-84FAC4F28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0A5AB4-F688-432F-82C2-FFFAB6FA6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C70A5AB4-F688-432F-82C2-FFFAB6FA65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6990" y="1992488"/>
            <a:ext cx="5198017" cy="1436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/>
          <p:nvPr/>
        </p:nvSpPr>
        <p:spPr>
          <a:xfrm>
            <a:off x="3306715" y="3495040"/>
            <a:ext cx="557856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585</Words>
  <Application>Microsoft Office PowerPoint</Application>
  <PresentationFormat>Widescreen</PresentationFormat>
  <Paragraphs>45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kukesh kodess</dc:creator>
  <cp:lastModifiedBy>Ahmed, Ryan</cp:lastModifiedBy>
  <cp:revision>21</cp:revision>
  <dcterms:created xsi:type="dcterms:W3CDTF">2019-11-18T17:58:36Z</dcterms:created>
  <dcterms:modified xsi:type="dcterms:W3CDTF">2025-05-09T20:14:33Z</dcterms:modified>
</cp:coreProperties>
</file>