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565" r:id="rId2"/>
    <p:sldId id="4221" r:id="rId3"/>
    <p:sldId id="4118" r:id="rId4"/>
    <p:sldId id="4119" r:id="rId5"/>
    <p:sldId id="4120" r:id="rId6"/>
    <p:sldId id="4121" r:id="rId7"/>
    <p:sldId id="4122" r:id="rId8"/>
    <p:sldId id="4123" r:id="rId9"/>
    <p:sldId id="4218" r:id="rId10"/>
    <p:sldId id="4228" r:id="rId11"/>
    <p:sldId id="27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BFD1"/>
    <a:srgbClr val="D56E48"/>
    <a:srgbClr val="0C1752"/>
    <a:srgbClr val="11CCDD"/>
    <a:srgbClr val="E3E9EE"/>
    <a:srgbClr val="FFFFFF"/>
    <a:srgbClr val="F09063"/>
    <a:srgbClr val="F9F9F9"/>
    <a:srgbClr val="E7C24C"/>
    <a:srgbClr val="FF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721"/>
  </p:normalViewPr>
  <p:slideViewPr>
    <p:cSldViewPr snapToGrid="0" snapToObjects="1">
      <p:cViewPr varScale="1">
        <p:scale>
          <a:sx n="111" d="100"/>
          <a:sy n="111" d="100"/>
        </p:scale>
        <p:origin x="39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BB5DF1-6160-48DA-9244-780755A51C3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566F586A-A994-4804-9C96-3046E55639C7}">
      <dgm:prSet phldrT="[Text]" custT="1"/>
      <dgm:spPr>
        <a:solidFill>
          <a:srgbClr val="0C1752"/>
        </a:solidFill>
        <a:ln>
          <a:solidFill>
            <a:srgbClr val="0C1752"/>
          </a:solidFill>
        </a:ln>
      </dgm:spPr>
      <dgm:t>
        <a:bodyPr/>
        <a:lstStyle/>
        <a:p>
          <a:r>
            <a:rPr lang="en-CA" sz="2200" dirty="0">
              <a:latin typeface="Montserrat" panose="00000500000000000000" pitchFamily="2" charset="0"/>
            </a:rPr>
            <a:t>Communicate with powerful AI vision models using their APIs.</a:t>
          </a:r>
          <a:endParaRPr lang="en-CA" sz="2200" dirty="0">
            <a:latin typeface="Montserrat" panose="00000500000000000000" pitchFamily="2" charset="0"/>
            <a:cs typeface="Mongolian Baiti" panose="03000500000000000000" pitchFamily="66" charset="0"/>
          </a:endParaRPr>
        </a:p>
      </dgm:t>
    </dgm:pt>
    <dgm:pt modelId="{0E646359-7774-44D7-A78E-48FF645A581F}" type="parTrans" cxnId="{9FB5AB61-78F8-4CE9-BA1C-2D3174FA942B}">
      <dgm:prSet/>
      <dgm:spPr/>
      <dgm:t>
        <a:bodyPr/>
        <a:lstStyle/>
        <a:p>
          <a:endParaRPr lang="en-CA" sz="2200">
            <a:latin typeface="Montserrat" panose="00000500000000000000" pitchFamily="2" charset="0"/>
            <a:cs typeface="Mongolian Baiti" panose="03000500000000000000" pitchFamily="66" charset="0"/>
          </a:endParaRPr>
        </a:p>
      </dgm:t>
    </dgm:pt>
    <dgm:pt modelId="{354A0CE6-2E67-42BB-BD99-61C4184CA873}" type="sibTrans" cxnId="{9FB5AB61-78F8-4CE9-BA1C-2D3174FA942B}">
      <dgm:prSet/>
      <dgm:spPr/>
      <dgm:t>
        <a:bodyPr/>
        <a:lstStyle/>
        <a:p>
          <a:endParaRPr lang="en-CA" sz="2200">
            <a:latin typeface="Montserrat" panose="00000500000000000000" pitchFamily="2" charset="0"/>
            <a:cs typeface="Mongolian Baiti" panose="03000500000000000000" pitchFamily="66" charset="0"/>
          </a:endParaRPr>
        </a:p>
      </dgm:t>
    </dgm:pt>
    <dgm:pt modelId="{AE448167-5109-44D4-A3C5-12D725999213}">
      <dgm:prSet custT="1"/>
      <dgm:spPr>
        <a:solidFill>
          <a:srgbClr val="D56E48"/>
        </a:solidFill>
      </dgm:spPr>
      <dgm:t>
        <a:bodyPr/>
        <a:lstStyle/>
        <a:p>
          <a:pPr>
            <a:buNone/>
          </a:pPr>
          <a:r>
            <a:rPr lang="en-CA" sz="2200" dirty="0">
              <a:latin typeface="Montserrat" panose="00000500000000000000" pitchFamily="2" charset="0"/>
            </a:rPr>
            <a:t>Master the art of Prompt Engineering including context, instruction, input, &amp; output indicator</a:t>
          </a:r>
        </a:p>
      </dgm:t>
    </dgm:pt>
    <dgm:pt modelId="{5123E949-F346-46BA-A368-4E1D25A8C35C}" type="parTrans" cxnId="{4E2B83F8-C3D6-4BF3-B556-F1BFC3878475}">
      <dgm:prSet/>
      <dgm:spPr/>
      <dgm:t>
        <a:bodyPr/>
        <a:lstStyle/>
        <a:p>
          <a:endParaRPr lang="en-CA" sz="2200"/>
        </a:p>
      </dgm:t>
    </dgm:pt>
    <dgm:pt modelId="{1457EFAC-A666-4F84-9CDF-7FC3E9D09F89}" type="sibTrans" cxnId="{4E2B83F8-C3D6-4BF3-B556-F1BFC3878475}">
      <dgm:prSet/>
      <dgm:spPr/>
      <dgm:t>
        <a:bodyPr/>
        <a:lstStyle/>
        <a:p>
          <a:endParaRPr lang="en-CA" sz="2200"/>
        </a:p>
      </dgm:t>
    </dgm:pt>
    <dgm:pt modelId="{C1F894C9-D488-4314-BCF5-BD051D4FE019}">
      <dgm:prSet custT="1"/>
      <dgm:spPr>
        <a:solidFill>
          <a:srgbClr val="1BBFD1"/>
        </a:solidFill>
      </dgm:spPr>
      <dgm:t>
        <a:bodyPr/>
        <a:lstStyle/>
        <a:p>
          <a:pPr>
            <a:buNone/>
          </a:pPr>
          <a:r>
            <a:rPr lang="en-CA" sz="2200" dirty="0">
              <a:latin typeface="Montserrat" panose="00000500000000000000" pitchFamily="2" charset="0"/>
            </a:rPr>
            <a:t>Discover how to </a:t>
          </a:r>
          <a:r>
            <a:rPr lang="en-US" sz="2200" dirty="0">
              <a:latin typeface="Montserrat" panose="00000500000000000000" pitchFamily="2" charset="0"/>
            </a:rPr>
            <a:t>convert an image into a base64-encoded string for OpenAI API call.</a:t>
          </a:r>
          <a:endParaRPr lang="en-CA" sz="2200" dirty="0">
            <a:latin typeface="Montserrat" panose="00000500000000000000" pitchFamily="2" charset="0"/>
          </a:endParaRPr>
        </a:p>
      </dgm:t>
    </dgm:pt>
    <dgm:pt modelId="{7373A1BB-76A0-44EB-A759-B3D75BFC2FAA}" type="parTrans" cxnId="{35C1CD63-6D2F-448E-89BC-1CB8E09A866A}">
      <dgm:prSet/>
      <dgm:spPr/>
      <dgm:t>
        <a:bodyPr/>
        <a:lstStyle/>
        <a:p>
          <a:endParaRPr lang="en-CA" sz="2200"/>
        </a:p>
      </dgm:t>
    </dgm:pt>
    <dgm:pt modelId="{A97152BF-695F-46D2-BB2C-DF8FDB6F8AF4}" type="sibTrans" cxnId="{35C1CD63-6D2F-448E-89BC-1CB8E09A866A}">
      <dgm:prSet/>
      <dgm:spPr/>
      <dgm:t>
        <a:bodyPr/>
        <a:lstStyle/>
        <a:p>
          <a:endParaRPr lang="en-CA" sz="2200"/>
        </a:p>
      </dgm:t>
    </dgm:pt>
    <dgm:pt modelId="{AA5A22FE-0DEC-4F38-BD97-9386265129F5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>
            <a:buNone/>
          </a:pPr>
          <a:r>
            <a:rPr lang="en-US" sz="2200" dirty="0">
              <a:latin typeface="Montserrat" panose="00000500000000000000" pitchFamily="2" charset="0"/>
            </a:rPr>
            <a:t>Understand the difference between zero-shot few-shot and chain-of-thought prompting</a:t>
          </a:r>
          <a:endParaRPr lang="en-CA" sz="2200" dirty="0">
            <a:latin typeface="Montserrat" panose="00000500000000000000" pitchFamily="2" charset="0"/>
          </a:endParaRPr>
        </a:p>
      </dgm:t>
    </dgm:pt>
    <dgm:pt modelId="{ABD34BC0-25C9-4D95-AB8E-438DD5643D02}" type="parTrans" cxnId="{95F64501-156B-4D85-8397-71A0F1ECEC57}">
      <dgm:prSet/>
      <dgm:spPr/>
      <dgm:t>
        <a:bodyPr/>
        <a:lstStyle/>
        <a:p>
          <a:endParaRPr lang="en-CA"/>
        </a:p>
      </dgm:t>
    </dgm:pt>
    <dgm:pt modelId="{8CB5B2BC-951A-4AE1-8957-2007BF42286D}" type="sibTrans" cxnId="{95F64501-156B-4D85-8397-71A0F1ECEC57}">
      <dgm:prSet/>
      <dgm:spPr/>
      <dgm:t>
        <a:bodyPr/>
        <a:lstStyle/>
        <a:p>
          <a:endParaRPr lang="en-CA"/>
        </a:p>
      </dgm:t>
    </dgm:pt>
    <dgm:pt modelId="{91AECCB5-357E-4817-8D8B-617F328E7EE2}" type="pres">
      <dgm:prSet presAssocID="{C5BB5DF1-6160-48DA-9244-780755A51C37}" presName="diagram" presStyleCnt="0">
        <dgm:presLayoutVars>
          <dgm:dir/>
          <dgm:resizeHandles val="exact"/>
        </dgm:presLayoutVars>
      </dgm:prSet>
      <dgm:spPr/>
    </dgm:pt>
    <dgm:pt modelId="{1B558E55-37DC-4859-9ABB-EFE02DEEEF05}" type="pres">
      <dgm:prSet presAssocID="{566F586A-A994-4804-9C96-3046E55639C7}" presName="node" presStyleLbl="node1" presStyleIdx="0" presStyleCnt="4">
        <dgm:presLayoutVars>
          <dgm:bulletEnabled val="1"/>
        </dgm:presLayoutVars>
      </dgm:prSet>
      <dgm:spPr/>
    </dgm:pt>
    <dgm:pt modelId="{37F8B5B6-4041-4689-A87E-63C71563838F}" type="pres">
      <dgm:prSet presAssocID="{354A0CE6-2E67-42BB-BD99-61C4184CA873}" presName="sibTrans" presStyleCnt="0"/>
      <dgm:spPr/>
    </dgm:pt>
    <dgm:pt modelId="{AE55CE9D-D41C-43D7-8AF1-C7109FBA504A}" type="pres">
      <dgm:prSet presAssocID="{AE448167-5109-44D4-A3C5-12D725999213}" presName="node" presStyleLbl="node1" presStyleIdx="1" presStyleCnt="4">
        <dgm:presLayoutVars>
          <dgm:bulletEnabled val="1"/>
        </dgm:presLayoutVars>
      </dgm:prSet>
      <dgm:spPr/>
    </dgm:pt>
    <dgm:pt modelId="{2F6C3DB3-C2CF-41EB-AC92-395D32935A6C}" type="pres">
      <dgm:prSet presAssocID="{1457EFAC-A666-4F84-9CDF-7FC3E9D09F89}" presName="sibTrans" presStyleCnt="0"/>
      <dgm:spPr/>
    </dgm:pt>
    <dgm:pt modelId="{8226650B-3D7E-406E-A780-D1EF6EE84AE8}" type="pres">
      <dgm:prSet presAssocID="{AA5A22FE-0DEC-4F38-BD97-9386265129F5}" presName="node" presStyleLbl="node1" presStyleIdx="2" presStyleCnt="4">
        <dgm:presLayoutVars>
          <dgm:bulletEnabled val="1"/>
        </dgm:presLayoutVars>
      </dgm:prSet>
      <dgm:spPr/>
    </dgm:pt>
    <dgm:pt modelId="{4069715E-4DC3-42E6-9F79-E04E9BA489B7}" type="pres">
      <dgm:prSet presAssocID="{8CB5B2BC-951A-4AE1-8957-2007BF42286D}" presName="sibTrans" presStyleCnt="0"/>
      <dgm:spPr/>
    </dgm:pt>
    <dgm:pt modelId="{895A8B87-AFED-48A0-9055-60A1D952B9E9}" type="pres">
      <dgm:prSet presAssocID="{C1F894C9-D488-4314-BCF5-BD051D4FE019}" presName="node" presStyleLbl="node1" presStyleIdx="3" presStyleCnt="4">
        <dgm:presLayoutVars>
          <dgm:bulletEnabled val="1"/>
        </dgm:presLayoutVars>
      </dgm:prSet>
      <dgm:spPr/>
    </dgm:pt>
  </dgm:ptLst>
  <dgm:cxnLst>
    <dgm:cxn modelId="{95F64501-156B-4D85-8397-71A0F1ECEC57}" srcId="{C5BB5DF1-6160-48DA-9244-780755A51C37}" destId="{AA5A22FE-0DEC-4F38-BD97-9386265129F5}" srcOrd="2" destOrd="0" parTransId="{ABD34BC0-25C9-4D95-AB8E-438DD5643D02}" sibTransId="{8CB5B2BC-951A-4AE1-8957-2007BF42286D}"/>
    <dgm:cxn modelId="{8D874905-73C9-4E87-B0B0-20AFAE1624E1}" type="presOf" srcId="{566F586A-A994-4804-9C96-3046E55639C7}" destId="{1B558E55-37DC-4859-9ABB-EFE02DEEEF05}" srcOrd="0" destOrd="0" presId="urn:microsoft.com/office/officeart/2005/8/layout/default"/>
    <dgm:cxn modelId="{9FB5AB61-78F8-4CE9-BA1C-2D3174FA942B}" srcId="{C5BB5DF1-6160-48DA-9244-780755A51C37}" destId="{566F586A-A994-4804-9C96-3046E55639C7}" srcOrd="0" destOrd="0" parTransId="{0E646359-7774-44D7-A78E-48FF645A581F}" sibTransId="{354A0CE6-2E67-42BB-BD99-61C4184CA873}"/>
    <dgm:cxn modelId="{35C1CD63-6D2F-448E-89BC-1CB8E09A866A}" srcId="{C5BB5DF1-6160-48DA-9244-780755A51C37}" destId="{C1F894C9-D488-4314-BCF5-BD051D4FE019}" srcOrd="3" destOrd="0" parTransId="{7373A1BB-76A0-44EB-A759-B3D75BFC2FAA}" sibTransId="{A97152BF-695F-46D2-BB2C-DF8FDB6F8AF4}"/>
    <dgm:cxn modelId="{302B5A66-13D2-44A8-A3DB-44CE08BFBCA8}" type="presOf" srcId="{AE448167-5109-44D4-A3C5-12D725999213}" destId="{AE55CE9D-D41C-43D7-8AF1-C7109FBA504A}" srcOrd="0" destOrd="0" presId="urn:microsoft.com/office/officeart/2005/8/layout/default"/>
    <dgm:cxn modelId="{8114E394-479B-4A4F-A73A-5A5BA4DC2FEB}" type="presOf" srcId="{C1F894C9-D488-4314-BCF5-BD051D4FE019}" destId="{895A8B87-AFED-48A0-9055-60A1D952B9E9}" srcOrd="0" destOrd="0" presId="urn:microsoft.com/office/officeart/2005/8/layout/default"/>
    <dgm:cxn modelId="{EE5007DB-DF1E-491F-845F-7CBA87A23D25}" type="presOf" srcId="{AA5A22FE-0DEC-4F38-BD97-9386265129F5}" destId="{8226650B-3D7E-406E-A780-D1EF6EE84AE8}" srcOrd="0" destOrd="0" presId="urn:microsoft.com/office/officeart/2005/8/layout/default"/>
    <dgm:cxn modelId="{BCF0D0E2-7832-4736-98E9-D156945CD970}" type="presOf" srcId="{C5BB5DF1-6160-48DA-9244-780755A51C37}" destId="{91AECCB5-357E-4817-8D8B-617F328E7EE2}" srcOrd="0" destOrd="0" presId="urn:microsoft.com/office/officeart/2005/8/layout/default"/>
    <dgm:cxn modelId="{4E2B83F8-C3D6-4BF3-B556-F1BFC3878475}" srcId="{C5BB5DF1-6160-48DA-9244-780755A51C37}" destId="{AE448167-5109-44D4-A3C5-12D725999213}" srcOrd="1" destOrd="0" parTransId="{5123E949-F346-46BA-A368-4E1D25A8C35C}" sibTransId="{1457EFAC-A666-4F84-9CDF-7FC3E9D09F89}"/>
    <dgm:cxn modelId="{8A1C0F08-D7F6-4EF0-BBC7-A54829BBDEC1}" type="presParOf" srcId="{91AECCB5-357E-4817-8D8B-617F328E7EE2}" destId="{1B558E55-37DC-4859-9ABB-EFE02DEEEF05}" srcOrd="0" destOrd="0" presId="urn:microsoft.com/office/officeart/2005/8/layout/default"/>
    <dgm:cxn modelId="{04309D3C-9431-413A-9C10-C831746B1D70}" type="presParOf" srcId="{91AECCB5-357E-4817-8D8B-617F328E7EE2}" destId="{37F8B5B6-4041-4689-A87E-63C71563838F}" srcOrd="1" destOrd="0" presId="urn:microsoft.com/office/officeart/2005/8/layout/default"/>
    <dgm:cxn modelId="{538FAF6E-D51B-41C6-9575-033314958094}" type="presParOf" srcId="{91AECCB5-357E-4817-8D8B-617F328E7EE2}" destId="{AE55CE9D-D41C-43D7-8AF1-C7109FBA504A}" srcOrd="2" destOrd="0" presId="urn:microsoft.com/office/officeart/2005/8/layout/default"/>
    <dgm:cxn modelId="{DC5E6548-A108-40DF-AA90-842A08FBE16B}" type="presParOf" srcId="{91AECCB5-357E-4817-8D8B-617F328E7EE2}" destId="{2F6C3DB3-C2CF-41EB-AC92-395D32935A6C}" srcOrd="3" destOrd="0" presId="urn:microsoft.com/office/officeart/2005/8/layout/default"/>
    <dgm:cxn modelId="{2553BDB1-C5BA-44E8-B022-565F871963BA}" type="presParOf" srcId="{91AECCB5-357E-4817-8D8B-617F328E7EE2}" destId="{8226650B-3D7E-406E-A780-D1EF6EE84AE8}" srcOrd="4" destOrd="0" presId="urn:microsoft.com/office/officeart/2005/8/layout/default"/>
    <dgm:cxn modelId="{62B9CACA-E6BE-40FF-8092-242A4EEAC492}" type="presParOf" srcId="{91AECCB5-357E-4817-8D8B-617F328E7EE2}" destId="{4069715E-4DC3-42E6-9F79-E04E9BA489B7}" srcOrd="5" destOrd="0" presId="urn:microsoft.com/office/officeart/2005/8/layout/default"/>
    <dgm:cxn modelId="{B96AA8B6-8B79-4AB2-AEBD-C3CDD67C5106}" type="presParOf" srcId="{91AECCB5-357E-4817-8D8B-617F328E7EE2}" destId="{895A8B87-AFED-48A0-9055-60A1D952B9E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75956B-7142-45B3-8DE5-D244F09C1DB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C8D2E032-0B97-48FC-A6CA-0BD000138640}">
      <dgm:prSet custT="1"/>
      <dgm:spPr>
        <a:solidFill>
          <a:srgbClr val="D56E48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CA" sz="1900" dirty="0">
              <a:latin typeface="Montserrat" panose="00000500000000000000" pitchFamily="2" charset="0"/>
            </a:rPr>
            <a:t>Learned how to develop intelligent, AI-powered applications that can process and interpret image data using OpenAI’s vision capabilities.</a:t>
          </a:r>
          <a:endParaRPr lang="en-US" sz="1900" dirty="0">
            <a:latin typeface="Montserrat" panose="00000500000000000000" pitchFamily="2" charset="0"/>
          </a:endParaRPr>
        </a:p>
      </dgm:t>
    </dgm:pt>
    <dgm:pt modelId="{52B61E58-110A-49C3-9F54-2D90926C9003}" type="parTrans" cxnId="{682BE536-069F-4200-8BE3-4154DDC27BE1}">
      <dgm:prSet/>
      <dgm:spPr/>
      <dgm:t>
        <a:bodyPr/>
        <a:lstStyle/>
        <a:p>
          <a:endParaRPr lang="en-CA" sz="1900"/>
        </a:p>
      </dgm:t>
    </dgm:pt>
    <dgm:pt modelId="{259148F1-C963-47A5-8CB6-21BE506A50F1}" type="sibTrans" cxnId="{682BE536-069F-4200-8BE3-4154DDC27BE1}">
      <dgm:prSet/>
      <dgm:spPr/>
      <dgm:t>
        <a:bodyPr/>
        <a:lstStyle/>
        <a:p>
          <a:endParaRPr lang="en-CA" sz="1900"/>
        </a:p>
      </dgm:t>
    </dgm:pt>
    <dgm:pt modelId="{3F60270D-61FC-46A0-9508-62400497EC1E}">
      <dgm:prSet custT="1"/>
      <dgm:spPr>
        <a:solidFill>
          <a:srgbClr val="D56E48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>
              <a:solidFill>
                <a:prstClr val="white"/>
              </a:solidFill>
              <a:latin typeface="Montserrat" panose="00000500000000000000" pitchFamily="2" charset="0"/>
              <a:ea typeface="+mn-ea"/>
              <a:cs typeface="+mn-cs"/>
            </a:rPr>
            <a:t>Understood that prompt engineering is both a skill and an art—well-structured prompts are essential for generating consistent and accurate outputs from AI models.</a:t>
          </a:r>
        </a:p>
      </dgm:t>
    </dgm:pt>
    <dgm:pt modelId="{6D990414-DA52-4D47-B225-56B7C708414B}" type="parTrans" cxnId="{1B735E6C-C5E9-49BD-B15E-833796C51D25}">
      <dgm:prSet/>
      <dgm:spPr/>
      <dgm:t>
        <a:bodyPr/>
        <a:lstStyle/>
        <a:p>
          <a:endParaRPr lang="en-CA" sz="1900"/>
        </a:p>
      </dgm:t>
    </dgm:pt>
    <dgm:pt modelId="{46479F50-9624-4831-ABDA-191269A31156}" type="sibTrans" cxnId="{1B735E6C-C5E9-49BD-B15E-833796C51D25}">
      <dgm:prSet/>
      <dgm:spPr/>
      <dgm:t>
        <a:bodyPr/>
        <a:lstStyle/>
        <a:p>
          <a:endParaRPr lang="en-CA" sz="1900"/>
        </a:p>
      </dgm:t>
    </dgm:pt>
    <dgm:pt modelId="{98345771-BEDD-4E41-9227-CD9BD789DE8E}">
      <dgm:prSet custT="1"/>
      <dgm:spPr>
        <a:solidFill>
          <a:srgbClr val="D56E48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>
              <a:solidFill>
                <a:prstClr val="white"/>
              </a:solidFill>
              <a:latin typeface="Montserrat" panose="00000500000000000000" pitchFamily="2" charset="0"/>
              <a:ea typeface="+mn-ea"/>
              <a:cs typeface="+mn-cs"/>
            </a:rPr>
            <a:t>Gained practical skills in defining Python functions to perform specific tasks effectively and efficiently.</a:t>
          </a:r>
        </a:p>
      </dgm:t>
    </dgm:pt>
    <dgm:pt modelId="{93BA8C1C-03B7-420D-A4DE-A5A226E6A8D1}" type="parTrans" cxnId="{76D80BD4-16FA-4D09-8E66-BA1ACB94D137}">
      <dgm:prSet/>
      <dgm:spPr/>
      <dgm:t>
        <a:bodyPr/>
        <a:lstStyle/>
        <a:p>
          <a:endParaRPr lang="en-CA" sz="1900"/>
        </a:p>
      </dgm:t>
    </dgm:pt>
    <dgm:pt modelId="{6FF7859E-D66D-438F-8A37-4CFBFF65C2C9}" type="sibTrans" cxnId="{76D80BD4-16FA-4D09-8E66-BA1ACB94D137}">
      <dgm:prSet/>
      <dgm:spPr/>
      <dgm:t>
        <a:bodyPr/>
        <a:lstStyle/>
        <a:p>
          <a:endParaRPr lang="en-CA" sz="1900"/>
        </a:p>
      </dgm:t>
    </dgm:pt>
    <dgm:pt modelId="{D0CCD457-7D44-40F6-A1E5-BE2FB793C746}" type="pres">
      <dgm:prSet presAssocID="{E375956B-7142-45B3-8DE5-D244F09C1DB8}" presName="linear" presStyleCnt="0">
        <dgm:presLayoutVars>
          <dgm:animLvl val="lvl"/>
          <dgm:resizeHandles val="exact"/>
        </dgm:presLayoutVars>
      </dgm:prSet>
      <dgm:spPr/>
    </dgm:pt>
    <dgm:pt modelId="{EFBD4A4C-43A2-4840-AABB-D7653C95F957}" type="pres">
      <dgm:prSet presAssocID="{C8D2E032-0B97-48FC-A6CA-0BD00013864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E6AD6D8-D2C0-4606-8EDC-5558C7DB5137}" type="pres">
      <dgm:prSet presAssocID="{259148F1-C963-47A5-8CB6-21BE506A50F1}" presName="spacer" presStyleCnt="0"/>
      <dgm:spPr/>
    </dgm:pt>
    <dgm:pt modelId="{AE0A5BF5-8B65-47E8-8727-9F74E62FB2A6}" type="pres">
      <dgm:prSet presAssocID="{3F60270D-61FC-46A0-9508-62400497EC1E}" presName="parentText" presStyleLbl="node1" presStyleIdx="1" presStyleCnt="3">
        <dgm:presLayoutVars>
          <dgm:chMax val="0"/>
          <dgm:bulletEnabled val="1"/>
        </dgm:presLayoutVars>
      </dgm:prSet>
      <dgm:spPr>
        <a:xfrm>
          <a:off x="0" y="1637402"/>
          <a:ext cx="9264138" cy="1216800"/>
        </a:xfrm>
        <a:prstGeom prst="roundRect">
          <a:avLst/>
        </a:prstGeom>
      </dgm:spPr>
    </dgm:pt>
    <dgm:pt modelId="{7FE24D0F-56D1-4712-9717-80230FF74478}" type="pres">
      <dgm:prSet presAssocID="{46479F50-9624-4831-ABDA-191269A31156}" presName="spacer" presStyleCnt="0"/>
      <dgm:spPr/>
    </dgm:pt>
    <dgm:pt modelId="{BBCAD95C-169D-4629-8CE3-60AB74847102}" type="pres">
      <dgm:prSet presAssocID="{98345771-BEDD-4E41-9227-CD9BD789DE8E}" presName="parentText" presStyleLbl="node1" presStyleIdx="2" presStyleCnt="3">
        <dgm:presLayoutVars>
          <dgm:chMax val="0"/>
          <dgm:bulletEnabled val="1"/>
        </dgm:presLayoutVars>
      </dgm:prSet>
      <dgm:spPr>
        <a:xfrm>
          <a:off x="0" y="3041402"/>
          <a:ext cx="9264138" cy="1216800"/>
        </a:xfrm>
        <a:prstGeom prst="roundRect">
          <a:avLst/>
        </a:prstGeom>
      </dgm:spPr>
    </dgm:pt>
  </dgm:ptLst>
  <dgm:cxnLst>
    <dgm:cxn modelId="{7AF9F502-BBF4-4E13-99D1-8ED98F52CE0B}" type="presOf" srcId="{C8D2E032-0B97-48FC-A6CA-0BD000138640}" destId="{EFBD4A4C-43A2-4840-AABB-D7653C95F957}" srcOrd="0" destOrd="0" presId="urn:microsoft.com/office/officeart/2005/8/layout/vList2"/>
    <dgm:cxn modelId="{682BE536-069F-4200-8BE3-4154DDC27BE1}" srcId="{E375956B-7142-45B3-8DE5-D244F09C1DB8}" destId="{C8D2E032-0B97-48FC-A6CA-0BD000138640}" srcOrd="0" destOrd="0" parTransId="{52B61E58-110A-49C3-9F54-2D90926C9003}" sibTransId="{259148F1-C963-47A5-8CB6-21BE506A50F1}"/>
    <dgm:cxn modelId="{1B735E6C-C5E9-49BD-B15E-833796C51D25}" srcId="{E375956B-7142-45B3-8DE5-D244F09C1DB8}" destId="{3F60270D-61FC-46A0-9508-62400497EC1E}" srcOrd="1" destOrd="0" parTransId="{6D990414-DA52-4D47-B225-56B7C708414B}" sibTransId="{46479F50-9624-4831-ABDA-191269A31156}"/>
    <dgm:cxn modelId="{642271AA-8ACF-4788-B4E8-7EA4E3BB7A9C}" type="presOf" srcId="{3F60270D-61FC-46A0-9508-62400497EC1E}" destId="{AE0A5BF5-8B65-47E8-8727-9F74E62FB2A6}" srcOrd="0" destOrd="0" presId="urn:microsoft.com/office/officeart/2005/8/layout/vList2"/>
    <dgm:cxn modelId="{2334A0B9-8EDC-47A9-86DA-45A792C8F7A4}" type="presOf" srcId="{E375956B-7142-45B3-8DE5-D244F09C1DB8}" destId="{D0CCD457-7D44-40F6-A1E5-BE2FB793C746}" srcOrd="0" destOrd="0" presId="urn:microsoft.com/office/officeart/2005/8/layout/vList2"/>
    <dgm:cxn modelId="{76D80BD4-16FA-4D09-8E66-BA1ACB94D137}" srcId="{E375956B-7142-45B3-8DE5-D244F09C1DB8}" destId="{98345771-BEDD-4E41-9227-CD9BD789DE8E}" srcOrd="2" destOrd="0" parTransId="{93BA8C1C-03B7-420D-A4DE-A5A226E6A8D1}" sibTransId="{6FF7859E-D66D-438F-8A37-4CFBFF65C2C9}"/>
    <dgm:cxn modelId="{5BA529E9-9AC8-4490-80BA-6891D86ACC32}" type="presOf" srcId="{98345771-BEDD-4E41-9227-CD9BD789DE8E}" destId="{BBCAD95C-169D-4629-8CE3-60AB74847102}" srcOrd="0" destOrd="0" presId="urn:microsoft.com/office/officeart/2005/8/layout/vList2"/>
    <dgm:cxn modelId="{A8F1A2FF-ECEF-41B8-83B6-4A1571256D01}" type="presParOf" srcId="{D0CCD457-7D44-40F6-A1E5-BE2FB793C746}" destId="{EFBD4A4C-43A2-4840-AABB-D7653C95F957}" srcOrd="0" destOrd="0" presId="urn:microsoft.com/office/officeart/2005/8/layout/vList2"/>
    <dgm:cxn modelId="{443E2876-1C7A-4864-8DDB-9E339A77CBC6}" type="presParOf" srcId="{D0CCD457-7D44-40F6-A1E5-BE2FB793C746}" destId="{FE6AD6D8-D2C0-4606-8EDC-5558C7DB5137}" srcOrd="1" destOrd="0" presId="urn:microsoft.com/office/officeart/2005/8/layout/vList2"/>
    <dgm:cxn modelId="{15F29444-7856-44A3-9C5D-779841CAA5B5}" type="presParOf" srcId="{D0CCD457-7D44-40F6-A1E5-BE2FB793C746}" destId="{AE0A5BF5-8B65-47E8-8727-9F74E62FB2A6}" srcOrd="2" destOrd="0" presId="urn:microsoft.com/office/officeart/2005/8/layout/vList2"/>
    <dgm:cxn modelId="{4EFA9411-EFFD-4023-899A-6D560907165A}" type="presParOf" srcId="{D0CCD457-7D44-40F6-A1E5-BE2FB793C746}" destId="{7FE24D0F-56D1-4712-9717-80230FF74478}" srcOrd="3" destOrd="0" presId="urn:microsoft.com/office/officeart/2005/8/layout/vList2"/>
    <dgm:cxn modelId="{AF63C9C4-BE18-4EAC-9F7B-25338E2B1056}" type="presParOf" srcId="{D0CCD457-7D44-40F6-A1E5-BE2FB793C746}" destId="{BBCAD95C-169D-4629-8CE3-60AB7484710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58E55-37DC-4859-9ABB-EFE02DEEEF05}">
      <dsp:nvSpPr>
        <dsp:cNvPr id="0" name=""/>
        <dsp:cNvSpPr/>
      </dsp:nvSpPr>
      <dsp:spPr>
        <a:xfrm>
          <a:off x="1032290" y="2601"/>
          <a:ext cx="3902713" cy="2341628"/>
        </a:xfrm>
        <a:prstGeom prst="rect">
          <a:avLst/>
        </a:prstGeom>
        <a:solidFill>
          <a:srgbClr val="0C1752"/>
        </a:solidFill>
        <a:ln w="12700" cap="flat" cmpd="sng" algn="ctr">
          <a:solidFill>
            <a:srgbClr val="0C175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>
              <a:latin typeface="Montserrat" panose="00000500000000000000" pitchFamily="2" charset="0"/>
            </a:rPr>
            <a:t>Communicate with powerful AI vision models using their APIs.</a:t>
          </a:r>
          <a:endParaRPr lang="en-CA" sz="2200" kern="1200" dirty="0">
            <a:latin typeface="Montserrat" panose="00000500000000000000" pitchFamily="2" charset="0"/>
            <a:cs typeface="Mongolian Baiti" panose="03000500000000000000" pitchFamily="66" charset="0"/>
          </a:endParaRPr>
        </a:p>
      </dsp:txBody>
      <dsp:txXfrm>
        <a:off x="1032290" y="2601"/>
        <a:ext cx="3902713" cy="2341628"/>
      </dsp:txXfrm>
    </dsp:sp>
    <dsp:sp modelId="{AE55CE9D-D41C-43D7-8AF1-C7109FBA504A}">
      <dsp:nvSpPr>
        <dsp:cNvPr id="0" name=""/>
        <dsp:cNvSpPr/>
      </dsp:nvSpPr>
      <dsp:spPr>
        <a:xfrm>
          <a:off x="5325275" y="2601"/>
          <a:ext cx="3902713" cy="2341628"/>
        </a:xfrm>
        <a:prstGeom prst="rect">
          <a:avLst/>
        </a:prstGeom>
        <a:solidFill>
          <a:srgbClr val="D56E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>
              <a:latin typeface="Montserrat" panose="00000500000000000000" pitchFamily="2" charset="0"/>
            </a:rPr>
            <a:t>Master the art of Prompt Engineering including context, instruction, input, &amp; output indicator</a:t>
          </a:r>
        </a:p>
      </dsp:txBody>
      <dsp:txXfrm>
        <a:off x="5325275" y="2601"/>
        <a:ext cx="3902713" cy="2341628"/>
      </dsp:txXfrm>
    </dsp:sp>
    <dsp:sp modelId="{8226650B-3D7E-406E-A780-D1EF6EE84AE8}">
      <dsp:nvSpPr>
        <dsp:cNvPr id="0" name=""/>
        <dsp:cNvSpPr/>
      </dsp:nvSpPr>
      <dsp:spPr>
        <a:xfrm>
          <a:off x="1032290" y="2734501"/>
          <a:ext cx="3902713" cy="2341628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Montserrat" panose="00000500000000000000" pitchFamily="2" charset="0"/>
            </a:rPr>
            <a:t>Understand the difference between zero-shot few-shot and chain-of-thought prompting</a:t>
          </a:r>
          <a:endParaRPr lang="en-CA" sz="2200" kern="1200" dirty="0">
            <a:latin typeface="Montserrat" panose="00000500000000000000" pitchFamily="2" charset="0"/>
          </a:endParaRPr>
        </a:p>
      </dsp:txBody>
      <dsp:txXfrm>
        <a:off x="1032290" y="2734501"/>
        <a:ext cx="3902713" cy="2341628"/>
      </dsp:txXfrm>
    </dsp:sp>
    <dsp:sp modelId="{895A8B87-AFED-48A0-9055-60A1D952B9E9}">
      <dsp:nvSpPr>
        <dsp:cNvPr id="0" name=""/>
        <dsp:cNvSpPr/>
      </dsp:nvSpPr>
      <dsp:spPr>
        <a:xfrm>
          <a:off x="5325275" y="2734501"/>
          <a:ext cx="3902713" cy="2341628"/>
        </a:xfrm>
        <a:prstGeom prst="rect">
          <a:avLst/>
        </a:prstGeom>
        <a:solidFill>
          <a:srgbClr val="1BBFD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>
              <a:latin typeface="Montserrat" panose="00000500000000000000" pitchFamily="2" charset="0"/>
            </a:rPr>
            <a:t>Discover how to </a:t>
          </a:r>
          <a:r>
            <a:rPr lang="en-US" sz="2200" kern="1200" dirty="0">
              <a:latin typeface="Montserrat" panose="00000500000000000000" pitchFamily="2" charset="0"/>
            </a:rPr>
            <a:t>convert an image into a base64-encoded string for OpenAI API call.</a:t>
          </a:r>
          <a:endParaRPr lang="en-CA" sz="2200" kern="1200" dirty="0">
            <a:latin typeface="Montserrat" panose="00000500000000000000" pitchFamily="2" charset="0"/>
          </a:endParaRPr>
        </a:p>
      </dsp:txBody>
      <dsp:txXfrm>
        <a:off x="5325275" y="2734501"/>
        <a:ext cx="3902713" cy="23416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D4A4C-43A2-4840-AABB-D7653C95F957}">
      <dsp:nvSpPr>
        <dsp:cNvPr id="0" name=""/>
        <dsp:cNvSpPr/>
      </dsp:nvSpPr>
      <dsp:spPr>
        <a:xfrm>
          <a:off x="0" y="233401"/>
          <a:ext cx="9264138" cy="1216800"/>
        </a:xfrm>
        <a:prstGeom prst="roundRect">
          <a:avLst/>
        </a:prstGeom>
        <a:solidFill>
          <a:srgbClr val="D56E48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>
              <a:latin typeface="Montserrat" panose="00000500000000000000" pitchFamily="2" charset="0"/>
            </a:rPr>
            <a:t>Learned how to develop intelligent, AI-powered applications that can process and interpret image data using OpenAI’s vision capabilities.</a:t>
          </a:r>
          <a:endParaRPr lang="en-US" sz="1900" kern="1200" dirty="0">
            <a:latin typeface="Montserrat" panose="00000500000000000000" pitchFamily="2" charset="0"/>
          </a:endParaRPr>
        </a:p>
      </dsp:txBody>
      <dsp:txXfrm>
        <a:off x="59399" y="292800"/>
        <a:ext cx="9145340" cy="1098002"/>
      </dsp:txXfrm>
    </dsp:sp>
    <dsp:sp modelId="{AE0A5BF5-8B65-47E8-8727-9F74E62FB2A6}">
      <dsp:nvSpPr>
        <dsp:cNvPr id="0" name=""/>
        <dsp:cNvSpPr/>
      </dsp:nvSpPr>
      <dsp:spPr>
        <a:xfrm>
          <a:off x="0" y="1637402"/>
          <a:ext cx="9264138" cy="1216800"/>
        </a:xfrm>
        <a:prstGeom prst="roundRect">
          <a:avLst/>
        </a:prstGeom>
        <a:solidFill>
          <a:srgbClr val="D56E48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>
              <a:solidFill>
                <a:prstClr val="white"/>
              </a:solidFill>
              <a:latin typeface="Montserrat" panose="00000500000000000000" pitchFamily="2" charset="0"/>
              <a:ea typeface="+mn-ea"/>
              <a:cs typeface="+mn-cs"/>
            </a:rPr>
            <a:t>Understood that prompt engineering is both a skill and an art—well-structured prompts are essential for generating consistent and accurate outputs from AI models.</a:t>
          </a:r>
        </a:p>
      </dsp:txBody>
      <dsp:txXfrm>
        <a:off x="59399" y="1696801"/>
        <a:ext cx="9145340" cy="1098002"/>
      </dsp:txXfrm>
    </dsp:sp>
    <dsp:sp modelId="{BBCAD95C-169D-4629-8CE3-60AB74847102}">
      <dsp:nvSpPr>
        <dsp:cNvPr id="0" name=""/>
        <dsp:cNvSpPr/>
      </dsp:nvSpPr>
      <dsp:spPr>
        <a:xfrm>
          <a:off x="0" y="3041402"/>
          <a:ext cx="9264138" cy="1216800"/>
        </a:xfrm>
        <a:prstGeom prst="roundRect">
          <a:avLst/>
        </a:prstGeom>
        <a:solidFill>
          <a:srgbClr val="D56E48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>
              <a:solidFill>
                <a:prstClr val="white"/>
              </a:solidFill>
              <a:latin typeface="Montserrat" panose="00000500000000000000" pitchFamily="2" charset="0"/>
              <a:ea typeface="+mn-ea"/>
              <a:cs typeface="+mn-cs"/>
            </a:rPr>
            <a:t>Gained practical skills in defining Python functions to perform specific tasks effectively and efficiently.</a:t>
          </a:r>
        </a:p>
      </dsp:txBody>
      <dsp:txXfrm>
        <a:off x="59399" y="3100801"/>
        <a:ext cx="9145340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911D1-6589-4D4A-810A-D1CB24D3060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34E27-21C0-AB42-9720-9468F68AD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57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ED6F-859A-B746-837E-C5D978EC3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CAE93-A6A2-054F-8C31-54E8ABF6A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ADB13-4A11-2643-B65C-065BE177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779B-2DF9-41ED-BDF6-094A96BB5831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8DD79-905B-054B-B597-6AB72529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D4DF4-5AD9-8C41-9C38-63470B32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4858-278B-D14B-9123-9451D8F7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8E07C-511F-3A43-84A6-101101291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27FEB-35FC-E245-9B8A-12B95965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BBC8-E478-43C9-A4F1-EDD4F72015DC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77081-9459-C64F-895D-A9A37C0D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C1E24-D886-5444-8983-468379B7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0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F08AD-56F2-8141-B3EC-B0792780C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A58ED-0A7F-F541-B86D-470505704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2861A-7351-3846-BCB0-C5618DA0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1BB6-29D9-437A-B4EB-C48447ACC5C8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1FD98-D553-4C46-941B-9CF2C56A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D676D-8472-4F4A-A337-CF5E8C49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0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F93AB-04A1-834E-A498-C252C1113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534D4-4817-FF44-8044-9A872518B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B8C4A-8264-ED4C-B758-FA62E7CC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3053-3D74-4D22-89B3-9024BA4F287F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AE0D2-BE66-FF45-B7B1-F69E22F0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B4184-A60F-6246-8A9A-79DD6FEC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0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2D0B-A98C-6E4C-9A34-47981F0C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5EE8E-C392-5E47-ADCB-A446128CA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14B18-53C2-D548-8CFF-5D7097F0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BCF6-84B7-49AA-A69F-35D95B9487C2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0654B-C8C3-F647-BDFC-BE54D2B2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3980-622B-334C-9137-9A866151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8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2288-ED8B-E34E-BAB6-1D26157B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AE68A-CA3F-9948-9F78-46C13FEE8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E62E7-8BD2-264E-A470-F8E73C9D6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23621-D1A0-D241-B666-A457ACCA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19D7-9FF6-460F-A484-0C02884C819E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69F7B-BD42-C44E-AA35-681E6A1C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7368C-62E4-C243-98AE-B5BC9B4F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0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A85E-7345-A641-A78E-CFCE6B47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A13C7-3C24-DC40-8DAD-E16482E60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90715-8982-4245-AC34-4AFC280BD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CC337-7A68-B44F-A75F-2EAED4C8C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BF17B-E9E2-5A4F-9564-4E8671A7A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A4340-16C5-D64A-954E-D207165B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F2F9-9F59-4926-81E1-5AE7B5F13616}" type="datetime1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44C0C9-507A-DC40-9896-CAA4CCBF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3C304-57C8-6848-8E40-051A6BFA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9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1005-2F0C-3F41-8F0D-B94FF1E8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EC46B-9591-7147-B23E-808DFCDB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E9FE-B00F-4787-941B-81F5C60BF956}" type="datetime1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8438C-4B28-CC47-9F0D-D243C059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64186-1092-3244-AA0C-4F8C98EC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7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1ABCA-C9B4-2C4E-A11A-21473A2C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63A8-27AB-4485-9BAB-385A926DB554}" type="datetime1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8B611-5E83-0843-977C-16E1A2E8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D3613-5124-BA4D-9CAB-52053A73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4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5775-3C65-984A-BA3D-74F6AA54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76B8A-7DF2-254A-A58A-3F781F1A7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C9F2F-598A-9444-B48C-6BA9400EF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A619B-B04E-A94F-B294-EE523AB8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E9DF-0ED6-4B61-A1FD-8DD75280FE01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8418F-6D05-564F-ACAC-0CE18B41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2FA7B-E334-F841-9F55-8FE3994F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9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20FD-C21B-F942-933E-C7F1539A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509F0-CB84-8346-88EC-B60FAB239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B07D7-B626-4245-8DB7-641F9BE45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92CF3-BF8E-CC45-AFD1-29BF7888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4C01-5047-4D04-A79D-6D96B1DB76E2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EEA5E-B447-2945-A61F-23F43D1B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3110A-1EF4-4E47-BC27-95CCC22D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6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B070BF-9A90-A245-B77A-28DCF3E4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1332-889D-FA43-A51D-33C48B35B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7FC81-D9EE-0347-B9BA-8E603587A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29903-C382-4170-95C6-7F2CD4702B84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C4954-DDAB-064F-B985-8986B1132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0476A-2C89-5D4A-A893-BDE076899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1.png"/><Relationship Id="rId9" Type="http://schemas.microsoft.com/office/2007/relationships/diagramDrawing" Target="../diagrams/drawin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AF529F-B86A-83C8-478E-307AC3091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82" y="-1"/>
            <a:ext cx="12198382" cy="68580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403872-6FAD-0F11-5844-575593A583D8}"/>
              </a:ext>
            </a:extLst>
          </p:cNvPr>
          <p:cNvSpPr/>
          <p:nvPr/>
        </p:nvSpPr>
        <p:spPr>
          <a:xfrm>
            <a:off x="134842" y="900376"/>
            <a:ext cx="40106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BUILD AN AI CALORIE TRACKER</a:t>
            </a:r>
            <a:endParaRPr lang="en-US" sz="3200" b="1" dirty="0">
              <a:solidFill>
                <a:schemeClr val="bg1"/>
              </a:solidFill>
              <a:latin typeface="Montserrat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922CCA-AE82-A418-52D1-CBC82BEC1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1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F6620-3831-B9AB-F1DB-0BA10580D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5EDF9A-6011-907E-EE5A-ED2477CCD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7B1850-35E4-3ECF-0670-4767056A52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10DEBF56-6EE6-076C-102C-4FD41140BA11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7D3E14-E341-6833-1EBF-896296E335D0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7600C-84B4-C578-295E-23C9DFFC5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214" y="747533"/>
            <a:ext cx="1924946" cy="1903870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04D8008-416A-3257-C658-8D212E939B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4173048"/>
              </p:ext>
            </p:extLst>
          </p:nvPr>
        </p:nvGraphicFramePr>
        <p:xfrm>
          <a:off x="500964" y="1253741"/>
          <a:ext cx="9264138" cy="4491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4063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FBD4A4C-43A2-4840-AABB-D7653C95F9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EFBD4A4C-43A2-4840-AABB-D7653C95F9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E0A5BF5-8B65-47E8-8727-9F74E62FB2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AE0A5BF5-8B65-47E8-8727-9F74E62FB2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BCAD95C-169D-4629-8CE3-60AB748471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BBCAD95C-169D-4629-8CE3-60AB748471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909FB-E671-B17D-77BB-65311A51D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45C378-4A8E-9187-A206-DB4730F915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25B6F-0705-62E5-DF16-79898F062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90" y="1992488"/>
            <a:ext cx="5198017" cy="14365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A9FA6F-A71D-92D5-9E16-A91F986E09CE}"/>
              </a:ext>
            </a:extLst>
          </p:cNvPr>
          <p:cNvSpPr/>
          <p:nvPr/>
        </p:nvSpPr>
        <p:spPr>
          <a:xfrm>
            <a:off x="3306715" y="3495040"/>
            <a:ext cx="55785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9615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F9B9B-E2B4-D0E3-4656-E6F700518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F0B83B-C5A8-E0C4-77C4-95EED0BD9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73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49A778-13FA-7646-FC26-7056909860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120B4547-76A8-D5C9-52EC-A0626E701E3B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Project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6D56BF-CBDD-F0E2-1F12-7693390612A5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CBDCE8-54B3-A7B8-91C2-00217FD0BD00}"/>
              </a:ext>
            </a:extLst>
          </p:cNvPr>
          <p:cNvSpPr txBox="1"/>
          <p:nvPr/>
        </p:nvSpPr>
        <p:spPr>
          <a:xfrm>
            <a:off x="722168" y="692498"/>
            <a:ext cx="1116725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algn="ctr">
              <a:defRPr sz="2000" b="0">
                <a:solidFill>
                  <a:srgbClr val="D56E48"/>
                </a:solidFill>
              </a:defRPr>
            </a:lvl1pPr>
          </a:lstStyle>
          <a:p>
            <a:endParaRPr lang="en-CA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28FE2F-E08E-4C81-7ABC-A6F5389A8B88}"/>
              </a:ext>
            </a:extLst>
          </p:cNvPr>
          <p:cNvCxnSpPr>
            <a:cxnSpLocks/>
          </p:cNvCxnSpPr>
          <p:nvPr/>
        </p:nvCxnSpPr>
        <p:spPr>
          <a:xfrm>
            <a:off x="3634977" y="3899306"/>
            <a:ext cx="10557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4FADC8-2C48-8C68-CF68-508F7BE5C028}"/>
              </a:ext>
            </a:extLst>
          </p:cNvPr>
          <p:cNvCxnSpPr>
            <a:cxnSpLocks/>
          </p:cNvCxnSpPr>
          <p:nvPr/>
        </p:nvCxnSpPr>
        <p:spPr>
          <a:xfrm>
            <a:off x="7457408" y="3899306"/>
            <a:ext cx="6904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1BF394-0610-46A8-9825-39684818C55E}"/>
              </a:ext>
            </a:extLst>
          </p:cNvPr>
          <p:cNvSpPr txBox="1"/>
          <p:nvPr/>
        </p:nvSpPr>
        <p:spPr>
          <a:xfrm>
            <a:off x="8859717" y="2430530"/>
            <a:ext cx="2711945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200" b="1" i="0">
                <a:solidFill>
                  <a:srgbClr val="16191F"/>
                </a:solidFill>
                <a:effectLst/>
                <a:latin typeface="+mj-lt"/>
              </a:defRPr>
            </a:lvl1pPr>
          </a:lstStyle>
          <a:p>
            <a:pPr defTabSz="914446"/>
            <a:r>
              <a:rPr lang="en-US" sz="2133" dirty="0">
                <a:latin typeface="Montserrat" panose="00000500000000000000" pitchFamily="2" charset="0"/>
              </a:rPr>
              <a:t>Model Output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B2122B-C1AF-F037-61AC-012BD4934647}"/>
              </a:ext>
            </a:extLst>
          </p:cNvPr>
          <p:cNvSpPr txBox="1"/>
          <p:nvPr/>
        </p:nvSpPr>
        <p:spPr>
          <a:xfrm>
            <a:off x="154722" y="883195"/>
            <a:ext cx="11780457" cy="1245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rgbClr val="1BBFD1"/>
              </a:buClr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1pPr>
            <a:lvl2pPr marL="742987" indent="-285764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57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80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503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726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949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171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394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In this project, we will build a Calorie Tracker, an app that uses AI vision to identify food from a picture and estimate its nutritional information! </a:t>
            </a:r>
          </a:p>
          <a:p>
            <a:r>
              <a:rPr lang="en-US" dirty="0"/>
              <a:t>Imagine taking a photo of your lunch and instantly getting calorie counts and macronutrient breakdowns.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9E4B1BC-6ADC-1B3F-B13F-1EF845A46CA1}"/>
              </a:ext>
            </a:extLst>
          </p:cNvPr>
          <p:cNvSpPr/>
          <p:nvPr/>
        </p:nvSpPr>
        <p:spPr>
          <a:xfrm>
            <a:off x="4755640" y="3429000"/>
            <a:ext cx="2680720" cy="9684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 b="1" dirty="0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  <p:pic>
        <p:nvPicPr>
          <p:cNvPr id="17" name="Picture 2" descr="The Complete History Of The ChatGPT Logo - Hatchwise">
            <a:extLst>
              <a:ext uri="{FF2B5EF4-FFF2-40B4-BE49-F238E27FC236}">
                <a16:creationId xmlns:a16="http://schemas.microsoft.com/office/drawing/2014/main" id="{EC764406-F2CD-F98C-D7DB-35D5D18711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34" r="66157" b="19929"/>
          <a:stretch/>
        </p:blipFill>
        <p:spPr bwMode="auto">
          <a:xfrm>
            <a:off x="4784327" y="3496039"/>
            <a:ext cx="884780" cy="83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C2EE0A-7D4E-7569-5FC0-4C6F39AEE6CC}"/>
              </a:ext>
            </a:extLst>
          </p:cNvPr>
          <p:cNvSpPr txBox="1"/>
          <p:nvPr/>
        </p:nvSpPr>
        <p:spPr>
          <a:xfrm>
            <a:off x="5669107" y="3728568"/>
            <a:ext cx="18925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6191F"/>
                </a:solidFill>
                <a:latin typeface="Montserrat" panose="00000500000000000000" pitchFamily="2" charset="0"/>
              </a:rPr>
              <a:t>OpenAI API</a:t>
            </a:r>
            <a:endParaRPr lang="en-CA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9F94ED-4E93-8DAE-8450-DD7A4D09A30C}"/>
              </a:ext>
            </a:extLst>
          </p:cNvPr>
          <p:cNvSpPr txBox="1"/>
          <p:nvPr/>
        </p:nvSpPr>
        <p:spPr>
          <a:xfrm>
            <a:off x="146021" y="2430530"/>
            <a:ext cx="3445826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46"/>
            <a:r>
              <a:rPr lang="en-US" sz="2133" b="1" dirty="0">
                <a:solidFill>
                  <a:srgbClr val="16191F"/>
                </a:solidFill>
                <a:latin typeface="Montserrat" panose="00000500000000000000" pitchFamily="2" charset="0"/>
              </a:rPr>
              <a:t>Model Input</a:t>
            </a:r>
            <a:endParaRPr lang="en-US" sz="2133" dirty="0">
              <a:solidFill>
                <a:srgbClr val="16191F"/>
              </a:solidFill>
              <a:latin typeface="Montserrat" panose="000005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3EA66B-3218-0B18-43D6-09289546E374}"/>
              </a:ext>
            </a:extLst>
          </p:cNvPr>
          <p:cNvSpPr txBox="1"/>
          <p:nvPr/>
        </p:nvSpPr>
        <p:spPr>
          <a:xfrm>
            <a:off x="7840308" y="3020682"/>
            <a:ext cx="4195134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defTabSz="914446">
              <a:defRPr sz="2133" b="1">
                <a:solidFill>
                  <a:srgbClr val="16191F"/>
                </a:solidFill>
                <a:latin typeface="Montserrat" panose="00000500000000000000" pitchFamily="2" charset="0"/>
              </a:defRPr>
            </a:lvl1pPr>
          </a:lstStyle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Grilled salmon fillet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370 calories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Roasted potatoes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150 calories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Mashed potatoes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70 calories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Steamed broccoli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25 calories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Lemon wedge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2 calories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Olive oil or butter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50 calories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ctr"/>
            <a:endParaRPr lang="en-US" sz="1700" b="0" i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222E0DC-3455-720B-53CE-9E0CCE15B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59632"/>
            <a:ext cx="3737869" cy="2475540"/>
          </a:xfrm>
          <a:prstGeom prst="rect">
            <a:avLst/>
          </a:prstGeom>
        </p:spPr>
      </p:pic>
      <p:sp>
        <p:nvSpPr>
          <p:cNvPr id="20" name="Rectangle 2">
            <a:extLst>
              <a:ext uri="{FF2B5EF4-FFF2-40B4-BE49-F238E27FC236}">
                <a16:creationId xmlns:a16="http://schemas.microsoft.com/office/drawing/2014/main" id="{878A1027-1295-41F0-3DDF-D48F9C0B1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145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A0AF0-F86C-94D4-AAA6-5E8436A22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B30408-F074-D832-A3A0-E25D3D34D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1935F2-0703-162F-14BA-812C942129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BE4C690D-E529-18C5-5690-87D18FE71422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What is Prompt Engineering?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4FB8CB-C147-4A2E-3D2C-9C3F6CCE7DA3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01796F8B-9DA9-613E-7780-54E66F3E50A9}"/>
              </a:ext>
            </a:extLst>
          </p:cNvPr>
          <p:cNvSpPr txBox="1">
            <a:spLocks/>
          </p:cNvSpPr>
          <p:nvPr/>
        </p:nvSpPr>
        <p:spPr>
          <a:xfrm>
            <a:off x="154722" y="843061"/>
            <a:ext cx="11926147" cy="1656067"/>
          </a:xfrm>
          <a:prstGeom prst="rect">
            <a:avLst/>
          </a:prstGeom>
        </p:spPr>
        <p:txBody>
          <a:bodyPr vert="horz" lIns="60960" tIns="30480" rIns="60960" bIns="30480" rtlCol="0">
            <a:noAutofit/>
          </a:bodyPr>
          <a:lstStyle>
            <a:defPPr>
              <a:defRPr lang="en-US"/>
            </a:defPPr>
            <a:lvl1pPr defTabSz="914446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defRPr sz="2000">
                <a:solidFill>
                  <a:srgbClr val="000000"/>
                </a:solidFill>
                <a:latin typeface="Montserrat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40" lvl="1" indent="-342917" defTabSz="914446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Font typeface="+mj-lt"/>
              <a:buAutoNum type="arabicPeriod"/>
              <a:defRPr sz="2000">
                <a:solidFill>
                  <a:srgbClr val="000000"/>
                </a:solidFill>
                <a:latin typeface="Montserrat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11CCDD"/>
              </a:buClr>
              <a:buFont typeface="Arial" panose="020B0604020202020204" pitchFamily="34" charset="0"/>
              <a:buChar char="•"/>
            </a:pPr>
            <a:r>
              <a:rPr lang="en-US" dirty="0"/>
              <a:t>Prompt engineering is the practice of designing and optimizing text input to generative AI models to obtain desired responses.</a:t>
            </a:r>
          </a:p>
          <a:p>
            <a:pPr marL="342900" indent="-342900">
              <a:buClr>
                <a:srgbClr val="11CCDD"/>
              </a:buClr>
              <a:buFont typeface="Arial" panose="020B0604020202020204" pitchFamily="34" charset="0"/>
              <a:buChar char="•"/>
            </a:pPr>
            <a:r>
              <a:rPr lang="en-US" dirty="0"/>
              <a:t>It is the art of communicating with a generative AI model.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81566C-5DE7-6203-E3A4-44648661F3FF}"/>
              </a:ext>
            </a:extLst>
          </p:cNvPr>
          <p:cNvSpPr txBox="1"/>
          <p:nvPr/>
        </p:nvSpPr>
        <p:spPr>
          <a:xfrm>
            <a:off x="3634989" y="2014200"/>
            <a:ext cx="58351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 b="1" i="0">
                <a:solidFill>
                  <a:srgbClr val="16191F"/>
                </a:solidFill>
                <a:effectLst/>
                <a:latin typeface="Montserrat" panose="00000500000000000000" pitchFamily="2" charset="0"/>
              </a:defRPr>
            </a:lvl1pPr>
          </a:lstStyle>
          <a:p>
            <a:pPr defTabSz="914446"/>
            <a:endParaRPr lang="en-US" sz="2400" i="1" dirty="0">
              <a:solidFill>
                <a:srgbClr val="0C1752"/>
              </a:solidFill>
              <a:latin typeface="Cambria" panose="02040503050406030204"/>
            </a:endParaRPr>
          </a:p>
          <a:p>
            <a:pPr defTabSz="914446"/>
            <a:r>
              <a:rPr lang="en-US" sz="2400" i="1" dirty="0">
                <a:solidFill>
                  <a:srgbClr val="0C1752"/>
                </a:solidFill>
                <a:latin typeface="Cambria" panose="02040503050406030204"/>
              </a:rPr>
              <a:t>“Recommend a book.”</a:t>
            </a:r>
          </a:p>
          <a:p>
            <a:pPr defTabSz="914446"/>
            <a:endParaRPr lang="en-US" sz="2400" i="1" dirty="0">
              <a:solidFill>
                <a:srgbClr val="0C1752"/>
              </a:solidFill>
              <a:latin typeface="Cambria" panose="02040503050406030204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0BDB679-5B33-11DC-645E-A1D5C8331D51}"/>
              </a:ext>
            </a:extLst>
          </p:cNvPr>
          <p:cNvCxnSpPr>
            <a:cxnSpLocks/>
          </p:cNvCxnSpPr>
          <p:nvPr/>
        </p:nvCxnSpPr>
        <p:spPr>
          <a:xfrm>
            <a:off x="3437938" y="2435839"/>
            <a:ext cx="0" cy="2189480"/>
          </a:xfrm>
          <a:prstGeom prst="straightConnector1">
            <a:avLst/>
          </a:prstGeom>
          <a:ln w="76200">
            <a:solidFill>
              <a:srgbClr val="11CC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EF05BC-C16E-D505-C9E5-58DB52BB443C}"/>
              </a:ext>
            </a:extLst>
          </p:cNvPr>
          <p:cNvSpPr txBox="1"/>
          <p:nvPr/>
        </p:nvSpPr>
        <p:spPr>
          <a:xfrm>
            <a:off x="307900" y="2492773"/>
            <a:ext cx="293298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46"/>
            <a:r>
              <a:rPr lang="en-US" sz="2400" dirty="0">
                <a:solidFill>
                  <a:srgbClr val="D56E48"/>
                </a:solidFill>
                <a:latin typeface="Cambria" panose="02040503050406030204"/>
              </a:rPr>
              <a:t>High-quality prompts guide the AI model to generate better outputs.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608CE1-C802-3AD4-9BD3-5EF82ABC1F39}"/>
              </a:ext>
            </a:extLst>
          </p:cNvPr>
          <p:cNvSpPr txBox="1"/>
          <p:nvPr/>
        </p:nvSpPr>
        <p:spPr>
          <a:xfrm>
            <a:off x="3634989" y="3258204"/>
            <a:ext cx="42679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600" b="1" i="1">
                <a:solidFill>
                  <a:srgbClr val="16191F"/>
                </a:solidFill>
                <a:effectLst/>
                <a:latin typeface="+mj-lt"/>
              </a:defRPr>
            </a:lvl1pPr>
          </a:lstStyle>
          <a:p>
            <a:pPr defTabSz="914446"/>
            <a:r>
              <a:rPr lang="en-US" sz="2400" dirty="0">
                <a:solidFill>
                  <a:srgbClr val="0C1752"/>
                </a:solidFill>
                <a:latin typeface="Cambria" panose="02040503050406030204"/>
              </a:rPr>
              <a:t>“Recommend a fiction book.”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F17129-31C3-811D-9CED-725667C877AE}"/>
              </a:ext>
            </a:extLst>
          </p:cNvPr>
          <p:cNvSpPr txBox="1"/>
          <p:nvPr/>
        </p:nvSpPr>
        <p:spPr>
          <a:xfrm>
            <a:off x="3634989" y="4194432"/>
            <a:ext cx="8434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600" b="1" i="1">
                <a:solidFill>
                  <a:srgbClr val="16191F"/>
                </a:solidFill>
                <a:effectLst/>
                <a:latin typeface="+mj-lt"/>
              </a:defRPr>
            </a:lvl1pPr>
          </a:lstStyle>
          <a:p>
            <a:pPr defTabSz="914446"/>
            <a:r>
              <a:rPr lang="en-US" sz="2400" dirty="0">
                <a:solidFill>
                  <a:srgbClr val="0C1752"/>
                </a:solidFill>
                <a:latin typeface="Cambria" panose="02040503050406030204"/>
              </a:rPr>
              <a:t>“Recommend a historical fiction book set in World War II.” </a:t>
            </a:r>
          </a:p>
        </p:txBody>
      </p:sp>
    </p:spTree>
    <p:extLst>
      <p:ext uri="{BB962C8B-B14F-4D97-AF65-F5344CB8AC3E}">
        <p14:creationId xmlns:p14="http://schemas.microsoft.com/office/powerpoint/2010/main" val="132988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D6971-7BD5-6E22-DF3D-E7EDCCF0D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831AE2-B350-CC8D-E298-1AAA611C5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F8267A-B817-F697-7E5E-229925F7BC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5C517F12-E9DE-419F-4FC4-2B20CE54B453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Prompt Components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456E24-AAF7-E9CF-040B-E405D8ED1616}"/>
              </a:ext>
            </a:extLst>
          </p:cNvPr>
          <p:cNvSpPr txBox="1"/>
          <p:nvPr/>
        </p:nvSpPr>
        <p:spPr>
          <a:xfrm rot="5400000">
            <a:off x="9505627" y="3450945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9EBC69-DF22-0171-2DC8-CE15CA8C7CF2}"/>
              </a:ext>
            </a:extLst>
          </p:cNvPr>
          <p:cNvSpPr txBox="1"/>
          <p:nvPr/>
        </p:nvSpPr>
        <p:spPr>
          <a:xfrm>
            <a:off x="4862503" y="1146185"/>
            <a:ext cx="9036501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46"/>
            <a:r>
              <a:rPr lang="en-US" sz="1700" b="1" dirty="0">
                <a:solidFill>
                  <a:srgbClr val="0C1752"/>
                </a:solidFill>
                <a:latin typeface="Montserrat" panose="00000500000000000000" pitchFamily="2" charset="0"/>
              </a:rPr>
              <a:t>Assume that you are an expert financial analyst </a:t>
            </a:r>
          </a:p>
          <a:p>
            <a:pPr defTabSz="914446"/>
            <a:endParaRPr lang="en-US" sz="1700" b="1" dirty="0">
              <a:solidFill>
                <a:srgbClr val="0C1752"/>
              </a:solidFill>
              <a:latin typeface="Montserrat" panose="00000500000000000000" pitchFamily="2" charset="0"/>
            </a:endParaRPr>
          </a:p>
          <a:p>
            <a:pPr defTabSz="914446"/>
            <a:endParaRPr lang="en-US" sz="1700" b="1" dirty="0">
              <a:solidFill>
                <a:srgbClr val="0C1752"/>
              </a:solidFill>
              <a:latin typeface="Montserrat" panose="00000500000000000000" pitchFamily="2" charset="0"/>
            </a:endParaRPr>
          </a:p>
          <a:p>
            <a:pPr defTabSz="914446"/>
            <a:endParaRPr lang="en-US" sz="1700" b="1" dirty="0">
              <a:solidFill>
                <a:srgbClr val="0C1752"/>
              </a:solidFill>
              <a:latin typeface="Montserrat" panose="00000500000000000000" pitchFamily="2" charset="0"/>
            </a:endParaRPr>
          </a:p>
          <a:p>
            <a:pPr defTabSz="914446"/>
            <a:r>
              <a:rPr lang="en-US" sz="1700" b="1" dirty="0">
                <a:solidFill>
                  <a:srgbClr val="0C1752"/>
                </a:solidFill>
                <a:latin typeface="Montserrat" panose="00000500000000000000" pitchFamily="2" charset="0"/>
              </a:rPr>
              <a:t>Classify the following text as positive, neutral, or negative </a:t>
            </a:r>
          </a:p>
          <a:p>
            <a:pPr defTabSz="914446"/>
            <a:endParaRPr lang="en-US" sz="1700" b="1" dirty="0">
              <a:solidFill>
                <a:srgbClr val="0C1752"/>
              </a:solidFill>
              <a:latin typeface="Montserrat" panose="00000500000000000000" pitchFamily="2" charset="0"/>
            </a:endParaRPr>
          </a:p>
          <a:p>
            <a:pPr defTabSz="914446"/>
            <a:endParaRPr lang="en-US" sz="1700" b="1" dirty="0">
              <a:solidFill>
                <a:srgbClr val="0C1752"/>
              </a:solidFill>
              <a:latin typeface="Montserrat" panose="00000500000000000000" pitchFamily="2" charset="0"/>
            </a:endParaRPr>
          </a:p>
          <a:p>
            <a:pPr defTabSz="914446"/>
            <a:endParaRPr lang="en-US" sz="1700" b="1" dirty="0">
              <a:solidFill>
                <a:srgbClr val="0C1752"/>
              </a:solidFill>
              <a:latin typeface="Montserrat" panose="00000500000000000000" pitchFamily="2" charset="0"/>
            </a:endParaRPr>
          </a:p>
          <a:p>
            <a:pPr defTabSz="914446"/>
            <a:r>
              <a:rPr lang="en-US" sz="1700" b="1" dirty="0">
                <a:solidFill>
                  <a:srgbClr val="0C1752"/>
                </a:solidFill>
                <a:latin typeface="Montserrat" panose="00000500000000000000" pitchFamily="2" charset="0"/>
              </a:rPr>
              <a:t>Text: “Apple stock increased by 2% in today's trading session”</a:t>
            </a:r>
          </a:p>
          <a:p>
            <a:pPr defTabSz="914446"/>
            <a:endParaRPr lang="en-US" sz="1700" b="1" dirty="0">
              <a:solidFill>
                <a:srgbClr val="0C1752"/>
              </a:solidFill>
              <a:latin typeface="Montserrat" panose="00000500000000000000" pitchFamily="2" charset="0"/>
            </a:endParaRPr>
          </a:p>
          <a:p>
            <a:pPr defTabSz="914446"/>
            <a:endParaRPr lang="en-US" sz="1700" b="1" dirty="0">
              <a:solidFill>
                <a:srgbClr val="0C1752"/>
              </a:solidFill>
              <a:latin typeface="Montserrat" panose="00000500000000000000" pitchFamily="2" charset="0"/>
            </a:endParaRPr>
          </a:p>
          <a:p>
            <a:pPr defTabSz="914446"/>
            <a:endParaRPr lang="en-US" sz="1700" b="1" dirty="0">
              <a:solidFill>
                <a:srgbClr val="0C1752"/>
              </a:solidFill>
              <a:latin typeface="Montserrat" panose="00000500000000000000" pitchFamily="2" charset="0"/>
            </a:endParaRPr>
          </a:p>
          <a:p>
            <a:pPr defTabSz="914446"/>
            <a:r>
              <a:rPr lang="en-US" sz="1700" b="1" dirty="0">
                <a:solidFill>
                  <a:srgbClr val="0C1752"/>
                </a:solidFill>
                <a:latin typeface="Montserrat" panose="00000500000000000000" pitchFamily="2" charset="0"/>
              </a:rPr>
              <a:t>Sentiment:</a:t>
            </a:r>
          </a:p>
          <a:p>
            <a:pPr defTabSz="914446"/>
            <a:endParaRPr lang="en-US" sz="1700" b="1" dirty="0">
              <a:solidFill>
                <a:srgbClr val="0C1752"/>
              </a:solidFill>
              <a:latin typeface="Montserrat" panose="00000500000000000000" pitchFamily="2" charset="0"/>
            </a:endParaRPr>
          </a:p>
          <a:p>
            <a:pPr defTabSz="914446"/>
            <a:endParaRPr lang="en-US" sz="1700" b="1" dirty="0">
              <a:solidFill>
                <a:srgbClr val="0C1752"/>
              </a:solidFill>
              <a:latin typeface="Montserrat" panose="00000500000000000000" pitchFamily="2" charset="0"/>
            </a:endParaRPr>
          </a:p>
          <a:p>
            <a:pPr defTabSz="914446"/>
            <a:endParaRPr lang="en-US" sz="1700" b="1" dirty="0">
              <a:solidFill>
                <a:srgbClr val="0C1752"/>
              </a:solidFill>
              <a:latin typeface="Montserrat" panose="00000500000000000000" pitchFamily="2" charset="0"/>
            </a:endParaRPr>
          </a:p>
          <a:p>
            <a:pPr defTabSz="914446"/>
            <a:endParaRPr lang="en-US" sz="1700" b="1" dirty="0">
              <a:solidFill>
                <a:srgbClr val="0C1752"/>
              </a:solidFill>
              <a:latin typeface="Montserrat" panose="00000500000000000000" pitchFamily="2" charset="0"/>
            </a:endParaRPr>
          </a:p>
          <a:p>
            <a:pPr defTabSz="914446"/>
            <a:r>
              <a:rPr lang="en-US" sz="1700" b="1" dirty="0">
                <a:solidFill>
                  <a:srgbClr val="0C1752"/>
                </a:solidFill>
                <a:latin typeface="Montserrat" panose="00000500000000000000" pitchFamily="2" charset="0"/>
              </a:rPr>
              <a:t> </a:t>
            </a:r>
          </a:p>
          <a:p>
            <a:pPr defTabSz="914446"/>
            <a:endParaRPr lang="en-US" sz="1700" dirty="0">
              <a:solidFill>
                <a:srgbClr val="0C1752"/>
              </a:solidFill>
              <a:latin typeface="Montserrat" panose="000005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9BB976-F224-F9BD-464A-597AA196D487}"/>
              </a:ext>
            </a:extLst>
          </p:cNvPr>
          <p:cNvSpPr txBox="1"/>
          <p:nvPr/>
        </p:nvSpPr>
        <p:spPr>
          <a:xfrm>
            <a:off x="6733067" y="2677009"/>
            <a:ext cx="4446811" cy="47192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 defTabSz="609585">
              <a:spcBef>
                <a:spcPct val="20000"/>
              </a:spcBef>
              <a:buFont typeface="Arial"/>
              <a:buNone/>
              <a:defRPr sz="1600" b="1">
                <a:solidFill>
                  <a:srgbClr val="062E6D"/>
                </a:solidFill>
                <a:latin typeface="Cambria Math" panose="02040503050406030204" pitchFamily="18" charset="0"/>
              </a:defRPr>
            </a:lvl1pPr>
            <a:lvl2pPr marL="990575" indent="-380990" defTabSz="609585">
              <a:spcBef>
                <a:spcPct val="20000"/>
              </a:spcBef>
              <a:buFont typeface="Arial"/>
              <a:buChar char="–"/>
              <a:defRPr sz="2133"/>
            </a:lvl2pPr>
            <a:lvl3pPr marL="1523962" indent="-304792" defTabSz="609585">
              <a:spcBef>
                <a:spcPct val="20000"/>
              </a:spcBef>
              <a:buFont typeface="Arial"/>
              <a:buChar char="•"/>
              <a:defRPr sz="2133"/>
            </a:lvl3pPr>
            <a:lvl4pPr marL="2133547" indent="-304792" defTabSz="609585">
              <a:spcBef>
                <a:spcPct val="20000"/>
              </a:spcBef>
              <a:buFont typeface="Arial"/>
              <a:buChar char="–"/>
              <a:defRPr sz="2133"/>
            </a:lvl4pPr>
            <a:lvl5pPr marL="2743131" indent="-304792" defTabSz="609585">
              <a:spcBef>
                <a:spcPct val="20000"/>
              </a:spcBef>
              <a:buFont typeface="Arial"/>
              <a:buChar char="»"/>
              <a:defRPr sz="2133"/>
            </a:lvl5pPr>
            <a:lvl6pPr marL="3352716" indent="-304792" defTabSz="609585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 defTabSz="609585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 defTabSz="609585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 defTabSz="609585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pPr defTabSz="406410"/>
            <a:endParaRPr lang="en-US" dirty="0">
              <a:solidFill>
                <a:srgbClr val="017ACD"/>
              </a:solidFill>
              <a:latin typeface="Montserrat" panose="000005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922287-A721-7CA9-BA44-C8D32C8A4CD6}"/>
              </a:ext>
            </a:extLst>
          </p:cNvPr>
          <p:cNvSpPr txBox="1"/>
          <p:nvPr/>
        </p:nvSpPr>
        <p:spPr>
          <a:xfrm>
            <a:off x="8409052" y="1684050"/>
            <a:ext cx="113685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6"/>
            <a:r>
              <a:rPr lang="en-US" sz="1867" i="1" dirty="0">
                <a:solidFill>
                  <a:srgbClr val="D56E48"/>
                </a:solidFill>
                <a:latin typeface="Montserrat" panose="00000500000000000000" pitchFamily="2" charset="0"/>
              </a:rPr>
              <a:t>Context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5F6A14-67E8-65F2-5116-71FCFB5B8971}"/>
              </a:ext>
            </a:extLst>
          </p:cNvPr>
          <p:cNvSpPr txBox="1"/>
          <p:nvPr/>
        </p:nvSpPr>
        <p:spPr>
          <a:xfrm>
            <a:off x="6363765" y="2743230"/>
            <a:ext cx="1500732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6"/>
            <a:r>
              <a:rPr lang="en-US" sz="1867" i="1" dirty="0">
                <a:solidFill>
                  <a:srgbClr val="D56E48"/>
                </a:solidFill>
                <a:latin typeface="Montserrat" panose="00000500000000000000" pitchFamily="2" charset="0"/>
              </a:rPr>
              <a:t>Instruction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29A758-964D-6060-8C21-9CB048C9D375}"/>
              </a:ext>
            </a:extLst>
          </p:cNvPr>
          <p:cNvSpPr txBox="1"/>
          <p:nvPr/>
        </p:nvSpPr>
        <p:spPr>
          <a:xfrm>
            <a:off x="8399251" y="3796504"/>
            <a:ext cx="152157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6"/>
            <a:r>
              <a:rPr lang="en-US" sz="1867" i="1" dirty="0">
                <a:solidFill>
                  <a:srgbClr val="D56E48"/>
                </a:solidFill>
                <a:latin typeface="Montserrat" panose="00000500000000000000" pitchFamily="2" charset="0"/>
              </a:rPr>
              <a:t>Input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104FBC-2960-2EAC-66A7-ACE43CD75800}"/>
              </a:ext>
            </a:extLst>
          </p:cNvPr>
          <p:cNvSpPr txBox="1"/>
          <p:nvPr/>
        </p:nvSpPr>
        <p:spPr>
          <a:xfrm>
            <a:off x="6411678" y="4826003"/>
            <a:ext cx="223009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6"/>
            <a:r>
              <a:rPr lang="en-US" sz="1867" i="1" dirty="0">
                <a:solidFill>
                  <a:srgbClr val="D56E48"/>
                </a:solidFill>
                <a:latin typeface="Montserrat" panose="00000500000000000000" pitchFamily="2" charset="0"/>
              </a:rPr>
              <a:t>Output Indicator</a:t>
            </a:r>
          </a:p>
        </p:txBody>
      </p:sp>
      <p:sp>
        <p:nvSpPr>
          <p:cNvPr id="38" name="Text Placeholder 19">
            <a:extLst>
              <a:ext uri="{FF2B5EF4-FFF2-40B4-BE49-F238E27FC236}">
                <a16:creationId xmlns:a16="http://schemas.microsoft.com/office/drawing/2014/main" id="{FD92B5FB-3D78-856A-A558-416DA8F1866A}"/>
              </a:ext>
            </a:extLst>
          </p:cNvPr>
          <p:cNvSpPr txBox="1">
            <a:spLocks/>
          </p:cNvSpPr>
          <p:nvPr/>
        </p:nvSpPr>
        <p:spPr>
          <a:xfrm>
            <a:off x="-4755" y="651384"/>
            <a:ext cx="4891221" cy="16330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glow rad="50800">
              <a:schemeClr val="tx1">
                <a:alpha val="5000"/>
              </a:schemeClr>
            </a:glow>
            <a:innerShdw dist="50800" dir="10800000">
              <a:schemeClr val="accent2"/>
            </a:innerShdw>
          </a:effectLst>
        </p:spPr>
        <p:txBody>
          <a:bodyPr vert="horz" wrap="square" lIns="365760" tIns="274320" rIns="182880" bIns="27432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1200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1200"/>
              </a:spcAft>
              <a:buClr>
                <a:srgbClr val="0B8ECC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1200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1200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1200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09630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Montserrat" panose="00000500000000000000" pitchFamily="2" charset="0"/>
              </a:rPr>
              <a:t>Context: </a:t>
            </a:r>
            <a:r>
              <a:rPr lang="en-US" sz="2000" dirty="0">
                <a:solidFill>
                  <a:srgbClr val="000000"/>
                </a:solidFill>
                <a:latin typeface="Montserrat" panose="00000500000000000000" pitchFamily="2" charset="0"/>
              </a:rPr>
              <a:t>background knowledge to help the model understand the domain.</a:t>
            </a:r>
          </a:p>
        </p:txBody>
      </p:sp>
      <p:sp>
        <p:nvSpPr>
          <p:cNvPr id="39" name="Text Placeholder 19">
            <a:extLst>
              <a:ext uri="{FF2B5EF4-FFF2-40B4-BE49-F238E27FC236}">
                <a16:creationId xmlns:a16="http://schemas.microsoft.com/office/drawing/2014/main" id="{5A657087-C8C0-0CD7-73B2-9CB892A1121E}"/>
              </a:ext>
            </a:extLst>
          </p:cNvPr>
          <p:cNvSpPr txBox="1">
            <a:spLocks/>
          </p:cNvSpPr>
          <p:nvPr/>
        </p:nvSpPr>
        <p:spPr>
          <a:xfrm>
            <a:off x="-6129" y="1725714"/>
            <a:ext cx="4891221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glow rad="50800">
              <a:schemeClr val="tx1">
                <a:alpha val="5000"/>
              </a:schemeClr>
            </a:glow>
            <a:innerShdw dist="50800" dir="10800000">
              <a:schemeClr val="accent3"/>
            </a:innerShdw>
          </a:effectLst>
        </p:spPr>
        <p:txBody>
          <a:bodyPr vert="horz" wrap="square" lIns="365760" tIns="274320" rIns="182880" bIns="27432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1200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1200"/>
              </a:spcAft>
              <a:buClr>
                <a:srgbClr val="0B8ECC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1200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1200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1200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09630">
              <a:spcBef>
                <a:spcPts val="267"/>
              </a:spcBef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Montserrat" panose="00000500000000000000" pitchFamily="2" charset="0"/>
              </a:rPr>
              <a:t>Instruction: </a:t>
            </a:r>
            <a:r>
              <a:rPr lang="en-US" sz="2000" dirty="0">
                <a:solidFill>
                  <a:srgbClr val="000000"/>
                </a:solidFill>
                <a:latin typeface="Montserrat" panose="00000500000000000000" pitchFamily="2" charset="0"/>
              </a:rPr>
              <a:t>A clear statement of the desired goal.</a:t>
            </a:r>
          </a:p>
        </p:txBody>
      </p:sp>
      <p:sp>
        <p:nvSpPr>
          <p:cNvPr id="40" name="Text Placeholder 19">
            <a:extLst>
              <a:ext uri="{FF2B5EF4-FFF2-40B4-BE49-F238E27FC236}">
                <a16:creationId xmlns:a16="http://schemas.microsoft.com/office/drawing/2014/main" id="{35ABA1B7-19E2-A145-44A4-3D6EC9C7D3C4}"/>
              </a:ext>
            </a:extLst>
          </p:cNvPr>
          <p:cNvSpPr txBox="1">
            <a:spLocks/>
          </p:cNvSpPr>
          <p:nvPr/>
        </p:nvSpPr>
        <p:spPr>
          <a:xfrm>
            <a:off x="-8427" y="2794965"/>
            <a:ext cx="4891221" cy="16330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glow rad="50800">
              <a:schemeClr val="tx1">
                <a:alpha val="5000"/>
              </a:schemeClr>
            </a:glow>
            <a:innerShdw dist="50800" dir="10800000">
              <a:schemeClr val="accent4"/>
            </a:innerShdw>
          </a:effectLst>
        </p:spPr>
        <p:txBody>
          <a:bodyPr vert="horz" wrap="square" lIns="365760" tIns="274320" rIns="182880" bIns="27432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1200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1200"/>
              </a:spcAft>
              <a:buClr>
                <a:srgbClr val="0B8ECC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1200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1200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1200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09630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Montserrat" panose="00000500000000000000" pitchFamily="2" charset="0"/>
              </a:rPr>
              <a:t>Input Data: </a:t>
            </a:r>
            <a:r>
              <a:rPr lang="en-US" sz="2000" dirty="0">
                <a:solidFill>
                  <a:srgbClr val="000000"/>
                </a:solidFill>
                <a:latin typeface="Montserrat" panose="00000500000000000000" pitchFamily="2" charset="0"/>
              </a:rPr>
              <a:t>The data the model needs to process to produce output.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979358D0-B32D-3DD2-9EA1-5051625EDE8B}"/>
              </a:ext>
            </a:extLst>
          </p:cNvPr>
          <p:cNvSpPr txBox="1">
            <a:spLocks/>
          </p:cNvSpPr>
          <p:nvPr/>
        </p:nvSpPr>
        <p:spPr>
          <a:xfrm>
            <a:off x="-8428" y="3864216"/>
            <a:ext cx="4891221" cy="125867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glow rad="50800">
              <a:schemeClr val="tx1">
                <a:alpha val="5000"/>
              </a:schemeClr>
            </a:glow>
            <a:innerShdw dist="50800" dir="10800000">
              <a:schemeClr val="tx2"/>
            </a:innerShdw>
          </a:effectLst>
        </p:spPr>
        <p:txBody>
          <a:bodyPr vert="horz" wrap="square" lIns="365760" tIns="274320" rIns="182880" bIns="27432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1200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1200"/>
              </a:spcAft>
              <a:buClr>
                <a:srgbClr val="0B8ECC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1200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1200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1200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09630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Montserrat" panose="00000500000000000000" pitchFamily="2" charset="0"/>
              </a:rPr>
              <a:t>Output Indicator: </a:t>
            </a:r>
            <a:r>
              <a:rPr lang="en-US" sz="2000" dirty="0">
                <a:solidFill>
                  <a:srgbClr val="000000"/>
                </a:solidFill>
                <a:latin typeface="Montserrat" panose="00000500000000000000" pitchFamily="2" charset="0"/>
              </a:rPr>
              <a:t>tells the model the format of the output.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0058166-79A5-51DC-4F51-3F82CFA43ACE}"/>
              </a:ext>
            </a:extLst>
          </p:cNvPr>
          <p:cNvCxnSpPr>
            <a:cxnSpLocks/>
          </p:cNvCxnSpPr>
          <p:nvPr/>
        </p:nvCxnSpPr>
        <p:spPr>
          <a:xfrm>
            <a:off x="7348895" y="1519180"/>
            <a:ext cx="1052655" cy="373985"/>
          </a:xfrm>
          <a:prstGeom prst="bentConnector3">
            <a:avLst>
              <a:gd name="adj1" fmla="val -2046"/>
            </a:avLst>
          </a:prstGeom>
          <a:ln w="57150">
            <a:solidFill>
              <a:srgbClr val="D56E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F0B8A4A-5B47-ABC6-BEAF-79FE88CB4CAC}"/>
              </a:ext>
            </a:extLst>
          </p:cNvPr>
          <p:cNvCxnSpPr>
            <a:cxnSpLocks/>
          </p:cNvCxnSpPr>
          <p:nvPr/>
        </p:nvCxnSpPr>
        <p:spPr>
          <a:xfrm>
            <a:off x="5311110" y="2572334"/>
            <a:ext cx="1052655" cy="373985"/>
          </a:xfrm>
          <a:prstGeom prst="bentConnector3">
            <a:avLst>
              <a:gd name="adj1" fmla="val -2046"/>
            </a:avLst>
          </a:prstGeom>
          <a:ln w="57150">
            <a:solidFill>
              <a:srgbClr val="D56E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C3E79204-107F-82A3-F613-43058C365F48}"/>
              </a:ext>
            </a:extLst>
          </p:cNvPr>
          <p:cNvCxnSpPr>
            <a:cxnSpLocks/>
          </p:cNvCxnSpPr>
          <p:nvPr/>
        </p:nvCxnSpPr>
        <p:spPr>
          <a:xfrm>
            <a:off x="7346596" y="3620222"/>
            <a:ext cx="1052655" cy="373985"/>
          </a:xfrm>
          <a:prstGeom prst="bentConnector3">
            <a:avLst>
              <a:gd name="adj1" fmla="val -2046"/>
            </a:avLst>
          </a:prstGeom>
          <a:ln w="57150">
            <a:solidFill>
              <a:srgbClr val="D56E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7FA7A86-41AF-DCE4-29F3-E6B74EBEC148}"/>
              </a:ext>
            </a:extLst>
          </p:cNvPr>
          <p:cNvCxnSpPr>
            <a:cxnSpLocks/>
          </p:cNvCxnSpPr>
          <p:nvPr/>
        </p:nvCxnSpPr>
        <p:spPr>
          <a:xfrm>
            <a:off x="5311110" y="4653343"/>
            <a:ext cx="1052655" cy="373985"/>
          </a:xfrm>
          <a:prstGeom prst="bentConnector3">
            <a:avLst>
              <a:gd name="adj1" fmla="val -2046"/>
            </a:avLst>
          </a:prstGeom>
          <a:ln w="57150">
            <a:solidFill>
              <a:srgbClr val="D56E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69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B146C-A73B-E8C5-928F-A51408A40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F2B981-43C7-52FF-6F88-1DFA69AAF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632A8D-CC43-46F2-CCCC-EFDC9E64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76605DFF-A6ED-7788-659C-219AB818E39B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Prompt Engineering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9F3023-DF8D-2B48-B3C6-79C136775000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D6B8BA-9B9E-40F9-C57C-C294E60E6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826" y="1024336"/>
            <a:ext cx="6318355" cy="456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87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194D2-5952-405A-2A68-9821FF5F9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628F88-E3BB-7197-D425-61C7EF080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61B388-0C07-604F-6EE7-CDD62DECBC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302F81CA-ED81-97AB-4302-AD173CD0809C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Prompt Engineering Techniques: Zero-Shot Prompting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889F7E-5203-0721-8B20-1FB9823D3683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8F70B963-FC2D-A549-F643-4B24C5CE41F4}"/>
              </a:ext>
            </a:extLst>
          </p:cNvPr>
          <p:cNvSpPr txBox="1">
            <a:spLocks/>
          </p:cNvSpPr>
          <p:nvPr/>
        </p:nvSpPr>
        <p:spPr>
          <a:xfrm>
            <a:off x="192213" y="821544"/>
            <a:ext cx="11840155" cy="1656067"/>
          </a:xfrm>
          <a:prstGeom prst="rect">
            <a:avLst/>
          </a:prstGeom>
        </p:spPr>
        <p:txBody>
          <a:bodyPr vert="horz" lIns="60960" tIns="30480" rIns="60960" bIns="30480" rtlCol="0">
            <a:noAutofit/>
          </a:bodyPr>
          <a:lstStyle>
            <a:defPPr>
              <a:defRPr lang="en-US"/>
            </a:defPPr>
            <a:lvl1pPr marL="342900" indent="-342900" defTabSz="914446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Clr>
                <a:srgbClr val="11CCDD"/>
              </a:buClr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Montserrat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40" lvl="1" indent="-342917" defTabSz="914446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Font typeface="+mj-lt"/>
              <a:buAutoNum type="arabicPeriod"/>
              <a:defRPr sz="2000">
                <a:solidFill>
                  <a:srgbClr val="000000"/>
                </a:solidFill>
                <a:latin typeface="Montserrat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Zero-shot prompting refers to the ability of a generative AI model to generate responses without being provided with any prior examples.</a:t>
            </a:r>
          </a:p>
          <a:p>
            <a:r>
              <a:rPr lang="en-US" sz="1800" dirty="0"/>
              <a:t>The model relies on its broad general knowledge learned from its training data to complete the task.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BBCD39-729B-3442-716D-DDF2773AC26C}"/>
              </a:ext>
            </a:extLst>
          </p:cNvPr>
          <p:cNvSpPr txBox="1"/>
          <p:nvPr/>
        </p:nvSpPr>
        <p:spPr>
          <a:xfrm>
            <a:off x="229677" y="2581475"/>
            <a:ext cx="456654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46"/>
            <a:r>
              <a:rPr lang="en-US" b="1" dirty="0">
                <a:solidFill>
                  <a:srgbClr val="0C1752"/>
                </a:solidFill>
                <a:latin typeface="Montserrat" panose="00000500000000000000" pitchFamily="2" charset="0"/>
              </a:rPr>
              <a:t>User prompt:</a:t>
            </a:r>
            <a:r>
              <a:rPr lang="en-US" dirty="0">
                <a:solidFill>
                  <a:srgbClr val="0C1752"/>
                </a:solidFill>
                <a:latin typeface="Montserrat" panose="00000500000000000000" pitchFamily="2" charset="0"/>
              </a:rPr>
              <a:t> </a:t>
            </a:r>
          </a:p>
          <a:p>
            <a:pPr defTabSz="914446"/>
            <a:r>
              <a:rPr lang="en-US" i="1" dirty="0">
                <a:solidFill>
                  <a:srgbClr val="0C1752"/>
                </a:solidFill>
                <a:latin typeface="Montserrat" panose="00000500000000000000" pitchFamily="2" charset="0"/>
              </a:rPr>
              <a:t>“Tell me the sentiment of the following headline and categorize it as either positive, negative or neutral: </a:t>
            </a:r>
          </a:p>
          <a:p>
            <a:pPr defTabSz="914446"/>
            <a:endParaRPr lang="en-US" i="1" dirty="0">
              <a:solidFill>
                <a:srgbClr val="0C1752"/>
              </a:solidFill>
              <a:latin typeface="Montserrat" panose="00000500000000000000" pitchFamily="2" charset="0"/>
            </a:endParaRPr>
          </a:p>
          <a:p>
            <a:pPr defTabSz="914446"/>
            <a:r>
              <a:rPr lang="en-US" i="1" dirty="0">
                <a:solidFill>
                  <a:srgbClr val="0C1752"/>
                </a:solidFill>
                <a:latin typeface="Montserrat" panose="00000500000000000000" pitchFamily="2" charset="0"/>
              </a:rPr>
              <a:t>New airline between Seattle and San Francisco offers a great opportunity for both passengers and investors.”</a:t>
            </a:r>
            <a:endParaRPr lang="en-US" dirty="0">
              <a:solidFill>
                <a:srgbClr val="0C1752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51059D-1571-B7B5-6E00-21740757C332}"/>
              </a:ext>
            </a:extLst>
          </p:cNvPr>
          <p:cNvSpPr/>
          <p:nvPr/>
        </p:nvSpPr>
        <p:spPr>
          <a:xfrm>
            <a:off x="5805555" y="3343652"/>
            <a:ext cx="2073713" cy="771331"/>
          </a:xfrm>
          <a:prstGeom prst="roundRect">
            <a:avLst/>
          </a:prstGeom>
          <a:solidFill>
            <a:srgbClr val="D56E48"/>
          </a:solidFill>
          <a:ln>
            <a:solidFill>
              <a:srgbClr val="D56E48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r>
              <a:rPr lang="en-US" b="1" dirty="0">
                <a:solidFill>
                  <a:srgbClr val="FFFFFF"/>
                </a:solidFill>
                <a:latin typeface="Montserrat" panose="00000500000000000000" pitchFamily="2" charset="0"/>
              </a:rPr>
              <a:t>Generative AI model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2B6A8C-33C0-BA9C-0651-43A37D802FAF}"/>
              </a:ext>
            </a:extLst>
          </p:cNvPr>
          <p:cNvCxnSpPr>
            <a:cxnSpLocks/>
          </p:cNvCxnSpPr>
          <p:nvPr/>
        </p:nvCxnSpPr>
        <p:spPr>
          <a:xfrm>
            <a:off x="4984461" y="3729317"/>
            <a:ext cx="6904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B1FD4C-C843-BE2F-F6B9-8DBFC0179D63}"/>
              </a:ext>
            </a:extLst>
          </p:cNvPr>
          <p:cNvCxnSpPr>
            <a:cxnSpLocks/>
          </p:cNvCxnSpPr>
          <p:nvPr/>
        </p:nvCxnSpPr>
        <p:spPr>
          <a:xfrm>
            <a:off x="8038051" y="3701623"/>
            <a:ext cx="6904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6FC2E8-F1B2-2CA9-6A40-1CEC62240C28}"/>
              </a:ext>
            </a:extLst>
          </p:cNvPr>
          <p:cNvSpPr txBox="1"/>
          <p:nvPr/>
        </p:nvSpPr>
        <p:spPr>
          <a:xfrm>
            <a:off x="8887299" y="3378458"/>
            <a:ext cx="14612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 i="0">
                <a:solidFill>
                  <a:srgbClr val="16191F"/>
                </a:solidFill>
                <a:effectLst/>
                <a:latin typeface="Montserrat" panose="00000500000000000000" pitchFamily="2" charset="0"/>
              </a:defRPr>
            </a:lvl1pPr>
          </a:lstStyle>
          <a:p>
            <a:pPr defTabSz="914446"/>
            <a:r>
              <a:rPr lang="en-US" dirty="0">
                <a:solidFill>
                  <a:srgbClr val="0C1752"/>
                </a:solidFill>
              </a:rPr>
              <a:t>Output: </a:t>
            </a:r>
          </a:p>
          <a:p>
            <a:pPr defTabSz="914446"/>
            <a:r>
              <a:rPr lang="en-US" b="0" dirty="0">
                <a:solidFill>
                  <a:srgbClr val="0C1752"/>
                </a:solidFill>
              </a:rPr>
              <a:t>Positive</a:t>
            </a:r>
          </a:p>
        </p:txBody>
      </p:sp>
      <p:pic>
        <p:nvPicPr>
          <p:cNvPr id="12" name="Picture 4" descr="ChatGPT Logo and symbol, meaning, history, PNG, brand">
            <a:extLst>
              <a:ext uri="{FF2B5EF4-FFF2-40B4-BE49-F238E27FC236}">
                <a16:creationId xmlns:a16="http://schemas.microsoft.com/office/drawing/2014/main" id="{24C2DFF3-7C38-90C0-0A90-0A2F650C4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453" y="2336220"/>
            <a:ext cx="1466086" cy="82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01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85B9B-C69E-EC81-21F0-BD6F14E1C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BA4C29-8FD4-9752-13F1-D2FE9F011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E6E1FD-6E83-567E-6663-3FB84CE5B5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546ADABE-386B-C801-2305-AE4B91CFC52E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Prompt Engineering Techniques: Few-Shot Prompting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4BA370-2D50-4936-695E-502493768142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8BD57C7-BF25-88B8-F523-FAD0CE3B2B88}"/>
              </a:ext>
            </a:extLst>
          </p:cNvPr>
          <p:cNvSpPr txBox="1">
            <a:spLocks/>
          </p:cNvSpPr>
          <p:nvPr/>
        </p:nvSpPr>
        <p:spPr>
          <a:xfrm>
            <a:off x="177495" y="728764"/>
            <a:ext cx="11355493" cy="1656067"/>
          </a:xfrm>
          <a:prstGeom prst="rect">
            <a:avLst/>
          </a:prstGeom>
        </p:spPr>
        <p:txBody>
          <a:bodyPr vert="horz" lIns="60960" tIns="30480" rIns="60960" bIns="30480" rtlCol="0">
            <a:noAutofit/>
          </a:bodyPr>
          <a:lstStyle>
            <a:defPPr>
              <a:defRPr lang="en-US"/>
            </a:defPPr>
            <a:lvl1pPr marL="342900" indent="-342900" defTabSz="914446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Clr>
                <a:srgbClr val="11CCDD"/>
              </a:buClr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Montserrat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40" lvl="1" indent="-342917" defTabSz="914446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Font typeface="+mj-lt"/>
              <a:buAutoNum type="arabicPeriod"/>
              <a:defRPr sz="2000">
                <a:solidFill>
                  <a:srgbClr val="000000"/>
                </a:solidFill>
                <a:latin typeface="Montserrat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Few-shot prompting (in-context learning) involves providing a few example pairs of input and desired output to the generative AI model to guide its responses.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7FFA6-A895-BA82-E61B-0EB1C652997B}"/>
              </a:ext>
            </a:extLst>
          </p:cNvPr>
          <p:cNvSpPr txBox="1"/>
          <p:nvPr/>
        </p:nvSpPr>
        <p:spPr>
          <a:xfrm>
            <a:off x="9173460" y="3091928"/>
            <a:ext cx="14612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 i="0">
                <a:solidFill>
                  <a:srgbClr val="16191F"/>
                </a:solidFill>
                <a:effectLst/>
                <a:latin typeface="Montserrat" panose="00000500000000000000" pitchFamily="2" charset="0"/>
              </a:defRPr>
            </a:lvl1pPr>
          </a:lstStyle>
          <a:p>
            <a:pPr defTabSz="914446"/>
            <a:r>
              <a:rPr lang="en-US" dirty="0">
                <a:solidFill>
                  <a:srgbClr val="0C1752"/>
                </a:solidFill>
              </a:rPr>
              <a:t>Output: </a:t>
            </a:r>
          </a:p>
          <a:p>
            <a:pPr defTabSz="914446"/>
            <a:r>
              <a:rPr lang="en-US" b="0" dirty="0">
                <a:solidFill>
                  <a:srgbClr val="0C1752"/>
                </a:solidFill>
              </a:rPr>
              <a:t>Positive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14E518-8894-ADB7-7FFB-8721EC4CFE2A}"/>
              </a:ext>
            </a:extLst>
          </p:cNvPr>
          <p:cNvSpPr txBox="1"/>
          <p:nvPr/>
        </p:nvSpPr>
        <p:spPr>
          <a:xfrm>
            <a:off x="573413" y="1743451"/>
            <a:ext cx="558257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 i="0">
                <a:solidFill>
                  <a:srgbClr val="16191F"/>
                </a:solidFill>
                <a:effectLst/>
                <a:latin typeface="Montserrat" panose="00000500000000000000" pitchFamily="2" charset="0"/>
              </a:defRPr>
            </a:lvl1pPr>
          </a:lstStyle>
          <a:p>
            <a:pPr defTabSz="914446"/>
            <a:r>
              <a:rPr lang="en-US" dirty="0">
                <a:solidFill>
                  <a:srgbClr val="0C1752"/>
                </a:solidFill>
              </a:rPr>
              <a:t>User prompt: </a:t>
            </a:r>
          </a:p>
          <a:p>
            <a:pPr defTabSz="914446"/>
            <a:r>
              <a:rPr lang="en-US" b="0" i="1" dirty="0">
                <a:solidFill>
                  <a:srgbClr val="0C1752"/>
                </a:solidFill>
              </a:rPr>
              <a:t>“Tell me the sentiment of the following. Here are some examples: </a:t>
            </a:r>
          </a:p>
          <a:p>
            <a:pPr defTabSz="914446"/>
            <a:endParaRPr lang="en-US" b="0" i="1" dirty="0">
              <a:solidFill>
                <a:srgbClr val="0C1752"/>
              </a:solidFill>
            </a:endParaRPr>
          </a:p>
          <a:p>
            <a:pPr defTabSz="914446"/>
            <a:r>
              <a:rPr lang="en-US" b="0" i="1" dirty="0">
                <a:solidFill>
                  <a:srgbClr val="0C1752"/>
                </a:solidFill>
              </a:rPr>
              <a:t>Apple stock declined 2% today</a:t>
            </a:r>
          </a:p>
          <a:p>
            <a:pPr defTabSz="914446"/>
            <a:r>
              <a:rPr lang="en-US" b="0" i="1" dirty="0">
                <a:solidFill>
                  <a:srgbClr val="0C1752"/>
                </a:solidFill>
              </a:rPr>
              <a:t>Answer: Negative </a:t>
            </a:r>
          </a:p>
          <a:p>
            <a:pPr defTabSz="914446"/>
            <a:endParaRPr lang="en-US" b="0" i="1" dirty="0">
              <a:solidFill>
                <a:srgbClr val="0C1752"/>
              </a:solidFill>
            </a:endParaRPr>
          </a:p>
          <a:p>
            <a:pPr defTabSz="914446"/>
            <a:r>
              <a:rPr lang="en-US" b="0" i="1" dirty="0">
                <a:solidFill>
                  <a:srgbClr val="0C1752"/>
                </a:solidFill>
              </a:rPr>
              <a:t>Tesla stock gained 5% after successful self-driving demo</a:t>
            </a:r>
          </a:p>
          <a:p>
            <a:pPr defTabSz="914446"/>
            <a:r>
              <a:rPr lang="en-US" b="0" i="1" dirty="0">
                <a:solidFill>
                  <a:srgbClr val="0C1752"/>
                </a:solidFill>
              </a:rPr>
              <a:t>Answer: Positive </a:t>
            </a:r>
          </a:p>
          <a:p>
            <a:pPr defTabSz="914446"/>
            <a:endParaRPr lang="en-US" b="0" i="1" dirty="0">
              <a:solidFill>
                <a:srgbClr val="0C1752"/>
              </a:solidFill>
            </a:endParaRPr>
          </a:p>
          <a:p>
            <a:pPr defTabSz="914446"/>
            <a:r>
              <a:rPr lang="en-US" b="0" i="1" dirty="0">
                <a:solidFill>
                  <a:srgbClr val="0C1752"/>
                </a:solidFill>
              </a:rPr>
              <a:t>OpenAI expanded its userbase to 100 million</a:t>
            </a:r>
          </a:p>
          <a:p>
            <a:pPr defTabSz="914446"/>
            <a:r>
              <a:rPr lang="en-US" b="0" i="1" dirty="0">
                <a:solidFill>
                  <a:srgbClr val="0C1752"/>
                </a:solidFill>
              </a:rPr>
              <a:t>Answer:”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80CDF9-B37F-5615-2098-0FB8D8BB33FC}"/>
              </a:ext>
            </a:extLst>
          </p:cNvPr>
          <p:cNvSpPr/>
          <p:nvPr/>
        </p:nvSpPr>
        <p:spPr>
          <a:xfrm>
            <a:off x="5985871" y="3043334"/>
            <a:ext cx="2073713" cy="771331"/>
          </a:xfrm>
          <a:prstGeom prst="roundRect">
            <a:avLst/>
          </a:prstGeom>
          <a:solidFill>
            <a:srgbClr val="D56E48"/>
          </a:solidFill>
          <a:ln>
            <a:solidFill>
              <a:srgbClr val="D56E48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r>
              <a:rPr lang="en-US" b="1" dirty="0">
                <a:solidFill>
                  <a:srgbClr val="FFFFFF"/>
                </a:solidFill>
                <a:latin typeface="Montserrat" panose="00000500000000000000" pitchFamily="2" charset="0"/>
              </a:rPr>
              <a:t>Generative AI model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DE06DB-19F2-9724-8B06-2A0B502B62EA}"/>
              </a:ext>
            </a:extLst>
          </p:cNvPr>
          <p:cNvCxnSpPr>
            <a:cxnSpLocks/>
          </p:cNvCxnSpPr>
          <p:nvPr/>
        </p:nvCxnSpPr>
        <p:spPr>
          <a:xfrm>
            <a:off x="5164777" y="3428999"/>
            <a:ext cx="6904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696446-02BD-E5AF-C94A-C280697C3E97}"/>
              </a:ext>
            </a:extLst>
          </p:cNvPr>
          <p:cNvCxnSpPr>
            <a:cxnSpLocks/>
          </p:cNvCxnSpPr>
          <p:nvPr/>
        </p:nvCxnSpPr>
        <p:spPr>
          <a:xfrm>
            <a:off x="8218367" y="3401305"/>
            <a:ext cx="6904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 descr="ChatGPT Logo and symbol, meaning, history, PNG, brand">
            <a:extLst>
              <a:ext uri="{FF2B5EF4-FFF2-40B4-BE49-F238E27FC236}">
                <a16:creationId xmlns:a16="http://schemas.microsoft.com/office/drawing/2014/main" id="{5330302F-9DFA-0296-58FB-AD5DBF89D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769" y="2035902"/>
            <a:ext cx="1466086" cy="82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71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392DA-C36F-C8F9-9CB9-7DDC62745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06B050-BF30-BC5C-6469-2F7DA84AB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9CEF9D-70DA-43B9-85CB-3E96A9EF81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31495ACA-26D1-3853-51A3-9BAD879B86B9}"/>
              </a:ext>
            </a:extLst>
          </p:cNvPr>
          <p:cNvSpPr/>
          <p:nvPr/>
        </p:nvSpPr>
        <p:spPr>
          <a:xfrm>
            <a:off x="154721" y="90489"/>
            <a:ext cx="10389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Prompt Engineering Techniques: Chain-of-Thought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97DFF2-67A1-1ED8-7FCE-A63A757349F7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252E9F1-26E6-DA5A-75BA-8CA39DACA1E9}"/>
              </a:ext>
            </a:extLst>
          </p:cNvPr>
          <p:cNvSpPr txBox="1">
            <a:spLocks/>
          </p:cNvSpPr>
          <p:nvPr/>
        </p:nvSpPr>
        <p:spPr>
          <a:xfrm>
            <a:off x="27094" y="725193"/>
            <a:ext cx="11622456" cy="1656067"/>
          </a:xfrm>
          <a:prstGeom prst="rect">
            <a:avLst/>
          </a:prstGeom>
        </p:spPr>
        <p:txBody>
          <a:bodyPr vert="horz" lIns="60960" tIns="30480" rIns="60960" bIns="30480" rtlCol="0">
            <a:noAutofit/>
          </a:bodyPr>
          <a:lstStyle>
            <a:defPPr>
              <a:defRPr lang="en-US"/>
            </a:defPPr>
            <a:lvl1pPr marL="342900" indent="-342900" defTabSz="914446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Clr>
                <a:srgbClr val="11CCDD"/>
              </a:buClr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Montserrat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40" lvl="1" indent="-342917" defTabSz="914446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Font typeface="+mj-lt"/>
              <a:buAutoNum type="arabicPeriod"/>
              <a:defRPr sz="2000">
                <a:solidFill>
                  <a:srgbClr val="000000"/>
                </a:solidFill>
                <a:latin typeface="Montserrat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Chain-of-thought prompting is a technique that improves the reasoning abilities of AI  models by breaking down complex questions or tasks into smaller manageable steps. </a:t>
            </a:r>
          </a:p>
          <a:p>
            <a:r>
              <a:rPr lang="en-US" sz="1600" dirty="0"/>
              <a:t>It mimics how humans' reason and solve problems by systematically breaking down the decision-making process.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F272F2-BE06-B8FE-BACC-114351C8123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155" t="12399" r="4292"/>
          <a:stretch/>
        </p:blipFill>
        <p:spPr>
          <a:xfrm>
            <a:off x="154721" y="2432817"/>
            <a:ext cx="5117548" cy="22699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D4C3A0-3C15-F7E8-FBD7-7BF367A6EAD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5468"/>
          <a:stretch/>
        </p:blipFill>
        <p:spPr>
          <a:xfrm>
            <a:off x="5272269" y="2538176"/>
            <a:ext cx="4972665" cy="22491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FBAC3-2688-2E88-3385-7ED75BE80DBC}"/>
              </a:ext>
            </a:extLst>
          </p:cNvPr>
          <p:cNvSpPr txBox="1"/>
          <p:nvPr/>
        </p:nvSpPr>
        <p:spPr>
          <a:xfrm>
            <a:off x="1278641" y="2192257"/>
            <a:ext cx="3303065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46"/>
            <a:r>
              <a:rPr lang="en-US" sz="2133" b="1" dirty="0">
                <a:solidFill>
                  <a:srgbClr val="0C1752"/>
                </a:solidFill>
                <a:latin typeface="Montserrat" panose="00000500000000000000" pitchFamily="2" charset="0"/>
              </a:rPr>
              <a:t>Standard Prompting</a:t>
            </a:r>
            <a:endParaRPr lang="en-US" sz="2133" dirty="0">
              <a:solidFill>
                <a:srgbClr val="0C1752"/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5B8907-C961-B1E4-1E9B-7664078A8B98}"/>
              </a:ext>
            </a:extLst>
          </p:cNvPr>
          <p:cNvSpPr txBox="1"/>
          <p:nvPr/>
        </p:nvSpPr>
        <p:spPr>
          <a:xfrm>
            <a:off x="5727988" y="2192257"/>
            <a:ext cx="4642733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 i="0">
                <a:solidFill>
                  <a:srgbClr val="16191F"/>
                </a:solidFill>
                <a:effectLst/>
                <a:latin typeface="+mj-lt"/>
              </a:defRPr>
            </a:lvl1pPr>
          </a:lstStyle>
          <a:p>
            <a:pPr defTabSz="914446"/>
            <a:r>
              <a:rPr lang="en-US" sz="2133" dirty="0">
                <a:solidFill>
                  <a:srgbClr val="0C1752"/>
                </a:solidFill>
                <a:latin typeface="Montserrat" panose="00000500000000000000" pitchFamily="2" charset="0"/>
              </a:rPr>
              <a:t>Chain-of-thought Prompting</a:t>
            </a:r>
          </a:p>
        </p:txBody>
      </p:sp>
    </p:spTree>
    <p:extLst>
      <p:ext uri="{BB962C8B-B14F-4D97-AF65-F5344CB8AC3E}">
        <p14:creationId xmlns:p14="http://schemas.microsoft.com/office/powerpoint/2010/main" val="2990049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3259A-CD2C-0446-CFDB-7C77F895E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63B532-B70B-27B1-177A-CB748A1AE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73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EB8891-9091-D8AE-274C-311260BAD8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ED59B6F3-FE94-D3AD-FBDF-FCCA6423DC88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Key Learning Outcomes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A16CE7-2A01-E640-0FE1-E69B0F92F97D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773C611-BA6D-FC93-DE06-38892BF0DB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1635923"/>
              </p:ext>
            </p:extLst>
          </p:nvPr>
        </p:nvGraphicFramePr>
        <p:xfrm>
          <a:off x="350570" y="1181834"/>
          <a:ext cx="10260280" cy="5078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7D0D5BC5-AA51-6124-3A42-ADDC656CF4D1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81267" y="642643"/>
            <a:ext cx="1853533" cy="187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3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B558E55-37DC-4859-9ABB-EFE02DEEEF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1B558E55-37DC-4859-9ABB-EFE02DEEEF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E55CE9D-D41C-43D7-8AF1-C7109FBA50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AE55CE9D-D41C-43D7-8AF1-C7109FBA50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226650B-3D7E-406E-A780-D1EF6EE84A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8226650B-3D7E-406E-A780-D1EF6EE84A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95A8B87-AFED-48A0-9055-60A1D952B9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895A8B87-AFED-48A0-9055-60A1D952B9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6740</TotalTime>
  <Words>721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kukesh kodess</dc:creator>
  <cp:lastModifiedBy>Ryan Ahmed</cp:lastModifiedBy>
  <cp:revision>488</cp:revision>
  <dcterms:created xsi:type="dcterms:W3CDTF">2019-11-18T17:58:36Z</dcterms:created>
  <dcterms:modified xsi:type="dcterms:W3CDTF">2025-04-15T23:49:43Z</dcterms:modified>
</cp:coreProperties>
</file>