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17"/>
    </p:embeddedFont>
    <p:embeddedFont>
      <p:font typeface="Times New Roman" charset="1" panose="02030502070405020303"/>
      <p:regular r:id="rId18"/>
    </p:embeddedFont>
    <p:embeddedFont>
      <p:font typeface="Times New Roman Bold Italics" charset="1" panose="02030802070405090303"/>
      <p:regular r:id="rId19"/>
    </p:embeddedFont>
    <p:embeddedFont>
      <p:font typeface="Times New Roman Italics" charset="1" panose="020305020704050903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C333A"/>
        </a:solidFill>
      </p:bgPr>
    </p:bg>
    <p:spTree>
      <p:nvGrpSpPr>
        <p:cNvPr id="1" name=""/>
        <p:cNvGrpSpPr/>
        <p:nvPr/>
      </p:nvGrpSpPr>
      <p:grpSpPr>
        <a:xfrm>
          <a:off x="0" y="0"/>
          <a:ext cx="0" cy="0"/>
          <a:chOff x="0" y="0"/>
          <a:chExt cx="0" cy="0"/>
        </a:xfrm>
      </p:grpSpPr>
      <p:sp>
        <p:nvSpPr>
          <p:cNvPr name="Freeform 2" id="2"/>
          <p:cNvSpPr/>
          <p:nvPr/>
        </p:nvSpPr>
        <p:spPr>
          <a:xfrm flipH="false" flipV="false" rot="0">
            <a:off x="1" y="342900"/>
            <a:ext cx="4277274" cy="9957942"/>
          </a:xfrm>
          <a:custGeom>
            <a:avLst/>
            <a:gdLst/>
            <a:ahLst/>
            <a:cxnLst/>
            <a:rect r="r" b="b" t="t" l="l"/>
            <a:pathLst>
              <a:path h="9957942" w="4277274">
                <a:moveTo>
                  <a:pt x="0" y="0"/>
                </a:moveTo>
                <a:lnTo>
                  <a:pt x="4277274" y="0"/>
                </a:lnTo>
                <a:lnTo>
                  <a:pt x="4277274" y="9957942"/>
                </a:lnTo>
                <a:lnTo>
                  <a:pt x="0" y="9957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832" y="-45"/>
            <a:ext cx="3535011" cy="10279924"/>
          </a:xfrm>
          <a:custGeom>
            <a:avLst/>
            <a:gdLst/>
            <a:ahLst/>
            <a:cxnLst/>
            <a:rect r="r" b="b" t="t" l="l"/>
            <a:pathLst>
              <a:path h="10279924" w="3535011">
                <a:moveTo>
                  <a:pt x="0" y="0"/>
                </a:moveTo>
                <a:lnTo>
                  <a:pt x="3535011" y="0"/>
                </a:lnTo>
                <a:lnTo>
                  <a:pt x="3535011" y="10279925"/>
                </a:lnTo>
                <a:lnTo>
                  <a:pt x="0" y="1027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629785" y="205743"/>
            <a:ext cx="15514524" cy="1773282"/>
            <a:chOff x="0" y="0"/>
            <a:chExt cx="20686032" cy="2364376"/>
          </a:xfrm>
        </p:grpSpPr>
        <p:sp>
          <p:nvSpPr>
            <p:cNvPr name="Freeform 5" id="5"/>
            <p:cNvSpPr/>
            <p:nvPr/>
          </p:nvSpPr>
          <p:spPr>
            <a:xfrm flipH="false" flipV="false" rot="0">
              <a:off x="0" y="0"/>
              <a:ext cx="20686013" cy="2364359"/>
            </a:xfrm>
            <a:custGeom>
              <a:avLst/>
              <a:gdLst/>
              <a:ahLst/>
              <a:cxnLst/>
              <a:rect r="r" b="b" t="t" l="l"/>
              <a:pathLst>
                <a:path h="2364359" w="20686013">
                  <a:moveTo>
                    <a:pt x="0" y="0"/>
                  </a:moveTo>
                  <a:lnTo>
                    <a:pt x="20686013" y="0"/>
                  </a:lnTo>
                  <a:lnTo>
                    <a:pt x="20686013" y="2364359"/>
                  </a:lnTo>
                  <a:lnTo>
                    <a:pt x="0" y="2364359"/>
                  </a:lnTo>
                  <a:close/>
                </a:path>
              </a:pathLst>
            </a:custGeom>
            <a:solidFill>
              <a:srgbClr val="2C333A"/>
            </a:solidFill>
          </p:spPr>
        </p:sp>
        <p:sp>
          <p:nvSpPr>
            <p:cNvPr name="TextBox 6" id="6"/>
            <p:cNvSpPr txBox="true"/>
            <p:nvPr/>
          </p:nvSpPr>
          <p:spPr>
            <a:xfrm>
              <a:off x="0" y="-95250"/>
              <a:ext cx="20686032" cy="2459626"/>
            </a:xfrm>
            <a:prstGeom prst="rect">
              <a:avLst/>
            </a:prstGeom>
          </p:spPr>
          <p:txBody>
            <a:bodyPr anchor="b" rtlCol="false" tIns="50800" lIns="50800" bIns="50800" rIns="50800"/>
            <a:lstStyle/>
            <a:p>
              <a:pPr algn="ctr">
                <a:lnSpc>
                  <a:spcPts val="5759"/>
                </a:lnSpc>
              </a:pPr>
              <a:r>
                <a:rPr lang="en-US" b="true" sz="4800" spc="-23" u="sng">
                  <a:solidFill>
                    <a:srgbClr val="FFFFFF"/>
                  </a:solidFill>
                  <a:latin typeface="Times New Roman Bold"/>
                  <a:ea typeface="Times New Roman Bold"/>
                  <a:cs typeface="Times New Roman Bold"/>
                  <a:sym typeface="Times New Roman Bold"/>
                </a:rPr>
                <a:t>DEPARTMENT OF INFORMATION TECHNOLOGY</a:t>
              </a:r>
            </a:p>
            <a:p>
              <a:pPr algn="ctr">
                <a:lnSpc>
                  <a:spcPts val="5759"/>
                </a:lnSpc>
              </a:pPr>
              <a:r>
                <a:rPr lang="en-US" b="true" sz="4800" spc="-23" u="sng">
                  <a:solidFill>
                    <a:srgbClr val="FFFFFF"/>
                  </a:solidFill>
                  <a:latin typeface="Times New Roman Bold"/>
                  <a:ea typeface="Times New Roman Bold"/>
                  <a:cs typeface="Times New Roman Bold"/>
                  <a:sym typeface="Times New Roman Bold"/>
                </a:rPr>
                <a:t>ABES ENGINEERING COLLEGE , GHAZIABAD , U.P.</a:t>
              </a:r>
            </a:p>
          </p:txBody>
        </p:sp>
      </p:grpSp>
      <p:sp>
        <p:nvSpPr>
          <p:cNvPr name="TextBox 7" id="7"/>
          <p:cNvSpPr txBox="true"/>
          <p:nvPr/>
        </p:nvSpPr>
        <p:spPr>
          <a:xfrm rot="0">
            <a:off x="1972492" y="2360024"/>
            <a:ext cx="15192987" cy="7000875"/>
          </a:xfrm>
          <a:prstGeom prst="rect">
            <a:avLst/>
          </a:prstGeom>
        </p:spPr>
        <p:txBody>
          <a:bodyPr anchor="t" rtlCol="false" tIns="0" lIns="0" bIns="0" rIns="0">
            <a:spAutoFit/>
          </a:bodyPr>
          <a:lstStyle/>
          <a:p>
            <a:pPr algn="ctr">
              <a:lnSpc>
                <a:spcPts val="4320"/>
              </a:lnSpc>
            </a:pPr>
            <a:r>
              <a:rPr lang="en-US" sz="3600" spc="-17">
                <a:solidFill>
                  <a:srgbClr val="FFFFFF"/>
                </a:solidFill>
                <a:latin typeface="Times New Roman"/>
                <a:ea typeface="Times New Roman"/>
                <a:cs typeface="Times New Roman"/>
                <a:sym typeface="Times New Roman"/>
              </a:rPr>
              <a:t> </a:t>
            </a:r>
            <a:r>
              <a:rPr lang="en-US" sz="3600" spc="-17" u="sng">
                <a:solidFill>
                  <a:srgbClr val="FFFFFF"/>
                </a:solidFill>
                <a:latin typeface="Times New Roman"/>
                <a:ea typeface="Times New Roman"/>
                <a:cs typeface="Times New Roman"/>
                <a:sym typeface="Times New Roman"/>
              </a:rPr>
              <a:t>SESSION 2024-2025</a:t>
            </a:r>
          </a:p>
          <a:p>
            <a:pPr algn="ctr">
              <a:lnSpc>
                <a:spcPts val="4320"/>
              </a:lnSpc>
            </a:pPr>
            <a:r>
              <a:rPr lang="en-US" b="true" sz="3600" spc="-17">
                <a:solidFill>
                  <a:srgbClr val="FFFFFF"/>
                </a:solidFill>
                <a:latin typeface="Times New Roman Bold"/>
                <a:ea typeface="Times New Roman Bold"/>
                <a:cs typeface="Times New Roman Bold"/>
                <a:sym typeface="Times New Roman Bold"/>
              </a:rPr>
              <a:t>MINI PROJECT (BCC-351)</a:t>
            </a:r>
          </a:p>
          <a:p>
            <a:pPr algn="ctr">
              <a:lnSpc>
                <a:spcPts val="3240"/>
              </a:lnSpc>
            </a:pPr>
            <a:r>
              <a:rPr lang="en-US" b="true" sz="2700" spc="-12">
                <a:solidFill>
                  <a:srgbClr val="FFFFFF"/>
                </a:solidFill>
                <a:latin typeface="Times New Roman Bold"/>
                <a:ea typeface="Times New Roman Bold"/>
                <a:cs typeface="Times New Roman Bold"/>
                <a:sym typeface="Times New Roman Bold"/>
              </a:rPr>
              <a:t>ON</a:t>
            </a:r>
          </a:p>
          <a:p>
            <a:pPr algn="ctr">
              <a:lnSpc>
                <a:spcPts val="4320"/>
              </a:lnSpc>
            </a:pPr>
            <a:r>
              <a:rPr lang="en-US" b="true" sz="3600" spc="-17">
                <a:solidFill>
                  <a:srgbClr val="FFFFFF"/>
                </a:solidFill>
                <a:latin typeface="Times New Roman Bold"/>
                <a:ea typeface="Times New Roman Bold"/>
                <a:cs typeface="Times New Roman Bold"/>
                <a:sym typeface="Times New Roman Bold"/>
              </a:rPr>
              <a:t>FULL STACK WEB DEVELOPMENT [FSD]</a:t>
            </a:r>
          </a:p>
          <a:p>
            <a:pPr algn="ctr">
              <a:lnSpc>
                <a:spcPts val="4320"/>
              </a:lnSpc>
            </a:pPr>
            <a:r>
              <a:rPr lang="en-US" b="true" sz="3600" spc="-14">
                <a:solidFill>
                  <a:srgbClr val="FFFFFF"/>
                </a:solidFill>
                <a:latin typeface="Times New Roman Bold"/>
                <a:ea typeface="Times New Roman Bold"/>
                <a:cs typeface="Times New Roman Bold"/>
                <a:sym typeface="Times New Roman Bold"/>
              </a:rPr>
              <a:t>RESPONSIVE WEB DESING : Ecommerce Website</a:t>
            </a:r>
          </a:p>
          <a:p>
            <a:pPr algn="ctr">
              <a:lnSpc>
                <a:spcPts val="4320"/>
              </a:lnSpc>
            </a:pPr>
          </a:p>
          <a:p>
            <a:pPr algn="ctr">
              <a:lnSpc>
                <a:spcPts val="4320"/>
              </a:lnSpc>
            </a:pPr>
          </a:p>
          <a:p>
            <a:pPr algn="ctr">
              <a:lnSpc>
                <a:spcPts val="4320"/>
              </a:lnSpc>
            </a:pPr>
            <a:r>
              <a:rPr lang="en-US" sz="3600" spc="-17">
                <a:solidFill>
                  <a:srgbClr val="FFFFFF"/>
                </a:solidFill>
                <a:latin typeface="Times New Roman"/>
                <a:ea typeface="Times New Roman"/>
                <a:cs typeface="Times New Roman"/>
                <a:sym typeface="Times New Roman"/>
              </a:rPr>
              <a:t>NAME – SATYAM KUMAR </a:t>
            </a:r>
          </a:p>
          <a:p>
            <a:pPr algn="ctr">
              <a:lnSpc>
                <a:spcPts val="4320"/>
              </a:lnSpc>
            </a:pPr>
            <a:r>
              <a:rPr lang="en-US" sz="3600" spc="-17">
                <a:solidFill>
                  <a:srgbClr val="FFFFFF"/>
                </a:solidFill>
                <a:latin typeface="Times New Roman"/>
                <a:ea typeface="Times New Roman"/>
                <a:cs typeface="Times New Roman"/>
                <a:sym typeface="Times New Roman"/>
              </a:rPr>
              <a:t>CLASS &amp; SEC</a:t>
            </a:r>
            <a:r>
              <a:rPr lang="en-US" b="true" sz="3600" i="true" spc="-17" u="sng">
                <a:solidFill>
                  <a:srgbClr val="FFFFFF"/>
                </a:solidFill>
                <a:latin typeface="Times New Roman Bold Italics"/>
                <a:ea typeface="Times New Roman Bold Italics"/>
                <a:cs typeface="Times New Roman Bold Italics"/>
                <a:sym typeface="Times New Roman Bold Italics"/>
              </a:rPr>
              <a:t> </a:t>
            </a:r>
            <a:r>
              <a:rPr lang="en-US" sz="3600" spc="-17">
                <a:solidFill>
                  <a:srgbClr val="FFFFFF"/>
                </a:solidFill>
                <a:latin typeface="Times New Roman"/>
                <a:ea typeface="Times New Roman"/>
                <a:cs typeface="Times New Roman"/>
                <a:sym typeface="Times New Roman"/>
              </a:rPr>
              <a:t>– IT (D)              </a:t>
            </a:r>
          </a:p>
          <a:p>
            <a:pPr algn="ctr">
              <a:lnSpc>
                <a:spcPts val="4320"/>
              </a:lnSpc>
            </a:pPr>
            <a:r>
              <a:rPr lang="en-US" sz="3600" spc="-17">
                <a:solidFill>
                  <a:srgbClr val="FFFFFF"/>
                </a:solidFill>
                <a:latin typeface="Times New Roman"/>
                <a:ea typeface="Times New Roman"/>
                <a:cs typeface="Times New Roman"/>
                <a:sym typeface="Times New Roman"/>
              </a:rPr>
              <a:t>ROLL NO : 2300320130219       </a:t>
            </a:r>
          </a:p>
          <a:p>
            <a:pPr algn="ctr">
              <a:lnSpc>
                <a:spcPts val="4320"/>
              </a:lnSpc>
            </a:pPr>
            <a:r>
              <a:rPr lang="en-US" sz="3600" spc="-17">
                <a:solidFill>
                  <a:srgbClr val="FFFFFF"/>
                </a:solidFill>
                <a:latin typeface="Times New Roman"/>
                <a:ea typeface="Times New Roman"/>
                <a:cs typeface="Times New Roman"/>
                <a:sym typeface="Times New Roman"/>
              </a:rPr>
              <a:t>     ADMISSION NO: 2023B0131288 </a:t>
            </a:r>
          </a:p>
          <a:p>
            <a:pPr algn="ctr">
              <a:lnSpc>
                <a:spcPts val="4320"/>
              </a:lnSpc>
            </a:pPr>
          </a:p>
          <a:p>
            <a:pPr algn="l">
              <a:lnSpc>
                <a:spcPts val="4320"/>
              </a:lnSpc>
            </a:pPr>
          </a:p>
        </p:txBody>
      </p:sp>
      <p:sp>
        <p:nvSpPr>
          <p:cNvPr name="Freeform 8" id="8"/>
          <p:cNvSpPr/>
          <p:nvPr/>
        </p:nvSpPr>
        <p:spPr>
          <a:xfrm flipH="false" flipV="false" rot="0">
            <a:off x="235949" y="53460"/>
            <a:ext cx="2393836" cy="1925565"/>
          </a:xfrm>
          <a:custGeom>
            <a:avLst/>
            <a:gdLst/>
            <a:ahLst/>
            <a:cxnLst/>
            <a:rect r="r" b="b" t="t" l="l"/>
            <a:pathLst>
              <a:path h="1925565" w="2393836">
                <a:moveTo>
                  <a:pt x="0" y="0"/>
                </a:moveTo>
                <a:lnTo>
                  <a:pt x="2393836" y="0"/>
                </a:lnTo>
                <a:lnTo>
                  <a:pt x="2393836" y="1925565"/>
                </a:lnTo>
                <a:lnTo>
                  <a:pt x="0" y="1925565"/>
                </a:lnTo>
                <a:lnTo>
                  <a:pt x="0" y="0"/>
                </a:lnTo>
                <a:close/>
              </a:path>
            </a:pathLst>
          </a:custGeom>
          <a:blipFill>
            <a:blip r:embed="rId6"/>
            <a:stretch>
              <a:fillRect l="0" t="0" r="0" b="-17412"/>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C333A"/>
        </a:solidFill>
      </p:bgPr>
    </p:bg>
    <p:spTree>
      <p:nvGrpSpPr>
        <p:cNvPr id="1" name=""/>
        <p:cNvGrpSpPr/>
        <p:nvPr/>
      </p:nvGrpSpPr>
      <p:grpSpPr>
        <a:xfrm>
          <a:off x="0" y="0"/>
          <a:ext cx="0" cy="0"/>
          <a:chOff x="0" y="0"/>
          <a:chExt cx="0" cy="0"/>
        </a:xfrm>
      </p:grpSpPr>
      <p:sp>
        <p:nvSpPr>
          <p:cNvPr name="Freeform 2" id="2"/>
          <p:cNvSpPr/>
          <p:nvPr/>
        </p:nvSpPr>
        <p:spPr>
          <a:xfrm flipH="false" flipV="false" rot="0">
            <a:off x="1" y="342900"/>
            <a:ext cx="4277274" cy="9957942"/>
          </a:xfrm>
          <a:custGeom>
            <a:avLst/>
            <a:gdLst/>
            <a:ahLst/>
            <a:cxnLst/>
            <a:rect r="r" b="b" t="t" l="l"/>
            <a:pathLst>
              <a:path h="9957942" w="4277274">
                <a:moveTo>
                  <a:pt x="0" y="0"/>
                </a:moveTo>
                <a:lnTo>
                  <a:pt x="4277274" y="0"/>
                </a:lnTo>
                <a:lnTo>
                  <a:pt x="4277274" y="9957942"/>
                </a:lnTo>
                <a:lnTo>
                  <a:pt x="0" y="9957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832" y="-45"/>
            <a:ext cx="3535011" cy="10279924"/>
          </a:xfrm>
          <a:custGeom>
            <a:avLst/>
            <a:gdLst/>
            <a:ahLst/>
            <a:cxnLst/>
            <a:rect r="r" b="b" t="t" l="l"/>
            <a:pathLst>
              <a:path h="10279924" w="3535011">
                <a:moveTo>
                  <a:pt x="0" y="0"/>
                </a:moveTo>
                <a:lnTo>
                  <a:pt x="3535011" y="0"/>
                </a:lnTo>
                <a:lnTo>
                  <a:pt x="3535011" y="10279925"/>
                </a:lnTo>
                <a:lnTo>
                  <a:pt x="0" y="1027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06285" y="550001"/>
            <a:ext cx="15859193" cy="619125"/>
          </a:xfrm>
          <a:prstGeom prst="rect">
            <a:avLst/>
          </a:prstGeom>
        </p:spPr>
        <p:txBody>
          <a:bodyPr anchor="t" rtlCol="false" tIns="0" lIns="0" bIns="0" rIns="0">
            <a:spAutoFit/>
          </a:bodyPr>
          <a:lstStyle/>
          <a:p>
            <a:pPr algn="ctr">
              <a:lnSpc>
                <a:spcPts val="4320"/>
              </a:lnSpc>
            </a:pPr>
            <a:r>
              <a:rPr lang="en-US" b="true" sz="3600" spc="-17">
                <a:solidFill>
                  <a:srgbClr val="FFFFFF"/>
                </a:solidFill>
                <a:latin typeface="Times New Roman Bold"/>
                <a:ea typeface="Times New Roman Bold"/>
                <a:cs typeface="Times New Roman Bold"/>
                <a:sym typeface="Times New Roman Bold"/>
              </a:rPr>
              <a:t>RESULT</a:t>
            </a:r>
          </a:p>
        </p:txBody>
      </p:sp>
      <p:sp>
        <p:nvSpPr>
          <p:cNvPr name="TextBox 5" id="5"/>
          <p:cNvSpPr txBox="true"/>
          <p:nvPr/>
        </p:nvSpPr>
        <p:spPr>
          <a:xfrm rot="0">
            <a:off x="1538927" y="1580813"/>
            <a:ext cx="16102462" cy="7019925"/>
          </a:xfrm>
          <a:prstGeom prst="rect">
            <a:avLst/>
          </a:prstGeom>
        </p:spPr>
        <p:txBody>
          <a:bodyPr anchor="t" rtlCol="false" tIns="0" lIns="0" bIns="0" rIns="0">
            <a:spAutoFit/>
          </a:bodyPr>
          <a:lstStyle/>
          <a:p>
            <a:pPr algn="l">
              <a:lnSpc>
                <a:spcPts val="3240"/>
              </a:lnSpc>
            </a:pPr>
            <a:r>
              <a:rPr lang="en-US" b="true" sz="2700" spc="-10" u="sng">
                <a:solidFill>
                  <a:srgbClr val="FFFFFF"/>
                </a:solidFill>
                <a:latin typeface="Times New Roman Bold"/>
                <a:ea typeface="Times New Roman Bold"/>
                <a:cs typeface="Times New Roman Bold"/>
                <a:sym typeface="Times New Roman Bold"/>
              </a:rPr>
              <a:t>Knowledge Gained:</a:t>
            </a:r>
            <a:r>
              <a:rPr lang="en-US" sz="2700" spc="-10" b="true">
                <a:solidFill>
                  <a:srgbClr val="FFFFFF"/>
                </a:solidFill>
                <a:latin typeface="Times New Roman Bold"/>
                <a:ea typeface="Times New Roman Bold"/>
                <a:cs typeface="Times New Roman Bold"/>
                <a:sym typeface="Times New Roman Bold"/>
              </a:rPr>
              <a:t> </a:t>
            </a:r>
            <a:r>
              <a:rPr lang="en-US" sz="2700" spc="-10">
                <a:solidFill>
                  <a:srgbClr val="FFFFFF"/>
                </a:solidFill>
                <a:latin typeface="Times New Roman"/>
                <a:ea typeface="Times New Roman"/>
                <a:cs typeface="Times New Roman"/>
                <a:sym typeface="Times New Roman"/>
              </a:rPr>
              <a:t>Mastery of HTML and CSS for web design and layout. Responsive</a:t>
            </a:r>
          </a:p>
          <a:p>
            <a:pPr algn="l">
              <a:lnSpc>
                <a:spcPts val="3240"/>
              </a:lnSpc>
            </a:pPr>
            <a:r>
              <a:rPr lang="en-US" sz="2700" spc="-10">
                <a:solidFill>
                  <a:srgbClr val="FFFFFF"/>
                </a:solidFill>
                <a:latin typeface="Times New Roman"/>
                <a:ea typeface="Times New Roman"/>
                <a:cs typeface="Times New Roman"/>
                <a:sym typeface="Times New Roman"/>
              </a:rPr>
              <a:t> Web Design: Implemented media queries for adaptable, mobile-first design.</a:t>
            </a:r>
          </a:p>
          <a:p>
            <a:pPr algn="l">
              <a:lnSpc>
                <a:spcPts val="3240"/>
              </a:lnSpc>
            </a:pPr>
          </a:p>
          <a:p>
            <a:pPr algn="l">
              <a:lnSpc>
                <a:spcPts val="3240"/>
              </a:lnSpc>
            </a:pPr>
          </a:p>
          <a:p>
            <a:pPr algn="l">
              <a:lnSpc>
                <a:spcPts val="3240"/>
              </a:lnSpc>
            </a:pPr>
            <a:r>
              <a:rPr lang="en-US" b="true" sz="2700" spc="-10" u="sng">
                <a:solidFill>
                  <a:srgbClr val="FFFFFF"/>
                </a:solidFill>
                <a:latin typeface="Times New Roman Bold"/>
                <a:ea typeface="Times New Roman Bold"/>
                <a:cs typeface="Times New Roman Bold"/>
                <a:sym typeface="Times New Roman Bold"/>
              </a:rPr>
              <a:t>Platform for Small Business Owners</a:t>
            </a:r>
            <a:r>
              <a:rPr lang="en-US" sz="2700" spc="-10" b="true">
                <a:solidFill>
                  <a:srgbClr val="FFFFFF"/>
                </a:solidFill>
                <a:latin typeface="Times New Roman Bold"/>
                <a:ea typeface="Times New Roman Bold"/>
                <a:cs typeface="Times New Roman Bold"/>
                <a:sym typeface="Times New Roman Bold"/>
              </a:rPr>
              <a:t> :A</a:t>
            </a:r>
            <a:r>
              <a:rPr lang="en-US" sz="2700" spc="-10">
                <a:solidFill>
                  <a:srgbClr val="FFFFFF"/>
                </a:solidFill>
                <a:latin typeface="Times New Roman"/>
                <a:ea typeface="Times New Roman"/>
                <a:cs typeface="Times New Roman"/>
                <a:sym typeface="Times New Roman"/>
              </a:rPr>
              <a:t>ffordable Solution: Provides an easy and cost-effective eCommerce solution for small-scale businesses.</a:t>
            </a:r>
          </a:p>
          <a:p>
            <a:pPr algn="l">
              <a:lnSpc>
                <a:spcPts val="3240"/>
              </a:lnSpc>
            </a:pPr>
          </a:p>
          <a:p>
            <a:pPr algn="l">
              <a:lnSpc>
                <a:spcPts val="3240"/>
              </a:lnSpc>
            </a:pPr>
            <a:r>
              <a:rPr lang="en-US" b="true" sz="2700" spc="-12" u="sng">
                <a:solidFill>
                  <a:srgbClr val="FFFFFF"/>
                </a:solidFill>
                <a:latin typeface="Times New Roman Bold"/>
                <a:ea typeface="Times New Roman Bold"/>
                <a:cs typeface="Times New Roman Bold"/>
                <a:sym typeface="Times New Roman Bold"/>
              </a:rPr>
              <a:t>Potential for Future Development</a:t>
            </a:r>
            <a:r>
              <a:rPr lang="en-US" b="true" sz="2700" spc="-12">
                <a:solidFill>
                  <a:srgbClr val="FFFFFF"/>
                </a:solidFill>
                <a:latin typeface="Times New Roman Bold"/>
                <a:ea typeface="Times New Roman Bold"/>
                <a:cs typeface="Times New Roman Bold"/>
                <a:sym typeface="Times New Roman Bold"/>
              </a:rPr>
              <a:t> : </a:t>
            </a:r>
            <a:r>
              <a:rPr lang="en-US" sz="2700" spc="-12">
                <a:solidFill>
                  <a:srgbClr val="FFFFFF"/>
                </a:solidFill>
                <a:latin typeface="Times New Roman"/>
                <a:ea typeface="Times New Roman"/>
                <a:cs typeface="Times New Roman"/>
                <a:sym typeface="Times New Roman"/>
              </a:rPr>
              <a:t>A working prototype that can be expanded with backend technologies (databases, server-side scripting).</a:t>
            </a:r>
          </a:p>
          <a:p>
            <a:pPr algn="l">
              <a:lnSpc>
                <a:spcPts val="3240"/>
              </a:lnSpc>
            </a:pPr>
          </a:p>
          <a:p>
            <a:pPr algn="l">
              <a:lnSpc>
                <a:spcPts val="3240"/>
              </a:lnSpc>
            </a:pPr>
            <a:r>
              <a:rPr lang="en-US" b="true" sz="2700" spc="-10" u="sng">
                <a:solidFill>
                  <a:srgbClr val="FFFFFF"/>
                </a:solidFill>
                <a:latin typeface="Times New Roman Bold"/>
                <a:ea typeface="Times New Roman Bold"/>
                <a:cs typeface="Times New Roman Bold"/>
                <a:sym typeface="Times New Roman Bold"/>
              </a:rPr>
              <a:t>Learning Experience</a:t>
            </a:r>
            <a:r>
              <a:rPr lang="en-US" b="true" sz="2700" spc="-10">
                <a:solidFill>
                  <a:srgbClr val="FFFFFF"/>
                </a:solidFill>
                <a:latin typeface="Times New Roman Bold"/>
                <a:ea typeface="Times New Roman Bold"/>
                <a:cs typeface="Times New Roman Bold"/>
                <a:sym typeface="Times New Roman Bold"/>
              </a:rPr>
              <a:t>: </a:t>
            </a:r>
            <a:r>
              <a:rPr lang="en-US" sz="2700" spc="-10">
                <a:solidFill>
                  <a:srgbClr val="FFFFFF"/>
                </a:solidFill>
                <a:latin typeface="Times New Roman"/>
                <a:ea typeface="Times New Roman"/>
                <a:cs typeface="Times New Roman"/>
                <a:sym typeface="Times New Roman"/>
              </a:rPr>
              <a:t>Foundation for learning more advanced web development technologies like JavaScript and databases.</a:t>
            </a:r>
          </a:p>
          <a:p>
            <a:pPr algn="l">
              <a:lnSpc>
                <a:spcPts val="3240"/>
              </a:lnSpc>
            </a:pPr>
          </a:p>
          <a:p>
            <a:pPr algn="l">
              <a:lnSpc>
                <a:spcPts val="3240"/>
              </a:lnSpc>
            </a:pPr>
            <a:r>
              <a:rPr lang="en-US" b="true" sz="2700" i="true" spc="-12" u="sng">
                <a:solidFill>
                  <a:srgbClr val="FFFFFF"/>
                </a:solidFill>
                <a:latin typeface="Times New Roman Bold Italics"/>
                <a:ea typeface="Times New Roman Bold Italics"/>
                <a:cs typeface="Times New Roman Bold Italics"/>
                <a:sym typeface="Times New Roman Bold Italics"/>
              </a:rPr>
              <a:t>User Authentication and Profiles</a:t>
            </a:r>
            <a:r>
              <a:rPr lang="en-US" sz="2700" spc="-12">
                <a:solidFill>
                  <a:srgbClr val="FFFFFF"/>
                </a:solidFill>
                <a:latin typeface="Times New Roman"/>
                <a:ea typeface="Times New Roman"/>
                <a:cs typeface="Times New Roman"/>
                <a:sym typeface="Times New Roman"/>
              </a:rPr>
              <a:t>: Implementing secure user registration, login, and profile management, allowing users to interact with the platform.</a:t>
            </a:r>
          </a:p>
          <a:p>
            <a:pPr algn="l">
              <a:lnSpc>
                <a:spcPts val="3240"/>
              </a:lnSpc>
            </a:pPr>
          </a:p>
          <a:p>
            <a:pPr algn="l">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C333A"/>
        </a:solidFill>
      </p:bgPr>
    </p:bg>
    <p:spTree>
      <p:nvGrpSpPr>
        <p:cNvPr id="1" name=""/>
        <p:cNvGrpSpPr/>
        <p:nvPr/>
      </p:nvGrpSpPr>
      <p:grpSpPr>
        <a:xfrm>
          <a:off x="0" y="0"/>
          <a:ext cx="0" cy="0"/>
          <a:chOff x="0" y="0"/>
          <a:chExt cx="0" cy="0"/>
        </a:xfrm>
      </p:grpSpPr>
      <p:sp>
        <p:nvSpPr>
          <p:cNvPr name="Freeform 2" id="2"/>
          <p:cNvSpPr/>
          <p:nvPr/>
        </p:nvSpPr>
        <p:spPr>
          <a:xfrm flipH="false" flipV="false" rot="0">
            <a:off x="1" y="342900"/>
            <a:ext cx="4277274" cy="9957942"/>
          </a:xfrm>
          <a:custGeom>
            <a:avLst/>
            <a:gdLst/>
            <a:ahLst/>
            <a:cxnLst/>
            <a:rect r="r" b="b" t="t" l="l"/>
            <a:pathLst>
              <a:path h="9957942" w="4277274">
                <a:moveTo>
                  <a:pt x="0" y="0"/>
                </a:moveTo>
                <a:lnTo>
                  <a:pt x="4277274" y="0"/>
                </a:lnTo>
                <a:lnTo>
                  <a:pt x="4277274" y="9957942"/>
                </a:lnTo>
                <a:lnTo>
                  <a:pt x="0" y="9957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25881" y="393246"/>
            <a:ext cx="15839598" cy="619125"/>
          </a:xfrm>
          <a:prstGeom prst="rect">
            <a:avLst/>
          </a:prstGeom>
        </p:spPr>
        <p:txBody>
          <a:bodyPr anchor="t" rtlCol="false" tIns="0" lIns="0" bIns="0" rIns="0">
            <a:spAutoFit/>
          </a:bodyPr>
          <a:lstStyle/>
          <a:p>
            <a:pPr algn="ctr">
              <a:lnSpc>
                <a:spcPts val="4320"/>
              </a:lnSpc>
            </a:pPr>
            <a:r>
              <a:rPr lang="en-US" b="true" sz="3600" spc="-17">
                <a:solidFill>
                  <a:srgbClr val="FFFFFF"/>
                </a:solidFill>
                <a:latin typeface="Times New Roman Bold"/>
                <a:ea typeface="Times New Roman Bold"/>
                <a:cs typeface="Times New Roman Bold"/>
                <a:sym typeface="Times New Roman Bold"/>
              </a:rPr>
              <a:t>CONCLUSION AND FUTURE WORK</a:t>
            </a:r>
          </a:p>
        </p:txBody>
      </p:sp>
      <p:sp>
        <p:nvSpPr>
          <p:cNvPr name="TextBox 4" id="4"/>
          <p:cNvSpPr txBox="true"/>
          <p:nvPr/>
        </p:nvSpPr>
        <p:spPr>
          <a:xfrm rot="0">
            <a:off x="0" y="1548115"/>
            <a:ext cx="17422150" cy="8401050"/>
          </a:xfrm>
          <a:prstGeom prst="rect">
            <a:avLst/>
          </a:prstGeom>
        </p:spPr>
        <p:txBody>
          <a:bodyPr anchor="t" rtlCol="false" tIns="0" lIns="0" bIns="0" rIns="0">
            <a:spAutoFit/>
          </a:bodyPr>
          <a:lstStyle/>
          <a:p>
            <a:pPr algn="ctr">
              <a:lnSpc>
                <a:spcPts val="3600"/>
              </a:lnSpc>
            </a:pPr>
            <a:r>
              <a:rPr lang="en-US" b="true" sz="3000" spc="-12">
                <a:solidFill>
                  <a:srgbClr val="FFFFFF"/>
                </a:solidFill>
                <a:latin typeface="Times New Roman Bold"/>
                <a:ea typeface="Times New Roman Bold"/>
                <a:cs typeface="Times New Roman Bold"/>
                <a:sym typeface="Times New Roman Bold"/>
              </a:rPr>
              <a:t>Conclusion</a:t>
            </a:r>
          </a:p>
          <a:p>
            <a:pPr algn="ctr">
              <a:lnSpc>
                <a:spcPts val="3240"/>
              </a:lnSpc>
            </a:pPr>
            <a:r>
              <a:rPr lang="en-US" sz="2700" spc="-10">
                <a:solidFill>
                  <a:srgbClr val="FFFFFF"/>
                </a:solidFill>
                <a:latin typeface="Times New Roman"/>
                <a:ea typeface="Times New Roman"/>
                <a:cs typeface="Times New Roman"/>
                <a:sym typeface="Times New Roman"/>
              </a:rPr>
              <a:t>The eCommerce website developed using HTML and CSS successfully creates a simple, responsive, and user-friendly platform for displaying products and managing a basic shopping experience. It provides a cost-effective solution for small businesses to showcase their products online. The website's design is scalable, and its clean interface ensures a seamless experience across devices. While currently static, it forms a solid foundation for future enhancements.</a:t>
            </a:r>
          </a:p>
          <a:p>
            <a:pPr algn="ctr">
              <a:lnSpc>
                <a:spcPts val="3240"/>
              </a:lnSpc>
            </a:pPr>
          </a:p>
          <a:p>
            <a:pPr algn="ctr">
              <a:lnSpc>
                <a:spcPts val="3600"/>
              </a:lnSpc>
            </a:pPr>
            <a:r>
              <a:rPr lang="en-US" b="true" sz="3000" spc="-12">
                <a:solidFill>
                  <a:srgbClr val="FFFFFF"/>
                </a:solidFill>
                <a:latin typeface="Times New Roman Bold"/>
                <a:ea typeface="Times New Roman Bold"/>
                <a:cs typeface="Times New Roman Bold"/>
                <a:sym typeface="Times New Roman Bold"/>
              </a:rPr>
              <a:t>Future Work</a:t>
            </a:r>
          </a:p>
          <a:p>
            <a:pPr algn="ctr">
              <a:lnSpc>
                <a:spcPts val="3240"/>
              </a:lnSpc>
            </a:pPr>
            <a:r>
              <a:rPr lang="en-US" b="true" sz="2700" spc="-10">
                <a:solidFill>
                  <a:srgbClr val="FFFFFF"/>
                </a:solidFill>
                <a:latin typeface="Times New Roman Bold"/>
                <a:ea typeface="Times New Roman Bold"/>
                <a:cs typeface="Times New Roman Bold"/>
                <a:sym typeface="Times New Roman Bold"/>
              </a:rPr>
              <a:t>T</a:t>
            </a:r>
            <a:r>
              <a:rPr lang="en-US" sz="2700" spc="-10">
                <a:solidFill>
                  <a:srgbClr val="FFFFFF"/>
                </a:solidFill>
                <a:latin typeface="Times New Roman"/>
                <a:ea typeface="Times New Roman"/>
                <a:cs typeface="Times New Roman"/>
                <a:sym typeface="Times New Roman"/>
              </a:rPr>
              <a:t>o expand the functionality, the website can be enhanced with:                                                                                        </a:t>
            </a:r>
          </a:p>
          <a:p>
            <a:pPr algn="ctr">
              <a:lnSpc>
                <a:spcPts val="3240"/>
              </a:lnSpc>
            </a:pPr>
            <a:r>
              <a:rPr lang="en-US" sz="2700" spc="-10">
                <a:solidFill>
                  <a:srgbClr val="FFFFFF"/>
                </a:solidFill>
                <a:latin typeface="Times New Roman"/>
                <a:ea typeface="Times New Roman"/>
                <a:cs typeface="Times New Roman"/>
                <a:sym typeface="Times New Roman"/>
              </a:rPr>
              <a:t>                                                                                  </a:t>
            </a:r>
          </a:p>
          <a:p>
            <a:pPr algn="ctr">
              <a:lnSpc>
                <a:spcPts val="3240"/>
              </a:lnSpc>
            </a:pPr>
            <a:r>
              <a:rPr lang="en-US" sz="2700" spc="-10">
                <a:solidFill>
                  <a:srgbClr val="FFFFFF"/>
                </a:solidFill>
                <a:latin typeface="Times New Roman"/>
                <a:ea typeface="Times New Roman"/>
                <a:cs typeface="Times New Roman"/>
                <a:sym typeface="Times New Roman"/>
              </a:rPr>
              <a:t>1.</a:t>
            </a:r>
            <a:r>
              <a:rPr lang="en-US" sz="2700" i="true" spc="-10" u="sng">
                <a:solidFill>
                  <a:srgbClr val="FFFFFF"/>
                </a:solidFill>
                <a:latin typeface="Times New Roman Italics"/>
                <a:ea typeface="Times New Roman Italics"/>
                <a:cs typeface="Times New Roman Italics"/>
                <a:sym typeface="Times New Roman Italics"/>
              </a:rPr>
              <a:t>Backend Integration</a:t>
            </a:r>
            <a:r>
              <a:rPr lang="en-US" sz="2700" spc="-10">
                <a:solidFill>
                  <a:srgbClr val="FFFFFF"/>
                </a:solidFill>
                <a:latin typeface="Times New Roman"/>
                <a:ea typeface="Times New Roman"/>
                <a:cs typeface="Times New Roman"/>
                <a:sym typeface="Times New Roman"/>
              </a:rPr>
              <a:t>: Adding a database and server-side scripting to manage dynamic content and user interactions.</a:t>
            </a:r>
          </a:p>
          <a:p>
            <a:pPr algn="ctr">
              <a:lnSpc>
                <a:spcPts val="3240"/>
              </a:lnSpc>
            </a:pPr>
          </a:p>
          <a:p>
            <a:pPr algn="ctr">
              <a:lnSpc>
                <a:spcPts val="3240"/>
              </a:lnSpc>
            </a:pPr>
            <a:r>
              <a:rPr lang="en-US" sz="2700" spc="-10">
                <a:solidFill>
                  <a:srgbClr val="FFFFFF"/>
                </a:solidFill>
                <a:latin typeface="Times New Roman"/>
                <a:ea typeface="Times New Roman"/>
                <a:cs typeface="Times New Roman"/>
                <a:sym typeface="Times New Roman"/>
              </a:rPr>
              <a:t>2.</a:t>
            </a:r>
            <a:r>
              <a:rPr lang="en-US" sz="2700" i="true" spc="-10" u="sng">
                <a:solidFill>
                  <a:srgbClr val="FFFFFF"/>
                </a:solidFill>
                <a:latin typeface="Times New Roman Italics"/>
                <a:ea typeface="Times New Roman Italics"/>
                <a:cs typeface="Times New Roman Italics"/>
                <a:sym typeface="Times New Roman Italics"/>
              </a:rPr>
              <a:t>User Accounts</a:t>
            </a:r>
            <a:r>
              <a:rPr lang="en-US" sz="2700" spc="-10">
                <a:solidFill>
                  <a:srgbClr val="FFFFFF"/>
                </a:solidFill>
                <a:latin typeface="Times New Roman"/>
                <a:ea typeface="Times New Roman"/>
                <a:cs typeface="Times New Roman"/>
                <a:sym typeface="Times New Roman"/>
              </a:rPr>
              <a:t>: Implementing login systems and user profiles for a personalized shopping experience.                        </a:t>
            </a:r>
          </a:p>
          <a:p>
            <a:pPr algn="ctr">
              <a:lnSpc>
                <a:spcPts val="3240"/>
              </a:lnSpc>
            </a:pPr>
            <a:r>
              <a:rPr lang="en-US" sz="2700" spc="-10">
                <a:solidFill>
                  <a:srgbClr val="FFFFFF"/>
                </a:solidFill>
                <a:latin typeface="Times New Roman"/>
                <a:ea typeface="Times New Roman"/>
                <a:cs typeface="Times New Roman"/>
                <a:sym typeface="Times New Roman"/>
              </a:rPr>
              <a:t> </a:t>
            </a:r>
          </a:p>
          <a:p>
            <a:pPr algn="ctr">
              <a:lnSpc>
                <a:spcPts val="3240"/>
              </a:lnSpc>
            </a:pPr>
            <a:r>
              <a:rPr lang="en-US" sz="2700" spc="-10">
                <a:solidFill>
                  <a:srgbClr val="FFFFFF"/>
                </a:solidFill>
                <a:latin typeface="Times New Roman"/>
                <a:ea typeface="Times New Roman"/>
                <a:cs typeface="Times New Roman"/>
                <a:sym typeface="Times New Roman"/>
              </a:rPr>
              <a:t>3.</a:t>
            </a:r>
            <a:r>
              <a:rPr lang="en-US" sz="2700" spc="-10" u="sng">
                <a:solidFill>
                  <a:srgbClr val="FFFFFF"/>
                </a:solidFill>
                <a:latin typeface="Times New Roman"/>
                <a:ea typeface="Times New Roman"/>
                <a:cs typeface="Times New Roman"/>
                <a:sym typeface="Times New Roman"/>
              </a:rPr>
              <a:t>Payment Gateway</a:t>
            </a:r>
            <a:r>
              <a:rPr lang="en-US" sz="2700" spc="-10">
                <a:solidFill>
                  <a:srgbClr val="FFFFFF"/>
                </a:solidFill>
                <a:latin typeface="Times New Roman"/>
                <a:ea typeface="Times New Roman"/>
                <a:cs typeface="Times New Roman"/>
                <a:sym typeface="Times New Roman"/>
              </a:rPr>
              <a:t>: Integrating secure payment methods for transactions.                                                                        </a:t>
            </a:r>
          </a:p>
          <a:p>
            <a:pPr algn="ctr">
              <a:lnSpc>
                <a:spcPts val="3240"/>
              </a:lnSpc>
            </a:pPr>
          </a:p>
          <a:p>
            <a:pPr algn="ctr">
              <a:lnSpc>
                <a:spcPts val="3240"/>
              </a:lnSpc>
            </a:pPr>
            <a:r>
              <a:rPr lang="en-US" sz="2700" spc="-10">
                <a:solidFill>
                  <a:srgbClr val="FFFFFF"/>
                </a:solidFill>
                <a:latin typeface="Times New Roman"/>
                <a:ea typeface="Times New Roman"/>
                <a:cs typeface="Times New Roman"/>
                <a:sym typeface="Times New Roman"/>
              </a:rPr>
              <a:t>4.</a:t>
            </a:r>
            <a:r>
              <a:rPr lang="en-US" sz="2700" spc="-10" u="sng">
                <a:solidFill>
                  <a:srgbClr val="FFFFFF"/>
                </a:solidFill>
                <a:latin typeface="Times New Roman"/>
                <a:ea typeface="Times New Roman"/>
                <a:cs typeface="Times New Roman"/>
                <a:sym typeface="Times New Roman"/>
              </a:rPr>
              <a:t>Payment Gateway</a:t>
            </a:r>
            <a:r>
              <a:rPr lang="en-US" sz="2700" spc="-10">
                <a:solidFill>
                  <a:srgbClr val="FFFFFF"/>
                </a:solidFill>
                <a:latin typeface="Times New Roman"/>
                <a:ea typeface="Times New Roman"/>
                <a:cs typeface="Times New Roman"/>
                <a:sym typeface="Times New Roman"/>
              </a:rPr>
              <a:t>: Integrating secure payment methods for transactions.                                                                        </a:t>
            </a:r>
          </a:p>
          <a:p>
            <a:pPr algn="ctr">
              <a:lnSpc>
                <a:spcPts val="3240"/>
              </a:lnSpc>
            </a:pPr>
          </a:p>
          <a:p>
            <a:pPr algn="ctr">
              <a:lnSpc>
                <a:spcPts val="3240"/>
              </a:lnSpc>
            </a:pPr>
            <a:r>
              <a:rPr lang="en-US" sz="2700" spc="-10">
                <a:solidFill>
                  <a:srgbClr val="FFFFFF"/>
                </a:solidFill>
                <a:latin typeface="Times New Roman"/>
                <a:ea typeface="Times New Roman"/>
                <a:cs typeface="Times New Roman"/>
                <a:sym typeface="Times New Roman"/>
              </a:rPr>
              <a:t>5.</a:t>
            </a:r>
            <a:r>
              <a:rPr lang="en-US" sz="2700" spc="-10" u="sng">
                <a:solidFill>
                  <a:srgbClr val="FFFFFF"/>
                </a:solidFill>
                <a:latin typeface="Times New Roman"/>
                <a:ea typeface="Times New Roman"/>
                <a:cs typeface="Times New Roman"/>
                <a:sym typeface="Times New Roman"/>
              </a:rPr>
              <a:t>SEO and Analytics</a:t>
            </a:r>
            <a:r>
              <a:rPr lang="en-US" sz="2700" spc="-10">
                <a:solidFill>
                  <a:srgbClr val="FFFFFF"/>
                </a:solidFill>
                <a:latin typeface="Times New Roman"/>
                <a:ea typeface="Times New Roman"/>
                <a:cs typeface="Times New Roman"/>
                <a:sym typeface="Times New Roman"/>
              </a:rPr>
              <a:t>: Optimizing for search engines and tracking user behavior for improvements                                  </a:t>
            </a:r>
          </a:p>
          <a:p>
            <a:pPr algn="ctr">
              <a:lnSpc>
                <a:spcPts val="3240"/>
              </a:lnSpc>
            </a:pPr>
          </a:p>
          <a:p>
            <a:pPr algn="ctr">
              <a:lnSpc>
                <a:spcPts val="360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C333A"/>
        </a:solidFill>
      </p:bgPr>
    </p:bg>
    <p:spTree>
      <p:nvGrpSpPr>
        <p:cNvPr id="1" name=""/>
        <p:cNvGrpSpPr/>
        <p:nvPr/>
      </p:nvGrpSpPr>
      <p:grpSpPr>
        <a:xfrm>
          <a:off x="0" y="0"/>
          <a:ext cx="0" cy="0"/>
          <a:chOff x="0" y="0"/>
          <a:chExt cx="0" cy="0"/>
        </a:xfrm>
      </p:grpSpPr>
      <p:sp>
        <p:nvSpPr>
          <p:cNvPr name="Freeform 2" id="2"/>
          <p:cNvSpPr/>
          <p:nvPr/>
        </p:nvSpPr>
        <p:spPr>
          <a:xfrm flipH="false" flipV="false" rot="0">
            <a:off x="1" y="342900"/>
            <a:ext cx="4277274" cy="9957942"/>
          </a:xfrm>
          <a:custGeom>
            <a:avLst/>
            <a:gdLst/>
            <a:ahLst/>
            <a:cxnLst/>
            <a:rect r="r" b="b" t="t" l="l"/>
            <a:pathLst>
              <a:path h="9957942" w="4277274">
                <a:moveTo>
                  <a:pt x="0" y="0"/>
                </a:moveTo>
                <a:lnTo>
                  <a:pt x="4277274" y="0"/>
                </a:lnTo>
                <a:lnTo>
                  <a:pt x="4277274" y="9957942"/>
                </a:lnTo>
                <a:lnTo>
                  <a:pt x="0" y="9957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832" y="-45"/>
            <a:ext cx="3535011" cy="10279924"/>
          </a:xfrm>
          <a:custGeom>
            <a:avLst/>
            <a:gdLst/>
            <a:ahLst/>
            <a:cxnLst/>
            <a:rect r="r" b="b" t="t" l="l"/>
            <a:pathLst>
              <a:path h="10279924" w="3535011">
                <a:moveTo>
                  <a:pt x="0" y="0"/>
                </a:moveTo>
                <a:lnTo>
                  <a:pt x="3535011" y="0"/>
                </a:lnTo>
                <a:lnTo>
                  <a:pt x="3535011" y="10279925"/>
                </a:lnTo>
                <a:lnTo>
                  <a:pt x="0" y="1027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579916" y="1145176"/>
            <a:ext cx="14585562" cy="7134225"/>
          </a:xfrm>
          <a:prstGeom prst="rect">
            <a:avLst/>
          </a:prstGeom>
        </p:spPr>
        <p:txBody>
          <a:bodyPr anchor="t" rtlCol="false" tIns="0" lIns="0" bIns="0" rIns="0">
            <a:spAutoFit/>
          </a:bodyPr>
          <a:lstStyle/>
          <a:p>
            <a:pPr algn="l" marL="651510" indent="-325755" lvl="1">
              <a:lnSpc>
                <a:spcPts val="4320"/>
              </a:lnSpc>
              <a:buFont typeface="Arial"/>
              <a:buChar char="•"/>
            </a:pPr>
            <a:r>
              <a:rPr lang="en-US" b="true" sz="3600" spc="-17" u="sng">
                <a:solidFill>
                  <a:srgbClr val="FFFFFF"/>
                </a:solidFill>
                <a:latin typeface="Times New Roman Bold"/>
                <a:ea typeface="Times New Roman Bold"/>
                <a:cs typeface="Times New Roman Bold"/>
                <a:sym typeface="Times New Roman Bold"/>
              </a:rPr>
              <a:t>CONTENTS:</a:t>
            </a:r>
          </a:p>
          <a:p>
            <a:pPr algn="l" marL="651510" indent="-325755" lvl="1">
              <a:lnSpc>
                <a:spcPts val="4320"/>
              </a:lnSpc>
            </a:pPr>
          </a:p>
          <a:p>
            <a:pPr algn="l" marL="651510" indent="-325755" lvl="1">
              <a:lnSpc>
                <a:spcPts val="4320"/>
              </a:lnSpc>
            </a:pPr>
            <a:r>
              <a:rPr lang="en-US" b="true" sz="3600" spc="-17">
                <a:solidFill>
                  <a:srgbClr val="FFFFFF"/>
                </a:solidFill>
                <a:latin typeface="Times New Roman Bold"/>
                <a:ea typeface="Times New Roman Bold"/>
                <a:cs typeface="Times New Roman Bold"/>
                <a:sym typeface="Times New Roman Bold"/>
              </a:rPr>
              <a:t>1.</a:t>
            </a:r>
            <a:r>
              <a:rPr lang="en-US" sz="3600" spc="-17">
                <a:solidFill>
                  <a:srgbClr val="FFFFFF"/>
                </a:solidFill>
                <a:latin typeface="Times New Roman"/>
                <a:ea typeface="Times New Roman"/>
                <a:cs typeface="Times New Roman"/>
                <a:sym typeface="Times New Roman"/>
              </a:rPr>
              <a:t> ABSTRACT</a:t>
            </a:r>
          </a:p>
          <a:p>
            <a:pPr algn="l" marL="651510" indent="-325755" lvl="1">
              <a:lnSpc>
                <a:spcPts val="4320"/>
              </a:lnSpc>
            </a:pPr>
          </a:p>
          <a:p>
            <a:pPr algn="l" marL="651510" indent="-325755" lvl="1">
              <a:lnSpc>
                <a:spcPts val="4320"/>
              </a:lnSpc>
            </a:pPr>
            <a:r>
              <a:rPr lang="en-US" b="true" sz="3600" spc="-17">
                <a:solidFill>
                  <a:srgbClr val="FFFFFF"/>
                </a:solidFill>
                <a:latin typeface="Times New Roman Bold"/>
                <a:ea typeface="Times New Roman Bold"/>
                <a:cs typeface="Times New Roman Bold"/>
                <a:sym typeface="Times New Roman Bold"/>
              </a:rPr>
              <a:t>2.</a:t>
            </a:r>
            <a:r>
              <a:rPr lang="en-US" sz="3600" spc="-17">
                <a:solidFill>
                  <a:srgbClr val="FFFFFF"/>
                </a:solidFill>
                <a:latin typeface="Times New Roman"/>
                <a:ea typeface="Times New Roman"/>
                <a:cs typeface="Times New Roman"/>
                <a:sym typeface="Times New Roman"/>
              </a:rPr>
              <a:t> PROBLEM  STATEMENT </a:t>
            </a:r>
          </a:p>
          <a:p>
            <a:pPr algn="l" marL="651510" indent="-325755" lvl="1">
              <a:lnSpc>
                <a:spcPts val="4320"/>
              </a:lnSpc>
            </a:pPr>
          </a:p>
          <a:p>
            <a:pPr algn="l" marL="651510" indent="-325755" lvl="1">
              <a:lnSpc>
                <a:spcPts val="4320"/>
              </a:lnSpc>
            </a:pPr>
            <a:r>
              <a:rPr lang="en-US" b="true" sz="3600" spc="-17">
                <a:solidFill>
                  <a:srgbClr val="FFFFFF"/>
                </a:solidFill>
                <a:latin typeface="Times New Roman Bold"/>
                <a:ea typeface="Times New Roman Bold"/>
                <a:cs typeface="Times New Roman Bold"/>
                <a:sym typeface="Times New Roman Bold"/>
              </a:rPr>
              <a:t>3.</a:t>
            </a:r>
            <a:r>
              <a:rPr lang="en-US" sz="3600" spc="-17">
                <a:solidFill>
                  <a:srgbClr val="FFFFFF"/>
                </a:solidFill>
                <a:latin typeface="Times New Roman"/>
                <a:ea typeface="Times New Roman"/>
                <a:cs typeface="Times New Roman"/>
                <a:sym typeface="Times New Roman"/>
              </a:rPr>
              <a:t> OBJECTIVES</a:t>
            </a:r>
          </a:p>
          <a:p>
            <a:pPr algn="l" marL="651510" indent="-325755" lvl="1">
              <a:lnSpc>
                <a:spcPts val="4320"/>
              </a:lnSpc>
            </a:pPr>
          </a:p>
          <a:p>
            <a:pPr algn="l" marL="651510" indent="-325755" lvl="1">
              <a:lnSpc>
                <a:spcPts val="4320"/>
              </a:lnSpc>
            </a:pPr>
            <a:r>
              <a:rPr lang="en-US" b="true" sz="3600" spc="-17">
                <a:solidFill>
                  <a:srgbClr val="FFFFFF"/>
                </a:solidFill>
                <a:latin typeface="Times New Roman Bold"/>
                <a:ea typeface="Times New Roman Bold"/>
                <a:cs typeface="Times New Roman Bold"/>
                <a:sym typeface="Times New Roman Bold"/>
              </a:rPr>
              <a:t>4.</a:t>
            </a:r>
            <a:r>
              <a:rPr lang="en-US" sz="3600" spc="-17">
                <a:solidFill>
                  <a:srgbClr val="FFFFFF"/>
                </a:solidFill>
                <a:latin typeface="Times New Roman"/>
                <a:ea typeface="Times New Roman"/>
                <a:cs typeface="Times New Roman"/>
                <a:sym typeface="Times New Roman"/>
              </a:rPr>
              <a:t> NOVELTY , FEATURE , CHALLENGES  AND  LIMITATIONS</a:t>
            </a:r>
          </a:p>
          <a:p>
            <a:pPr algn="l" marL="651510" indent="-325755" lvl="1">
              <a:lnSpc>
                <a:spcPts val="4320"/>
              </a:lnSpc>
            </a:pPr>
          </a:p>
          <a:p>
            <a:pPr algn="l" marL="651510" indent="-325755" lvl="1">
              <a:lnSpc>
                <a:spcPts val="4320"/>
              </a:lnSpc>
            </a:pPr>
            <a:r>
              <a:rPr lang="en-US" b="true" sz="3600" spc="-17">
                <a:solidFill>
                  <a:srgbClr val="FFFFFF"/>
                </a:solidFill>
                <a:latin typeface="Times New Roman Bold"/>
                <a:ea typeface="Times New Roman Bold"/>
                <a:cs typeface="Times New Roman Bold"/>
                <a:sym typeface="Times New Roman Bold"/>
              </a:rPr>
              <a:t>5.</a:t>
            </a:r>
            <a:r>
              <a:rPr lang="en-US" sz="3600" spc="-17">
                <a:solidFill>
                  <a:srgbClr val="FFFFFF"/>
                </a:solidFill>
                <a:latin typeface="Times New Roman"/>
                <a:ea typeface="Times New Roman"/>
                <a:cs typeface="Times New Roman"/>
                <a:sym typeface="Times New Roman"/>
              </a:rPr>
              <a:t> MODULAR  STRUCTURE  OF  THE  PROJECT</a:t>
            </a:r>
          </a:p>
          <a:p>
            <a:pPr algn="l" marL="651510" indent="-325755" lvl="1">
              <a:lnSpc>
                <a:spcPts val="4320"/>
              </a:lnSpc>
            </a:pPr>
          </a:p>
          <a:p>
            <a:pPr algn="l" marL="651510" indent="-325755" lvl="1">
              <a:lnSpc>
                <a:spcPts val="4320"/>
              </a:lnSpc>
            </a:pPr>
            <a:r>
              <a:rPr lang="en-US" b="true" sz="3600" spc="-17">
                <a:solidFill>
                  <a:srgbClr val="FFFFFF"/>
                </a:solidFill>
                <a:latin typeface="Times New Roman Bold"/>
                <a:ea typeface="Times New Roman Bold"/>
                <a:cs typeface="Times New Roman Bold"/>
                <a:sym typeface="Times New Roman Bold"/>
              </a:rPr>
              <a:t>6.</a:t>
            </a:r>
            <a:r>
              <a:rPr lang="en-US" sz="3600" spc="-17">
                <a:solidFill>
                  <a:srgbClr val="FFFFFF"/>
                </a:solidFill>
                <a:latin typeface="Times New Roman"/>
                <a:ea typeface="Times New Roman"/>
                <a:cs typeface="Times New Roman"/>
                <a:sym typeface="Times New Roman"/>
              </a:rPr>
              <a:t> CONCLUSION  AND  FUTURE  WORK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C333A"/>
        </a:solidFill>
      </p:bgPr>
    </p:bg>
    <p:spTree>
      <p:nvGrpSpPr>
        <p:cNvPr id="1" name=""/>
        <p:cNvGrpSpPr/>
        <p:nvPr/>
      </p:nvGrpSpPr>
      <p:grpSpPr>
        <a:xfrm>
          <a:off x="0" y="0"/>
          <a:ext cx="0" cy="0"/>
          <a:chOff x="0" y="0"/>
          <a:chExt cx="0" cy="0"/>
        </a:xfrm>
      </p:grpSpPr>
      <p:sp>
        <p:nvSpPr>
          <p:cNvPr name="Freeform 2" id="2"/>
          <p:cNvSpPr/>
          <p:nvPr/>
        </p:nvSpPr>
        <p:spPr>
          <a:xfrm flipH="false" flipV="false" rot="0">
            <a:off x="1" y="342900"/>
            <a:ext cx="4277274" cy="9957942"/>
          </a:xfrm>
          <a:custGeom>
            <a:avLst/>
            <a:gdLst/>
            <a:ahLst/>
            <a:cxnLst/>
            <a:rect r="r" b="b" t="t" l="l"/>
            <a:pathLst>
              <a:path h="9957942" w="4277274">
                <a:moveTo>
                  <a:pt x="0" y="0"/>
                </a:moveTo>
                <a:lnTo>
                  <a:pt x="4277274" y="0"/>
                </a:lnTo>
                <a:lnTo>
                  <a:pt x="4277274" y="9957942"/>
                </a:lnTo>
                <a:lnTo>
                  <a:pt x="0" y="9957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832" y="-45"/>
            <a:ext cx="3535011" cy="10279924"/>
          </a:xfrm>
          <a:custGeom>
            <a:avLst/>
            <a:gdLst/>
            <a:ahLst/>
            <a:cxnLst/>
            <a:rect r="r" b="b" t="t" l="l"/>
            <a:pathLst>
              <a:path h="10279924" w="3535011">
                <a:moveTo>
                  <a:pt x="0" y="0"/>
                </a:moveTo>
                <a:lnTo>
                  <a:pt x="3535011" y="0"/>
                </a:lnTo>
                <a:lnTo>
                  <a:pt x="3535011" y="10279925"/>
                </a:lnTo>
                <a:lnTo>
                  <a:pt x="0" y="1027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49532" y="550002"/>
            <a:ext cx="16015947" cy="619125"/>
          </a:xfrm>
          <a:prstGeom prst="rect">
            <a:avLst/>
          </a:prstGeom>
        </p:spPr>
        <p:txBody>
          <a:bodyPr anchor="t" rtlCol="false" tIns="0" lIns="0" bIns="0" rIns="0">
            <a:spAutoFit/>
          </a:bodyPr>
          <a:lstStyle/>
          <a:p>
            <a:pPr algn="ctr">
              <a:lnSpc>
                <a:spcPts val="4320"/>
              </a:lnSpc>
            </a:pPr>
            <a:r>
              <a:rPr lang="en-US" b="true" sz="3600" spc="-17">
                <a:solidFill>
                  <a:srgbClr val="FFFFFF"/>
                </a:solidFill>
                <a:latin typeface="Times New Roman Bold"/>
                <a:ea typeface="Times New Roman Bold"/>
                <a:cs typeface="Times New Roman Bold"/>
                <a:sym typeface="Times New Roman Bold"/>
              </a:rPr>
              <a:t>ABSTRACT</a:t>
            </a:r>
          </a:p>
        </p:txBody>
      </p:sp>
      <p:sp>
        <p:nvSpPr>
          <p:cNvPr name="TextBox 5" id="5"/>
          <p:cNvSpPr txBox="true"/>
          <p:nvPr/>
        </p:nvSpPr>
        <p:spPr>
          <a:xfrm rot="0">
            <a:off x="2285998" y="1810839"/>
            <a:ext cx="15570927" cy="6772275"/>
          </a:xfrm>
          <a:prstGeom prst="rect">
            <a:avLst/>
          </a:prstGeom>
        </p:spPr>
        <p:txBody>
          <a:bodyPr anchor="t" rtlCol="false" tIns="0" lIns="0" bIns="0" rIns="0">
            <a:spAutoFit/>
          </a:bodyPr>
          <a:lstStyle/>
          <a:p>
            <a:pPr algn="l">
              <a:lnSpc>
                <a:spcPts val="3599"/>
              </a:lnSpc>
            </a:pPr>
            <a:r>
              <a:rPr lang="en-US" sz="2999" spc="-11">
                <a:solidFill>
                  <a:srgbClr val="FFFFFF"/>
                </a:solidFill>
                <a:latin typeface="Times New Roman"/>
                <a:ea typeface="Times New Roman"/>
                <a:cs typeface="Times New Roman"/>
                <a:sym typeface="Times New Roman"/>
              </a:rPr>
              <a:t>The eCommerce website project is a static web platform developed using HTML and CSS, aimed at providing a simulated online shopping experience. The primary focus of this project is to design a visually appealing and responsive interface that showcases essential features of an eCommerce site.</a:t>
            </a:r>
          </a:p>
          <a:p>
            <a:pPr algn="l">
              <a:lnSpc>
                <a:spcPts val="3599"/>
              </a:lnSpc>
            </a:pPr>
          </a:p>
          <a:p>
            <a:pPr algn="l">
              <a:lnSpc>
                <a:spcPts val="3599"/>
              </a:lnSpc>
            </a:pPr>
            <a:r>
              <a:rPr lang="en-US" sz="2999" spc="-11">
                <a:solidFill>
                  <a:srgbClr val="FFFFFF"/>
                </a:solidFill>
                <a:latin typeface="Times New Roman"/>
                <a:ea typeface="Times New Roman"/>
                <a:cs typeface="Times New Roman"/>
                <a:sym typeface="Times New Roman"/>
              </a:rPr>
              <a:t>The website includes a product catalog displaying items with images, descriptions, and prices. Users can explore the catalog, view details of each product, and navigate through the platform seamlessly. Special emphasis has been placed on the aesthetic aspects, such as layout design, color schemes, and typography, to ensure an engaging user experience.</a:t>
            </a:r>
          </a:p>
          <a:p>
            <a:pPr algn="l">
              <a:lnSpc>
                <a:spcPts val="3599"/>
              </a:lnSpc>
            </a:pPr>
          </a:p>
          <a:p>
            <a:pPr algn="l">
              <a:lnSpc>
                <a:spcPts val="3599"/>
              </a:lnSpc>
            </a:pPr>
            <a:r>
              <a:rPr lang="en-US" sz="2999" spc="-11">
                <a:solidFill>
                  <a:srgbClr val="FFFFFF"/>
                </a:solidFill>
                <a:latin typeface="Times New Roman"/>
                <a:ea typeface="Times New Roman"/>
                <a:cs typeface="Times New Roman"/>
                <a:sym typeface="Times New Roman"/>
              </a:rPr>
              <a:t>This project demonstrates the application of front-end web development concepts without the use of JavaScript, showcasing the capabilities of HTML and CSS in building functional and attractive websites. By focusing on static content, the project lays a strong foundation for future enhancements, such as dynamic interactivity or backend integration.</a:t>
            </a:r>
          </a:p>
          <a:p>
            <a:pPr algn="l">
              <a:lnSpc>
                <a:spcPts val="359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C333A"/>
        </a:solidFill>
      </p:bgPr>
    </p:bg>
    <p:spTree>
      <p:nvGrpSpPr>
        <p:cNvPr id="1" name=""/>
        <p:cNvGrpSpPr/>
        <p:nvPr/>
      </p:nvGrpSpPr>
      <p:grpSpPr>
        <a:xfrm>
          <a:off x="0" y="0"/>
          <a:ext cx="0" cy="0"/>
          <a:chOff x="0" y="0"/>
          <a:chExt cx="0" cy="0"/>
        </a:xfrm>
      </p:grpSpPr>
      <p:sp>
        <p:nvSpPr>
          <p:cNvPr name="TextBox 2" id="2"/>
          <p:cNvSpPr txBox="true"/>
          <p:nvPr/>
        </p:nvSpPr>
        <p:spPr>
          <a:xfrm rot="0">
            <a:off x="-764847" y="681038"/>
            <a:ext cx="17741328" cy="619125"/>
          </a:xfrm>
          <a:prstGeom prst="rect">
            <a:avLst/>
          </a:prstGeom>
        </p:spPr>
        <p:txBody>
          <a:bodyPr anchor="t" rtlCol="false" tIns="0" lIns="0" bIns="0" rIns="0">
            <a:spAutoFit/>
          </a:bodyPr>
          <a:lstStyle/>
          <a:p>
            <a:pPr algn="ctr" marL="651510" indent="-325755" lvl="1">
              <a:lnSpc>
                <a:spcPts val="4320"/>
              </a:lnSpc>
              <a:buFont typeface="Arial"/>
              <a:buChar char="•"/>
            </a:pPr>
            <a:r>
              <a:rPr lang="en-US" b="true" sz="3600" spc="-17">
                <a:solidFill>
                  <a:srgbClr val="FFFFFF"/>
                </a:solidFill>
                <a:latin typeface="Times New Roman Bold"/>
                <a:ea typeface="Times New Roman Bold"/>
                <a:cs typeface="Times New Roman Bold"/>
                <a:sym typeface="Times New Roman Bold"/>
              </a:rPr>
              <a:t>PROBLEM STATEMENT</a:t>
            </a:r>
          </a:p>
        </p:txBody>
      </p:sp>
      <p:sp>
        <p:nvSpPr>
          <p:cNvPr name="TextBox 3" id="3"/>
          <p:cNvSpPr txBox="true"/>
          <p:nvPr/>
        </p:nvSpPr>
        <p:spPr>
          <a:xfrm rot="0">
            <a:off x="678237" y="1458830"/>
            <a:ext cx="16863613" cy="7820025"/>
          </a:xfrm>
          <a:prstGeom prst="rect">
            <a:avLst/>
          </a:prstGeom>
        </p:spPr>
        <p:txBody>
          <a:bodyPr anchor="t" rtlCol="false" tIns="0" lIns="0" bIns="0" rIns="0">
            <a:spAutoFit/>
          </a:bodyPr>
          <a:lstStyle/>
          <a:p>
            <a:pPr algn="ctr">
              <a:lnSpc>
                <a:spcPts val="3402"/>
              </a:lnSpc>
            </a:pPr>
            <a:r>
              <a:rPr lang="en-US" b="true" sz="2835" spc="-11" u="sng">
                <a:solidFill>
                  <a:srgbClr val="FFFFFF"/>
                </a:solidFill>
                <a:latin typeface="Times New Roman Bold"/>
                <a:ea typeface="Times New Roman Bold"/>
                <a:cs typeface="Times New Roman Bold"/>
                <a:sym typeface="Times New Roman Bold"/>
              </a:rPr>
              <a:t>Difficulty in Finding Relevant Products</a:t>
            </a:r>
          </a:p>
          <a:p>
            <a:pPr algn="ctr">
              <a:lnSpc>
                <a:spcPts val="3042"/>
              </a:lnSpc>
            </a:pPr>
            <a:r>
              <a:rPr lang="en-US" sz="2535" spc="-10">
                <a:solidFill>
                  <a:srgbClr val="FFFFFF"/>
                </a:solidFill>
                <a:latin typeface="Times New Roman"/>
                <a:ea typeface="Times New Roman"/>
                <a:cs typeface="Times New Roman"/>
                <a:sym typeface="Times New Roman"/>
              </a:rPr>
              <a:t>Traditional websites often lack proper product organization and categorization. This project will ensure a well-structured layout, making it easier for users to find products quickly.</a:t>
            </a:r>
          </a:p>
          <a:p>
            <a:pPr algn="ctr">
              <a:lnSpc>
                <a:spcPts val="2682"/>
              </a:lnSpc>
            </a:pPr>
          </a:p>
          <a:p>
            <a:pPr algn="ctr">
              <a:lnSpc>
                <a:spcPts val="3402"/>
              </a:lnSpc>
            </a:pPr>
            <a:r>
              <a:rPr lang="en-US" b="true" sz="2835" spc="-11" u="sng">
                <a:solidFill>
                  <a:srgbClr val="FFFFFF"/>
                </a:solidFill>
                <a:latin typeface="Times New Roman Bold"/>
                <a:ea typeface="Times New Roman Bold"/>
                <a:cs typeface="Times New Roman Bold"/>
                <a:sym typeface="Times New Roman Bold"/>
              </a:rPr>
              <a:t>Overcomplicated Shopping Experiences</a:t>
            </a:r>
          </a:p>
          <a:p>
            <a:pPr algn="ctr">
              <a:lnSpc>
                <a:spcPts val="3042"/>
              </a:lnSpc>
            </a:pPr>
            <a:r>
              <a:rPr lang="en-US" sz="2535" spc="-10">
                <a:solidFill>
                  <a:srgbClr val="FFFFFF"/>
                </a:solidFill>
                <a:latin typeface="Times New Roman"/>
                <a:ea typeface="Times New Roman"/>
                <a:cs typeface="Times New Roman"/>
                <a:sym typeface="Times New Roman"/>
              </a:rPr>
              <a:t>Existing eCommerce solutions can be overwhelming due to excessive features and poor navigation. This platform will focus on simplicity, providing a smooth browsing and shopping experience</a:t>
            </a:r>
            <a:r>
              <a:rPr lang="en-US" b="true" sz="2535" spc="-10">
                <a:solidFill>
                  <a:srgbClr val="FFFFFF"/>
                </a:solidFill>
                <a:latin typeface="Times New Roman Bold"/>
                <a:ea typeface="Times New Roman Bold"/>
                <a:cs typeface="Times New Roman Bold"/>
                <a:sym typeface="Times New Roman Bold"/>
              </a:rPr>
              <a:t>.</a:t>
            </a:r>
          </a:p>
          <a:p>
            <a:pPr algn="ctr">
              <a:lnSpc>
                <a:spcPts val="2682"/>
              </a:lnSpc>
            </a:pPr>
          </a:p>
          <a:p>
            <a:pPr algn="ctr">
              <a:lnSpc>
                <a:spcPts val="3402"/>
              </a:lnSpc>
            </a:pPr>
            <a:r>
              <a:rPr lang="en-US" b="true" sz="2835" spc="-11" u="sng">
                <a:solidFill>
                  <a:srgbClr val="FFFFFF"/>
                </a:solidFill>
                <a:latin typeface="Times New Roman Bold"/>
                <a:ea typeface="Times New Roman Bold"/>
                <a:cs typeface="Times New Roman Bold"/>
                <a:sym typeface="Times New Roman Bold"/>
              </a:rPr>
              <a:t>Lack of an Affordable Solution for Small Businesses</a:t>
            </a:r>
          </a:p>
          <a:p>
            <a:pPr algn="ctr">
              <a:lnSpc>
                <a:spcPts val="3042"/>
              </a:lnSpc>
            </a:pPr>
            <a:r>
              <a:rPr lang="en-US" sz="2535" spc="-10">
                <a:solidFill>
                  <a:srgbClr val="FFFFFF"/>
                </a:solidFill>
                <a:latin typeface="Times New Roman"/>
                <a:ea typeface="Times New Roman"/>
                <a:cs typeface="Times New Roman"/>
                <a:sym typeface="Times New Roman"/>
              </a:rPr>
              <a:t>Many small businesses cannot afford complex, high-maintenance platforms. This project demonstrates an efficient, cost-effective solution for showcasing products and facilitating online sal</a:t>
            </a:r>
            <a:r>
              <a:rPr lang="en-US" b="true" sz="2535" spc="-10">
                <a:solidFill>
                  <a:srgbClr val="FFFFFF"/>
                </a:solidFill>
                <a:latin typeface="Times New Roman Bold"/>
                <a:ea typeface="Times New Roman Bold"/>
                <a:cs typeface="Times New Roman Bold"/>
                <a:sym typeface="Times New Roman Bold"/>
              </a:rPr>
              <a:t>es.</a:t>
            </a:r>
          </a:p>
          <a:p>
            <a:pPr algn="ctr">
              <a:lnSpc>
                <a:spcPts val="3402"/>
              </a:lnSpc>
            </a:pPr>
          </a:p>
          <a:p>
            <a:pPr algn="ctr">
              <a:lnSpc>
                <a:spcPts val="3402"/>
              </a:lnSpc>
            </a:pPr>
            <a:r>
              <a:rPr lang="en-US" b="true" sz="2835" spc="-11" u="sng">
                <a:solidFill>
                  <a:srgbClr val="FFFFFF"/>
                </a:solidFill>
                <a:latin typeface="Times New Roman Bold"/>
                <a:ea typeface="Times New Roman Bold"/>
                <a:cs typeface="Times New Roman Bold"/>
                <a:sym typeface="Times New Roman Bold"/>
              </a:rPr>
              <a:t>Unsecured Login and Payment Systems</a:t>
            </a:r>
          </a:p>
          <a:p>
            <a:pPr algn="ctr">
              <a:lnSpc>
                <a:spcPts val="3042"/>
              </a:lnSpc>
            </a:pPr>
            <a:r>
              <a:rPr lang="en-US" sz="2535" spc="-10">
                <a:solidFill>
                  <a:srgbClr val="FFFFFF"/>
                </a:solidFill>
                <a:latin typeface="Times New Roman"/>
                <a:ea typeface="Times New Roman"/>
                <a:cs typeface="Times New Roman"/>
                <a:sym typeface="Times New Roman"/>
              </a:rPr>
              <a:t>Security concerns often deter users from shopping online. By incorporating secure login authentication and reliable payment options in future iterations, the platform will address these issues.</a:t>
            </a:r>
          </a:p>
          <a:p>
            <a:pPr algn="ctr">
              <a:lnSpc>
                <a:spcPts val="2682"/>
              </a:lnSpc>
            </a:pPr>
          </a:p>
          <a:p>
            <a:pPr algn="ctr">
              <a:lnSpc>
                <a:spcPts val="3402"/>
              </a:lnSpc>
            </a:pPr>
            <a:r>
              <a:rPr lang="en-US" b="true" sz="2835" spc="-11" u="sng">
                <a:solidFill>
                  <a:srgbClr val="FFFFFF"/>
                </a:solidFill>
                <a:latin typeface="Times New Roman Bold"/>
                <a:ea typeface="Times New Roman Bold"/>
                <a:cs typeface="Times New Roman Bold"/>
                <a:sym typeface="Times New Roman Bold"/>
              </a:rPr>
              <a:t>Limited Personalization in Shopping</a:t>
            </a:r>
          </a:p>
          <a:p>
            <a:pPr algn="ctr">
              <a:lnSpc>
                <a:spcPts val="3042"/>
              </a:lnSpc>
            </a:pPr>
            <a:r>
              <a:rPr lang="en-US" sz="2535" spc="-10">
                <a:solidFill>
                  <a:srgbClr val="FFFFFF"/>
                </a:solidFill>
                <a:latin typeface="Times New Roman"/>
                <a:ea typeface="Times New Roman"/>
                <a:cs typeface="Times New Roman"/>
                <a:sym typeface="Times New Roman"/>
              </a:rPr>
              <a:t>Customers often face a generic shopping experience. In the future, the website can include personalized product recommendations to enhance user satisfaction.</a:t>
            </a:r>
          </a:p>
          <a:p>
            <a:pPr algn="ctr">
              <a:lnSpc>
                <a:spcPts val="3042"/>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C333A"/>
        </a:solidFill>
      </p:bgPr>
    </p:bg>
    <p:spTree>
      <p:nvGrpSpPr>
        <p:cNvPr id="1" name=""/>
        <p:cNvGrpSpPr/>
        <p:nvPr/>
      </p:nvGrpSpPr>
      <p:grpSpPr>
        <a:xfrm>
          <a:off x="0" y="0"/>
          <a:ext cx="0" cy="0"/>
          <a:chOff x="0" y="0"/>
          <a:chExt cx="0" cy="0"/>
        </a:xfrm>
      </p:grpSpPr>
      <p:sp>
        <p:nvSpPr>
          <p:cNvPr name="Freeform 2" id="2"/>
          <p:cNvSpPr/>
          <p:nvPr/>
        </p:nvSpPr>
        <p:spPr>
          <a:xfrm flipH="false" flipV="false" rot="0">
            <a:off x="1" y="342900"/>
            <a:ext cx="4277274" cy="9957942"/>
          </a:xfrm>
          <a:custGeom>
            <a:avLst/>
            <a:gdLst/>
            <a:ahLst/>
            <a:cxnLst/>
            <a:rect r="r" b="b" t="t" l="l"/>
            <a:pathLst>
              <a:path h="9957942" w="4277274">
                <a:moveTo>
                  <a:pt x="0" y="0"/>
                </a:moveTo>
                <a:lnTo>
                  <a:pt x="4277274" y="0"/>
                </a:lnTo>
                <a:lnTo>
                  <a:pt x="4277274" y="9957942"/>
                </a:lnTo>
                <a:lnTo>
                  <a:pt x="0" y="9957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832" y="-45"/>
            <a:ext cx="3535011" cy="10279924"/>
          </a:xfrm>
          <a:custGeom>
            <a:avLst/>
            <a:gdLst/>
            <a:ahLst/>
            <a:cxnLst/>
            <a:rect r="r" b="b" t="t" l="l"/>
            <a:pathLst>
              <a:path h="10279924" w="3535011">
                <a:moveTo>
                  <a:pt x="0" y="0"/>
                </a:moveTo>
                <a:lnTo>
                  <a:pt x="3535011" y="0"/>
                </a:lnTo>
                <a:lnTo>
                  <a:pt x="3535011" y="10279925"/>
                </a:lnTo>
                <a:lnTo>
                  <a:pt x="0" y="1027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20573" y="485775"/>
            <a:ext cx="15494240" cy="542925"/>
          </a:xfrm>
          <a:prstGeom prst="rect">
            <a:avLst/>
          </a:prstGeom>
        </p:spPr>
        <p:txBody>
          <a:bodyPr anchor="t" rtlCol="false" tIns="0" lIns="0" bIns="0" rIns="0">
            <a:spAutoFit/>
          </a:bodyPr>
          <a:lstStyle/>
          <a:p>
            <a:pPr algn="ctr">
              <a:lnSpc>
                <a:spcPts val="3888"/>
              </a:lnSpc>
            </a:pPr>
            <a:r>
              <a:rPr lang="en-US" b="true" sz="3240" spc="-15">
                <a:solidFill>
                  <a:srgbClr val="FFFFFF"/>
                </a:solidFill>
                <a:latin typeface="Times New Roman Bold"/>
                <a:ea typeface="Times New Roman Bold"/>
                <a:cs typeface="Times New Roman Bold"/>
                <a:sym typeface="Times New Roman Bold"/>
              </a:rPr>
              <a:t>OBJECTIVE</a:t>
            </a:r>
          </a:p>
        </p:txBody>
      </p:sp>
      <p:sp>
        <p:nvSpPr>
          <p:cNvPr name="TextBox 5" id="5"/>
          <p:cNvSpPr txBox="true"/>
          <p:nvPr/>
        </p:nvSpPr>
        <p:spPr>
          <a:xfrm rot="0">
            <a:off x="431751" y="1519809"/>
            <a:ext cx="16827549" cy="7381875"/>
          </a:xfrm>
          <a:prstGeom prst="rect">
            <a:avLst/>
          </a:prstGeom>
        </p:spPr>
        <p:txBody>
          <a:bodyPr anchor="t" rtlCol="false" tIns="0" lIns="0" bIns="0" rIns="0">
            <a:spAutoFit/>
          </a:bodyPr>
          <a:lstStyle/>
          <a:p>
            <a:pPr algn="ctr">
              <a:lnSpc>
                <a:spcPts val="3661"/>
              </a:lnSpc>
            </a:pPr>
            <a:r>
              <a:rPr lang="en-US" b="true" sz="3051" spc="-12" u="sng">
                <a:solidFill>
                  <a:srgbClr val="FFFFFF"/>
                </a:solidFill>
                <a:latin typeface="Times New Roman Bold"/>
                <a:ea typeface="Times New Roman Bold"/>
                <a:cs typeface="Times New Roman Bold"/>
                <a:sym typeface="Times New Roman Bold"/>
              </a:rPr>
              <a:t>Create an Intuitive User Interface</a:t>
            </a:r>
            <a:r>
              <a:rPr lang="en-US" b="true" sz="3051" spc="-12">
                <a:solidFill>
                  <a:srgbClr val="FFFFFF"/>
                </a:solidFill>
                <a:latin typeface="Times New Roman Bold"/>
                <a:ea typeface="Times New Roman Bold"/>
                <a:cs typeface="Times New Roman Bold"/>
                <a:sym typeface="Times New Roman Bold"/>
              </a:rPr>
              <a:t>: Design a user-friendly interface that ensures easy navigation and   enhances the shopping experience for users</a:t>
            </a:r>
          </a:p>
          <a:p>
            <a:pPr algn="ctr">
              <a:lnSpc>
                <a:spcPts val="3661"/>
              </a:lnSpc>
            </a:pPr>
          </a:p>
          <a:p>
            <a:pPr algn="ctr">
              <a:lnSpc>
                <a:spcPts val="3661"/>
              </a:lnSpc>
            </a:pPr>
            <a:r>
              <a:rPr lang="en-US" b="true" sz="3051" spc="-12">
                <a:solidFill>
                  <a:srgbClr val="FFFFFF"/>
                </a:solidFill>
                <a:latin typeface="Times New Roman Bold"/>
                <a:ea typeface="Times New Roman Bold"/>
                <a:cs typeface="Times New Roman Bold"/>
                <a:sym typeface="Times New Roman Bold"/>
              </a:rPr>
              <a:t>     </a:t>
            </a:r>
            <a:r>
              <a:rPr lang="en-US" b="true" sz="3051" spc="-12" u="sng">
                <a:solidFill>
                  <a:srgbClr val="FFFFFF"/>
                </a:solidFill>
                <a:latin typeface="Times New Roman Bold"/>
                <a:ea typeface="Times New Roman Bold"/>
                <a:cs typeface="Times New Roman Bold"/>
                <a:sym typeface="Times New Roman Bold"/>
              </a:rPr>
              <a:t>Develop a Responsive Design</a:t>
            </a:r>
            <a:r>
              <a:rPr lang="en-US" b="true" sz="3051" spc="-12">
                <a:solidFill>
                  <a:srgbClr val="FFFFFF"/>
                </a:solidFill>
                <a:latin typeface="Times New Roman Bold"/>
                <a:ea typeface="Times New Roman Bold"/>
                <a:cs typeface="Times New Roman Bold"/>
                <a:sym typeface="Times New Roman Bold"/>
              </a:rPr>
              <a:t>: Ensure the website is accessible and visually appealing across all devices, including desktops, tablets, and mobile phones.</a:t>
            </a:r>
          </a:p>
          <a:p>
            <a:pPr algn="ctr">
              <a:lnSpc>
                <a:spcPts val="3661"/>
              </a:lnSpc>
            </a:pPr>
          </a:p>
          <a:p>
            <a:pPr algn="ctr">
              <a:lnSpc>
                <a:spcPts val="3661"/>
              </a:lnSpc>
            </a:pPr>
            <a:r>
              <a:rPr lang="en-US" b="true" sz="3051" spc="-12" u="sng">
                <a:solidFill>
                  <a:srgbClr val="FFFFFF"/>
                </a:solidFill>
                <a:latin typeface="Times New Roman Bold"/>
                <a:ea typeface="Times New Roman Bold"/>
                <a:cs typeface="Times New Roman Bold"/>
                <a:sym typeface="Times New Roman Bold"/>
              </a:rPr>
              <a:t>Focus on Aesthetic and Visual Appeal:</a:t>
            </a:r>
            <a:r>
              <a:rPr lang="en-US" b="true" sz="3051" spc="-12">
                <a:solidFill>
                  <a:srgbClr val="FFFFFF"/>
                </a:solidFill>
                <a:latin typeface="Times New Roman Bold"/>
                <a:ea typeface="Times New Roman Bold"/>
                <a:cs typeface="Times New Roman Bold"/>
                <a:sym typeface="Times New Roman Bold"/>
              </a:rPr>
              <a:t> Use well-designed layouts, colors, and typography to create a professional and attractive website.</a:t>
            </a:r>
          </a:p>
          <a:p>
            <a:pPr algn="ctr">
              <a:lnSpc>
                <a:spcPts val="3661"/>
              </a:lnSpc>
            </a:pPr>
          </a:p>
          <a:p>
            <a:pPr algn="ctr">
              <a:lnSpc>
                <a:spcPts val="3661"/>
              </a:lnSpc>
            </a:pPr>
            <a:r>
              <a:rPr lang="en-US" b="true" sz="3051" spc="-12" u="sng">
                <a:solidFill>
                  <a:srgbClr val="FFFFFF"/>
                </a:solidFill>
                <a:latin typeface="Times New Roman Bold"/>
                <a:ea typeface="Times New Roman Bold"/>
                <a:cs typeface="Times New Roman Bold"/>
                <a:sym typeface="Times New Roman Bold"/>
              </a:rPr>
              <a:t>Provide a Lightweight and Efficient Platform</a:t>
            </a:r>
            <a:r>
              <a:rPr lang="en-US" b="true" sz="3051" spc="-12">
                <a:solidFill>
                  <a:srgbClr val="FFFFFF"/>
                </a:solidFill>
                <a:latin typeface="Times New Roman Bold"/>
                <a:ea typeface="Times New Roman Bold"/>
                <a:cs typeface="Times New Roman Bold"/>
                <a:sym typeface="Times New Roman Bold"/>
              </a:rPr>
              <a:t>: Optimize the site to load quickly and operate smoothly without requiring heavy resources.</a:t>
            </a:r>
          </a:p>
          <a:p>
            <a:pPr algn="ctr">
              <a:lnSpc>
                <a:spcPts val="3661"/>
              </a:lnSpc>
            </a:pPr>
          </a:p>
          <a:p>
            <a:pPr algn="ctr">
              <a:lnSpc>
                <a:spcPts val="3661"/>
              </a:lnSpc>
            </a:pPr>
            <a:r>
              <a:rPr lang="en-US" b="true" sz="3051" spc="-12" u="sng">
                <a:solidFill>
                  <a:srgbClr val="FFFFFF"/>
                </a:solidFill>
                <a:latin typeface="Times New Roman Bold"/>
                <a:ea typeface="Times New Roman Bold"/>
                <a:cs typeface="Times New Roman Bold"/>
                <a:sym typeface="Times New Roman Bold"/>
              </a:rPr>
              <a:t>Enable Efficient Cart Functionality</a:t>
            </a:r>
            <a:r>
              <a:rPr lang="en-US" b="true" sz="3051" spc="-12">
                <a:solidFill>
                  <a:srgbClr val="FFFFFF"/>
                </a:solidFill>
                <a:latin typeface="Times New Roman Bold"/>
                <a:ea typeface="Times New Roman Bold"/>
                <a:cs typeface="Times New Roman Bold"/>
                <a:sym typeface="Times New Roman Bold"/>
              </a:rPr>
              <a:t> : Allow users to add, remove, and view products in their cart, along with an automatic total price calculation</a:t>
            </a:r>
          </a:p>
          <a:p>
            <a:pPr algn="ctr">
              <a:lnSpc>
                <a:spcPts val="3661"/>
              </a:lnSpc>
            </a:pPr>
          </a:p>
          <a:p>
            <a:pPr algn="ctr">
              <a:lnSpc>
                <a:spcPts val="3661"/>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C333A"/>
        </a:solidFill>
      </p:bgPr>
    </p:bg>
    <p:spTree>
      <p:nvGrpSpPr>
        <p:cNvPr id="1" name=""/>
        <p:cNvGrpSpPr/>
        <p:nvPr/>
      </p:nvGrpSpPr>
      <p:grpSpPr>
        <a:xfrm>
          <a:off x="0" y="0"/>
          <a:ext cx="0" cy="0"/>
          <a:chOff x="0" y="0"/>
          <a:chExt cx="0" cy="0"/>
        </a:xfrm>
      </p:grpSpPr>
      <p:sp>
        <p:nvSpPr>
          <p:cNvPr name="Freeform 2" id="2"/>
          <p:cNvSpPr/>
          <p:nvPr/>
        </p:nvSpPr>
        <p:spPr>
          <a:xfrm flipH="false" flipV="false" rot="0">
            <a:off x="1" y="342900"/>
            <a:ext cx="4277274" cy="9957942"/>
          </a:xfrm>
          <a:custGeom>
            <a:avLst/>
            <a:gdLst/>
            <a:ahLst/>
            <a:cxnLst/>
            <a:rect r="r" b="b" t="t" l="l"/>
            <a:pathLst>
              <a:path h="9957942" w="4277274">
                <a:moveTo>
                  <a:pt x="0" y="0"/>
                </a:moveTo>
                <a:lnTo>
                  <a:pt x="4277274" y="0"/>
                </a:lnTo>
                <a:lnTo>
                  <a:pt x="4277274" y="9957942"/>
                </a:lnTo>
                <a:lnTo>
                  <a:pt x="0" y="9957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832" y="-45"/>
            <a:ext cx="3535011" cy="10279924"/>
          </a:xfrm>
          <a:custGeom>
            <a:avLst/>
            <a:gdLst/>
            <a:ahLst/>
            <a:cxnLst/>
            <a:rect r="r" b="b" t="t" l="l"/>
            <a:pathLst>
              <a:path h="10279924" w="3535011">
                <a:moveTo>
                  <a:pt x="0" y="0"/>
                </a:moveTo>
                <a:lnTo>
                  <a:pt x="3535011" y="0"/>
                </a:lnTo>
                <a:lnTo>
                  <a:pt x="3535011" y="10279925"/>
                </a:lnTo>
                <a:lnTo>
                  <a:pt x="0" y="1027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04803" y="550000"/>
            <a:ext cx="15741627" cy="619125"/>
          </a:xfrm>
          <a:prstGeom prst="rect">
            <a:avLst/>
          </a:prstGeom>
        </p:spPr>
        <p:txBody>
          <a:bodyPr anchor="t" rtlCol="false" tIns="0" lIns="0" bIns="0" rIns="0">
            <a:spAutoFit/>
          </a:bodyPr>
          <a:lstStyle/>
          <a:p>
            <a:pPr algn="ctr">
              <a:lnSpc>
                <a:spcPts val="4320"/>
              </a:lnSpc>
            </a:pPr>
            <a:r>
              <a:rPr lang="en-US" b="true" sz="3600" spc="-17">
                <a:solidFill>
                  <a:srgbClr val="FFFFFF"/>
                </a:solidFill>
                <a:latin typeface="Times New Roman Bold"/>
                <a:ea typeface="Times New Roman Bold"/>
                <a:cs typeface="Times New Roman Bold"/>
                <a:sym typeface="Times New Roman Bold"/>
              </a:rPr>
              <a:t>NOVELTY</a:t>
            </a:r>
          </a:p>
        </p:txBody>
      </p:sp>
      <p:sp>
        <p:nvSpPr>
          <p:cNvPr name="TextBox 5" id="5"/>
          <p:cNvSpPr txBox="true"/>
          <p:nvPr/>
        </p:nvSpPr>
        <p:spPr>
          <a:xfrm rot="0">
            <a:off x="1423852" y="1477736"/>
            <a:ext cx="16237131" cy="5791200"/>
          </a:xfrm>
          <a:prstGeom prst="rect">
            <a:avLst/>
          </a:prstGeom>
        </p:spPr>
        <p:txBody>
          <a:bodyPr anchor="t" rtlCol="false" tIns="0" lIns="0" bIns="0" rIns="0">
            <a:spAutoFit/>
          </a:bodyPr>
          <a:lstStyle/>
          <a:p>
            <a:pPr algn="l">
              <a:lnSpc>
                <a:spcPts val="3240"/>
              </a:lnSpc>
            </a:pPr>
            <a:r>
              <a:rPr lang="en-US" b="true" sz="2700" i="true" spc="-12" u="sng">
                <a:solidFill>
                  <a:srgbClr val="FFFFFF"/>
                </a:solidFill>
                <a:latin typeface="Times New Roman Bold Italics"/>
                <a:ea typeface="Times New Roman Bold Italics"/>
                <a:cs typeface="Times New Roman Bold Italics"/>
                <a:sym typeface="Times New Roman Bold Italics"/>
              </a:rPr>
              <a:t>Real-Life Learning</a:t>
            </a:r>
            <a:r>
              <a:rPr lang="en-US" sz="2700" spc="-12">
                <a:solidFill>
                  <a:srgbClr val="FFFFFF"/>
                </a:solidFill>
                <a:latin typeface="Times New Roman"/>
                <a:ea typeface="Times New Roman"/>
                <a:cs typeface="Times New Roman"/>
                <a:sym typeface="Times New Roman"/>
              </a:rPr>
              <a:t>: It provides hands-on experience in both frontend (what users see) and backend (server-side functions) development, which are crucial skills for building websites.</a:t>
            </a:r>
          </a:p>
          <a:p>
            <a:pPr algn="l">
              <a:lnSpc>
                <a:spcPts val="3240"/>
              </a:lnSpc>
            </a:pPr>
          </a:p>
          <a:p>
            <a:pPr algn="l">
              <a:lnSpc>
                <a:spcPts val="3240"/>
              </a:lnSpc>
            </a:pPr>
          </a:p>
          <a:p>
            <a:pPr algn="l">
              <a:lnSpc>
                <a:spcPts val="3240"/>
              </a:lnSpc>
            </a:pPr>
            <a:r>
              <a:rPr lang="en-US" b="true" sz="2700" i="true" spc="-10" u="sng">
                <a:solidFill>
                  <a:srgbClr val="FFFFFF"/>
                </a:solidFill>
                <a:latin typeface="Times New Roman Bold Italics"/>
                <a:ea typeface="Times New Roman Bold Italics"/>
                <a:cs typeface="Times New Roman Bold Italics"/>
                <a:sym typeface="Times New Roman Bold Italics"/>
              </a:rPr>
              <a:t>Full Website Development</a:t>
            </a:r>
            <a:r>
              <a:rPr lang="en-US" sz="2700" spc="-10">
                <a:solidFill>
                  <a:srgbClr val="FFFFFF"/>
                </a:solidFill>
                <a:latin typeface="Times New Roman"/>
                <a:ea typeface="Times New Roman"/>
                <a:cs typeface="Times New Roman"/>
                <a:sym typeface="Times New Roman"/>
              </a:rPr>
              <a:t>: You get to build a complete, working website, from the user interface to the server-side logic, giving you a deeper understanding of how web applications work.</a:t>
            </a:r>
          </a:p>
          <a:p>
            <a:pPr algn="l">
              <a:lnSpc>
                <a:spcPts val="3240"/>
              </a:lnSpc>
            </a:pPr>
          </a:p>
          <a:p>
            <a:pPr algn="l">
              <a:lnSpc>
                <a:spcPts val="3240"/>
              </a:lnSpc>
            </a:pPr>
          </a:p>
          <a:p>
            <a:pPr algn="l">
              <a:lnSpc>
                <a:spcPts val="3240"/>
              </a:lnSpc>
            </a:pPr>
            <a:r>
              <a:rPr lang="en-US" sz="2700" spc="-12" u="sng">
                <a:solidFill>
                  <a:srgbClr val="FFFFFF"/>
                </a:solidFill>
                <a:latin typeface="Times New Roman"/>
                <a:ea typeface="Times New Roman"/>
                <a:cs typeface="Times New Roman"/>
                <a:sym typeface="Times New Roman"/>
              </a:rPr>
              <a:t>Clean, Minimalistic Design:</a:t>
            </a:r>
            <a:r>
              <a:rPr lang="en-US" sz="2700" spc="-12">
                <a:solidFill>
                  <a:srgbClr val="FFFFFF"/>
                </a:solidFill>
                <a:latin typeface="Times New Roman"/>
                <a:ea typeface="Times New Roman"/>
                <a:cs typeface="Times New Roman"/>
                <a:sym typeface="Times New Roman"/>
              </a:rPr>
              <a:t> The website prioritizes an intuitive user interface with a minimalistic design that focuses on user experience. This approach contrasts with many existing eCommerce platforms that tend to overwhelm users with excessive information and complex navigation.</a:t>
            </a:r>
          </a:p>
          <a:p>
            <a:pPr algn="l">
              <a:lnSpc>
                <a:spcPts val="3240"/>
              </a:lnSpc>
            </a:pPr>
          </a:p>
          <a:p>
            <a:pPr algn="l">
              <a:lnSpc>
                <a:spcPts val="3240"/>
              </a:lnSpc>
            </a:pPr>
          </a:p>
          <a:p>
            <a:pPr algn="l">
              <a:lnSpc>
                <a:spcPts val="32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C333A"/>
        </a:solidFill>
      </p:bgPr>
    </p:bg>
    <p:spTree>
      <p:nvGrpSpPr>
        <p:cNvPr id="1" name=""/>
        <p:cNvGrpSpPr/>
        <p:nvPr/>
      </p:nvGrpSpPr>
      <p:grpSpPr>
        <a:xfrm>
          <a:off x="0" y="0"/>
          <a:ext cx="0" cy="0"/>
          <a:chOff x="0" y="0"/>
          <a:chExt cx="0" cy="0"/>
        </a:xfrm>
      </p:grpSpPr>
      <p:sp>
        <p:nvSpPr>
          <p:cNvPr name="Freeform 2" id="2"/>
          <p:cNvSpPr/>
          <p:nvPr/>
        </p:nvSpPr>
        <p:spPr>
          <a:xfrm flipH="false" flipV="false" rot="0">
            <a:off x="1" y="342900"/>
            <a:ext cx="4277274" cy="9957942"/>
          </a:xfrm>
          <a:custGeom>
            <a:avLst/>
            <a:gdLst/>
            <a:ahLst/>
            <a:cxnLst/>
            <a:rect r="r" b="b" t="t" l="l"/>
            <a:pathLst>
              <a:path h="9957942" w="4277274">
                <a:moveTo>
                  <a:pt x="0" y="0"/>
                </a:moveTo>
                <a:lnTo>
                  <a:pt x="4277274" y="0"/>
                </a:lnTo>
                <a:lnTo>
                  <a:pt x="4277274" y="9957942"/>
                </a:lnTo>
                <a:lnTo>
                  <a:pt x="0" y="9957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832" y="-45"/>
            <a:ext cx="3535011" cy="10279924"/>
          </a:xfrm>
          <a:custGeom>
            <a:avLst/>
            <a:gdLst/>
            <a:ahLst/>
            <a:cxnLst/>
            <a:rect r="r" b="b" t="t" l="l"/>
            <a:pathLst>
              <a:path h="10279924" w="3535011">
                <a:moveTo>
                  <a:pt x="0" y="0"/>
                </a:moveTo>
                <a:lnTo>
                  <a:pt x="3535011" y="0"/>
                </a:lnTo>
                <a:lnTo>
                  <a:pt x="3535011" y="10279925"/>
                </a:lnTo>
                <a:lnTo>
                  <a:pt x="0" y="1027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45474" y="608786"/>
            <a:ext cx="15820004" cy="619125"/>
          </a:xfrm>
          <a:prstGeom prst="rect">
            <a:avLst/>
          </a:prstGeom>
        </p:spPr>
        <p:txBody>
          <a:bodyPr anchor="t" rtlCol="false" tIns="0" lIns="0" bIns="0" rIns="0">
            <a:spAutoFit/>
          </a:bodyPr>
          <a:lstStyle/>
          <a:p>
            <a:pPr algn="ctr">
              <a:lnSpc>
                <a:spcPts val="4320"/>
              </a:lnSpc>
            </a:pPr>
            <a:r>
              <a:rPr lang="en-US" b="true" sz="3600" spc="-17">
                <a:solidFill>
                  <a:srgbClr val="FFFFFF"/>
                </a:solidFill>
                <a:latin typeface="Times New Roman Bold"/>
                <a:ea typeface="Times New Roman Bold"/>
                <a:cs typeface="Times New Roman Bold"/>
                <a:sym typeface="Times New Roman Bold"/>
              </a:rPr>
              <a:t>FEATURE</a:t>
            </a:r>
          </a:p>
        </p:txBody>
      </p:sp>
      <p:sp>
        <p:nvSpPr>
          <p:cNvPr name="TextBox 5" id="5"/>
          <p:cNvSpPr txBox="true"/>
          <p:nvPr/>
        </p:nvSpPr>
        <p:spPr>
          <a:xfrm rot="0">
            <a:off x="1345475" y="1536519"/>
            <a:ext cx="16237128" cy="6429375"/>
          </a:xfrm>
          <a:prstGeom prst="rect">
            <a:avLst/>
          </a:prstGeom>
        </p:spPr>
        <p:txBody>
          <a:bodyPr anchor="t" rtlCol="false" tIns="0" lIns="0" bIns="0" rIns="0">
            <a:spAutoFit/>
          </a:bodyPr>
          <a:lstStyle/>
          <a:p>
            <a:pPr algn="l">
              <a:lnSpc>
                <a:spcPts val="3479"/>
              </a:lnSpc>
            </a:pPr>
            <a:r>
              <a:rPr lang="en-US" sz="2899" spc="-11" u="sng">
                <a:solidFill>
                  <a:srgbClr val="FFFFFF"/>
                </a:solidFill>
                <a:latin typeface="Times New Roman"/>
                <a:ea typeface="Times New Roman"/>
                <a:cs typeface="Times New Roman"/>
                <a:sym typeface="Times New Roman"/>
              </a:rPr>
              <a:t>Product Catalog</a:t>
            </a:r>
            <a:r>
              <a:rPr lang="en-US" sz="2899" spc="-11">
                <a:solidFill>
                  <a:srgbClr val="FFFFFF"/>
                </a:solidFill>
                <a:latin typeface="Times New Roman"/>
                <a:ea typeface="Times New Roman"/>
                <a:cs typeface="Times New Roman"/>
                <a:sym typeface="Times New Roman"/>
              </a:rPr>
              <a:t>: A well-organized product catalog that showcases items with detailed descriptions,  images, and prices.</a:t>
            </a:r>
          </a:p>
          <a:p>
            <a:pPr algn="l">
              <a:lnSpc>
                <a:spcPts val="3479"/>
              </a:lnSpc>
            </a:pPr>
          </a:p>
          <a:p>
            <a:pPr algn="l">
              <a:lnSpc>
                <a:spcPts val="3479"/>
              </a:lnSpc>
            </a:pPr>
            <a:r>
              <a:rPr lang="en-US" sz="2899" spc="-11" u="sng">
                <a:solidFill>
                  <a:srgbClr val="FFFFFF"/>
                </a:solidFill>
                <a:latin typeface="Times New Roman"/>
                <a:ea typeface="Times New Roman"/>
                <a:cs typeface="Times New Roman"/>
                <a:sym typeface="Times New Roman"/>
              </a:rPr>
              <a:t>User-Friendly Navigation</a:t>
            </a:r>
            <a:r>
              <a:rPr lang="en-US" sz="2899" spc="-11">
                <a:solidFill>
                  <a:srgbClr val="FFFFFF"/>
                </a:solidFill>
                <a:latin typeface="Times New Roman"/>
                <a:ea typeface="Times New Roman"/>
                <a:cs typeface="Times New Roman"/>
                <a:sym typeface="Times New Roman"/>
              </a:rPr>
              <a:t> : Simple and intuitive navigation that allows users to easily search, filter, and explore products.</a:t>
            </a:r>
          </a:p>
          <a:p>
            <a:pPr algn="l">
              <a:lnSpc>
                <a:spcPts val="3479"/>
              </a:lnSpc>
            </a:pPr>
          </a:p>
          <a:p>
            <a:pPr algn="l">
              <a:lnSpc>
                <a:spcPts val="3359"/>
              </a:lnSpc>
            </a:pPr>
            <a:r>
              <a:rPr lang="en-US" sz="2799" spc="-11" u="sng">
                <a:solidFill>
                  <a:srgbClr val="FFFFFF"/>
                </a:solidFill>
                <a:latin typeface="Times New Roman"/>
                <a:ea typeface="Times New Roman"/>
                <a:cs typeface="Times New Roman"/>
                <a:sym typeface="Times New Roman"/>
              </a:rPr>
              <a:t>Product Detail Pages</a:t>
            </a:r>
            <a:r>
              <a:rPr lang="en-US" sz="2799" spc="-11">
                <a:solidFill>
                  <a:srgbClr val="FFFFFF"/>
                </a:solidFill>
                <a:latin typeface="Times New Roman"/>
                <a:ea typeface="Times New Roman"/>
                <a:cs typeface="Times New Roman"/>
                <a:sym typeface="Times New Roman"/>
              </a:rPr>
              <a:t> : Each product has a dedicated page with detailed information, such as images, descriptions, and pricing.</a:t>
            </a:r>
          </a:p>
          <a:p>
            <a:pPr algn="l">
              <a:lnSpc>
                <a:spcPts val="3359"/>
              </a:lnSpc>
            </a:pPr>
          </a:p>
          <a:p>
            <a:pPr algn="l">
              <a:lnSpc>
                <a:spcPts val="3359"/>
              </a:lnSpc>
            </a:pPr>
            <a:r>
              <a:rPr lang="en-US" sz="2799" spc="-11" u="sng">
                <a:solidFill>
                  <a:srgbClr val="FFFFFF"/>
                </a:solidFill>
                <a:latin typeface="Times New Roman"/>
                <a:ea typeface="Times New Roman"/>
                <a:cs typeface="Times New Roman"/>
                <a:sym typeface="Times New Roman"/>
              </a:rPr>
              <a:t>Cart Functionality</a:t>
            </a:r>
            <a:r>
              <a:rPr lang="en-US" sz="2799" spc="-11">
                <a:solidFill>
                  <a:srgbClr val="FFFFFF"/>
                </a:solidFill>
                <a:latin typeface="Times New Roman"/>
                <a:ea typeface="Times New Roman"/>
                <a:cs typeface="Times New Roman"/>
                <a:sym typeface="Times New Roman"/>
              </a:rPr>
              <a:t> : Users can add and remove items from their shopping cart.</a:t>
            </a:r>
          </a:p>
          <a:p>
            <a:pPr algn="l">
              <a:lnSpc>
                <a:spcPts val="3359"/>
              </a:lnSpc>
            </a:pPr>
          </a:p>
          <a:p>
            <a:pPr algn="l">
              <a:lnSpc>
                <a:spcPts val="3359"/>
              </a:lnSpc>
            </a:pPr>
            <a:r>
              <a:rPr lang="en-US" sz="2799" spc="-11" u="sng">
                <a:solidFill>
                  <a:srgbClr val="FFFFFF"/>
                </a:solidFill>
                <a:latin typeface="Times New Roman"/>
                <a:ea typeface="Times New Roman"/>
                <a:cs typeface="Times New Roman"/>
                <a:sym typeface="Times New Roman"/>
              </a:rPr>
              <a:t>Easy-to-Use Filters and Sorting</a:t>
            </a:r>
            <a:r>
              <a:rPr lang="en-US" sz="2799" spc="-11">
                <a:solidFill>
                  <a:srgbClr val="FFFFFF"/>
                </a:solidFill>
                <a:latin typeface="Times New Roman"/>
                <a:ea typeface="Times New Roman"/>
                <a:cs typeface="Times New Roman"/>
                <a:sym typeface="Times New Roman"/>
              </a:rPr>
              <a:t> : Users can filter products based on categories (e.g., electronics, clothing) and sort items by price, popularity, or new arrivals.</a:t>
            </a:r>
          </a:p>
          <a:p>
            <a:pPr algn="l">
              <a:lnSpc>
                <a:spcPts val="3120"/>
              </a:lnSpc>
            </a:pPr>
            <a:r>
              <a:rPr lang="en-US" sz="2600" spc="-10">
                <a:solidFill>
                  <a:srgbClr val="FFFFFF"/>
                </a:solidFill>
                <a:latin typeface="Times New Roman"/>
                <a:ea typeface="Times New Roman"/>
                <a:cs typeface="Times New Roman"/>
                <a:sym typeface="Times New Roman"/>
              </a:rPr>
              <a:t> </a:t>
            </a:r>
          </a:p>
          <a:p>
            <a:pPr algn="l">
              <a:lnSpc>
                <a:spcPts val="3359"/>
              </a:lnSpc>
            </a:pPr>
            <a:r>
              <a:rPr lang="en-US" sz="2799" spc="-13">
                <a:solidFill>
                  <a:srgbClr val="FFFFFF"/>
                </a:solidFill>
                <a:latin typeface="Times New Roman"/>
                <a:ea typeface="Times New Roman"/>
                <a:cs typeface="Times New Roman"/>
                <a:sym typeface="Times New Roman"/>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C333A"/>
        </a:solidFill>
      </p:bgPr>
    </p:bg>
    <p:spTree>
      <p:nvGrpSpPr>
        <p:cNvPr id="1" name=""/>
        <p:cNvGrpSpPr/>
        <p:nvPr/>
      </p:nvGrpSpPr>
      <p:grpSpPr>
        <a:xfrm>
          <a:off x="0" y="0"/>
          <a:ext cx="0" cy="0"/>
          <a:chOff x="0" y="0"/>
          <a:chExt cx="0" cy="0"/>
        </a:xfrm>
      </p:grpSpPr>
      <p:sp>
        <p:nvSpPr>
          <p:cNvPr name="Freeform 2" id="2"/>
          <p:cNvSpPr/>
          <p:nvPr/>
        </p:nvSpPr>
        <p:spPr>
          <a:xfrm flipH="false" flipV="false" rot="0">
            <a:off x="1" y="342900"/>
            <a:ext cx="4277274" cy="9957942"/>
          </a:xfrm>
          <a:custGeom>
            <a:avLst/>
            <a:gdLst/>
            <a:ahLst/>
            <a:cxnLst/>
            <a:rect r="r" b="b" t="t" l="l"/>
            <a:pathLst>
              <a:path h="9957942" w="4277274">
                <a:moveTo>
                  <a:pt x="0" y="0"/>
                </a:moveTo>
                <a:lnTo>
                  <a:pt x="4277274" y="0"/>
                </a:lnTo>
                <a:lnTo>
                  <a:pt x="4277274" y="9957942"/>
                </a:lnTo>
                <a:lnTo>
                  <a:pt x="0" y="9957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832" y="-45"/>
            <a:ext cx="3535011" cy="10279924"/>
          </a:xfrm>
          <a:custGeom>
            <a:avLst/>
            <a:gdLst/>
            <a:ahLst/>
            <a:cxnLst/>
            <a:rect r="r" b="b" t="t" l="l"/>
            <a:pathLst>
              <a:path h="10279924" w="3535011">
                <a:moveTo>
                  <a:pt x="0" y="0"/>
                </a:moveTo>
                <a:lnTo>
                  <a:pt x="3535011" y="0"/>
                </a:lnTo>
                <a:lnTo>
                  <a:pt x="3535011" y="10279925"/>
                </a:lnTo>
                <a:lnTo>
                  <a:pt x="0" y="1027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2230" y="804727"/>
            <a:ext cx="15663249" cy="619125"/>
          </a:xfrm>
          <a:prstGeom prst="rect">
            <a:avLst/>
          </a:prstGeom>
        </p:spPr>
        <p:txBody>
          <a:bodyPr anchor="t" rtlCol="false" tIns="0" lIns="0" bIns="0" rIns="0">
            <a:spAutoFit/>
          </a:bodyPr>
          <a:lstStyle/>
          <a:p>
            <a:pPr algn="ctr">
              <a:lnSpc>
                <a:spcPts val="4320"/>
              </a:lnSpc>
            </a:pPr>
            <a:r>
              <a:rPr lang="en-US" b="true" sz="3600" spc="-17">
                <a:solidFill>
                  <a:srgbClr val="FFFFFF"/>
                </a:solidFill>
                <a:latin typeface="Times New Roman Bold"/>
                <a:ea typeface="Times New Roman Bold"/>
                <a:cs typeface="Times New Roman Bold"/>
                <a:sym typeface="Times New Roman Bold"/>
              </a:rPr>
              <a:t>CHALLENGES</a:t>
            </a:r>
          </a:p>
        </p:txBody>
      </p:sp>
      <p:sp>
        <p:nvSpPr>
          <p:cNvPr name="TextBox 5" id="5"/>
          <p:cNvSpPr txBox="true"/>
          <p:nvPr/>
        </p:nvSpPr>
        <p:spPr>
          <a:xfrm rot="0">
            <a:off x="1502230" y="1732463"/>
            <a:ext cx="16158753" cy="6696075"/>
          </a:xfrm>
          <a:prstGeom prst="rect">
            <a:avLst/>
          </a:prstGeom>
        </p:spPr>
        <p:txBody>
          <a:bodyPr anchor="t" rtlCol="false" tIns="0" lIns="0" bIns="0" rIns="0">
            <a:spAutoFit/>
          </a:bodyPr>
          <a:lstStyle/>
          <a:p>
            <a:pPr algn="l">
              <a:lnSpc>
                <a:spcPts val="3240"/>
              </a:lnSpc>
            </a:pPr>
            <a:r>
              <a:rPr lang="en-US" b="true" sz="2700" i="true" spc="-10" u="sng">
                <a:solidFill>
                  <a:srgbClr val="FFFFFF"/>
                </a:solidFill>
                <a:latin typeface="Times New Roman Bold Italics"/>
                <a:ea typeface="Times New Roman Bold Italics"/>
                <a:cs typeface="Times New Roman Bold Italics"/>
                <a:sym typeface="Times New Roman Bold Italics"/>
              </a:rPr>
              <a:t>Building a Dynamic Search System</a:t>
            </a:r>
            <a:r>
              <a:rPr lang="en-US" sz="2700" spc="-10">
                <a:solidFill>
                  <a:srgbClr val="FFFFFF"/>
                </a:solidFill>
                <a:latin typeface="Times New Roman"/>
                <a:ea typeface="Times New Roman"/>
                <a:cs typeface="Times New Roman"/>
                <a:sym typeface="Times New Roman"/>
              </a:rPr>
              <a:t>: Creating a search feature that works efficiently to find products based on different filters.</a:t>
            </a:r>
          </a:p>
          <a:p>
            <a:pPr algn="l">
              <a:lnSpc>
                <a:spcPts val="3240"/>
              </a:lnSpc>
            </a:pPr>
          </a:p>
          <a:p>
            <a:pPr algn="l">
              <a:lnSpc>
                <a:spcPts val="3479"/>
              </a:lnSpc>
            </a:pPr>
          </a:p>
          <a:p>
            <a:pPr algn="l">
              <a:lnSpc>
                <a:spcPts val="3240"/>
              </a:lnSpc>
            </a:pPr>
            <a:r>
              <a:rPr lang="en-US" b="true" sz="2700" i="true" spc="-10" u="sng">
                <a:solidFill>
                  <a:srgbClr val="FFFFFF"/>
                </a:solidFill>
                <a:latin typeface="Times New Roman Bold Italics"/>
                <a:ea typeface="Times New Roman Bold Italics"/>
                <a:cs typeface="Times New Roman Bold Italics"/>
                <a:sym typeface="Times New Roman Bold Italics"/>
              </a:rPr>
              <a:t>Handling User Reviews and Ratings</a:t>
            </a:r>
            <a:r>
              <a:rPr lang="en-US" sz="2700" spc="-10">
                <a:solidFill>
                  <a:srgbClr val="FFFFFF"/>
                </a:solidFill>
                <a:latin typeface="Times New Roman"/>
                <a:ea typeface="Times New Roman"/>
                <a:cs typeface="Times New Roman"/>
                <a:sym typeface="Times New Roman"/>
              </a:rPr>
              <a:t>: Allowing users to submit reviews and ratings while ensuring data accuracy and preventing fake or biased reviews is challenging.</a:t>
            </a:r>
          </a:p>
          <a:p>
            <a:pPr algn="l">
              <a:lnSpc>
                <a:spcPts val="3240"/>
              </a:lnSpc>
            </a:pPr>
          </a:p>
          <a:p>
            <a:pPr algn="l">
              <a:lnSpc>
                <a:spcPts val="3479"/>
              </a:lnSpc>
            </a:pPr>
          </a:p>
          <a:p>
            <a:pPr algn="l">
              <a:lnSpc>
                <a:spcPts val="3240"/>
              </a:lnSpc>
            </a:pPr>
            <a:r>
              <a:rPr lang="en-US" sz="2700" spc="-10" u="sng">
                <a:solidFill>
                  <a:srgbClr val="FFFFFF"/>
                </a:solidFill>
                <a:latin typeface="Times New Roman"/>
                <a:ea typeface="Times New Roman"/>
                <a:cs typeface="Times New Roman"/>
                <a:sym typeface="Times New Roman"/>
              </a:rPr>
              <a:t>Maintaining a Simple Yet Effective User Interface</a:t>
            </a:r>
            <a:r>
              <a:rPr lang="en-US" sz="2700" spc="-10">
                <a:solidFill>
                  <a:srgbClr val="FFFFFF"/>
                </a:solidFill>
                <a:latin typeface="Times New Roman"/>
                <a:ea typeface="Times New Roman"/>
                <a:cs typeface="Times New Roman"/>
                <a:sym typeface="Times New Roman"/>
              </a:rPr>
              <a:t> : Striking the right balance between simplicity and functionality was challenging. The goal was to create an intuitive, clutter-free interface without compromising on essential features like the product catalog, cart functionality, and search options.</a:t>
            </a:r>
          </a:p>
          <a:p>
            <a:pPr algn="l">
              <a:lnSpc>
                <a:spcPts val="3240"/>
              </a:lnSpc>
            </a:pPr>
          </a:p>
          <a:p>
            <a:pPr algn="l">
              <a:lnSpc>
                <a:spcPts val="3479"/>
              </a:lnSpc>
            </a:pPr>
          </a:p>
          <a:p>
            <a:pPr algn="l">
              <a:lnSpc>
                <a:spcPts val="3240"/>
              </a:lnSpc>
            </a:pPr>
            <a:r>
              <a:rPr lang="en-US" b="true" sz="2700" i="true" spc="-10" u="sng">
                <a:solidFill>
                  <a:srgbClr val="FFFFFF"/>
                </a:solidFill>
                <a:latin typeface="Times New Roman Bold Italics"/>
                <a:ea typeface="Times New Roman Bold Italics"/>
                <a:cs typeface="Times New Roman Bold Italics"/>
                <a:sym typeface="Times New Roman Bold Italics"/>
              </a:rPr>
              <a:t>Ensuring Responsive Design</a:t>
            </a:r>
            <a:r>
              <a:rPr lang="en-US" sz="2700" spc="-10">
                <a:solidFill>
                  <a:srgbClr val="FFFFFF"/>
                </a:solidFill>
                <a:latin typeface="Times New Roman"/>
                <a:ea typeface="Times New Roman"/>
                <a:cs typeface="Times New Roman"/>
                <a:sym typeface="Times New Roman"/>
              </a:rPr>
              <a:t>: Making the website look good and work well on different devices (like mobile phones, tablets, and desktops) can be difficult and time-consuming.</a:t>
            </a:r>
          </a:p>
          <a:p>
            <a:pPr algn="l">
              <a:lnSpc>
                <a:spcPts val="32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C333A"/>
        </a:solidFill>
      </p:bgPr>
    </p:bg>
    <p:spTree>
      <p:nvGrpSpPr>
        <p:cNvPr id="1" name=""/>
        <p:cNvGrpSpPr/>
        <p:nvPr/>
      </p:nvGrpSpPr>
      <p:grpSpPr>
        <a:xfrm>
          <a:off x="0" y="0"/>
          <a:ext cx="0" cy="0"/>
          <a:chOff x="0" y="0"/>
          <a:chExt cx="0" cy="0"/>
        </a:xfrm>
      </p:grpSpPr>
      <p:sp>
        <p:nvSpPr>
          <p:cNvPr name="Freeform 2" id="2"/>
          <p:cNvSpPr/>
          <p:nvPr/>
        </p:nvSpPr>
        <p:spPr>
          <a:xfrm flipH="false" flipV="false" rot="0">
            <a:off x="1" y="342900"/>
            <a:ext cx="4277274" cy="9957942"/>
          </a:xfrm>
          <a:custGeom>
            <a:avLst/>
            <a:gdLst/>
            <a:ahLst/>
            <a:cxnLst/>
            <a:rect r="r" b="b" t="t" l="l"/>
            <a:pathLst>
              <a:path h="9957942" w="4277274">
                <a:moveTo>
                  <a:pt x="0" y="0"/>
                </a:moveTo>
                <a:lnTo>
                  <a:pt x="4277274" y="0"/>
                </a:lnTo>
                <a:lnTo>
                  <a:pt x="4277274" y="9957942"/>
                </a:lnTo>
                <a:lnTo>
                  <a:pt x="0" y="9957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832" y="-45"/>
            <a:ext cx="3535011" cy="10279924"/>
          </a:xfrm>
          <a:custGeom>
            <a:avLst/>
            <a:gdLst/>
            <a:ahLst/>
            <a:cxnLst/>
            <a:rect r="r" b="b" t="t" l="l"/>
            <a:pathLst>
              <a:path h="10279924" w="3535011">
                <a:moveTo>
                  <a:pt x="0" y="0"/>
                </a:moveTo>
                <a:lnTo>
                  <a:pt x="3535011" y="0"/>
                </a:lnTo>
                <a:lnTo>
                  <a:pt x="3535011" y="10279925"/>
                </a:lnTo>
                <a:lnTo>
                  <a:pt x="0" y="1027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77582" y="545917"/>
            <a:ext cx="15780815" cy="619125"/>
          </a:xfrm>
          <a:prstGeom prst="rect">
            <a:avLst/>
          </a:prstGeom>
        </p:spPr>
        <p:txBody>
          <a:bodyPr anchor="t" rtlCol="false" tIns="0" lIns="0" bIns="0" rIns="0">
            <a:spAutoFit/>
          </a:bodyPr>
          <a:lstStyle/>
          <a:p>
            <a:pPr algn="ctr">
              <a:lnSpc>
                <a:spcPts val="4320"/>
              </a:lnSpc>
            </a:pPr>
            <a:r>
              <a:rPr lang="en-US" b="true" sz="3600" spc="-17">
                <a:solidFill>
                  <a:srgbClr val="FFFFFF"/>
                </a:solidFill>
                <a:latin typeface="Times New Roman Bold"/>
                <a:ea typeface="Times New Roman Bold"/>
                <a:cs typeface="Times New Roman Bold"/>
                <a:sym typeface="Times New Roman Bold"/>
              </a:rPr>
              <a:t>MODULAR STRUCTURE OF THE PROJECT</a:t>
            </a:r>
          </a:p>
        </p:txBody>
      </p:sp>
      <p:sp>
        <p:nvSpPr>
          <p:cNvPr name="TextBox 5" id="5"/>
          <p:cNvSpPr txBox="true"/>
          <p:nvPr/>
        </p:nvSpPr>
        <p:spPr>
          <a:xfrm rot="0">
            <a:off x="631983" y="1958898"/>
            <a:ext cx="17024035" cy="4676775"/>
          </a:xfrm>
          <a:prstGeom prst="rect">
            <a:avLst/>
          </a:prstGeom>
        </p:spPr>
        <p:txBody>
          <a:bodyPr anchor="t" rtlCol="false" tIns="0" lIns="0" bIns="0" rIns="0">
            <a:spAutoFit/>
          </a:bodyPr>
          <a:lstStyle/>
          <a:p>
            <a:pPr algn="l">
              <a:lnSpc>
                <a:spcPts val="3308"/>
              </a:lnSpc>
            </a:pPr>
            <a:r>
              <a:rPr lang="en-US" b="true" sz="2757" i="true" spc="-13" u="sng">
                <a:solidFill>
                  <a:srgbClr val="FFFFFF"/>
                </a:solidFill>
                <a:latin typeface="Times New Roman Bold Italics"/>
                <a:ea typeface="Times New Roman Bold Italics"/>
                <a:cs typeface="Times New Roman Bold Italics"/>
                <a:sym typeface="Times New Roman Bold Italics"/>
              </a:rPr>
              <a:t>User Authentication Module</a:t>
            </a:r>
            <a:r>
              <a:rPr lang="en-US" sz="2757" spc="-13">
                <a:solidFill>
                  <a:srgbClr val="FFFFFF"/>
                </a:solidFill>
                <a:latin typeface="Times New Roman"/>
                <a:ea typeface="Times New Roman"/>
                <a:cs typeface="Times New Roman"/>
                <a:sym typeface="Times New Roman"/>
              </a:rPr>
              <a:t>: Handles user login, registration, password recovery, and profile management. This module ensures only registered users can post reviews or place orders.</a:t>
            </a:r>
          </a:p>
          <a:p>
            <a:pPr algn="l">
              <a:lnSpc>
                <a:spcPts val="3308"/>
              </a:lnSpc>
            </a:pPr>
          </a:p>
          <a:p>
            <a:pPr algn="l">
              <a:lnSpc>
                <a:spcPts val="3308"/>
              </a:lnSpc>
            </a:pPr>
            <a:r>
              <a:rPr lang="en-US" b="true" sz="2757" i="true" spc="-13">
                <a:solidFill>
                  <a:srgbClr val="FFFFFF"/>
                </a:solidFill>
                <a:latin typeface="Times New Roman Bold Italics"/>
                <a:ea typeface="Times New Roman Bold Italics"/>
                <a:cs typeface="Times New Roman Bold Italics"/>
                <a:sym typeface="Times New Roman Bold Italics"/>
              </a:rPr>
              <a:t> </a:t>
            </a:r>
            <a:r>
              <a:rPr lang="en-US" b="true" sz="2757" i="true" spc="-13" u="sng">
                <a:solidFill>
                  <a:srgbClr val="FFFFFF"/>
                </a:solidFill>
                <a:latin typeface="Times New Roman Bold Italics"/>
                <a:ea typeface="Times New Roman Bold Italics"/>
                <a:cs typeface="Times New Roman Bold Italics"/>
                <a:sym typeface="Times New Roman Bold Italics"/>
              </a:rPr>
              <a:t>Product Search and Listing Module</a:t>
            </a:r>
            <a:r>
              <a:rPr lang="en-US" sz="2757" spc="-13">
                <a:solidFill>
                  <a:srgbClr val="FFFFFF"/>
                </a:solidFill>
                <a:latin typeface="Times New Roman"/>
                <a:ea typeface="Times New Roman"/>
                <a:cs typeface="Times New Roman"/>
                <a:sym typeface="Times New Roman"/>
              </a:rPr>
              <a:t>: Manages the search functionality, allowing users to search for pdoducts based on delivery time  or ratings. It also displays the list of products with relevant details.</a:t>
            </a:r>
          </a:p>
          <a:p>
            <a:pPr algn="l">
              <a:lnSpc>
                <a:spcPts val="3308"/>
              </a:lnSpc>
            </a:pPr>
          </a:p>
          <a:p>
            <a:pPr algn="l">
              <a:lnSpc>
                <a:spcPts val="3308"/>
              </a:lnSpc>
            </a:pPr>
            <a:r>
              <a:rPr lang="en-US" b="true" sz="2757" i="true" spc="-13" u="sng">
                <a:solidFill>
                  <a:srgbClr val="FFFFFF"/>
                </a:solidFill>
                <a:latin typeface="Times New Roman Bold Italics"/>
                <a:ea typeface="Times New Roman Bold Italics"/>
                <a:cs typeface="Times New Roman Bold Italics"/>
                <a:sym typeface="Times New Roman Bold Italics"/>
              </a:rPr>
              <a:t>Seller Profile Module</a:t>
            </a:r>
            <a:r>
              <a:rPr lang="en-US" sz="2757" spc="-13">
                <a:solidFill>
                  <a:srgbClr val="FFFFFF"/>
                </a:solidFill>
                <a:latin typeface="Times New Roman"/>
                <a:ea typeface="Times New Roman"/>
                <a:cs typeface="Times New Roman"/>
                <a:sym typeface="Times New Roman"/>
              </a:rPr>
              <a:t>: Displays detailed information about each seller, such as the ratings, photos, reviews, contact details, and location. It may also include the option for product owners to update their profile.</a:t>
            </a:r>
          </a:p>
          <a:p>
            <a:pPr algn="l">
              <a:lnSpc>
                <a:spcPts val="3308"/>
              </a:lnSpc>
            </a:pPr>
          </a:p>
          <a:p>
            <a:pPr algn="l">
              <a:lnSpc>
                <a:spcPts val="3308"/>
              </a:lnSpc>
            </a:pPr>
            <a:r>
              <a:rPr lang="en-US" b="true" sz="2757" i="true" spc="-13" u="sng">
                <a:solidFill>
                  <a:srgbClr val="FFFFFF"/>
                </a:solidFill>
                <a:latin typeface="Times New Roman Bold Italics"/>
                <a:ea typeface="Times New Roman Bold Italics"/>
                <a:cs typeface="Times New Roman Bold Italics"/>
                <a:sym typeface="Times New Roman Bold Italics"/>
              </a:rPr>
              <a:t>Review and Rating Module</a:t>
            </a:r>
            <a:r>
              <a:rPr lang="en-US" sz="2757" spc="-13">
                <a:solidFill>
                  <a:srgbClr val="FFFFFF"/>
                </a:solidFill>
                <a:latin typeface="Times New Roman"/>
                <a:ea typeface="Times New Roman"/>
                <a:cs typeface="Times New Roman"/>
                <a:sym typeface="Times New Roman"/>
              </a:rPr>
              <a:t>: Enables users to submit reviews and rate products based on their experience. It includes features like rating stars, text reviews, and sorting/filtering reviews.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DAGYrm4WPd0</dc:identifier>
  <dcterms:modified xsi:type="dcterms:W3CDTF">2011-08-01T06:04:30Z</dcterms:modified>
  <cp:revision>1</cp:revision>
  <dc:title>ppt fsd.pptx</dc:title>
</cp:coreProperties>
</file>