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76" r:id="rId6"/>
    <p:sldId id="258" r:id="rId7"/>
    <p:sldId id="260" r:id="rId8"/>
    <p:sldId id="264" r:id="rId9"/>
    <p:sldId id="265" r:id="rId10"/>
    <p:sldId id="266" r:id="rId11"/>
    <p:sldId id="277" r:id="rId12"/>
    <p:sldId id="267" r:id="rId13"/>
    <p:sldId id="261" r:id="rId14"/>
    <p:sldId id="269" r:id="rId15"/>
    <p:sldId id="273" r:id="rId16"/>
    <p:sldId id="274" r:id="rId17"/>
    <p:sldId id="275" r:id="rId18"/>
    <p:sldId id="271" r:id="rId19"/>
    <p:sldId id="272" r:id="rId2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CD03D-41E7-4D90-A904-922849FD3CC4}" v="2" dt="2024-04-18T10:16:53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m Mishra" userId="f6dfe80d30597fd6" providerId="LiveId" clId="{64DCD03D-41E7-4D90-A904-922849FD3CC4}"/>
    <pc:docChg chg="undo custSel addSld delSld modSld sldOrd">
      <pc:chgData name="Satyam Mishra" userId="f6dfe80d30597fd6" providerId="LiveId" clId="{64DCD03D-41E7-4D90-A904-922849FD3CC4}" dt="2024-04-20T11:10:36.425" v="93" actId="20577"/>
      <pc:docMkLst>
        <pc:docMk/>
      </pc:docMkLst>
      <pc:sldChg chg="ord">
        <pc:chgData name="Satyam Mishra" userId="f6dfe80d30597fd6" providerId="LiveId" clId="{64DCD03D-41E7-4D90-A904-922849FD3CC4}" dt="2024-04-18T07:34:48.962" v="32"/>
        <pc:sldMkLst>
          <pc:docMk/>
          <pc:sldMk cId="0" sldId="258"/>
        </pc:sldMkLst>
      </pc:sldChg>
      <pc:sldChg chg="del">
        <pc:chgData name="Satyam Mishra" userId="f6dfe80d30597fd6" providerId="LiveId" clId="{64DCD03D-41E7-4D90-A904-922849FD3CC4}" dt="2024-04-18T08:31:34.804" v="33" actId="2696"/>
        <pc:sldMkLst>
          <pc:docMk/>
          <pc:sldMk cId="0" sldId="259"/>
        </pc:sldMkLst>
      </pc:sldChg>
      <pc:sldChg chg="del">
        <pc:chgData name="Satyam Mishra" userId="f6dfe80d30597fd6" providerId="LiveId" clId="{64DCD03D-41E7-4D90-A904-922849FD3CC4}" dt="2024-04-18T08:32:02.867" v="34" actId="2696"/>
        <pc:sldMkLst>
          <pc:docMk/>
          <pc:sldMk cId="0" sldId="262"/>
        </pc:sldMkLst>
      </pc:sldChg>
      <pc:sldChg chg="del">
        <pc:chgData name="Satyam Mishra" userId="f6dfe80d30597fd6" providerId="LiveId" clId="{64DCD03D-41E7-4D90-A904-922849FD3CC4}" dt="2024-04-18T08:32:13.259" v="35" actId="2696"/>
        <pc:sldMkLst>
          <pc:docMk/>
          <pc:sldMk cId="0" sldId="263"/>
        </pc:sldMkLst>
      </pc:sldChg>
      <pc:sldChg chg="del">
        <pc:chgData name="Satyam Mishra" userId="f6dfe80d30597fd6" providerId="LiveId" clId="{64DCD03D-41E7-4D90-A904-922849FD3CC4}" dt="2024-04-18T10:00:12.025" v="43" actId="2696"/>
        <pc:sldMkLst>
          <pc:docMk/>
          <pc:sldMk cId="0" sldId="268"/>
        </pc:sldMkLst>
      </pc:sldChg>
      <pc:sldChg chg="modSp mod">
        <pc:chgData name="Satyam Mishra" userId="f6dfe80d30597fd6" providerId="LiveId" clId="{64DCD03D-41E7-4D90-A904-922849FD3CC4}" dt="2024-04-20T11:10:36.425" v="93" actId="20577"/>
        <pc:sldMkLst>
          <pc:docMk/>
          <pc:sldMk cId="0" sldId="269"/>
        </pc:sldMkLst>
        <pc:spChg chg="mod">
          <ac:chgData name="Satyam Mishra" userId="f6dfe80d30597fd6" providerId="LiveId" clId="{64DCD03D-41E7-4D90-A904-922849FD3CC4}" dt="2024-04-20T11:10:36.425" v="93" actId="20577"/>
          <ac:spMkLst>
            <pc:docMk/>
            <pc:sldMk cId="0" sldId="269"/>
            <ac:spMk id="161" creationId="{00000000-0000-0000-0000-000000000000}"/>
          </ac:spMkLst>
        </pc:spChg>
      </pc:sldChg>
      <pc:sldChg chg="ord">
        <pc:chgData name="Satyam Mishra" userId="f6dfe80d30597fd6" providerId="LiveId" clId="{64DCD03D-41E7-4D90-A904-922849FD3CC4}" dt="2024-04-18T10:00:36.174" v="45"/>
        <pc:sldMkLst>
          <pc:docMk/>
          <pc:sldMk cId="0" sldId="271"/>
        </pc:sldMkLst>
      </pc:sldChg>
      <pc:sldChg chg="modSp mod">
        <pc:chgData name="Satyam Mishra" userId="f6dfe80d30597fd6" providerId="LiveId" clId="{64DCD03D-41E7-4D90-A904-922849FD3CC4}" dt="2024-04-18T07:34:20.529" v="30" actId="20577"/>
        <pc:sldMkLst>
          <pc:docMk/>
          <pc:sldMk cId="984193178" sldId="273"/>
        </pc:sldMkLst>
        <pc:graphicFrameChg chg="modGraphic">
          <ac:chgData name="Satyam Mishra" userId="f6dfe80d30597fd6" providerId="LiveId" clId="{64DCD03D-41E7-4D90-A904-922849FD3CC4}" dt="2024-04-18T07:34:20.529" v="30" actId="20577"/>
          <ac:graphicFrameMkLst>
            <pc:docMk/>
            <pc:sldMk cId="984193178" sldId="273"/>
            <ac:graphicFrameMk id="9" creationId="{8E947ED4-7033-43DF-DEB3-89BD1F54BFF9}"/>
          </ac:graphicFrameMkLst>
        </pc:graphicFrameChg>
      </pc:sldChg>
      <pc:sldChg chg="addSp delSp modSp mod">
        <pc:chgData name="Satyam Mishra" userId="f6dfe80d30597fd6" providerId="LiveId" clId="{64DCD03D-41E7-4D90-A904-922849FD3CC4}" dt="2024-04-18T08:33:39.352" v="42" actId="1076"/>
        <pc:sldMkLst>
          <pc:docMk/>
          <pc:sldMk cId="2948909294" sldId="275"/>
        </pc:sldMkLst>
        <pc:picChg chg="del mod">
          <ac:chgData name="Satyam Mishra" userId="f6dfe80d30597fd6" providerId="LiveId" clId="{64DCD03D-41E7-4D90-A904-922849FD3CC4}" dt="2024-04-18T08:33:21.971" v="36" actId="478"/>
          <ac:picMkLst>
            <pc:docMk/>
            <pc:sldMk cId="2948909294" sldId="275"/>
            <ac:picMk id="4" creationId="{F6EA386D-EC59-B989-2014-36C3EBC703CB}"/>
          </ac:picMkLst>
        </pc:picChg>
        <pc:picChg chg="add mod">
          <ac:chgData name="Satyam Mishra" userId="f6dfe80d30597fd6" providerId="LiveId" clId="{64DCD03D-41E7-4D90-A904-922849FD3CC4}" dt="2024-04-18T08:33:39.352" v="42" actId="1076"/>
          <ac:picMkLst>
            <pc:docMk/>
            <pc:sldMk cId="2948909294" sldId="275"/>
            <ac:picMk id="6" creationId="{152B77C6-81C2-3990-D4AD-9B7A8979F465}"/>
          </ac:picMkLst>
        </pc:picChg>
      </pc:sldChg>
      <pc:sldChg chg="addSp delSp modSp add mod">
        <pc:chgData name="Satyam Mishra" userId="f6dfe80d30597fd6" providerId="LiveId" clId="{64DCD03D-41E7-4D90-A904-922849FD3CC4}" dt="2024-04-18T10:17:39.623" v="68" actId="14100"/>
        <pc:sldMkLst>
          <pc:docMk/>
          <pc:sldMk cId="2845373558" sldId="277"/>
        </pc:sldMkLst>
        <pc:spChg chg="mod">
          <ac:chgData name="Satyam Mishra" userId="f6dfe80d30597fd6" providerId="LiveId" clId="{64DCD03D-41E7-4D90-A904-922849FD3CC4}" dt="2024-04-18T10:17:29.798" v="66" actId="20577"/>
          <ac:spMkLst>
            <pc:docMk/>
            <pc:sldMk cId="2845373558" sldId="277"/>
            <ac:spMk id="154" creationId="{00000000-0000-0000-0000-000000000000}"/>
          </ac:spMkLst>
        </pc:spChg>
        <pc:spChg chg="del mod">
          <ac:chgData name="Satyam Mishra" userId="f6dfe80d30597fd6" providerId="LiveId" clId="{64DCD03D-41E7-4D90-A904-922849FD3CC4}" dt="2024-04-18T10:16:51.979" v="61"/>
          <ac:spMkLst>
            <pc:docMk/>
            <pc:sldMk cId="2845373558" sldId="277"/>
            <ac:spMk id="155" creationId="{00000000-0000-0000-0000-000000000000}"/>
          </ac:spMkLst>
        </pc:spChg>
        <pc:picChg chg="add mod">
          <ac:chgData name="Satyam Mishra" userId="f6dfe80d30597fd6" providerId="LiveId" clId="{64DCD03D-41E7-4D90-A904-922849FD3CC4}" dt="2024-04-18T10:17:39.623" v="68" actId="14100"/>
          <ac:picMkLst>
            <pc:docMk/>
            <pc:sldMk cId="2845373558" sldId="277"/>
            <ac:picMk id="3" creationId="{93D0BED8-EA98-08B3-B4F2-5042C69F0CDE}"/>
          </ac:picMkLst>
        </pc:picChg>
      </pc:sldChg>
      <pc:sldChg chg="new del">
        <pc:chgData name="Satyam Mishra" userId="f6dfe80d30597fd6" providerId="LiveId" clId="{64DCD03D-41E7-4D90-A904-922849FD3CC4}" dt="2024-04-18T10:20:05.351" v="90" actId="680"/>
        <pc:sldMkLst>
          <pc:docMk/>
          <pc:sldMk cId="2280413214" sldId="278"/>
        </pc:sldMkLst>
      </pc:sldChg>
      <pc:sldChg chg="new del">
        <pc:chgData name="Satyam Mishra" userId="f6dfe80d30597fd6" providerId="LiveId" clId="{64DCD03D-41E7-4D90-A904-922849FD3CC4}" dt="2024-04-18T10:20:04.682" v="89" actId="680"/>
        <pc:sldMkLst>
          <pc:docMk/>
          <pc:sldMk cId="3286052354" sldId="279"/>
        </pc:sldMkLst>
      </pc:sldChg>
      <pc:sldChg chg="new del">
        <pc:chgData name="Satyam Mishra" userId="f6dfe80d30597fd6" providerId="LiveId" clId="{64DCD03D-41E7-4D90-A904-922849FD3CC4}" dt="2024-04-18T10:20:04.210" v="88" actId="680"/>
        <pc:sldMkLst>
          <pc:docMk/>
          <pc:sldMk cId="983251522" sldId="280"/>
        </pc:sldMkLst>
      </pc:sldChg>
      <pc:sldChg chg="new del">
        <pc:chgData name="Satyam Mishra" userId="f6dfe80d30597fd6" providerId="LiveId" clId="{64DCD03D-41E7-4D90-A904-922849FD3CC4}" dt="2024-04-18T10:20:03.736" v="87" actId="680"/>
        <pc:sldMkLst>
          <pc:docMk/>
          <pc:sldMk cId="1385327360" sldId="281"/>
        </pc:sldMkLst>
      </pc:sldChg>
      <pc:sldChg chg="new del">
        <pc:chgData name="Satyam Mishra" userId="f6dfe80d30597fd6" providerId="LiveId" clId="{64DCD03D-41E7-4D90-A904-922849FD3CC4}" dt="2024-04-18T10:20:03.074" v="86" actId="680"/>
        <pc:sldMkLst>
          <pc:docMk/>
          <pc:sldMk cId="3543427735" sldId="282"/>
        </pc:sldMkLst>
      </pc:sldChg>
      <pc:sldChg chg="new del">
        <pc:chgData name="Satyam Mishra" userId="f6dfe80d30597fd6" providerId="LiveId" clId="{64DCD03D-41E7-4D90-A904-922849FD3CC4}" dt="2024-04-18T10:20:02.710" v="85" actId="680"/>
        <pc:sldMkLst>
          <pc:docMk/>
          <pc:sldMk cId="777458453" sldId="283"/>
        </pc:sldMkLst>
      </pc:sldChg>
      <pc:sldChg chg="new del">
        <pc:chgData name="Satyam Mishra" userId="f6dfe80d30597fd6" providerId="LiveId" clId="{64DCD03D-41E7-4D90-A904-922849FD3CC4}" dt="2024-04-18T10:20:02.309" v="84" actId="680"/>
        <pc:sldMkLst>
          <pc:docMk/>
          <pc:sldMk cId="3353220314" sldId="284"/>
        </pc:sldMkLst>
      </pc:sldChg>
      <pc:sldChg chg="new del">
        <pc:chgData name="Satyam Mishra" userId="f6dfe80d30597fd6" providerId="LiveId" clId="{64DCD03D-41E7-4D90-A904-922849FD3CC4}" dt="2024-04-18T10:20:01.938" v="83" actId="680"/>
        <pc:sldMkLst>
          <pc:docMk/>
          <pc:sldMk cId="1284716967" sldId="285"/>
        </pc:sldMkLst>
      </pc:sldChg>
      <pc:sldChg chg="new del">
        <pc:chgData name="Satyam Mishra" userId="f6dfe80d30597fd6" providerId="LiveId" clId="{64DCD03D-41E7-4D90-A904-922849FD3CC4}" dt="2024-04-18T10:20:01.590" v="82" actId="680"/>
        <pc:sldMkLst>
          <pc:docMk/>
          <pc:sldMk cId="1822829787" sldId="286"/>
        </pc:sldMkLst>
      </pc:sldChg>
      <pc:sldChg chg="new del">
        <pc:chgData name="Satyam Mishra" userId="f6dfe80d30597fd6" providerId="LiveId" clId="{64DCD03D-41E7-4D90-A904-922849FD3CC4}" dt="2024-04-18T10:20:01.072" v="81" actId="680"/>
        <pc:sldMkLst>
          <pc:docMk/>
          <pc:sldMk cId="3719668862" sldId="287"/>
        </pc:sldMkLst>
      </pc:sldChg>
      <pc:sldChg chg="new del">
        <pc:chgData name="Satyam Mishra" userId="f6dfe80d30597fd6" providerId="LiveId" clId="{64DCD03D-41E7-4D90-A904-922849FD3CC4}" dt="2024-04-18T10:20:00.664" v="80" actId="680"/>
        <pc:sldMkLst>
          <pc:docMk/>
          <pc:sldMk cId="2378883907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58FAD-5B37-4B2F-BBD3-56750701B1C6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D3D6E-C227-4CFE-8A0D-ECAC0E13B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5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D3D6E-C227-4CFE-8A0D-ECAC0E13B54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84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144E22-2E10-456A-AF5C-6C12B220FF1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9332670-CD53-450A-92F8-9B9DDEFBC53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4CF3FD-4A5D-47C2-8ADD-08624397A78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AB7045-128F-4C29-A33C-CD288A7976F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632FD3C-0D17-444A-BEC2-BA534C55E00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A520D37-20D5-46FB-BA00-2B121A9EFA6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F6E84B5-6D53-4EA1-A800-E747E0B2818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625CBF7-133B-4D16-A6F2-1DEE6BE8DD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FC3CB8A-8AE8-4297-A8F1-3A41F4E3E41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5A225DA-3916-4CE5-97C2-C0B4084A325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33B9FC-C527-4C20-A5D2-38072D82AB8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A1850B-91F1-446A-9ABE-133493C762A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8A0E84-73C8-4D51-8EB4-39E9D6907A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BA33AA4-32A8-471D-979F-B6EE3D078F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6FB1400-7602-4C87-89D6-B8A30FF6FC5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3CE3A61-2D45-40CC-BB50-FD9DEEFFECD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DB713A1-742C-4A80-A5B4-39CCD8C35C7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CAE9A6B-C5D4-43ED-9D27-40C1BB281BE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F5C3DE8-378B-4777-A7BB-E407BEE142C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01D6FAB-68DF-408B-8FAB-0542C7FF4CA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F855A05-4B28-4465-B0EB-C5F0C081745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EC53B30-EFBC-478C-B126-367058AD0C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6FEA38-53C3-481C-A65D-97815510077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456D9A1-FCD0-4463-9383-665F868AA05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34CFEB2-9837-49D2-8724-965C37BE467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F30BEBE-C205-4B20-96E6-E09223E485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5347C9D-8A6C-43D7-947F-C3DC3483E2C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4F58DB3-E112-4E0D-AD75-5E9B2CB09ED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5C4FF0D-7406-4A9F-B928-A33DFD7A7FB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9CFB074-0E31-48DF-8351-7C21045F188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7BDB06-DB19-4541-8FD9-29F90F6198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FC4652-E671-45DD-9681-745A552BE72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3A9FE0-6B22-4C1F-9597-EA1CAD0BED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B68BA9-880A-4FE1-B2F3-275587EB0ED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F1D496-E70B-4A2C-89CE-DB4B4995C22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9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4CAE6F-125E-4B1D-B878-7786A26965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2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8000" b="0" strike="noStrike" spc="-52">
                <a:solidFill>
                  <a:schemeClr val="dk1">
                    <a:lumMod val="85000"/>
                    <a:lumOff val="15000"/>
                  </a:schemeClr>
                </a:solidFill>
                <a:latin typeface="Bookman Old Style"/>
              </a:rPr>
              <a:t>Click to edit Master title style</a:t>
            </a:r>
            <a:endParaRPr lang="en-US" sz="80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cxnSp>
        <p:nvCxnSpPr>
          <p:cNvPr id="4" name="Straight Connector 8"/>
          <p:cNvCxnSpPr/>
          <p:nvPr/>
        </p:nvCxnSpPr>
        <p:spPr>
          <a:xfrm>
            <a:off x="1207440" y="4474440"/>
            <a:ext cx="987588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&lt;date/time&gt;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B8CEACAF-0268-45D3-87DC-9F1554B129F1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6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7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Click to edit Master title style</a:t>
            </a:r>
            <a:endParaRPr lang="en-US" sz="47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4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&lt;date/time&gt;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5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sldNum" idx="6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3DDA77B6-128C-48FC-AD5D-5ED6041FE32B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9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7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Click to edit Master title style</a:t>
            </a:r>
            <a:endParaRPr lang="en-US" sz="47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dt" idx="7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&lt;date/time&gt;</a:t>
            </a:r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ftr" idx="8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sldNum" idx="9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5905DF71-9EB2-468F-8FC4-5E15CAF25149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27720" y="516240"/>
            <a:ext cx="6114960" cy="3685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54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Vehicle Damage Detection System using Deep Learning</a:t>
            </a: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289840" y="4672800"/>
            <a:ext cx="6269040" cy="192880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800" b="0" strike="noStrike" cap="all" spc="1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– </a:t>
            </a:r>
            <a:r>
              <a:rPr lang="en-US" sz="1800" cap="all" spc="1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Satyam Mishra</a:t>
            </a:r>
          </a:p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800" b="0" strike="noStrike" cap="all" spc="1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Roll – 21010124</a:t>
            </a:r>
            <a:endParaRPr lang="en-US" sz="1800" b="0" strike="noStrike" spc="-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800" b="0" strike="noStrike" cap="all" spc="1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en-US" sz="1800" b="0" strike="noStrike" cap="all" spc="199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1800" b="0" strike="noStrike" cap="all" spc="1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Semester, CS322</a:t>
            </a:r>
          </a:p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800" cap="all" spc="1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Supervisor – Dr </a:t>
            </a:r>
            <a:r>
              <a:rPr lang="en-US" sz="1800" cap="all" spc="199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khoirom</a:t>
            </a:r>
            <a:r>
              <a:rPr lang="en-US" sz="1800" cap="all" spc="1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Motilal Singh</a:t>
            </a:r>
            <a:endParaRPr lang="en-US" sz="1800" b="0" strike="noStrike" cap="all" spc="199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800" b="0" strike="noStrike" cap="all" spc="199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5" name="Straight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27720" y="4498920"/>
            <a:ext cx="563616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6B2F7E4-DF3B-7C49-0362-B921833DA9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60" y="-360"/>
            <a:ext cx="54864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defTabSz="914400">
              <a:lnSpc>
                <a:spcPct val="100000"/>
              </a:lnSpc>
              <a:buClr>
                <a:srgbClr val="000000"/>
              </a:buClr>
            </a:pPr>
            <a:r>
              <a:rPr lang="en-US" sz="4800" b="0" strike="noStrike" spc="-1" dirty="0">
                <a:solidFill>
                  <a:schemeClr val="dk1"/>
                </a:solidFill>
                <a:latin typeface="Franklin Gothic Book"/>
              </a:rPr>
              <a:t>KNN: K-Nearest Neighbors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Box 2"/>
          <p:cNvSpPr/>
          <p:nvPr/>
        </p:nvSpPr>
        <p:spPr>
          <a:xfrm>
            <a:off x="1097280" y="2305440"/>
            <a:ext cx="943740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Instance-based learning algorithm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Classification based on nearest neighbors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No explicit training phase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Simple and intuitive concept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51200" y="36360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IN" sz="47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Image Processing Result  </a:t>
            </a:r>
            <a:endParaRPr lang="en-US" sz="47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FA397-AC93-B394-D668-7A004A898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84" y="1987552"/>
            <a:ext cx="8266176" cy="43397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IN" sz="47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Results</a:t>
            </a:r>
            <a:endParaRPr lang="en-US" sz="47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61" name="TextBox 2"/>
          <p:cNvSpPr/>
          <p:nvPr/>
        </p:nvSpPr>
        <p:spPr>
          <a:xfrm>
            <a:off x="1097280" y="2305440"/>
            <a:ext cx="943740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Accuracy scores for different </a:t>
            </a:r>
            <a:r>
              <a:rPr lang="en-US" sz="2800" spc="-1" dirty="0">
                <a:solidFill>
                  <a:schemeClr val="dk1"/>
                </a:solidFill>
                <a:latin typeface="Franklin Gothic Book"/>
              </a:rPr>
              <a:t>damage</a:t>
            </a: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 categories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Franklin Gothic Book"/>
              </a:rPr>
              <a:t>CNN-SIGMOID</a:t>
            </a: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: </a:t>
            </a:r>
            <a:r>
              <a:rPr lang="en-US" sz="2800" spc="-1" dirty="0">
                <a:solidFill>
                  <a:schemeClr val="dk1"/>
                </a:solidFill>
                <a:latin typeface="Franklin Gothic Book"/>
              </a:rPr>
              <a:t>80.63</a:t>
            </a: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% accuracy</a:t>
            </a:r>
          </a:p>
          <a:p>
            <a:pPr marL="285840" indent="-285840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Franklin Gothic Book"/>
              </a:rPr>
              <a:t>CNN-RELU</a:t>
            </a: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: 90% accuracy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Franklin Gothic Book"/>
              </a:rPr>
              <a:t>KNN</a:t>
            </a: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: 72%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61151-BD67-5D08-0E2E-6B8CC32D2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87" y="2890116"/>
            <a:ext cx="4285489" cy="28780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700" b="0" strike="noStrike" spc="-52" dirty="0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Comparison of performance vs Accuracy :Research </a:t>
            </a:r>
            <a:r>
              <a:rPr lang="en-US" sz="4700" spc="-52" dirty="0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C</a:t>
            </a:r>
            <a:r>
              <a:rPr lang="en-US" sz="4700" b="0" strike="noStrike" spc="-52" dirty="0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ontribution</a:t>
            </a:r>
            <a:endParaRPr lang="en-US" sz="4700" b="0" strike="noStrike" spc="-1" dirty="0">
              <a:solidFill>
                <a:schemeClr val="dk1"/>
              </a:solidFill>
              <a:latin typeface="Franklin Gothic Book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18A144-CA0D-B34B-0352-ACDA33A48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8410"/>
              </p:ext>
            </p:extLst>
          </p:nvPr>
        </p:nvGraphicFramePr>
        <p:xfrm>
          <a:off x="137160" y="2322576"/>
          <a:ext cx="5614413" cy="3154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0568">
                  <a:extLst>
                    <a:ext uri="{9D8B030D-6E8A-4147-A177-3AD203B41FA5}">
                      <a16:colId xmlns:a16="http://schemas.microsoft.com/office/drawing/2014/main" val="269139509"/>
                    </a:ext>
                  </a:extLst>
                </a:gridCol>
                <a:gridCol w="536276">
                  <a:extLst>
                    <a:ext uri="{9D8B030D-6E8A-4147-A177-3AD203B41FA5}">
                      <a16:colId xmlns:a16="http://schemas.microsoft.com/office/drawing/2014/main" val="2270036769"/>
                    </a:ext>
                  </a:extLst>
                </a:gridCol>
                <a:gridCol w="517043">
                  <a:extLst>
                    <a:ext uri="{9D8B030D-6E8A-4147-A177-3AD203B41FA5}">
                      <a16:colId xmlns:a16="http://schemas.microsoft.com/office/drawing/2014/main" val="1660837085"/>
                    </a:ext>
                  </a:extLst>
                </a:gridCol>
                <a:gridCol w="493969">
                  <a:extLst>
                    <a:ext uri="{9D8B030D-6E8A-4147-A177-3AD203B41FA5}">
                      <a16:colId xmlns:a16="http://schemas.microsoft.com/office/drawing/2014/main" val="356750763"/>
                    </a:ext>
                  </a:extLst>
                </a:gridCol>
                <a:gridCol w="607707">
                  <a:extLst>
                    <a:ext uri="{9D8B030D-6E8A-4147-A177-3AD203B41FA5}">
                      <a16:colId xmlns:a16="http://schemas.microsoft.com/office/drawing/2014/main" val="2936753375"/>
                    </a:ext>
                  </a:extLst>
                </a:gridCol>
                <a:gridCol w="514846">
                  <a:extLst>
                    <a:ext uri="{9D8B030D-6E8A-4147-A177-3AD203B41FA5}">
                      <a16:colId xmlns:a16="http://schemas.microsoft.com/office/drawing/2014/main" val="3986206168"/>
                    </a:ext>
                  </a:extLst>
                </a:gridCol>
                <a:gridCol w="491219">
                  <a:extLst>
                    <a:ext uri="{9D8B030D-6E8A-4147-A177-3AD203B41FA5}">
                      <a16:colId xmlns:a16="http://schemas.microsoft.com/office/drawing/2014/main" val="3310904913"/>
                    </a:ext>
                  </a:extLst>
                </a:gridCol>
                <a:gridCol w="607158">
                  <a:extLst>
                    <a:ext uri="{9D8B030D-6E8A-4147-A177-3AD203B41FA5}">
                      <a16:colId xmlns:a16="http://schemas.microsoft.com/office/drawing/2014/main" val="53925771"/>
                    </a:ext>
                  </a:extLst>
                </a:gridCol>
                <a:gridCol w="508803">
                  <a:extLst>
                    <a:ext uri="{9D8B030D-6E8A-4147-A177-3AD203B41FA5}">
                      <a16:colId xmlns:a16="http://schemas.microsoft.com/office/drawing/2014/main" val="3168486465"/>
                    </a:ext>
                  </a:extLst>
                </a:gridCol>
                <a:gridCol w="486824">
                  <a:extLst>
                    <a:ext uri="{9D8B030D-6E8A-4147-A177-3AD203B41FA5}">
                      <a16:colId xmlns:a16="http://schemas.microsoft.com/office/drawing/2014/main" val="2637847199"/>
                    </a:ext>
                  </a:extLst>
                </a:gridCol>
              </a:tblGrid>
              <a:tr h="1055962">
                <a:tc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 gridSpan="3"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 dirty="0">
                          <a:effectLst/>
                        </a:rPr>
                        <a:t>Performance of damage detection </a:t>
                      </a:r>
                      <a:endParaRPr lang="en-IN" sz="9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2860" marR="27305" indent="1460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Performance of damage location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1590" marR="27305" indent="1460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Performance of damage severity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89801"/>
                  </a:ext>
                </a:extLst>
              </a:tr>
              <a:tr h="1016362">
                <a:tc>
                  <a:txBody>
                    <a:bodyPr/>
                    <a:lstStyle/>
                    <a:p>
                      <a:pPr marL="50800" marR="2921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MODAL</a:t>
                      </a:r>
                      <a:r>
                        <a:rPr lang="en-IN" sz="9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7305" indent="1460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Precision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 anchor="ctr"/>
                </a:tc>
                <a:tc>
                  <a:txBody>
                    <a:bodyPr/>
                    <a:lstStyle/>
                    <a:p>
                      <a:pPr marL="50800" marR="3048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Recall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 anchor="ctr"/>
                </a:tc>
                <a:tc>
                  <a:txBody>
                    <a:bodyPr/>
                    <a:lstStyle/>
                    <a:p>
                      <a:pPr marL="2540" marR="27305" indent="1460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F1-score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 anchor="ctr"/>
                </a:tc>
                <a:tc>
                  <a:txBody>
                    <a:bodyPr/>
                    <a:lstStyle/>
                    <a:p>
                      <a:pPr marL="50800" marR="2921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Precision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 anchor="ctr"/>
                </a:tc>
                <a:tc>
                  <a:txBody>
                    <a:bodyPr/>
                    <a:lstStyle/>
                    <a:p>
                      <a:pPr marL="50800" marR="2984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Recall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 anchor="ctr"/>
                </a:tc>
                <a:tc>
                  <a:txBody>
                    <a:bodyPr/>
                    <a:lstStyle/>
                    <a:p>
                      <a:pPr marL="635" marR="27305" indent="1460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F1-score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 anchor="ctr"/>
                </a:tc>
                <a:tc>
                  <a:txBody>
                    <a:bodyPr/>
                    <a:lstStyle/>
                    <a:p>
                      <a:pPr marL="50800" marR="2921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Precision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 anchor="ctr"/>
                </a:tc>
                <a:tc>
                  <a:txBody>
                    <a:bodyPr/>
                    <a:lstStyle/>
                    <a:p>
                      <a:pPr marL="50800" marR="2921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 dirty="0">
                          <a:effectLst/>
                        </a:rPr>
                        <a:t>Recall </a:t>
                      </a:r>
                      <a:endParaRPr lang="en-IN" sz="9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 anchor="ctr"/>
                </a:tc>
                <a:tc>
                  <a:txBody>
                    <a:bodyPr/>
                    <a:lstStyle/>
                    <a:p>
                      <a:pPr marL="50800" marR="2667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 dirty="0">
                          <a:effectLst/>
                        </a:rPr>
                        <a:t>F1score </a:t>
                      </a:r>
                      <a:endParaRPr lang="en-IN" sz="9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extLst>
                  <a:ext uri="{0D108BD9-81ED-4DB2-BD59-A6C34878D82A}">
                    <a16:rowId xmlns:a16="http://schemas.microsoft.com/office/drawing/2014/main" val="2346424968"/>
                  </a:ext>
                </a:extLst>
              </a:tr>
              <a:tr h="523578">
                <a:tc>
                  <a:txBody>
                    <a:bodyPr/>
                    <a:lstStyle/>
                    <a:p>
                      <a:pPr marL="50800" marR="2857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CNN-SIGMOID</a:t>
                      </a: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857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0.94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984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0.94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857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0.94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921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0.71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921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0.69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0.69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921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0.61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794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0.55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794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 dirty="0">
                          <a:effectLst/>
                        </a:rPr>
                        <a:t>0.75</a:t>
                      </a:r>
                      <a:endParaRPr lang="en-IN" sz="9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extLst>
                  <a:ext uri="{0D108BD9-81ED-4DB2-BD59-A6C34878D82A}">
                    <a16:rowId xmlns:a16="http://schemas.microsoft.com/office/drawing/2014/main" val="2411368294"/>
                  </a:ext>
                </a:extLst>
              </a:tr>
              <a:tr h="558778">
                <a:tc>
                  <a:txBody>
                    <a:bodyPr/>
                    <a:lstStyle/>
                    <a:p>
                      <a:pPr marL="50800" marR="2857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CNN-RELU</a:t>
                      </a: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921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0.91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984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0.91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921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0.91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921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0.71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921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0.66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0.66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857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0.59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794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0.54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tc>
                  <a:txBody>
                    <a:bodyPr/>
                    <a:lstStyle/>
                    <a:p>
                      <a:pPr marL="50800" marR="2857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 dirty="0">
                          <a:effectLst/>
                        </a:rPr>
                        <a:t>0.78</a:t>
                      </a:r>
                      <a:endParaRPr lang="en-IN" sz="9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0005" marT="3175" marB="0"/>
                </a:tc>
                <a:extLst>
                  <a:ext uri="{0D108BD9-81ED-4DB2-BD59-A6C34878D82A}">
                    <a16:rowId xmlns:a16="http://schemas.microsoft.com/office/drawing/2014/main" val="33906244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F43D52-6F1D-D377-6991-B214A378C536}"/>
              </a:ext>
            </a:extLst>
          </p:cNvPr>
          <p:cNvSpPr txBox="1"/>
          <p:nvPr/>
        </p:nvSpPr>
        <p:spPr>
          <a:xfrm>
            <a:off x="505206" y="569350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Performance analysis of car damage 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detection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947ED4-7033-43DF-DEB3-89BD1F54B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36919"/>
              </p:ext>
            </p:extLst>
          </p:nvPr>
        </p:nvGraphicFramePr>
        <p:xfrm>
          <a:off x="5979996" y="2340864"/>
          <a:ext cx="6094476" cy="3136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1738">
                  <a:extLst>
                    <a:ext uri="{9D8B030D-6E8A-4147-A177-3AD203B41FA5}">
                      <a16:colId xmlns:a16="http://schemas.microsoft.com/office/drawing/2014/main" val="967350980"/>
                    </a:ext>
                  </a:extLst>
                </a:gridCol>
                <a:gridCol w="482102">
                  <a:extLst>
                    <a:ext uri="{9D8B030D-6E8A-4147-A177-3AD203B41FA5}">
                      <a16:colId xmlns:a16="http://schemas.microsoft.com/office/drawing/2014/main" val="4268483923"/>
                    </a:ext>
                  </a:extLst>
                </a:gridCol>
                <a:gridCol w="575414">
                  <a:extLst>
                    <a:ext uri="{9D8B030D-6E8A-4147-A177-3AD203B41FA5}">
                      <a16:colId xmlns:a16="http://schemas.microsoft.com/office/drawing/2014/main" val="4001623442"/>
                    </a:ext>
                  </a:extLst>
                </a:gridCol>
                <a:gridCol w="614891">
                  <a:extLst>
                    <a:ext uri="{9D8B030D-6E8A-4147-A177-3AD203B41FA5}">
                      <a16:colId xmlns:a16="http://schemas.microsoft.com/office/drawing/2014/main" val="67804786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3835145054"/>
                    </a:ext>
                  </a:extLst>
                </a:gridCol>
                <a:gridCol w="572423">
                  <a:extLst>
                    <a:ext uri="{9D8B030D-6E8A-4147-A177-3AD203B41FA5}">
                      <a16:colId xmlns:a16="http://schemas.microsoft.com/office/drawing/2014/main" val="286366209"/>
                    </a:ext>
                  </a:extLst>
                </a:gridCol>
                <a:gridCol w="567039">
                  <a:extLst>
                    <a:ext uri="{9D8B030D-6E8A-4147-A177-3AD203B41FA5}">
                      <a16:colId xmlns:a16="http://schemas.microsoft.com/office/drawing/2014/main" val="2224298873"/>
                    </a:ext>
                  </a:extLst>
                </a:gridCol>
                <a:gridCol w="642405">
                  <a:extLst>
                    <a:ext uri="{9D8B030D-6E8A-4147-A177-3AD203B41FA5}">
                      <a16:colId xmlns:a16="http://schemas.microsoft.com/office/drawing/2014/main" val="817496105"/>
                    </a:ext>
                  </a:extLst>
                </a:gridCol>
                <a:gridCol w="563451">
                  <a:extLst>
                    <a:ext uri="{9D8B030D-6E8A-4147-A177-3AD203B41FA5}">
                      <a16:colId xmlns:a16="http://schemas.microsoft.com/office/drawing/2014/main" val="812091033"/>
                    </a:ext>
                  </a:extLst>
                </a:gridCol>
                <a:gridCol w="558665">
                  <a:extLst>
                    <a:ext uri="{9D8B030D-6E8A-4147-A177-3AD203B41FA5}">
                      <a16:colId xmlns:a16="http://schemas.microsoft.com/office/drawing/2014/main" val="2149667872"/>
                    </a:ext>
                  </a:extLst>
                </a:gridCol>
              </a:tblGrid>
              <a:tr h="725024">
                <a:tc>
                  <a:txBody>
                    <a:bodyPr/>
                    <a:lstStyle/>
                    <a:p>
                      <a:pPr marL="4064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endParaRPr lang="en-IN" sz="9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133470"/>
                  </a:ext>
                </a:extLst>
              </a:tr>
              <a:tr h="387501">
                <a:tc>
                  <a:txBody>
                    <a:bodyPr/>
                    <a:lstStyle/>
                    <a:p>
                      <a:pPr marL="635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 gridSpan="3"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Performance of damage detection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50800" marR="27305" indent="1460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Performance of damage location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9685" marR="27305" indent="1460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Performance of damage severity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16551"/>
                  </a:ext>
                </a:extLst>
              </a:tr>
              <a:tr h="387501">
                <a:tc>
                  <a:txBody>
                    <a:bodyPr/>
                    <a:lstStyle/>
                    <a:p>
                      <a:pPr marL="635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 gridSpan="3"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50800" marR="27305" indent="1460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9685" marR="27305" indent="146050" algn="l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5354"/>
                  </a:ext>
                </a:extLst>
              </a:tr>
              <a:tr h="545455">
                <a:tc>
                  <a:txBody>
                    <a:bodyPr/>
                    <a:lstStyle/>
                    <a:p>
                      <a:pPr marL="50800" marR="2794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 dirty="0" err="1">
                          <a:effectLst/>
                        </a:rPr>
                        <a:t>Witho</a:t>
                      </a:r>
                      <a:r>
                        <a:rPr lang="en-IN" sz="900" kern="100" dirty="0">
                          <a:effectLst/>
                        </a:rPr>
                        <a:t> </a:t>
                      </a:r>
                      <a:r>
                        <a:rPr lang="en-IN" sz="900" kern="100" dirty="0" err="1">
                          <a:effectLst/>
                        </a:rPr>
                        <a:t>ut</a:t>
                      </a:r>
                      <a:r>
                        <a:rPr lang="en-IN" sz="900" kern="100" dirty="0">
                          <a:effectLst/>
                        </a:rPr>
                        <a:t> L2 </a:t>
                      </a:r>
                      <a:endParaRPr lang="en-IN" sz="9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30480" marR="63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With  L2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Finetuning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Without L2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28575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With  L2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Finetuning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Without  L2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984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With </a:t>
                      </a:r>
                    </a:p>
                    <a:p>
                      <a:pPr marL="50800" marR="2921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 L2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80010" marR="52070" marT="3175" marB="0"/>
                </a:tc>
                <a:extLst>
                  <a:ext uri="{0D108BD9-81ED-4DB2-BD59-A6C34878D82A}">
                    <a16:rowId xmlns:a16="http://schemas.microsoft.com/office/drawing/2014/main" val="2360701517"/>
                  </a:ext>
                </a:extLst>
              </a:tr>
              <a:tr h="545455">
                <a:tc>
                  <a:txBody>
                    <a:bodyPr/>
                    <a:lstStyle/>
                    <a:p>
                      <a:pPr marL="50800" marR="2794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CNN-SIGMOID</a:t>
                      </a: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 dirty="0">
                          <a:effectLst/>
                        </a:rPr>
                        <a:t>0.9456 </a:t>
                      </a:r>
                      <a:endParaRPr lang="en-IN" sz="9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0.9456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794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0.9283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794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0.7030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603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0.7439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857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0.7342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984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0.5338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984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0.5480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794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86.63</a:t>
                      </a:r>
                    </a:p>
                  </a:txBody>
                  <a:tcPr marL="80010" marR="52070" marT="3175" marB="0"/>
                </a:tc>
                <a:extLst>
                  <a:ext uri="{0D108BD9-81ED-4DB2-BD59-A6C34878D82A}">
                    <a16:rowId xmlns:a16="http://schemas.microsoft.com/office/drawing/2014/main" val="1899725617"/>
                  </a:ext>
                </a:extLst>
              </a:tr>
              <a:tr h="545455">
                <a:tc>
                  <a:txBody>
                    <a:bodyPr/>
                    <a:lstStyle/>
                    <a:p>
                      <a:pPr marL="50800" marR="2794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 dirty="0">
                          <a:effectLst/>
                        </a:rPr>
                        <a:t>CNN-RELU</a:t>
                      </a:r>
                      <a:endParaRPr lang="en-IN" sz="9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0.9457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0.9522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794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0.9086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794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0.7039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667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0.7648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857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0.7318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9210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0.5731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984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>
                          <a:effectLst/>
                        </a:rPr>
                        <a:t>0.5789 </a:t>
                      </a:r>
                      <a:endParaRPr lang="en-IN" sz="9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0" marR="52070" marT="3175" marB="0"/>
                </a:tc>
                <a:tc>
                  <a:txBody>
                    <a:bodyPr/>
                    <a:lstStyle/>
                    <a:p>
                      <a:pPr marL="50800" marR="27305" indent="146050" algn="ctr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IN" sz="9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90.31</a:t>
                      </a:r>
                    </a:p>
                  </a:txBody>
                  <a:tcPr marL="80010" marR="52070" marT="3175" marB="0"/>
                </a:tc>
                <a:extLst>
                  <a:ext uri="{0D108BD9-81ED-4DB2-BD59-A6C34878D82A}">
                    <a16:rowId xmlns:a16="http://schemas.microsoft.com/office/drawing/2014/main" val="23504562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E169A09-1700-E8B0-659C-B62592F42D5A}"/>
              </a:ext>
            </a:extLst>
          </p:cNvPr>
          <p:cNvSpPr txBox="1"/>
          <p:nvPr/>
        </p:nvSpPr>
        <p:spPr>
          <a:xfrm>
            <a:off x="6256782" y="571178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Accuracy of car damage detection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8419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IN" sz="4700" b="0" strike="noStrike" spc="-52" dirty="0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Performance</a:t>
            </a:r>
            <a:endParaRPr lang="en-US" sz="4700" b="0" strike="noStrike" spc="-1" dirty="0">
              <a:solidFill>
                <a:schemeClr val="dk1"/>
              </a:solidFill>
              <a:latin typeface="Franklin Gothic Boo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47735-EF44-F2BE-42C5-68B13ECC2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3" y="2098940"/>
            <a:ext cx="8427720" cy="30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9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92044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IN" sz="4700" b="0" strike="noStrike" spc="-52" dirty="0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Performance</a:t>
            </a:r>
            <a:endParaRPr lang="en-US" sz="4700" b="0" strike="noStrike" spc="-1" dirty="0">
              <a:solidFill>
                <a:schemeClr val="dk1"/>
              </a:solidFill>
              <a:latin typeface="Franklin Gothic Boo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B77C6-81C2-3990-D4AD-9B7A8979F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2730"/>
            <a:ext cx="4160212" cy="42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0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IN" sz="47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Future Work</a:t>
            </a:r>
            <a:endParaRPr lang="en-US" sz="47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66" name="TextBox 2"/>
          <p:cNvSpPr/>
          <p:nvPr/>
        </p:nvSpPr>
        <p:spPr>
          <a:xfrm>
            <a:off x="1097280" y="2305440"/>
            <a:ext cx="943740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Data Augmentation and Transfer Learning.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Real-time Monitoring and IoT Integration.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Targeted and Specific Pesticides Based on Damages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7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                 THANK YOU</a:t>
            </a:r>
            <a:endParaRPr lang="en-US" sz="4700" b="0" strike="noStrike" spc="-1">
              <a:solidFill>
                <a:schemeClr val="dk1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097280" y="4017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700" b="0" strike="noStrike" spc="-52" dirty="0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Problem Statement</a:t>
            </a:r>
            <a:endParaRPr lang="en-US" sz="4700" b="0" strike="noStrike" spc="-1" dirty="0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7" name="TextBox 2"/>
          <p:cNvSpPr/>
          <p:nvPr/>
        </p:nvSpPr>
        <p:spPr>
          <a:xfrm>
            <a:off x="1240920" y="2302200"/>
            <a:ext cx="9437400" cy="2676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Create an automated system for vehicle damage detection 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Leverage classical machine learning technique and deep learning.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Achieve precise damage classification with high accuracy.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Enable prompt intervention for efficient transport management.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700" b="0" strike="noStrike" spc="-1" dirty="0">
                <a:solidFill>
                  <a:schemeClr val="dk1"/>
                </a:solidFill>
                <a:latin typeface="Franklin Gothic Book"/>
              </a:rPr>
              <a:t>Why this Project?</a:t>
            </a:r>
          </a:p>
        </p:txBody>
      </p:sp>
      <p:sp>
        <p:nvSpPr>
          <p:cNvPr id="139" name="TextBox 2"/>
          <p:cNvSpPr/>
          <p:nvPr/>
        </p:nvSpPr>
        <p:spPr>
          <a:xfrm>
            <a:off x="1097280" y="2305440"/>
            <a:ext cx="9437400" cy="22453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Safety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Insurance Claims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Resale Value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Maintenance</a:t>
            </a:r>
          </a:p>
          <a:p>
            <a:pPr defTabSz="914400">
              <a:lnSpc>
                <a:spcPct val="100000"/>
              </a:lnSpc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95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7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Introduction</a:t>
            </a:r>
            <a:endParaRPr lang="en-US" sz="47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9" name="TextBox 2"/>
          <p:cNvSpPr/>
          <p:nvPr/>
        </p:nvSpPr>
        <p:spPr>
          <a:xfrm>
            <a:off x="1097280" y="2305440"/>
            <a:ext cx="943740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Significance of vehicle damage detection in transportation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Old-fashioned approaches: Manual inspection, labor-intensive.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Proposed solution: Automated detection via vehicle images.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51200" y="36360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IN" sz="4700" b="0" strike="noStrike" spc="-52" dirty="0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Work Flow Of</a:t>
            </a:r>
            <a:r>
              <a:rPr lang="en-IN" sz="4700" spc="-52" dirty="0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 Project</a:t>
            </a:r>
            <a:endParaRPr lang="en-US" sz="4700" b="0" strike="noStrike" spc="-1" dirty="0">
              <a:solidFill>
                <a:schemeClr val="dk1"/>
              </a:solidFill>
              <a:latin typeface="Franklin Gothic Boo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49CBB4-5A95-F8D9-6352-1FF35B44B4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9424" y="2002536"/>
            <a:ext cx="6409944" cy="41239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7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Data Preprocessing</a:t>
            </a:r>
            <a:endParaRPr lang="en-US" sz="47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51" name="TextBox 2"/>
          <p:cNvSpPr/>
          <p:nvPr/>
        </p:nvSpPr>
        <p:spPr>
          <a:xfrm>
            <a:off x="1097280" y="2305440"/>
            <a:ext cx="9437400" cy="13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Franklin Gothic Book"/>
              </a:rPr>
              <a:t>Data Cleaning: Noise removal, handling missing values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Franklin Gothic Book"/>
              </a:rPr>
              <a:t>Data Balancing: Oversampling, undersampling for class imbalance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IN" sz="4700" b="0" strike="noStrike" spc="-52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Classification Algorithms</a:t>
            </a:r>
            <a:endParaRPr lang="en-US" sz="47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53" name="TextBox 2"/>
          <p:cNvSpPr/>
          <p:nvPr/>
        </p:nvSpPr>
        <p:spPr>
          <a:xfrm>
            <a:off x="1097280" y="2305440"/>
            <a:ext cx="9437400" cy="94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CNN: Convolutional Neural Network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KNN: K-Nearest Neighbors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IN" sz="4700" b="0" strike="noStrike" spc="-52" dirty="0">
                <a:solidFill>
                  <a:schemeClr val="dk1">
                    <a:lumMod val="75000"/>
                    <a:lumOff val="25000"/>
                  </a:schemeClr>
                </a:solidFill>
                <a:latin typeface="Bookman Old Style"/>
              </a:rPr>
              <a:t>Convolutional Neural Network</a:t>
            </a:r>
            <a:endParaRPr lang="en-US" sz="4700" b="0" strike="noStrike" spc="-1" dirty="0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55" name="TextBox 2"/>
          <p:cNvSpPr/>
          <p:nvPr/>
        </p:nvSpPr>
        <p:spPr>
          <a:xfrm>
            <a:off x="1097280" y="2305440"/>
            <a:ext cx="9437400" cy="22453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Deep learning architecture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Specialized for image data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Consists of convolutional layers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Captures spatial hierarchies</a:t>
            </a: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Franklin Gothic Book"/>
              </a:rPr>
              <a:t>Effective for feature extraction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700" b="0" strike="noStrike" spc="-1" dirty="0">
                <a:solidFill>
                  <a:schemeClr val="dk1"/>
                </a:solidFill>
                <a:latin typeface="Franklin Gothic Book"/>
              </a:rPr>
              <a:t>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0BED8-EA98-08B3-B4F2-5042C69F0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" y="2085379"/>
            <a:ext cx="7562088" cy="40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735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</a:majorFont>
      <a:minorFont>
        <a:latin typeface="Franklin Gothic Book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</a:majorFont>
      <a:minorFont>
        <a:latin typeface="Franklin Gothic Book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{9C9E3CEA-267B-466A-A311-7659BE49CDC0}tf56160789_win32</Template>
  <TotalTime>677</TotalTime>
  <Words>340</Words>
  <Application>Microsoft Office PowerPoint</Application>
  <PresentationFormat>Widescreen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Symbol</vt:lpstr>
      <vt:lpstr>Times New Roman</vt:lpstr>
      <vt:lpstr>Wingdings</vt:lpstr>
      <vt:lpstr>Custom</vt:lpstr>
      <vt:lpstr>Custom</vt:lpstr>
      <vt:lpstr>Office Theme</vt:lpstr>
      <vt:lpstr>Vehicle Damage Detection System using Deep Learning</vt:lpstr>
      <vt:lpstr>Problem Statement</vt:lpstr>
      <vt:lpstr>Why this Project?</vt:lpstr>
      <vt:lpstr>Introduction</vt:lpstr>
      <vt:lpstr>Work Flow Of Project</vt:lpstr>
      <vt:lpstr>Data Preprocessing</vt:lpstr>
      <vt:lpstr>Classification Algorithms</vt:lpstr>
      <vt:lpstr>Convolutional Neural Network</vt:lpstr>
      <vt:lpstr>Architecture</vt:lpstr>
      <vt:lpstr>KNN: K-Nearest Neighbors</vt:lpstr>
      <vt:lpstr>Image Processing Result  </vt:lpstr>
      <vt:lpstr>Results</vt:lpstr>
      <vt:lpstr>Comparison of performance vs Accuracy :Research Contribution</vt:lpstr>
      <vt:lpstr>Performance</vt:lpstr>
      <vt:lpstr>Performance</vt:lpstr>
      <vt:lpstr>Future Work</vt:lpstr>
      <vt:lpstr>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Detection via Image Processing and Machine Learning</dc:title>
  <dc:subject/>
  <dc:creator>Satyam Mishra</dc:creator>
  <dc:description/>
  <cp:lastModifiedBy>Satyam Mishra</cp:lastModifiedBy>
  <cp:revision>6</cp:revision>
  <dcterms:created xsi:type="dcterms:W3CDTF">2024-04-17T17:56:53Z</dcterms:created>
  <dcterms:modified xsi:type="dcterms:W3CDTF">2024-04-20T11:10:43Z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16</vt:i4>
  </property>
</Properties>
</file>