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10693400" cx="75692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5180300" y="1029450"/>
            <a:ext cx="3417300" cy="13605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1019"/>
            <a:ext cx="4266237" cy="10674336"/>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2927974" y="3281513"/>
            <a:ext cx="4153500" cy="32826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4208381" y="8159968"/>
            <a:ext cx="2873100" cy="1052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3647618" y="0"/>
            <a:ext cx="3921785" cy="10692432"/>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681965" y="2670855"/>
            <a:ext cx="3953400" cy="27045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681965" y="5495088"/>
            <a:ext cx="3953400" cy="25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130" name="Shape 13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3647618" y="0"/>
            <a:ext cx="3921785" cy="10692432"/>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681965" y="4268212"/>
            <a:ext cx="3797100" cy="23883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792102"/>
            <a:ext cx="859132" cy="2112861"/>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074042" y="818611"/>
            <a:ext cx="5826600" cy="1900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074042" y="3258956"/>
            <a:ext cx="5826600" cy="605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792102"/>
            <a:ext cx="859132" cy="2112861"/>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074042" y="818611"/>
            <a:ext cx="5826600" cy="1900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074042" y="3258956"/>
            <a:ext cx="2817000" cy="605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083611" y="3258956"/>
            <a:ext cx="2817000" cy="6052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792102"/>
            <a:ext cx="859132" cy="2112861"/>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074042" y="818611"/>
            <a:ext cx="5826600" cy="1900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792102"/>
            <a:ext cx="859132" cy="2112861"/>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074042" y="818611"/>
            <a:ext cx="3144600" cy="310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074042" y="4100956"/>
            <a:ext cx="3144600" cy="502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3647618" y="0"/>
            <a:ext cx="3921785" cy="10693337"/>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681965" y="1802036"/>
            <a:ext cx="3797100" cy="73203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792102"/>
            <a:ext cx="859132" cy="2112861"/>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074042" y="3447678"/>
            <a:ext cx="2513400" cy="364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074042" y="7355546"/>
            <a:ext cx="2513400" cy="1052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3847677" y="3527252"/>
            <a:ext cx="3043500" cy="48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8583305"/>
            <a:ext cx="578570" cy="1423402"/>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672756" y="8950928"/>
            <a:ext cx="5741400" cy="10890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7013312" y="9694885"/>
            <a:ext cx="454200" cy="818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8018" y="925212"/>
            <a:ext cx="7053300" cy="1190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258018" y="2396010"/>
            <a:ext cx="7053300" cy="71028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7013312" y="9694885"/>
            <a:ext cx="454200" cy="818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nvSpPr>
        <p:spPr>
          <a:xfrm>
            <a:off x="6175375" y="285750"/>
            <a:ext cx="1273175" cy="3603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678"/>
              </a:buClr>
              <a:buSzPts val="2200"/>
              <a:buFont typeface="Arial"/>
              <a:buNone/>
            </a:pPr>
            <a:r>
              <a:t/>
            </a:r>
            <a:endParaRPr/>
          </a:p>
        </p:txBody>
      </p:sp>
      <p:sp>
        <p:nvSpPr>
          <p:cNvPr id="136" name="Google Shape;136;p14"/>
          <p:cNvSpPr txBox="1"/>
          <p:nvPr/>
        </p:nvSpPr>
        <p:spPr>
          <a:xfrm>
            <a:off x="2503800" y="4614075"/>
            <a:ext cx="3932100" cy="1465200"/>
          </a:xfrm>
          <a:prstGeom prst="rect">
            <a:avLst/>
          </a:prstGeom>
          <a:noFill/>
          <a:ln>
            <a:noFill/>
          </a:ln>
        </p:spPr>
        <p:txBody>
          <a:bodyPr anchorCtr="0" anchor="t" bIns="0" lIns="0" spcFirstLastPara="1" rIns="0" wrap="square" tIns="0">
            <a:noAutofit/>
          </a:bodyPr>
          <a:lstStyle/>
          <a:p>
            <a:pPr indent="0" lvl="0" marL="0" marR="0" rtl="0" algn="ctr">
              <a:lnSpc>
                <a:spcPct val="114285"/>
              </a:lnSpc>
              <a:spcBef>
                <a:spcPts val="2500"/>
              </a:spcBef>
              <a:spcAft>
                <a:spcPts val="0"/>
              </a:spcAft>
              <a:buClr>
                <a:srgbClr val="2F5496"/>
              </a:buClr>
              <a:buSzPts val="2800"/>
              <a:buFont typeface="Arial"/>
              <a:buNone/>
            </a:pPr>
            <a:r>
              <a:rPr b="0" i="0" lang="en-US" sz="3200" u="none" cap="none" strike="noStrike">
                <a:solidFill>
                  <a:schemeClr val="lt1"/>
                </a:solidFill>
                <a:latin typeface="Arial"/>
                <a:ea typeface="Arial"/>
                <a:cs typeface="Arial"/>
                <a:sym typeface="Arial"/>
              </a:rPr>
              <a:t>E-commerce Analytics Dashboard</a:t>
            </a:r>
            <a:endParaRPr sz="1800">
              <a:solidFill>
                <a:schemeClr val="lt1"/>
              </a:solidFill>
            </a:endParaRPr>
          </a:p>
        </p:txBody>
      </p:sp>
      <p:sp>
        <p:nvSpPr>
          <p:cNvPr id="137" name="Google Shape;137;p14"/>
          <p:cNvSpPr txBox="1"/>
          <p:nvPr/>
        </p:nvSpPr>
        <p:spPr>
          <a:xfrm>
            <a:off x="2136775" y="7308850"/>
            <a:ext cx="3276600" cy="466725"/>
          </a:xfrm>
          <a:prstGeom prst="rect">
            <a:avLst/>
          </a:prstGeom>
          <a:noFill/>
          <a:ln>
            <a:noFill/>
          </a:ln>
        </p:spPr>
        <p:txBody>
          <a:bodyPr anchorCtr="0" anchor="t" bIns="0" lIns="0" spcFirstLastPara="1" rIns="0" wrap="square" tIns="0">
            <a:noAutofit/>
          </a:bodyPr>
          <a:lstStyle/>
          <a:p>
            <a:pPr indent="0" lvl="0" marL="0" marR="0" rtl="0" algn="ctr">
              <a:lnSpc>
                <a:spcPct val="117647"/>
              </a:lnSpc>
              <a:spcBef>
                <a:spcPts val="0"/>
              </a:spcBef>
              <a:spcAft>
                <a:spcPts val="0"/>
              </a:spcAft>
              <a:buClr>
                <a:schemeClr val="dk1"/>
              </a:buClr>
              <a:buSzPts val="1700"/>
              <a:buFont typeface="Arial"/>
              <a:buNone/>
            </a:pPr>
            <a:r>
              <a:t/>
            </a:r>
            <a:endParaRPr/>
          </a:p>
        </p:txBody>
      </p:sp>
      <p:sp>
        <p:nvSpPr>
          <p:cNvPr id="138" name="Google Shape;138;p14"/>
          <p:cNvSpPr txBox="1"/>
          <p:nvPr/>
        </p:nvSpPr>
        <p:spPr>
          <a:xfrm>
            <a:off x="3761825" y="6079287"/>
            <a:ext cx="1416000" cy="228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500"/>
              <a:buFont typeface="Arial"/>
              <a:buNone/>
            </a:pPr>
            <a:r>
              <a:rPr b="1" i="0" lang="en-US" sz="2500" u="none" cap="none" strike="noStrike">
                <a:solidFill>
                  <a:schemeClr val="lt1"/>
                </a:solidFill>
                <a:latin typeface="Arial"/>
                <a:ea typeface="Arial"/>
                <a:cs typeface="Arial"/>
                <a:sym typeface="Arial"/>
              </a:rPr>
              <a:t>Satyam Nathoo</a:t>
            </a:r>
            <a:endParaRPr sz="2400">
              <a:solidFill>
                <a:schemeClr val="lt1"/>
              </a:solidFill>
            </a:endParaRPr>
          </a:p>
        </p:txBody>
      </p:sp>
      <p:sp>
        <p:nvSpPr>
          <p:cNvPr id="139" name="Google Shape;139;p14"/>
          <p:cNvSpPr txBox="1"/>
          <p:nvPr/>
        </p:nvSpPr>
        <p:spPr>
          <a:xfrm>
            <a:off x="6573837" y="10564812"/>
            <a:ext cx="85725" cy="119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Consolas"/>
              <a:buNone/>
            </a:pPr>
            <a:r>
              <a:rPr b="0" i="0" lang="en-US" sz="900" u="none" cap="none" strike="noStrike">
                <a:solidFill>
                  <a:schemeClr val="dk1"/>
                </a:solidFill>
                <a:latin typeface="Consolas"/>
                <a:ea typeface="Consolas"/>
                <a:cs typeface="Consolas"/>
                <a:sym typeface="Consolas"/>
              </a:rPr>
              <a: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nvSpPr>
        <p:spPr>
          <a:xfrm>
            <a:off x="774700" y="284162"/>
            <a:ext cx="6673850" cy="58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F3F3F"/>
              </a:buClr>
              <a:buSzPts val="1100"/>
              <a:buFont typeface="Arial"/>
              <a:buNone/>
            </a:pPr>
            <a:r>
              <a:t/>
            </a:r>
            <a:endParaRPr/>
          </a:p>
        </p:txBody>
      </p:sp>
      <p:sp>
        <p:nvSpPr>
          <p:cNvPr id="145" name="Google Shape;145;p15"/>
          <p:cNvSpPr txBox="1"/>
          <p:nvPr/>
        </p:nvSpPr>
        <p:spPr>
          <a:xfrm>
            <a:off x="124350" y="1609725"/>
            <a:ext cx="7324200" cy="6738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F5496"/>
              </a:buClr>
              <a:buSzPts val="1600"/>
              <a:buFont typeface="Arial"/>
              <a:buNone/>
            </a:pPr>
            <a:r>
              <a:rPr b="1" lang="en-US" sz="3800">
                <a:solidFill>
                  <a:srgbClr val="00FFFF"/>
                </a:solidFill>
              </a:rPr>
              <a:t>Objective</a:t>
            </a:r>
            <a:endParaRPr sz="3600">
              <a:solidFill>
                <a:srgbClr val="00FFFF"/>
              </a:solidFill>
            </a:endParaRPr>
          </a:p>
          <a:p>
            <a:pPr indent="0" lvl="0" marL="0" marR="0" rtl="0" algn="just">
              <a:lnSpc>
                <a:spcPct val="118181"/>
              </a:lnSpc>
              <a:spcBef>
                <a:spcPts val="800"/>
              </a:spcBef>
              <a:spcAft>
                <a:spcPts val="0"/>
              </a:spcAft>
              <a:buClr>
                <a:schemeClr val="dk1"/>
              </a:buClr>
              <a:buSzPts val="1100"/>
              <a:buFont typeface="Arial"/>
              <a:buNone/>
            </a:pPr>
            <a:r>
              <a:rPr i="0" lang="en-US" sz="2100" u="none" cap="none" strike="noStrike">
                <a:solidFill>
                  <a:schemeClr val="lt1"/>
                </a:solidFill>
                <a:latin typeface="Calibri"/>
                <a:ea typeface="Calibri"/>
                <a:cs typeface="Calibri"/>
                <a:sym typeface="Calibri"/>
              </a:rPr>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a:t>
            </a:r>
            <a:endParaRPr sz="2100">
              <a:solidFill>
                <a:schemeClr val="lt1"/>
              </a:solidFill>
              <a:latin typeface="Calibri"/>
              <a:ea typeface="Calibri"/>
              <a:cs typeface="Calibri"/>
              <a:sym typeface="Calibri"/>
            </a:endParaRPr>
          </a:p>
          <a:p>
            <a:pPr indent="0" lvl="0" marL="0" marR="0" rtl="0" algn="just">
              <a:lnSpc>
                <a:spcPct val="118181"/>
              </a:lnSpc>
              <a:spcBef>
                <a:spcPts val="800"/>
              </a:spcBef>
              <a:spcAft>
                <a:spcPts val="0"/>
              </a:spcAft>
              <a:buClr>
                <a:schemeClr val="dk1"/>
              </a:buClr>
              <a:buSzPts val="1100"/>
              <a:buFont typeface="Arial"/>
              <a:buNone/>
            </a:pPr>
            <a:r>
              <a:rPr i="0" lang="en-US" sz="2100" u="none" cap="none" strike="noStrike">
                <a:solidFill>
                  <a:schemeClr val="lt1"/>
                </a:solidFill>
                <a:latin typeface="Calibri"/>
                <a:ea typeface="Calibri"/>
                <a:cs typeface="Calibri"/>
                <a:sym typeface="Calibri"/>
              </a:rPr>
              <a:t>The Analytics team of an Online E-Commerce Company wants to design a Sales dashboard to analyze the sales based on various product categories. The company wants to add user control for product categories, so users can select a category and can see the trend month-wise and product-wise accordingly. The Analytics team also wants to create a histogram to analyze the number of shipping days. The company’s database keeps track of the following data fields: Brand Name, Company Name, Disease Medical Use, Invoice date, Company code, Ship-to-Country, Ship-to-Country Full Name, Sold-to party- Code, Sold-to party Country, Sold</a:t>
            </a:r>
            <a:r>
              <a:rPr lang="en-US" sz="2100">
                <a:solidFill>
                  <a:schemeClr val="lt1"/>
                </a:solidFill>
                <a:latin typeface="Calibri"/>
                <a:ea typeface="Calibri"/>
                <a:cs typeface="Calibri"/>
                <a:sym typeface="Calibri"/>
              </a:rPr>
              <a:t>-t</a:t>
            </a:r>
            <a:r>
              <a:rPr i="0" lang="en-US" sz="2100" u="none" cap="none" strike="noStrike">
                <a:solidFill>
                  <a:schemeClr val="lt1"/>
                </a:solidFill>
                <a:latin typeface="Calibri"/>
                <a:ea typeface="Calibri"/>
                <a:cs typeface="Calibri"/>
                <a:sym typeface="Calibri"/>
              </a:rPr>
              <a:t>o party Country Full </a:t>
            </a:r>
            <a:r>
              <a:rPr lang="en-US" sz="2100">
                <a:solidFill>
                  <a:schemeClr val="lt1"/>
                </a:solidFill>
                <a:latin typeface="Calibri"/>
                <a:ea typeface="Calibri"/>
                <a:cs typeface="Calibri"/>
                <a:sym typeface="Calibri"/>
              </a:rPr>
              <a:t>Name.</a:t>
            </a:r>
            <a:r>
              <a:rPr i="0" lang="en-US" sz="2100" u="none" cap="none" strike="noStrike">
                <a:solidFill>
                  <a:schemeClr val="dk1"/>
                </a:solidFill>
                <a:latin typeface="Calibri"/>
                <a:ea typeface="Calibri"/>
                <a:cs typeface="Calibri"/>
                <a:sym typeface="Calibri"/>
              </a:rPr>
              <a:t>me, </a:t>
            </a:r>
            <a:r>
              <a:rPr b="0" i="0" lang="en-US" sz="1700" u="none" cap="none" strike="noStrike">
                <a:solidFill>
                  <a:schemeClr val="dk1"/>
                </a:solidFill>
                <a:latin typeface="Arial"/>
                <a:ea typeface="Arial"/>
                <a:cs typeface="Arial"/>
                <a:sym typeface="Arial"/>
              </a:rPr>
              <a:t>Delivery Plant, Payment terms, External Agent, Sales quantity, Price TC /Kg, Revenue, External</a:t>
            </a:r>
            <a:r>
              <a:rPr b="0" i="0" lang="en-US" sz="1100" u="none" cap="none" strike="noStrike">
                <a:solidFill>
                  <a:schemeClr val="dk1"/>
                </a:solidFill>
                <a:latin typeface="Arial"/>
                <a:ea typeface="Arial"/>
                <a:cs typeface="Arial"/>
                <a:sym typeface="Arial"/>
              </a:rPr>
              <a:t> commissions, Month.</a:t>
            </a:r>
            <a:endParaRPr/>
          </a:p>
        </p:txBody>
      </p:sp>
      <p:sp>
        <p:nvSpPr>
          <p:cNvPr id="146" name="Google Shape;146;p15"/>
          <p:cNvSpPr txBox="1"/>
          <p:nvPr/>
        </p:nvSpPr>
        <p:spPr>
          <a:xfrm>
            <a:off x="6573837" y="10564812"/>
            <a:ext cx="95250" cy="119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Consolas"/>
              <a:buNone/>
            </a:pPr>
            <a:r>
              <a:rPr b="0" i="0" lang="en-US" sz="900" u="none" cap="none" strike="noStrike">
                <a:solidFill>
                  <a:schemeClr val="dk1"/>
                </a:solidFill>
                <a:latin typeface="Consolas"/>
                <a:ea typeface="Consolas"/>
                <a:cs typeface="Consolas"/>
                <a:sym typeface="Consolas"/>
              </a:rPr>
              <a:t>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6"/>
          <p:cNvPicPr preferRelativeResize="0"/>
          <p:nvPr/>
        </p:nvPicPr>
        <p:blipFill rotWithShape="1">
          <a:blip r:embed="rId3">
            <a:alphaModFix/>
          </a:blip>
          <a:srcRect b="0" l="0" r="0" t="0"/>
          <a:stretch/>
        </p:blipFill>
        <p:spPr>
          <a:xfrm>
            <a:off x="550575" y="4453125"/>
            <a:ext cx="6496499" cy="1787150"/>
          </a:xfrm>
          <a:prstGeom prst="rect">
            <a:avLst/>
          </a:prstGeom>
          <a:noFill/>
          <a:ln>
            <a:noFill/>
          </a:ln>
        </p:spPr>
      </p:pic>
      <p:pic>
        <p:nvPicPr>
          <p:cNvPr id="152" name="Google Shape;152;p16"/>
          <p:cNvPicPr preferRelativeResize="0"/>
          <p:nvPr/>
        </p:nvPicPr>
        <p:blipFill rotWithShape="1">
          <a:blip r:embed="rId4">
            <a:alphaModFix/>
          </a:blip>
          <a:srcRect b="0" l="0" r="0" t="0"/>
          <a:stretch/>
        </p:blipFill>
        <p:spPr>
          <a:xfrm>
            <a:off x="550575" y="6373225"/>
            <a:ext cx="6496500" cy="1941125"/>
          </a:xfrm>
          <a:prstGeom prst="rect">
            <a:avLst/>
          </a:prstGeom>
          <a:noFill/>
          <a:ln>
            <a:noFill/>
          </a:ln>
        </p:spPr>
      </p:pic>
      <p:sp>
        <p:nvSpPr>
          <p:cNvPr id="153" name="Google Shape;153;p16"/>
          <p:cNvSpPr txBox="1"/>
          <p:nvPr/>
        </p:nvSpPr>
        <p:spPr>
          <a:xfrm>
            <a:off x="962025" y="385762"/>
            <a:ext cx="1909762" cy="19367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300"/>
              <a:buFont typeface="Arial"/>
              <a:buNone/>
            </a:pPr>
            <a:r>
              <a:t/>
            </a:r>
            <a:endParaRPr/>
          </a:p>
        </p:txBody>
      </p:sp>
      <p:sp>
        <p:nvSpPr>
          <p:cNvPr id="154" name="Google Shape;154;p16"/>
          <p:cNvSpPr txBox="1"/>
          <p:nvPr/>
        </p:nvSpPr>
        <p:spPr>
          <a:xfrm>
            <a:off x="1885225" y="1176100"/>
            <a:ext cx="3426000" cy="736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472C4"/>
              </a:buClr>
              <a:buSzPts val="1400"/>
              <a:buFont typeface="Arial"/>
              <a:buNone/>
            </a:pPr>
            <a:r>
              <a:rPr b="1" i="0" lang="en-US" sz="3700" u="none" cap="none" strike="noStrike">
                <a:solidFill>
                  <a:srgbClr val="00FFFF"/>
                </a:solidFill>
                <a:latin typeface="Arial"/>
                <a:ea typeface="Arial"/>
                <a:cs typeface="Arial"/>
                <a:sym typeface="Arial"/>
              </a:rPr>
              <a:t>Tools used</a:t>
            </a:r>
            <a:endParaRPr sz="3700">
              <a:solidFill>
                <a:srgbClr val="00FFFF"/>
              </a:solidFill>
            </a:endParaRPr>
          </a:p>
        </p:txBody>
      </p:sp>
      <p:sp>
        <p:nvSpPr>
          <p:cNvPr id="155" name="Google Shape;155;p16"/>
          <p:cNvSpPr txBox="1"/>
          <p:nvPr/>
        </p:nvSpPr>
        <p:spPr>
          <a:xfrm>
            <a:off x="550650" y="2509575"/>
            <a:ext cx="6496500" cy="1611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chemeClr val="dk1"/>
              </a:buClr>
              <a:buSzPts val="1100"/>
              <a:buFont typeface="Arial"/>
              <a:buNone/>
            </a:pPr>
            <a:r>
              <a:rPr i="0" lang="en-US" sz="2400" u="none" cap="none" strike="noStrike">
                <a:solidFill>
                  <a:schemeClr val="lt1"/>
                </a:solidFill>
                <a:highlight>
                  <a:schemeClr val="dk1"/>
                </a:highlight>
                <a:latin typeface="Calibri"/>
                <a:ea typeface="Calibri"/>
                <a:cs typeface="Calibri"/>
                <a:sym typeface="Calibri"/>
              </a:rPr>
              <a:t>Business Intelligence tools and features such as MS Excel 2016,Formulas,Charts are used to build the whole framework.</a:t>
            </a:r>
            <a:endParaRPr sz="2700">
              <a:solidFill>
                <a:schemeClr val="lt1"/>
              </a:solidFill>
              <a:highlight>
                <a:schemeClr val="dk1"/>
              </a:highlight>
              <a:latin typeface="Calibri"/>
              <a:ea typeface="Calibri"/>
              <a:cs typeface="Calibri"/>
              <a:sym typeface="Calibri"/>
            </a:endParaRPr>
          </a:p>
        </p:txBody>
      </p:sp>
      <p:sp>
        <p:nvSpPr>
          <p:cNvPr id="156" name="Google Shape;156;p16"/>
          <p:cNvSpPr txBox="1"/>
          <p:nvPr/>
        </p:nvSpPr>
        <p:spPr>
          <a:xfrm>
            <a:off x="6578600" y="10566400"/>
            <a:ext cx="88900" cy="119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Consolas"/>
              <a:buNone/>
            </a:pPr>
            <a:r>
              <a:rPr b="0" i="0" lang="en-US" sz="900" u="none" cap="none" strike="noStrike">
                <a:solidFill>
                  <a:schemeClr val="dk1"/>
                </a:solidFill>
                <a:latin typeface="Consolas"/>
                <a:ea typeface="Consolas"/>
                <a:cs typeface="Consolas"/>
                <a:sym typeface="Consolas"/>
              </a:rPr>
              <a:t>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7"/>
          <p:cNvPicPr preferRelativeResize="0"/>
          <p:nvPr/>
        </p:nvPicPr>
        <p:blipFill rotWithShape="1">
          <a:blip r:embed="rId3">
            <a:alphaModFix/>
          </a:blip>
          <a:srcRect b="0" l="0" r="0" t="0"/>
          <a:stretch/>
        </p:blipFill>
        <p:spPr>
          <a:xfrm>
            <a:off x="0" y="2754925"/>
            <a:ext cx="7569201" cy="2869422"/>
          </a:xfrm>
          <a:prstGeom prst="rect">
            <a:avLst/>
          </a:prstGeom>
          <a:noFill/>
          <a:ln>
            <a:noFill/>
          </a:ln>
        </p:spPr>
      </p:pic>
      <p:sp>
        <p:nvSpPr>
          <p:cNvPr id="162" name="Google Shape;162;p17"/>
          <p:cNvSpPr txBox="1"/>
          <p:nvPr/>
        </p:nvSpPr>
        <p:spPr>
          <a:xfrm>
            <a:off x="6175375" y="285750"/>
            <a:ext cx="1273200" cy="36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678"/>
              </a:buClr>
              <a:buSzPts val="2200"/>
              <a:buFont typeface="Arial"/>
              <a:buNone/>
            </a:pPr>
            <a:r>
              <a:t/>
            </a:r>
            <a:endParaRPr/>
          </a:p>
        </p:txBody>
      </p:sp>
      <p:sp>
        <p:nvSpPr>
          <p:cNvPr id="163" name="Google Shape;163;p17"/>
          <p:cNvSpPr txBox="1"/>
          <p:nvPr/>
        </p:nvSpPr>
        <p:spPr>
          <a:xfrm>
            <a:off x="159875" y="6168275"/>
            <a:ext cx="7288800" cy="198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472C4"/>
              </a:buClr>
              <a:buSzPts val="1400"/>
              <a:buFont typeface="Arial"/>
              <a:buNone/>
            </a:pPr>
            <a:r>
              <a:rPr b="1" i="0" lang="en-US" sz="2100" u="none" cap="none" strike="noStrike">
                <a:solidFill>
                  <a:srgbClr val="00FFFF"/>
                </a:solidFill>
                <a:latin typeface="Arial"/>
                <a:ea typeface="Arial"/>
                <a:cs typeface="Arial"/>
                <a:sym typeface="Arial"/>
              </a:rPr>
              <a:t>KPIs (Key Performance Indicators)</a:t>
            </a:r>
            <a:endParaRPr sz="2100">
              <a:solidFill>
                <a:srgbClr val="00FFFF"/>
              </a:solidFill>
            </a:endParaRPr>
          </a:p>
          <a:p>
            <a:pPr indent="0" lvl="0" marL="0" marR="0" rtl="0" algn="l">
              <a:lnSpc>
                <a:spcPct val="127272"/>
              </a:lnSpc>
              <a:spcBef>
                <a:spcPts val="1000"/>
              </a:spcBef>
              <a:spcAft>
                <a:spcPts val="0"/>
              </a:spcAft>
              <a:buClr>
                <a:schemeClr val="dk1"/>
              </a:buClr>
              <a:buSzPts val="1100"/>
              <a:buFont typeface="Arial"/>
              <a:buNone/>
            </a:pPr>
            <a:r>
              <a:rPr i="0" lang="en-US" sz="1800" u="none" cap="none" strike="noStrike">
                <a:solidFill>
                  <a:schemeClr val="lt1"/>
                </a:solidFill>
                <a:latin typeface="Calibri"/>
                <a:ea typeface="Calibri"/>
                <a:cs typeface="Calibri"/>
                <a:sym typeface="Calibri"/>
              </a:rPr>
              <a:t>Key indicators displaying a summary of the Sales &amp; Profit and its relationship with different metrics</a:t>
            </a:r>
            <a:endParaRPr sz="1800">
              <a:solidFill>
                <a:schemeClr val="lt1"/>
              </a:solidFill>
              <a:latin typeface="Calibri"/>
              <a:ea typeface="Calibri"/>
              <a:cs typeface="Calibri"/>
              <a:sym typeface="Calibri"/>
            </a:endParaRPr>
          </a:p>
          <a:p>
            <a:pPr indent="0" lvl="0" marL="0" marR="0" rtl="0" algn="l">
              <a:lnSpc>
                <a:spcPct val="227272"/>
              </a:lnSpc>
              <a:spcBef>
                <a:spcPts val="800"/>
              </a:spcBef>
              <a:spcAft>
                <a:spcPts val="0"/>
              </a:spcAft>
              <a:buClr>
                <a:schemeClr val="dk1"/>
              </a:buClr>
              <a:buSzPts val="1100"/>
              <a:buFont typeface="Arial"/>
              <a:buNone/>
            </a:pPr>
            <a:r>
              <a:rPr i="0" lang="en-US" sz="1800" u="none" cap="none" strike="noStrike">
                <a:solidFill>
                  <a:schemeClr val="lt1"/>
                </a:solidFill>
                <a:latin typeface="Calibri"/>
                <a:ea typeface="Calibri"/>
                <a:cs typeface="Calibri"/>
                <a:sym typeface="Calibri"/>
              </a:rPr>
              <a:t>1.    Impact of Product Categories on Sales,Quantity and Profit</a:t>
            </a:r>
            <a:endParaRPr sz="1800">
              <a:solidFill>
                <a:schemeClr val="lt1"/>
              </a:solidFill>
              <a:latin typeface="Calibri"/>
              <a:ea typeface="Calibri"/>
              <a:cs typeface="Calibri"/>
              <a:sym typeface="Calibri"/>
            </a:endParaRPr>
          </a:p>
          <a:p>
            <a:pPr indent="0" lvl="0" marL="0" marR="0" rtl="0" algn="l">
              <a:lnSpc>
                <a:spcPct val="227272"/>
              </a:lnSpc>
              <a:spcBef>
                <a:spcPts val="0"/>
              </a:spcBef>
              <a:spcAft>
                <a:spcPts val="0"/>
              </a:spcAft>
              <a:buClr>
                <a:schemeClr val="dk1"/>
              </a:buClr>
              <a:buSzPts val="1100"/>
              <a:buFont typeface="Arial"/>
              <a:buNone/>
            </a:pPr>
            <a:r>
              <a:rPr i="0" lang="en-US" sz="1800" u="none" cap="none" strike="noStrike">
                <a:solidFill>
                  <a:schemeClr val="lt1"/>
                </a:solidFill>
                <a:latin typeface="Calibri"/>
                <a:ea typeface="Calibri"/>
                <a:cs typeface="Calibri"/>
                <a:sym typeface="Calibri"/>
              </a:rPr>
              <a:t>2.    Impact of Year/Month on Sales &amp; Profit.</a:t>
            </a:r>
            <a:endParaRPr sz="1800">
              <a:solidFill>
                <a:schemeClr val="lt1"/>
              </a:solidFill>
              <a:latin typeface="Calibri"/>
              <a:ea typeface="Calibri"/>
              <a:cs typeface="Calibri"/>
              <a:sym typeface="Calibri"/>
            </a:endParaRPr>
          </a:p>
          <a:p>
            <a:pPr indent="0" lvl="0" marL="0" marR="0" rtl="0" algn="l">
              <a:lnSpc>
                <a:spcPct val="227272"/>
              </a:lnSpc>
              <a:spcBef>
                <a:spcPts val="0"/>
              </a:spcBef>
              <a:spcAft>
                <a:spcPts val="0"/>
              </a:spcAft>
              <a:buClr>
                <a:schemeClr val="dk1"/>
              </a:buClr>
              <a:buSzPts val="1100"/>
              <a:buFont typeface="Arial"/>
              <a:buNone/>
            </a:pPr>
            <a:r>
              <a:rPr i="0" lang="en-US" sz="1800" u="none" cap="none" strike="noStrike">
                <a:solidFill>
                  <a:schemeClr val="lt1"/>
                </a:solidFill>
                <a:latin typeface="Calibri"/>
                <a:ea typeface="Calibri"/>
                <a:cs typeface="Calibri"/>
                <a:sym typeface="Calibri"/>
              </a:rPr>
              <a:t>3.    Influence of Region parameter on Sales.</a:t>
            </a:r>
            <a:endParaRPr sz="1800">
              <a:solidFill>
                <a:schemeClr val="lt1"/>
              </a:solidFill>
              <a:latin typeface="Calibri"/>
              <a:ea typeface="Calibri"/>
              <a:cs typeface="Calibri"/>
              <a:sym typeface="Calibri"/>
            </a:endParaRPr>
          </a:p>
          <a:p>
            <a:pPr indent="0" lvl="0" marL="0" marR="0" rtl="0" algn="l">
              <a:lnSpc>
                <a:spcPct val="227272"/>
              </a:lnSpc>
              <a:spcBef>
                <a:spcPts val="0"/>
              </a:spcBef>
              <a:spcAft>
                <a:spcPts val="0"/>
              </a:spcAft>
              <a:buClr>
                <a:schemeClr val="dk1"/>
              </a:buClr>
              <a:buSzPts val="1100"/>
              <a:buFont typeface="Arial"/>
              <a:buNone/>
            </a:pPr>
            <a:r>
              <a:rPr i="0" lang="en-US" sz="1800" u="none" cap="none" strike="noStrike">
                <a:solidFill>
                  <a:schemeClr val="lt1"/>
                </a:solidFill>
                <a:latin typeface="Calibri"/>
                <a:ea typeface="Calibri"/>
                <a:cs typeface="Calibri"/>
                <a:sym typeface="Calibri"/>
              </a:rPr>
              <a:t>4.    Influence of No. of Orders Aging wise parameter on Sales</a:t>
            </a:r>
            <a:endParaRPr sz="1800">
              <a:solidFill>
                <a:schemeClr val="lt1"/>
              </a:solidFill>
              <a:latin typeface="Calibri"/>
              <a:ea typeface="Calibri"/>
              <a:cs typeface="Calibri"/>
              <a:sym typeface="Calibri"/>
            </a:endParaRPr>
          </a:p>
        </p:txBody>
      </p:sp>
      <p:sp>
        <p:nvSpPr>
          <p:cNvPr id="164" name="Google Shape;164;p17"/>
          <p:cNvSpPr txBox="1"/>
          <p:nvPr/>
        </p:nvSpPr>
        <p:spPr>
          <a:xfrm>
            <a:off x="6569075" y="10564812"/>
            <a:ext cx="87300" cy="119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Consolas"/>
              <a:buNone/>
            </a:pPr>
            <a:r>
              <a:rPr b="0" i="0" lang="en-US" sz="900" u="none" cap="none" strike="noStrike">
                <a:solidFill>
                  <a:schemeClr val="dk1"/>
                </a:solidFill>
                <a:latin typeface="Consolas"/>
                <a:ea typeface="Consolas"/>
                <a:cs typeface="Consolas"/>
                <a:sym typeface="Consolas"/>
              </a:rPr>
              <a:t>9</a:t>
            </a:r>
            <a:endParaRPr/>
          </a:p>
        </p:txBody>
      </p:sp>
      <p:sp>
        <p:nvSpPr>
          <p:cNvPr id="165" name="Google Shape;165;p17"/>
          <p:cNvSpPr txBox="1"/>
          <p:nvPr/>
        </p:nvSpPr>
        <p:spPr>
          <a:xfrm>
            <a:off x="1989475" y="1012475"/>
            <a:ext cx="30000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700">
                <a:solidFill>
                  <a:srgbClr val="00FFFF"/>
                </a:solidFill>
              </a:rPr>
              <a:t>Analytical Dashboard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nvSpPr>
        <p:spPr>
          <a:xfrm>
            <a:off x="248675" y="390525"/>
            <a:ext cx="6945300" cy="7922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F5496"/>
              </a:buClr>
              <a:buSzPts val="1600"/>
              <a:buFont typeface="Arial"/>
              <a:buNone/>
            </a:pPr>
            <a:r>
              <a:rPr b="1" i="0" lang="en-US" sz="3500" u="none" cap="none" strike="noStrike">
                <a:solidFill>
                  <a:srgbClr val="00FFFF"/>
                </a:solidFill>
                <a:latin typeface="Arial"/>
                <a:ea typeface="Arial"/>
                <a:cs typeface="Arial"/>
                <a:sym typeface="Arial"/>
              </a:rPr>
              <a:t>Deployment</a:t>
            </a:r>
            <a:endParaRPr b="1" i="0" sz="35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2F5496"/>
              </a:buClr>
              <a:buSzPts val="1600"/>
              <a:buFont typeface="Arial"/>
              <a:buNone/>
            </a:pPr>
            <a:r>
              <a:t/>
            </a:r>
            <a:endParaRPr b="1" sz="3500">
              <a:solidFill>
                <a:srgbClr val="00FFFF"/>
              </a:solidFill>
            </a:endParaRPr>
          </a:p>
          <a:p>
            <a:pPr indent="-361950" lvl="0" marL="457200" marR="0" rtl="0" algn="just">
              <a:lnSpc>
                <a:spcPct val="118181"/>
              </a:lnSpc>
              <a:spcBef>
                <a:spcPts val="1000"/>
              </a:spcBef>
              <a:spcAft>
                <a:spcPts val="0"/>
              </a:spcAft>
              <a:buClr>
                <a:schemeClr val="lt1"/>
              </a:buClr>
              <a:buSzPts val="2100"/>
              <a:buFont typeface="Calibri"/>
              <a:buChar char="●"/>
            </a:pPr>
            <a:r>
              <a:rPr i="0" lang="en-US" sz="2100" u="none" cap="none" strike="noStrike">
                <a:solidFill>
                  <a:schemeClr val="lt1"/>
                </a:solidFill>
                <a:latin typeface="Calibri"/>
                <a:ea typeface="Calibri"/>
                <a:cs typeface="Calibri"/>
                <a:sym typeface="Calibri"/>
              </a:rPr>
              <a:t>Prioritizing data and analytics couldn’t come at a better time. </a:t>
            </a:r>
            <a:endParaRPr i="0" sz="2100" u="none" cap="none" strike="noStrike">
              <a:solidFill>
                <a:schemeClr val="lt1"/>
              </a:solidFill>
              <a:latin typeface="Calibri"/>
              <a:ea typeface="Calibri"/>
              <a:cs typeface="Calibri"/>
              <a:sym typeface="Calibri"/>
            </a:endParaRPr>
          </a:p>
          <a:p>
            <a:pPr indent="-361950" lvl="0" marL="457200" marR="0" rtl="0" algn="just">
              <a:lnSpc>
                <a:spcPct val="118181"/>
              </a:lnSpc>
              <a:spcBef>
                <a:spcPts val="0"/>
              </a:spcBef>
              <a:spcAft>
                <a:spcPts val="0"/>
              </a:spcAft>
              <a:buClr>
                <a:schemeClr val="lt1"/>
              </a:buClr>
              <a:buSzPts val="2100"/>
              <a:buFont typeface="Calibri"/>
              <a:buChar char="●"/>
            </a:pPr>
            <a:r>
              <a:rPr i="0" lang="en-US" sz="2100" u="none" cap="none" strike="noStrike">
                <a:solidFill>
                  <a:schemeClr val="lt1"/>
                </a:solidFill>
                <a:latin typeface="Calibri"/>
                <a:ea typeface="Calibri"/>
                <a:cs typeface="Calibri"/>
                <a:sym typeface="Calibri"/>
              </a:rPr>
              <a:t>Your company, no matter what size, is already collecting data and most likely analyzing just a portion of it to solve business problems, gain competitive advantages, and drive enterprise transformation. </a:t>
            </a:r>
            <a:endParaRPr i="0" sz="2100" u="none" cap="none" strike="noStrike">
              <a:solidFill>
                <a:schemeClr val="lt1"/>
              </a:solidFill>
              <a:latin typeface="Calibri"/>
              <a:ea typeface="Calibri"/>
              <a:cs typeface="Calibri"/>
              <a:sym typeface="Calibri"/>
            </a:endParaRPr>
          </a:p>
          <a:p>
            <a:pPr indent="-361950" lvl="0" marL="457200" marR="0" rtl="0" algn="just">
              <a:lnSpc>
                <a:spcPct val="118181"/>
              </a:lnSpc>
              <a:spcBef>
                <a:spcPts val="0"/>
              </a:spcBef>
              <a:spcAft>
                <a:spcPts val="0"/>
              </a:spcAft>
              <a:buClr>
                <a:schemeClr val="lt1"/>
              </a:buClr>
              <a:buSzPts val="2100"/>
              <a:buFont typeface="Calibri"/>
              <a:buChar char="●"/>
            </a:pPr>
            <a:r>
              <a:rPr i="0" lang="en-US" sz="2100" u="none" cap="none" strike="noStrike">
                <a:solidFill>
                  <a:schemeClr val="lt1"/>
                </a:solidFill>
                <a:latin typeface="Calibri"/>
                <a:ea typeface="Calibri"/>
                <a:cs typeface="Calibri"/>
                <a:sym typeface="Calibri"/>
              </a:rPr>
              <a:t>With the explosive growth of enterprise data, database technologies, and the high demand for analytical skills, today’s most effective IT organizations have shifted their focus to enabling self-service by developing Automated Dashboards in Excel using Macros and VBA at scale, as well as organizing and unifying disparate sources of data for business users and experts alike to author and consume content.</a:t>
            </a:r>
            <a:endParaRPr sz="2400">
              <a:solidFill>
                <a:schemeClr val="lt1"/>
              </a:solidFill>
              <a:latin typeface="Calibri"/>
              <a:ea typeface="Calibri"/>
              <a:cs typeface="Calibri"/>
              <a:sym typeface="Calibri"/>
            </a:endParaRPr>
          </a:p>
        </p:txBody>
      </p:sp>
      <p:sp>
        <p:nvSpPr>
          <p:cNvPr id="171" name="Google Shape;171;p18"/>
          <p:cNvSpPr txBox="1"/>
          <p:nvPr/>
        </p:nvSpPr>
        <p:spPr>
          <a:xfrm>
            <a:off x="6510337" y="10564812"/>
            <a:ext cx="149225" cy="1190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Consolas"/>
              <a:buNone/>
            </a:pPr>
            <a:r>
              <a:rPr b="0" i="0" lang="en-US" sz="900" u="none" cap="none" strike="noStrike">
                <a:solidFill>
                  <a:schemeClr val="dk1"/>
                </a:solidFill>
                <a:latin typeface="Consolas"/>
                <a:ea typeface="Consolas"/>
                <a:cs typeface="Consolas"/>
                <a:sym typeface="Consolas"/>
              </a:rPr>
              <a:t>10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