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8" d="100"/>
          <a:sy n="88" d="100"/>
        </p:scale>
        <p:origin x="120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17.04.2020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23F103-BC34-4FE4-A40E-EDDEECFDA5D0}" type="datetimeFigureOut">
              <a:rPr lang="en-US" smtClean="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830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86D93-FCAC-47E0-A2EE-787E62CA814C}"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86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879A6-0FD0-4734-A311-86BFCA472E6E}"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72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9CA7B-DFD4-44B5-8C60-D14B8CD1FB59}"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43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32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DB8791-F1B0-41E7-B7FD-A781E65C4266}"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941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DD63B2-E120-4ED8-B27B-C685F510A5FE}" type="datetimeFigureOut">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43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A18ACC-A947-437B-A130-35BD54FDF1E9}"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714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74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21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28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4/17/2020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903695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lnSpcReduction="10000"/>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lnSpcReduction="10000"/>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lnSpcReduction="10000"/>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lnSpcReduction="10000"/>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fontScale="77500" lnSpcReduction="2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710816" y="1227907"/>
            <a:ext cx="10028862" cy="4972595"/>
          </a:xfrm>
        </p:spPr>
        <p:txBody>
          <a:bodyPr>
            <a:noAutofit/>
          </a:bodyPr>
          <a:lstStyle/>
          <a:p>
            <a:pPr>
              <a:lnSpc>
                <a:spcPct val="150000"/>
              </a:lnSpc>
            </a:pPr>
            <a:r>
              <a:rPr lang="en-US" sz="1400" dirty="0"/>
              <a:t>Although all of the goals of this project were met there is definitely room for further improvement and development as noted below. However, the goals of the project were met and, with some more work, could easily be </a:t>
            </a:r>
            <a:r>
              <a:rPr lang="en-US" sz="1400" dirty="0" err="1"/>
              <a:t>devleoped</a:t>
            </a:r>
            <a:r>
              <a:rPr lang="en-US" sz="1400" dirty="0"/>
              <a:t> into a fully </a:t>
            </a:r>
            <a:r>
              <a:rPr lang="en-US" sz="1400" dirty="0" err="1"/>
              <a:t>phledged</a:t>
            </a:r>
            <a:r>
              <a:rPr lang="en-US" sz="1400" dirty="0"/>
              <a:t> application that could support the opening a business idea in an unknown location</a:t>
            </a:r>
            <a:r>
              <a:rPr lang="en-US" sz="1400" dirty="0" smtClean="0"/>
              <a:t>.</a:t>
            </a:r>
          </a:p>
          <a:p>
            <a:pPr marL="45720" indent="0">
              <a:buNone/>
            </a:pPr>
            <a:r>
              <a:rPr lang="en-IN" sz="1400" dirty="0" smtClean="0"/>
              <a:t>So now we can answer the questions asked above in the Questions section:</a:t>
            </a:r>
            <a:endParaRPr lang="en-US" sz="1400" dirty="0" smtClean="0"/>
          </a:p>
          <a:p>
            <a:pPr marL="45720" indent="0">
              <a:buNone/>
            </a:pPr>
            <a:r>
              <a:rPr lang="en-IN" sz="1400" dirty="0" smtClean="0"/>
              <a:t>Answers:</a:t>
            </a:r>
          </a:p>
          <a:p>
            <a:pPr marL="45720" indent="0">
              <a:buNone/>
            </a:pPr>
            <a:r>
              <a:rPr lang="en-IN" sz="1400" dirty="0" smtClean="0"/>
              <a:t>The following location in New York City has great Indian restaurants.</a:t>
            </a:r>
          </a:p>
          <a:p>
            <a:pPr marL="502920" indent="-457200">
              <a:buFont typeface="+mj-lt"/>
              <a:buAutoNum type="arabicPeriod"/>
            </a:pPr>
            <a:endParaRPr lang="en-IN" sz="1400" dirty="0"/>
          </a:p>
          <a:p>
            <a:pPr marL="502920" indent="-457200">
              <a:buFont typeface="+mj-lt"/>
              <a:buAutoNum type="arabicPeriod"/>
            </a:pPr>
            <a:endParaRPr lang="en-IN" sz="1400" dirty="0" smtClean="0"/>
          </a:p>
          <a:p>
            <a:pPr marL="45720" indent="0">
              <a:buNone/>
            </a:pPr>
            <a:endParaRPr lang="en-IN" sz="1400" dirty="0" smtClean="0"/>
          </a:p>
          <a:p>
            <a:pPr marL="45720" indent="0">
              <a:buNone/>
            </a:pPr>
            <a:endParaRPr lang="en-IN" sz="1400" dirty="0"/>
          </a:p>
          <a:p>
            <a:pPr marL="45720" indent="0">
              <a:buNone/>
            </a:pPr>
            <a:endParaRPr lang="en-IN" sz="1400" dirty="0" smtClean="0"/>
          </a:p>
          <a:p>
            <a:pPr marL="502920" indent="-457200">
              <a:buFont typeface="+mj-lt"/>
              <a:buAutoNum type="arabicPeriod"/>
            </a:pPr>
            <a:r>
              <a:rPr lang="en-IN" sz="1400" dirty="0" smtClean="0"/>
              <a:t>Astoria (Queens), </a:t>
            </a:r>
            <a:r>
              <a:rPr lang="en-IN" sz="1400" dirty="0" err="1" smtClean="0"/>
              <a:t>Blissville</a:t>
            </a:r>
            <a:r>
              <a:rPr lang="en-IN" sz="1400" dirty="0" smtClean="0"/>
              <a:t> (Queens), Civic </a:t>
            </a:r>
            <a:r>
              <a:rPr lang="en-IN" sz="1400" dirty="0" err="1" smtClean="0"/>
              <a:t>Center</a:t>
            </a:r>
            <a:r>
              <a:rPr lang="en-IN" sz="1400" dirty="0" smtClean="0"/>
              <a:t> (Manhattan) are some of the best neighbourhoods for Indian cuisine.</a:t>
            </a:r>
          </a:p>
          <a:p>
            <a:pPr marL="502920" indent="-457200">
              <a:buFont typeface="+mj-lt"/>
              <a:buAutoNum type="arabicPeriod"/>
            </a:pPr>
            <a:r>
              <a:rPr lang="en-IN" sz="1400" dirty="0" smtClean="0"/>
              <a:t>Manhattan have potential Indian Restaurant Market.</a:t>
            </a:r>
          </a:p>
          <a:p>
            <a:pPr marL="502920" indent="-457200">
              <a:buFont typeface="+mj-lt"/>
              <a:buAutoNum type="arabicPeriod"/>
            </a:pPr>
            <a:r>
              <a:rPr lang="en-IN" sz="1400" dirty="0" smtClean="0"/>
              <a:t>Staten Island ranks last in average rating of Indian Restaurants.</a:t>
            </a:r>
          </a:p>
          <a:p>
            <a:pPr marL="502920" indent="-457200">
              <a:buFont typeface="+mj-lt"/>
              <a:buAutoNum type="arabicPeriod"/>
            </a:pPr>
            <a:r>
              <a:rPr lang="en-IN" sz="1400" dirty="0" smtClean="0"/>
              <a:t>Manhattan is the best place to stay if you prefer Indian Cuisine.</a:t>
            </a:r>
          </a:p>
          <a:p>
            <a:pPr marL="274320" lvl="1" indent="0">
              <a:buNone/>
            </a:pPr>
            <a:endParaRPr lang="en-IN" sz="1400" dirty="0" smtClean="0"/>
          </a:p>
          <a:p>
            <a:pPr marL="45720" indent="0">
              <a:buNone/>
            </a:pPr>
            <a:endParaRPr lang="en-US" sz="1400" dirty="0" smtClean="0"/>
          </a:p>
          <a:p>
            <a:pPr>
              <a:lnSpc>
                <a:spcPct val="150000"/>
              </a:lnSpc>
            </a:pPr>
            <a:endParaRPr lang="tr-TR" sz="1400" dirty="0"/>
          </a:p>
        </p:txBody>
      </p:sp>
      <p:pic>
        <p:nvPicPr>
          <p:cNvPr id="4" name="Picture 3"/>
          <p:cNvPicPr/>
          <p:nvPr/>
        </p:nvPicPr>
        <p:blipFill rotWithShape="1">
          <a:blip r:embed="rId2"/>
          <a:srcRect r="41869"/>
          <a:stretch/>
        </p:blipFill>
        <p:spPr>
          <a:xfrm>
            <a:off x="1484499" y="3322550"/>
            <a:ext cx="4968552" cy="1443852"/>
          </a:xfrm>
          <a:prstGeom prst="rect">
            <a:avLst/>
          </a:prstGeom>
        </p:spPr>
      </p:pic>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1384664"/>
            <a:ext cx="10851777" cy="4962348"/>
          </a:xfrm>
        </p:spPr>
        <p:txBody>
          <a:bodyPr>
            <a:noAutofit/>
          </a:bodyPr>
          <a:lstStyle/>
          <a:p>
            <a:endParaRPr lang="tr-TR" sz="1400" dirty="0" smtClean="0"/>
          </a:p>
          <a:p>
            <a:r>
              <a:rPr lang="en-US" sz="1400" dirty="0" smtClean="0"/>
              <a:t>The </a:t>
            </a:r>
            <a:r>
              <a:rPr lang="en-US" sz="1400" dirty="0"/>
              <a:t>City of New York is famous for its </a:t>
            </a:r>
            <a:r>
              <a:rPr lang="en-US" sz="1400" dirty="0" smtClean="0"/>
              <a:t>excellent </a:t>
            </a:r>
            <a:r>
              <a:rPr lang="en-US" sz="1400" dirty="0"/>
              <a:t>cuisine. It's food culture includes an array of international cuisines influenced by the city's immigrant history. </a:t>
            </a:r>
            <a:endParaRPr lang="tr-TR" sz="1400" dirty="0" smtClean="0"/>
          </a:p>
          <a:p>
            <a:r>
              <a:rPr lang="en-US" sz="1400" dirty="0" smtClean="0"/>
              <a:t>Sushi </a:t>
            </a:r>
            <a:r>
              <a:rPr lang="en-US" sz="1400"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sz="1400" dirty="0" smtClean="0"/>
              <a:t>.</a:t>
            </a:r>
            <a:endParaRPr lang="tr-TR" sz="1400" dirty="0" smtClean="0"/>
          </a:p>
          <a:p>
            <a:pPr algn="just">
              <a:lnSpc>
                <a:spcPct val="120000"/>
              </a:lnSpc>
            </a:pPr>
            <a:r>
              <a:rPr lang="en-IN" sz="1400" dirty="0" smtClean="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sz="1400" dirty="0" smtClean="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sz="1400" dirty="0" smtClean="0"/>
              <a:t>With its diverse culture, comes diverse food items. There are many restaurants in New York City, each belonging to different categories like Chinese, Indian, and French etc.</a:t>
            </a:r>
          </a:p>
          <a:p>
            <a:endParaRPr lang="tr-TR" sz="1400"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545354" y="1623425"/>
            <a:ext cx="10524427" cy="5251630"/>
          </a:xfrm>
        </p:spPr>
        <p:txBody>
          <a:bodyPr>
            <a:normAutofit/>
          </a:bodyPr>
          <a:lstStyle/>
          <a:p>
            <a:pPr algn="just"/>
            <a:endParaRPr lang="tr-TR" sz="1400" dirty="0" smtClean="0"/>
          </a:p>
          <a:p>
            <a:pPr algn="just"/>
            <a:r>
              <a:rPr lang="en-US" sz="1400" dirty="0" smtClean="0"/>
              <a:t>My </a:t>
            </a:r>
            <a:r>
              <a:rPr lang="en-US" sz="1400"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sz="1400" dirty="0" smtClean="0"/>
              <a:t>.</a:t>
            </a:r>
          </a:p>
          <a:p>
            <a:pPr algn="just"/>
            <a:r>
              <a:rPr lang="en-IN" sz="1400" dirty="0" smtClean="0"/>
              <a:t>To find the answers to the following questions: </a:t>
            </a:r>
          </a:p>
          <a:p>
            <a:pPr algn="just"/>
            <a:r>
              <a:rPr lang="en-IN" sz="1400" dirty="0" smtClean="0"/>
              <a:t>Q1) List and visualize all major parts of New York City that has great Indian restaurants.</a:t>
            </a:r>
          </a:p>
          <a:p>
            <a:pPr algn="just"/>
            <a:r>
              <a:rPr lang="en-IN" sz="1400" dirty="0" smtClean="0"/>
              <a:t>Q2) What is best location in New York City for Indian Cuisine?</a:t>
            </a:r>
          </a:p>
          <a:p>
            <a:pPr algn="just"/>
            <a:r>
              <a:rPr lang="en-IN" sz="1400" dirty="0" smtClean="0"/>
              <a:t>Q3) Which areas have potential Indian Restaurant Market?</a:t>
            </a:r>
          </a:p>
          <a:p>
            <a:pPr algn="just"/>
            <a:r>
              <a:rPr lang="en-IN" sz="1400" dirty="0" smtClean="0"/>
              <a:t>Q4) Which all areas lack Indian Restaurants?</a:t>
            </a:r>
          </a:p>
          <a:p>
            <a:pPr algn="just"/>
            <a:r>
              <a:rPr lang="en-IN" sz="1400" dirty="0" smtClean="0"/>
              <a:t>Q5) Which is the best place to stay if you prefer Indian Cuisine?</a:t>
            </a:r>
          </a:p>
          <a:p>
            <a:pPr algn="just"/>
            <a:endParaRPr lang="en-US" sz="1400" dirty="0"/>
          </a:p>
          <a:p>
            <a:endParaRPr lang="tr-TR" sz="1400"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1567543"/>
            <a:ext cx="10396070" cy="4598126"/>
          </a:xfrm>
        </p:spPr>
        <p:txBody>
          <a:bodyPr>
            <a:normAutofit/>
          </a:bodyPr>
          <a:lstStyle/>
          <a:p>
            <a:pPr marL="45720" indent="0" algn="just">
              <a:buNone/>
            </a:pPr>
            <a:r>
              <a:rPr lang="en-IN" sz="1400" dirty="0" smtClean="0"/>
              <a:t>For this project we need the following data:</a:t>
            </a:r>
          </a:p>
          <a:p>
            <a:pPr marL="502920" indent="-457200" algn="just">
              <a:buFont typeface="+mj-lt"/>
              <a:buAutoNum type="arabicPeriod"/>
            </a:pPr>
            <a:r>
              <a:rPr lang="en-IN" sz="1400" dirty="0" smtClean="0"/>
              <a:t>New York City data that contains list Boroughs, Neighbourhoods along with their latitude and longitude.</a:t>
            </a:r>
          </a:p>
          <a:p>
            <a:pPr lvl="1" algn="just"/>
            <a:r>
              <a:rPr lang="en-IN" sz="1400" dirty="0" smtClean="0"/>
              <a:t>Data source : </a:t>
            </a:r>
            <a:r>
              <a:rPr lang="en-IN" sz="1400" dirty="0" smtClean="0">
                <a:hlinkClick r:id="rId3"/>
              </a:rPr>
              <a:t>https://cocl.us/new_york_dataset</a:t>
            </a:r>
            <a:endParaRPr lang="en-IN" sz="1400" dirty="0" smtClean="0"/>
          </a:p>
          <a:p>
            <a:pPr lvl="1" algn="just"/>
            <a:r>
              <a:rPr lang="en-IN" sz="1400" dirty="0" smtClean="0"/>
              <a:t>Description: This data set contains the required information. And we will use this data set to explore various neighbourhoods of New York City.</a:t>
            </a:r>
          </a:p>
          <a:p>
            <a:pPr marL="502920" indent="-457200" algn="just">
              <a:buFont typeface="+mj-lt"/>
              <a:buAutoNum type="arabicPeriod"/>
            </a:pPr>
            <a:r>
              <a:rPr lang="en-IN" sz="1400" dirty="0" smtClean="0"/>
              <a:t>Indian restaurants in each neighbourhood of New York City.</a:t>
            </a:r>
          </a:p>
          <a:p>
            <a:pPr lvl="1" algn="just"/>
            <a:r>
              <a:rPr lang="en-IN" sz="1400" dirty="0" smtClean="0"/>
              <a:t>Data source : Foursquare API</a:t>
            </a:r>
          </a:p>
          <a:p>
            <a:pPr lvl="1" algn="just"/>
            <a:r>
              <a:rPr lang="en-IN" sz="1400" dirty="0" smtClean="0"/>
              <a:t>Description: By using this API we will get all the venues in each neighbourhood. We can filter these venues to get only Indian restaurants.</a:t>
            </a:r>
          </a:p>
          <a:p>
            <a:pPr marL="502920" indent="-457200" algn="just">
              <a:buFont typeface="+mj-lt"/>
              <a:buAutoNum type="arabicPeriod"/>
            </a:pPr>
            <a:r>
              <a:rPr lang="en-IN" sz="1400" dirty="0" err="1" smtClean="0"/>
              <a:t>GeoSpace</a:t>
            </a:r>
            <a:r>
              <a:rPr lang="en-IN" sz="1400" dirty="0" smtClean="0"/>
              <a:t> data</a:t>
            </a:r>
          </a:p>
          <a:p>
            <a:pPr lvl="1" algn="just"/>
            <a:r>
              <a:rPr lang="en-IN" sz="1400" dirty="0" smtClean="0"/>
              <a:t>Data source : </a:t>
            </a:r>
            <a:r>
              <a:rPr lang="en-IN" sz="1400" u="sng" dirty="0" smtClean="0">
                <a:hlinkClick r:id="rId4"/>
              </a:rPr>
              <a:t>https://data.cityofnewyork.us/City-Government/Borough-Boundaries/tqmj-j8zm</a:t>
            </a:r>
            <a:endParaRPr lang="en-IN" sz="1400" dirty="0" smtClean="0"/>
          </a:p>
          <a:p>
            <a:pPr lvl="1" algn="just"/>
            <a:r>
              <a:rPr lang="en-IN" sz="1400" dirty="0" smtClean="0"/>
              <a:t>Description: By using this geo space data we will get the New York Borough boundaries that will help us visualize choropleth map.</a:t>
            </a:r>
            <a:endParaRPr lang="en-IN" sz="1400" dirty="0"/>
          </a:p>
        </p:txBody>
      </p:sp>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normAutofit fontScale="92500" lnSpcReduction="20000"/>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107474"/>
            <a:ext cx="11079087" cy="3971109"/>
          </a:xfrm>
        </p:spPr>
        <p:txBody>
          <a:bodyPr>
            <a:normAutofit fontScale="77500" lnSpcReduction="20000"/>
          </a:bodyPr>
          <a:lstStyle/>
          <a:p>
            <a:pPr marL="502920" lvl="0" indent="-457200" algn="just">
              <a:buFont typeface="+mj-lt"/>
              <a:buAutoNum type="arabicPeriod"/>
            </a:pPr>
            <a:r>
              <a:rPr lang="en-IN" dirty="0" smtClean="0"/>
              <a:t>We begin by collecting the New York city data from the following link "</a:t>
            </a:r>
            <a:r>
              <a:rPr lang="en-IN" dirty="0" smtClean="0">
                <a:hlinkClick r:id="rId3"/>
              </a:rPr>
              <a:t>https://cocl.us/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smtClean="0"/>
              <a:t>We will find all venues for each neighbourhood using Foursquare API.</a:t>
            </a:r>
          </a:p>
          <a:p>
            <a:pPr marL="502920" lvl="0" indent="-457200" algn="just">
              <a:buFont typeface="+mj-lt"/>
              <a:buAutoNum type="arabicPeriod"/>
            </a:pPr>
            <a:r>
              <a:rPr lang="en-IN" dirty="0" smtClean="0"/>
              <a:t>We will then filter out all venues with Indian restaurant for further analysis.</a:t>
            </a:r>
          </a:p>
          <a:p>
            <a:pPr marL="502920" indent="-457200" algn="just">
              <a:buFont typeface="+mj-lt"/>
              <a:buAutoNum type="arabicPeriod"/>
            </a:pPr>
            <a:r>
              <a:rPr lang="en-IN" dirty="0" smtClean="0"/>
              <a:t>Next using Foursquare API, we will find the Ratings, Tips, and Number of Likes for all the Indian Restaurants.</a:t>
            </a:r>
          </a:p>
          <a:p>
            <a:pPr marL="502920" indent="-457200" algn="just">
              <a:buFont typeface="+mj-lt"/>
              <a:buAutoNum type="arabicPeriod"/>
            </a:pPr>
            <a:r>
              <a:rPr lang="en-IN" dirty="0" smtClean="0"/>
              <a:t>We will then sort Neighbourhoods and Borough the data keeping Ratings as the constraint.</a:t>
            </a:r>
          </a:p>
          <a:p>
            <a:pPr marL="502920" indent="-457200" algn="just">
              <a:buFont typeface="+mj-lt"/>
              <a:buAutoNum type="arabicPeriod"/>
            </a:pPr>
            <a:r>
              <a:rPr lang="en-IN" dirty="0" smtClean="0"/>
              <a:t>Next we will consider all the neighbourhoods with average rating greater or equal 9.0 to visualize on map.</a:t>
            </a:r>
          </a:p>
          <a:p>
            <a:pPr marL="502920" indent="-457200" algn="just">
              <a:buFont typeface="+mj-lt"/>
              <a:buAutoNum type="arabicPeriod"/>
            </a:pPr>
            <a:r>
              <a:rPr lang="en-IN" dirty="0" smtClean="0"/>
              <a:t>We will join this dataset to original New York data to get longitude and latitude.</a:t>
            </a:r>
          </a:p>
          <a:p>
            <a:pPr marL="502920" indent="-457200" algn="just">
              <a:buFont typeface="+mj-lt"/>
              <a:buAutoNum type="arabicPeriod"/>
            </a:pPr>
            <a:r>
              <a:rPr lang="en-IN" dirty="0" smtClean="0"/>
              <a:t>Finally, we will visualize the Neighbourhoods and Borough based on average            </a:t>
            </a:r>
          </a:p>
          <a:p>
            <a:pPr marL="502920" indent="-457200" algn="just">
              <a:buFont typeface="+mj-lt"/>
              <a:buAutoNum type="arabicPeriod"/>
            </a:pPr>
            <a:r>
              <a:rPr lang="en-IN" dirty="0" smtClean="0"/>
              <a:t>Rating using python’s Folium library.</a:t>
            </a:r>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556456" y="1584024"/>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80693"/>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1201</Words>
  <Application>Microsoft Office PowerPoint</Application>
  <PresentationFormat>Widescreen</PresentationFormat>
  <Paragraphs>88</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Satyam Nayak</cp:lastModifiedBy>
  <cp:revision>26</cp:revision>
  <dcterms:created xsi:type="dcterms:W3CDTF">2019-01-13T13:58:47Z</dcterms:created>
  <dcterms:modified xsi:type="dcterms:W3CDTF">2020-04-17T07:54:10Z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