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A69ED-4BEB-4D12-831F-42492DD0230A}" v="11" dt="2025-01-17T13:53:58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capstone\excel%20fil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capstone\excel%20fil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capstone\excel%20fil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capstone\excel%20file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Sheet2!$A$1</c:f>
          <c:strCache>
            <c:ptCount val="1"/>
            <c:pt idx="0">
              <c:v>RENTAL MONTH TREND</c:v>
            </c:pt>
          </c:strCache>
        </c:strRef>
      </c:tx>
      <c:layout>
        <c:manualLayout>
          <c:xMode val="edge"/>
          <c:yMode val="edge"/>
          <c:x val="0.31954812563195861"/>
          <c:y val="3.0771119250691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total_rentals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Sheet2!$A$3:$A$7</c:f>
              <c:strCache>
                <c:ptCount val="5"/>
                <c:pt idx="0">
                  <c:v>2005-05</c:v>
                </c:pt>
                <c:pt idx="1">
                  <c:v>2005-06</c:v>
                </c:pt>
                <c:pt idx="2">
                  <c:v>2005-07</c:v>
                </c:pt>
                <c:pt idx="3">
                  <c:v>2005-08</c:v>
                </c:pt>
                <c:pt idx="4">
                  <c:v>2006-02</c:v>
                </c:pt>
              </c:strCache>
            </c:strRef>
          </c:cat>
          <c:val>
            <c:numRef>
              <c:f>Sheet2!$B$3:$B$7</c:f>
              <c:numCache>
                <c:formatCode>General</c:formatCode>
                <c:ptCount val="5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  <c:pt idx="4">
                  <c:v>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0-4459-A368-EC262934DF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027824672"/>
        <c:axId val="2027826112"/>
      </c:lineChart>
      <c:catAx>
        <c:axId val="202782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26112"/>
        <c:crosses val="autoZero"/>
        <c:auto val="1"/>
        <c:lblAlgn val="ctr"/>
        <c:lblOffset val="100"/>
        <c:noMultiLvlLbl val="0"/>
      </c:catAx>
      <c:valAx>
        <c:axId val="2027826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24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12248468941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Sheet2!$I$2</c:f>
              <c:strCache>
                <c:ptCount val="1"/>
                <c:pt idx="0">
                  <c:v>total_rentals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numRef>
              <c:f>Sheet2!$H$5:$H$28</c:f>
              <c:numCache>
                <c:formatCode>@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</c:numCache>
            </c:numRef>
          </c:cat>
          <c:val>
            <c:numRef>
              <c:f>Sheet2!$I$5:$I$28</c:f>
              <c:numCache>
                <c:formatCode>General</c:formatCode>
                <c:ptCount val="24"/>
                <c:pt idx="0">
                  <c:v>630</c:v>
                </c:pt>
                <c:pt idx="1">
                  <c:v>684</c:v>
                </c:pt>
                <c:pt idx="2">
                  <c:v>681</c:v>
                </c:pt>
                <c:pt idx="3">
                  <c:v>648</c:v>
                </c:pt>
                <c:pt idx="4">
                  <c:v>647</c:v>
                </c:pt>
                <c:pt idx="5">
                  <c:v>667</c:v>
                </c:pt>
                <c:pt idx="6">
                  <c:v>696</c:v>
                </c:pt>
                <c:pt idx="7">
                  <c:v>652</c:v>
                </c:pt>
                <c:pt idx="8">
                  <c:v>673</c:v>
                </c:pt>
                <c:pt idx="9">
                  <c:v>663</c:v>
                </c:pt>
                <c:pt idx="10">
                  <c:v>632</c:v>
                </c:pt>
                <c:pt idx="11">
                  <c:v>645</c:v>
                </c:pt>
                <c:pt idx="12">
                  <c:v>653</c:v>
                </c:pt>
                <c:pt idx="13">
                  <c:v>887</c:v>
                </c:pt>
                <c:pt idx="14">
                  <c:v>664</c:v>
                </c:pt>
                <c:pt idx="15">
                  <c:v>634</c:v>
                </c:pt>
                <c:pt idx="16">
                  <c:v>688</c:v>
                </c:pt>
                <c:pt idx="17">
                  <c:v>676</c:v>
                </c:pt>
                <c:pt idx="18">
                  <c:v>658</c:v>
                </c:pt>
                <c:pt idx="19">
                  <c:v>671</c:v>
                </c:pt>
                <c:pt idx="20">
                  <c:v>610</c:v>
                </c:pt>
                <c:pt idx="21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9-43D2-91C2-7779775F2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2065204032"/>
        <c:axId val="2065202592"/>
      </c:barChart>
      <c:catAx>
        <c:axId val="206520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02592"/>
        <c:crosses val="autoZero"/>
        <c:auto val="1"/>
        <c:lblAlgn val="ctr"/>
        <c:lblOffset val="100"/>
        <c:noMultiLvlLbl val="0"/>
      </c:catAx>
      <c:valAx>
        <c:axId val="206520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040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rental_count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Sheet1!$B$4:$B$13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2-4DE7-A8DA-B6D2D609E0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92072560"/>
        <c:axId val="1092077360"/>
      </c:barChart>
      <c:catAx>
        <c:axId val="109207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077360"/>
        <c:crosses val="autoZero"/>
        <c:auto val="1"/>
        <c:lblAlgn val="ctr"/>
        <c:lblOffset val="100"/>
        <c:noMultiLvlLbl val="0"/>
      </c:catAx>
      <c:valAx>
        <c:axId val="109207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0725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Sheet1!$J$3</c:f>
              <c:strCache>
                <c:ptCount val="1"/>
                <c:pt idx="0">
                  <c:v>rental_count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69-4D3A-995D-9A559FD466B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69-4D3A-995D-9A559FD466B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69-4D3A-995D-9A559FD466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69-4D3A-995D-9A559FD466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D69-4D3A-995D-9A559FD466B0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D69-4D3A-995D-9A559FD466B0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D69-4D3A-995D-9A559FD466B0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D69-4D3A-995D-9A559FD466B0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D69-4D3A-995D-9A559FD466B0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D69-4D3A-995D-9A559FD466B0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D69-4D3A-995D-9A559FD466B0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D69-4D3A-995D-9A559FD466B0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D69-4D3A-995D-9A559FD466B0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D69-4D3A-995D-9A559FD466B0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D69-4D3A-995D-9A559FD466B0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D69-4D3A-995D-9A559FD466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Sheet1!$I$4:$I$19</c:f>
              <c:strCache>
                <c:ptCount val="16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  <c:pt idx="5">
                  <c:v>Drama</c:v>
                </c:pt>
                <c:pt idx="6">
                  <c:v>Documentary</c:v>
                </c:pt>
                <c:pt idx="7">
                  <c:v>Foreign</c:v>
                </c:pt>
                <c:pt idx="8">
                  <c:v>Games</c:v>
                </c:pt>
                <c:pt idx="9">
                  <c:v>Children</c:v>
                </c:pt>
                <c:pt idx="10">
                  <c:v>Comedy</c:v>
                </c:pt>
                <c:pt idx="11">
                  <c:v>New</c:v>
                </c:pt>
                <c:pt idx="12">
                  <c:v>Classics</c:v>
                </c:pt>
                <c:pt idx="13">
                  <c:v>Horror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Sheet1!$J$4:$J$19</c:f>
              <c:numCache>
                <c:formatCode>General</c:formatCode>
                <c:ptCount val="16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  <c:pt idx="5">
                  <c:v>1060</c:v>
                </c:pt>
                <c:pt idx="6">
                  <c:v>1050</c:v>
                </c:pt>
                <c:pt idx="7">
                  <c:v>1033</c:v>
                </c:pt>
                <c:pt idx="8">
                  <c:v>969</c:v>
                </c:pt>
                <c:pt idx="9">
                  <c:v>945</c:v>
                </c:pt>
                <c:pt idx="10">
                  <c:v>941</c:v>
                </c:pt>
                <c:pt idx="11">
                  <c:v>940</c:v>
                </c:pt>
                <c:pt idx="12">
                  <c:v>939</c:v>
                </c:pt>
                <c:pt idx="13">
                  <c:v>846</c:v>
                </c:pt>
                <c:pt idx="14">
                  <c:v>837</c:v>
                </c:pt>
                <c:pt idx="1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D69-4D3A-995D-9A559FD466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7ED2-AF3B-FDD0-4182-DD79E2EA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9590A-9A17-B85F-77CD-D3202D89E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BD8-22DD-2D0D-20A3-58436B9E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63A2-7326-3DC2-7144-43BF08E5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9E92-6FB1-6E20-5FC3-DE52E998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B72A-A314-8209-0B92-DA1E7275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46CA7-232A-D54C-5B61-3223FA85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C30D-111F-5AC1-0F07-7CDD4DB5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DFF6-4493-6DD7-C811-EFBFBB08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482C-97FB-350D-213E-33962782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07938-50D1-1FD3-D7B8-B627E283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4793-835E-D788-F50A-2DED45F7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BAAC-F6D1-8460-8859-67DBA98A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9020-2A00-5492-AE7A-BF27F8F3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6B2D-95EE-04CD-47E5-84231EA5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6D62-41DB-C138-9F0A-24FBD24D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4F1C-28DF-259C-E3E4-0110F572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060E-ED17-95F5-A146-B5DCE770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A494-56E1-0516-18C9-BAB405CD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5C74-3B39-5C23-0988-3729CD0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0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38DB-6DDB-6F72-90F3-5F1304A4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409B-0E25-F494-74EA-53EFC1FA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8BF2-6998-8349-6C46-01083A60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B5E9-4639-59A4-3BF5-589C484E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6304-AD02-B207-EB7A-B0707F94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8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E20D-C7A5-5A68-E7D0-EB0CB8BF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69CD-83EE-4A14-D687-ADB3F9BE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EE35D-E48E-EA2D-6A6E-81FECE2A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971C-C04F-FF9F-3395-ECA3D82B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46C39-D3D6-1084-1033-57838569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309F-2E9D-B850-9AE8-4FCD66E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FA35-C3DC-E41F-2B8A-D1652EB5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E0F33-80BD-C358-B0F4-8EAF2FE6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9CAF1-642F-8C64-D1A9-8E8BC68F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408D-6B62-1909-76B1-FCAAA9227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5D44B-2B5A-A6AD-8C4A-4DC391A7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E3283-B13D-8D10-4069-1771EA9C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38705-53C5-F437-A99A-3CB7F32F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73875-EA3E-6F77-2C18-C8E1554E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2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4879-DA1A-C769-215E-846A4DD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19349-A999-6ED4-A30B-D75841DC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3E628-87AD-47D3-220B-8A3359B7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FC63-5D56-9D5C-2CD6-DDA2D6E2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3FC54-4563-AD45-F8C2-63564141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D9D0-A595-A7F2-421D-6110BE2A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8673-231B-48E1-D65A-74FC3CA3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2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B1C0-BF78-C0D1-00B4-235377A5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371F-5047-199F-9159-DFE4176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98CC-A593-E07E-E9F7-D77FC8C6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FF10-3454-6C95-8041-1C946CEC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BBF7-B434-71F7-C7B4-9EBDA903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F186-AB77-46DC-CD5E-40DCD469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8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2C93-5B97-3AD5-69DE-8A0BF96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95C01-F43F-40B8-E08A-53A030BC8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77A2B-75CF-2C47-F6FC-A39EF534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B9F0-6B69-2567-19BC-52239CD4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7AC1-7417-EBC3-F6D3-614E92DC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DBAD-41A9-619C-1C77-15210FF9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5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F2311-C2A0-CB22-FADD-A47BB6FA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5172-E862-7FAA-6006-9B678267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0CA0-F4B0-E9CA-C613-C693B99B2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B5E4-2288-4A49-AC09-5D71DA710CA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5272-E8BC-55CE-212C-D5F6A520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6B8F-FAD1-A207-D377-713566FA8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D61A-43B3-4F31-AC3B-D318149E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A2D6-B726-CDF2-F8F9-03E143430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23" y="2369575"/>
            <a:ext cx="11203857" cy="1500648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Capstone Project: </a:t>
            </a:r>
            <a:br>
              <a:rPr lang="en-US" sz="3600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Rental Patterns and Film Popularity in Maven Movies Database</a:t>
            </a:r>
            <a:endParaRPr lang="en-IN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6BBC-B3CC-98E5-E16D-222911E7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44" y="256016"/>
            <a:ext cx="10994295" cy="895279"/>
          </a:xfrm>
        </p:spPr>
        <p:txBody>
          <a:bodyPr>
            <a:noAutofit/>
          </a:bodyPr>
          <a:lstStyle/>
          <a:p>
            <a:pPr marL="457200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onth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 rental trends over the available data period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D81F-4560-C2E9-A641-4A3ED5FD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86" y="1151295"/>
            <a:ext cx="3438624" cy="5220008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en-US" sz="72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DATE_FORMAT(rental.rental_date, '%Y-%m') AS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rental_month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rental.rental_id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total_rentals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SUM(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payment.amount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total_revenue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                                                                                                             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rental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payment ON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rental.rental_id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payment.rental_id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DATE_FORMAT(rental.rental_date, '%Y-%m')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rental_month</a:t>
            </a: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B45EA2-06B4-F12A-F68E-58583AEE9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909250"/>
              </p:ext>
            </p:extLst>
          </p:nvPr>
        </p:nvGraphicFramePr>
        <p:xfrm>
          <a:off x="4345857" y="1166504"/>
          <a:ext cx="6870082" cy="276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0222D1-09A4-FE30-96E6-CFE3E64DB88D}"/>
              </a:ext>
            </a:extLst>
          </p:cNvPr>
          <p:cNvSpPr txBox="1"/>
          <p:nvPr/>
        </p:nvSpPr>
        <p:spPr>
          <a:xfrm>
            <a:off x="4345857" y="4062979"/>
            <a:ext cx="687008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Findings: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per the data, July month has the highest number of rentals and Feb (2006) has the lowest number of rentals.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Recommendations: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would be advisable to implement promotional offers during periods of low rental rates. This strategy would ensure optimal rental performance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10789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8FC6-C54D-10E5-75F2-2D4EAED0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147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peak rental hours in a day based on rental transactions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4496A-D7F1-9283-773E-1B48D65EBDFE}"/>
              </a:ext>
            </a:extLst>
          </p:cNvPr>
          <p:cNvSpPr txBox="1"/>
          <p:nvPr/>
        </p:nvSpPr>
        <p:spPr>
          <a:xfrm>
            <a:off x="766916" y="1232073"/>
            <a:ext cx="3283974" cy="100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32F5E9-641B-0BF7-D22A-D90D38C26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225953"/>
              </p:ext>
            </p:extLst>
          </p:nvPr>
        </p:nvGraphicFramePr>
        <p:xfrm>
          <a:off x="4232786" y="1473061"/>
          <a:ext cx="6953865" cy="414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170748-CFC6-B3F9-7816-535192B0C121}"/>
              </a:ext>
            </a:extLst>
          </p:cNvPr>
          <p:cNvSpPr txBox="1"/>
          <p:nvPr/>
        </p:nvSpPr>
        <p:spPr>
          <a:xfrm>
            <a:off x="766915" y="1506009"/>
            <a:ext cx="3153696" cy="3925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algn="ctr"/>
            <a:endParaRPr lang="en-US" sz="1400" b="1" u="sng" dirty="0"/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                                                                                                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HOUR(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r.rental_date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rental_hour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r.rental_id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total_rentals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rental r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HOUR(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r.rental_date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total_rentals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6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B6E53-4BF8-1FC3-70DD-4ED9ED83307E}"/>
              </a:ext>
            </a:extLst>
          </p:cNvPr>
          <p:cNvSpPr txBox="1"/>
          <p:nvPr/>
        </p:nvSpPr>
        <p:spPr>
          <a:xfrm>
            <a:off x="375921" y="395437"/>
            <a:ext cx="6909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 10 most rented films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EQUIP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98869-8706-1CEC-518B-A207A4D25794}"/>
              </a:ext>
            </a:extLst>
          </p:cNvPr>
          <p:cNvSpPr txBox="1"/>
          <p:nvPr/>
        </p:nvSpPr>
        <p:spPr>
          <a:xfrm>
            <a:off x="375921" y="984906"/>
            <a:ext cx="4049486" cy="565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film.film_id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film.title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COUNT(*) AS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rental_count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FROM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rental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inventory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ON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rental.inventory_id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inventory.inventory_id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 film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ON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inventory.film_id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film.film_id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film.film_id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film.title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 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rental_count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F93953-0596-1163-A941-FF65B6D69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335967"/>
              </p:ext>
            </p:extLst>
          </p:nvPr>
        </p:nvGraphicFramePr>
        <p:xfrm>
          <a:off x="4632960" y="984906"/>
          <a:ext cx="6841285" cy="3211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B19CB5-0F0B-31DD-5064-F1B01637426F}"/>
              </a:ext>
            </a:extLst>
          </p:cNvPr>
          <p:cNvSpPr txBox="1"/>
          <p:nvPr/>
        </p:nvSpPr>
        <p:spPr>
          <a:xfrm>
            <a:off x="4632960" y="4400460"/>
            <a:ext cx="6841285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Findings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 most rented movie is “Bucket Brotherhood”.</a:t>
            </a:r>
          </a:p>
          <a:p>
            <a:endParaRPr lang="en-US" dirty="0"/>
          </a:p>
          <a:p>
            <a:r>
              <a:rPr lang="en-IN" dirty="0"/>
              <a:t>Recommendations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Ensure that you have a sufficient supply of popular films to meet customer demand so that we can generate as many rental transactions as possible and generate a high volume of rental revenue.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These films can be used in targeted marketing campaigns.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17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E0B250-93E2-9AF7-FB4D-63DAFAF6D593}"/>
              </a:ext>
            </a:extLst>
          </p:cNvPr>
          <p:cNvSpPr txBox="1"/>
          <p:nvPr/>
        </p:nvSpPr>
        <p:spPr>
          <a:xfrm>
            <a:off x="176981" y="348205"/>
            <a:ext cx="8563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fontAlgn="base">
              <a:spcBef>
                <a:spcPts val="1200"/>
              </a:spcBef>
            </a:pPr>
            <a:r>
              <a:rPr lang="en-US" sz="2000" b="1" dirty="0">
                <a:solidFill>
                  <a:srgbClr val="000000"/>
                </a:solidFill>
                <a:latin typeface="EQUIP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 categories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the highest number of rentals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5CBB7-3076-232E-55B7-C9C83E46D24C}"/>
              </a:ext>
            </a:extLst>
          </p:cNvPr>
          <p:cNvSpPr txBox="1"/>
          <p:nvPr/>
        </p:nvSpPr>
        <p:spPr>
          <a:xfrm>
            <a:off x="796412" y="1030859"/>
            <a:ext cx="4319732" cy="5478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category.name  AS category,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COUNT(*) AS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rental_count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rental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inventory 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rental.inventory_id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inventory.inventory_id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film 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inventory.film_id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film.film_id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film_category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film.film_id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film_category.film_id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category 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film_category.category_id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category.category_id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category.category_id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category.name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rental_count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591B3C-7A8B-EAC2-43BF-90CD6334D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66519"/>
              </p:ext>
            </p:extLst>
          </p:nvPr>
        </p:nvGraphicFramePr>
        <p:xfrm>
          <a:off x="5248133" y="1030859"/>
          <a:ext cx="6147454" cy="3432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02E869-259D-9A79-A975-A360404D40B8}"/>
              </a:ext>
            </a:extLst>
          </p:cNvPr>
          <p:cNvSpPr txBox="1"/>
          <p:nvPr/>
        </p:nvSpPr>
        <p:spPr>
          <a:xfrm>
            <a:off x="5248133" y="4663136"/>
            <a:ext cx="6147455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Findings: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rented category by customers is “Sports” and the least rented category is “Music”.</a:t>
            </a:r>
          </a:p>
          <a:p>
            <a:endParaRPr lang="en-IN" dirty="0"/>
          </a:p>
          <a:p>
            <a:r>
              <a:rPr lang="en-IN" dirty="0"/>
              <a:t>Recommendations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to allocate shelf space in stores based on category popularity. Lesser-rented categories should be promoted with discounts or combo offers.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8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73C4C-0BCE-C2E4-ABE4-EE493B12A2C7}"/>
              </a:ext>
            </a:extLst>
          </p:cNvPr>
          <p:cNvSpPr txBox="1"/>
          <p:nvPr/>
        </p:nvSpPr>
        <p:spPr>
          <a:xfrm>
            <a:off x="275302" y="444208"/>
            <a:ext cx="7374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tore that generates the highest rental revenue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EQUIP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D9EC3-B6E6-1C97-803A-20DB7121D725}"/>
              </a:ext>
            </a:extLst>
          </p:cNvPr>
          <p:cNvSpPr txBox="1"/>
          <p:nvPr/>
        </p:nvSpPr>
        <p:spPr>
          <a:xfrm>
            <a:off x="727588" y="1132015"/>
            <a:ext cx="4277031" cy="517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store.store_id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store,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SUM(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payment.amount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total_revenue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payment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rental 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payment.rental_id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rental.rental_id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inventory 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rental.inventory_id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inventory.inventory_id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store ON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inventory.store_id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store.store_id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store.store_id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total_revenue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B2EA6D-E4BD-D344-D2E9-5ACDA471E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5377"/>
              </p:ext>
            </p:extLst>
          </p:nvPr>
        </p:nvGraphicFramePr>
        <p:xfrm>
          <a:off x="5532283" y="2615381"/>
          <a:ext cx="3821471" cy="1863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2960408427"/>
                    </a:ext>
                  </a:extLst>
                </a:gridCol>
                <a:gridCol w="2779252">
                  <a:extLst>
                    <a:ext uri="{9D8B030D-6E8A-4147-A177-3AD203B41FA5}">
                      <a16:colId xmlns:a16="http://schemas.microsoft.com/office/drawing/2014/main" val="2585204941"/>
                    </a:ext>
                  </a:extLst>
                </a:gridCol>
              </a:tblGrid>
              <a:tr h="968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 dirty="0">
                          <a:effectLst/>
                        </a:rPr>
                        <a:t>store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 dirty="0" err="1">
                          <a:effectLst/>
                        </a:rPr>
                        <a:t>total_revenue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9236694"/>
                  </a:ext>
                </a:extLst>
              </a:tr>
              <a:tr h="8942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>
                          <a:effectLst/>
                        </a:rPr>
                        <a:t>2.00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 dirty="0">
                          <a:effectLst/>
                        </a:rPr>
                        <a:t>33726.77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068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5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161AD-260A-4769-E42A-A1C1824D471F}"/>
              </a:ext>
            </a:extLst>
          </p:cNvPr>
          <p:cNvSpPr txBox="1"/>
          <p:nvPr/>
        </p:nvSpPr>
        <p:spPr>
          <a:xfrm>
            <a:off x="176979" y="397824"/>
            <a:ext cx="10284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 fontAlgn="base">
              <a:spcBef>
                <a:spcPts val="1200"/>
              </a:spcBef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distribution of rentals by staff members to assess performance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9CC2-10D1-7ADD-DE8A-15574B3E730A}"/>
              </a:ext>
            </a:extLst>
          </p:cNvPr>
          <p:cNvSpPr txBox="1"/>
          <p:nvPr/>
        </p:nvSpPr>
        <p:spPr>
          <a:xfrm>
            <a:off x="747251" y="1295235"/>
            <a:ext cx="4463845" cy="49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staff.staff_id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CONCAT(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staff.first_name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' ',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staff.last_name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staff_name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rental.rental_id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total_rentals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staff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rental  ON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staff.staff_id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rental.staff_id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staff.staff_id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total_rentals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76FCE-8E94-05C7-D9E1-D1D5BB90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59978"/>
              </p:ext>
            </p:extLst>
          </p:nvPr>
        </p:nvGraphicFramePr>
        <p:xfrm>
          <a:off x="5771535" y="2172929"/>
          <a:ext cx="5083278" cy="171081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75407">
                  <a:extLst>
                    <a:ext uri="{9D8B030D-6E8A-4147-A177-3AD203B41FA5}">
                      <a16:colId xmlns:a16="http://schemas.microsoft.com/office/drawing/2014/main" val="3536958461"/>
                    </a:ext>
                  </a:extLst>
                </a:gridCol>
                <a:gridCol w="1730723">
                  <a:extLst>
                    <a:ext uri="{9D8B030D-6E8A-4147-A177-3AD203B41FA5}">
                      <a16:colId xmlns:a16="http://schemas.microsoft.com/office/drawing/2014/main" val="1382263289"/>
                    </a:ext>
                  </a:extLst>
                </a:gridCol>
                <a:gridCol w="1977148">
                  <a:extLst>
                    <a:ext uri="{9D8B030D-6E8A-4147-A177-3AD203B41FA5}">
                      <a16:colId xmlns:a16="http://schemas.microsoft.com/office/drawing/2014/main" val="875367399"/>
                    </a:ext>
                  </a:extLst>
                </a:gridCol>
              </a:tblGrid>
              <a:tr h="718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 err="1">
                          <a:effectLst/>
                        </a:rPr>
                        <a:t>staff_id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 err="1">
                          <a:effectLst/>
                        </a:rPr>
                        <a:t>staff_name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total_rentals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4573679"/>
                  </a:ext>
                </a:extLst>
              </a:tr>
              <a:tr h="496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1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Mike Hillyer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8040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6367461"/>
                  </a:ext>
                </a:extLst>
              </a:tr>
              <a:tr h="4962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2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Jon Stephens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8004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491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96E-5480-541E-CF57-672EF855A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774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EQUIP</vt:lpstr>
      <vt:lpstr>Times New Roman</vt:lpstr>
      <vt:lpstr>Wingdings</vt:lpstr>
      <vt:lpstr>Office Theme</vt:lpstr>
      <vt:lpstr>Mini Capstone Project:  Analysis of Rental Patterns and Film Popularity in Maven Movies Database</vt:lpstr>
      <vt:lpstr>Analysis of monthly rental trends over the available data period</vt:lpstr>
      <vt:lpstr> The peak rental hours in a day based on rental transactions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pratap Singh</dc:creator>
  <cp:lastModifiedBy>Satyam pratap Singh</cp:lastModifiedBy>
  <cp:revision>3</cp:revision>
  <dcterms:created xsi:type="dcterms:W3CDTF">2025-01-17T07:25:23Z</dcterms:created>
  <dcterms:modified xsi:type="dcterms:W3CDTF">2025-01-17T18:15:03Z</dcterms:modified>
</cp:coreProperties>
</file>