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08FE54-3EE7-4C6B-ADD7-60D4DCC21AFC}" v="4" dt="2025-05-12T10:45:47.2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5095FA-ADA7-4668-9777-07F79AAB8F32}" type="datetimeFigureOut">
              <a:rPr lang="en-IN" smtClean="0"/>
              <a:t>13-05-2025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1C25A2-9522-4D9F-BDAC-48A72B3AA2FF}" type="slidenum">
              <a:rPr lang="en-IN" smtClean="0"/>
              <a:t>‹#›</a:t>
            </a:fld>
            <a:endParaRPr lang="en-IN"/>
          </a:p>
        </p:txBody>
      </p:sp>
    </p:spTree>
    <p:extLst>
      <p:ext uri="{BB962C8B-B14F-4D97-AF65-F5344CB8AC3E}">
        <p14:creationId xmlns:p14="http://schemas.microsoft.com/office/powerpoint/2010/main" val="2891624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5095FA-ADA7-4668-9777-07F79AAB8F32}" type="datetimeFigureOut">
              <a:rPr lang="en-IN" smtClean="0"/>
              <a:t>13-05-2025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1C25A2-9522-4D9F-BDAC-48A72B3AA2FF}" type="slidenum">
              <a:rPr lang="en-IN" smtClean="0"/>
              <a:t>‹#›</a:t>
            </a:fld>
            <a:endParaRPr lang="en-IN"/>
          </a:p>
        </p:txBody>
      </p:sp>
    </p:spTree>
    <p:extLst>
      <p:ext uri="{BB962C8B-B14F-4D97-AF65-F5344CB8AC3E}">
        <p14:creationId xmlns:p14="http://schemas.microsoft.com/office/powerpoint/2010/main" val="2039986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5095FA-ADA7-4668-9777-07F79AAB8F32}" type="datetimeFigureOut">
              <a:rPr lang="en-IN" smtClean="0"/>
              <a:t>13-05-2025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1C25A2-9522-4D9F-BDAC-48A72B3AA2F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96843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5095FA-ADA7-4668-9777-07F79AAB8F32}" type="datetimeFigureOut">
              <a:rPr lang="en-IN" smtClean="0"/>
              <a:t>13-05-2025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1C25A2-9522-4D9F-BDAC-48A72B3AA2FF}" type="slidenum">
              <a:rPr lang="en-IN" smtClean="0"/>
              <a:t>‹#›</a:t>
            </a:fld>
            <a:endParaRPr lang="en-IN"/>
          </a:p>
        </p:txBody>
      </p:sp>
    </p:spTree>
    <p:extLst>
      <p:ext uri="{BB962C8B-B14F-4D97-AF65-F5344CB8AC3E}">
        <p14:creationId xmlns:p14="http://schemas.microsoft.com/office/powerpoint/2010/main" val="1101506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5095FA-ADA7-4668-9777-07F79AAB8F32}" type="datetimeFigureOut">
              <a:rPr lang="en-IN" smtClean="0"/>
              <a:t>13-05-2025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1C25A2-9522-4D9F-BDAC-48A72B3AA2F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99973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5095FA-ADA7-4668-9777-07F79AAB8F32}" type="datetimeFigureOut">
              <a:rPr lang="en-IN" smtClean="0"/>
              <a:t>13-05-2025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1C25A2-9522-4D9F-BDAC-48A72B3AA2FF}" type="slidenum">
              <a:rPr lang="en-IN" smtClean="0"/>
              <a:t>‹#›</a:t>
            </a:fld>
            <a:endParaRPr lang="en-IN"/>
          </a:p>
        </p:txBody>
      </p:sp>
    </p:spTree>
    <p:extLst>
      <p:ext uri="{BB962C8B-B14F-4D97-AF65-F5344CB8AC3E}">
        <p14:creationId xmlns:p14="http://schemas.microsoft.com/office/powerpoint/2010/main" val="8903990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5095FA-ADA7-4668-9777-07F79AAB8F32}" type="datetimeFigureOut">
              <a:rPr lang="en-IN" smtClean="0"/>
              <a:t>13-05-2025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1C25A2-9522-4D9F-BDAC-48A72B3AA2FF}" type="slidenum">
              <a:rPr lang="en-IN" smtClean="0"/>
              <a:t>‹#›</a:t>
            </a:fld>
            <a:endParaRPr lang="en-IN"/>
          </a:p>
        </p:txBody>
      </p:sp>
    </p:spTree>
    <p:extLst>
      <p:ext uri="{BB962C8B-B14F-4D97-AF65-F5344CB8AC3E}">
        <p14:creationId xmlns:p14="http://schemas.microsoft.com/office/powerpoint/2010/main" val="1147426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5095FA-ADA7-4668-9777-07F79AAB8F32}" type="datetimeFigureOut">
              <a:rPr lang="en-IN" smtClean="0"/>
              <a:t>13-05-2025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1C25A2-9522-4D9F-BDAC-48A72B3AA2FF}" type="slidenum">
              <a:rPr lang="en-IN" smtClean="0"/>
              <a:t>‹#›</a:t>
            </a:fld>
            <a:endParaRPr lang="en-IN"/>
          </a:p>
        </p:txBody>
      </p:sp>
    </p:spTree>
    <p:extLst>
      <p:ext uri="{BB962C8B-B14F-4D97-AF65-F5344CB8AC3E}">
        <p14:creationId xmlns:p14="http://schemas.microsoft.com/office/powerpoint/2010/main" val="2667685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5095FA-ADA7-4668-9777-07F79AAB8F32}" type="datetimeFigureOut">
              <a:rPr lang="en-IN" smtClean="0"/>
              <a:t>13-05-2025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1C25A2-9522-4D9F-BDAC-48A72B3AA2FF}" type="slidenum">
              <a:rPr lang="en-IN" smtClean="0"/>
              <a:t>‹#›</a:t>
            </a:fld>
            <a:endParaRPr lang="en-IN"/>
          </a:p>
        </p:txBody>
      </p:sp>
    </p:spTree>
    <p:extLst>
      <p:ext uri="{BB962C8B-B14F-4D97-AF65-F5344CB8AC3E}">
        <p14:creationId xmlns:p14="http://schemas.microsoft.com/office/powerpoint/2010/main" val="1214317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5095FA-ADA7-4668-9777-07F79AAB8F32}" type="datetimeFigureOut">
              <a:rPr lang="en-IN" smtClean="0"/>
              <a:t>13-05-2025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1C25A2-9522-4D9F-BDAC-48A72B3AA2FF}" type="slidenum">
              <a:rPr lang="en-IN" smtClean="0"/>
              <a:t>‹#›</a:t>
            </a:fld>
            <a:endParaRPr lang="en-IN"/>
          </a:p>
        </p:txBody>
      </p:sp>
    </p:spTree>
    <p:extLst>
      <p:ext uri="{BB962C8B-B14F-4D97-AF65-F5344CB8AC3E}">
        <p14:creationId xmlns:p14="http://schemas.microsoft.com/office/powerpoint/2010/main" val="1862064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5095FA-ADA7-4668-9777-07F79AAB8F32}" type="datetimeFigureOut">
              <a:rPr lang="en-IN" smtClean="0"/>
              <a:t>13-05-2025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1C25A2-9522-4D9F-BDAC-48A72B3AA2FF}" type="slidenum">
              <a:rPr lang="en-IN" smtClean="0"/>
              <a:t>‹#›</a:t>
            </a:fld>
            <a:endParaRPr lang="en-IN"/>
          </a:p>
        </p:txBody>
      </p:sp>
    </p:spTree>
    <p:extLst>
      <p:ext uri="{BB962C8B-B14F-4D97-AF65-F5344CB8AC3E}">
        <p14:creationId xmlns:p14="http://schemas.microsoft.com/office/powerpoint/2010/main" val="12296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5095FA-ADA7-4668-9777-07F79AAB8F32}" type="datetimeFigureOut">
              <a:rPr lang="en-IN" smtClean="0"/>
              <a:t>13-05-2025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1C25A2-9522-4D9F-BDAC-48A72B3AA2FF}" type="slidenum">
              <a:rPr lang="en-IN" smtClean="0"/>
              <a:t>‹#›</a:t>
            </a:fld>
            <a:endParaRPr lang="en-IN"/>
          </a:p>
        </p:txBody>
      </p:sp>
    </p:spTree>
    <p:extLst>
      <p:ext uri="{BB962C8B-B14F-4D97-AF65-F5344CB8AC3E}">
        <p14:creationId xmlns:p14="http://schemas.microsoft.com/office/powerpoint/2010/main" val="3120377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5095FA-ADA7-4668-9777-07F79AAB8F32}" type="datetimeFigureOut">
              <a:rPr lang="en-IN" smtClean="0"/>
              <a:t>13-05-2025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1C25A2-9522-4D9F-BDAC-48A72B3AA2FF}" type="slidenum">
              <a:rPr lang="en-IN" smtClean="0"/>
              <a:t>‹#›</a:t>
            </a:fld>
            <a:endParaRPr lang="en-IN"/>
          </a:p>
        </p:txBody>
      </p:sp>
    </p:spTree>
    <p:extLst>
      <p:ext uri="{BB962C8B-B14F-4D97-AF65-F5344CB8AC3E}">
        <p14:creationId xmlns:p14="http://schemas.microsoft.com/office/powerpoint/2010/main" val="3064437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095FA-ADA7-4668-9777-07F79AAB8F32}" type="datetimeFigureOut">
              <a:rPr lang="en-IN" smtClean="0"/>
              <a:t>13-05-2025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1C25A2-9522-4D9F-BDAC-48A72B3AA2FF}" type="slidenum">
              <a:rPr lang="en-IN" smtClean="0"/>
              <a:t>‹#›</a:t>
            </a:fld>
            <a:endParaRPr lang="en-IN"/>
          </a:p>
        </p:txBody>
      </p:sp>
    </p:spTree>
    <p:extLst>
      <p:ext uri="{BB962C8B-B14F-4D97-AF65-F5344CB8AC3E}">
        <p14:creationId xmlns:p14="http://schemas.microsoft.com/office/powerpoint/2010/main" val="58578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5095FA-ADA7-4668-9777-07F79AAB8F32}" type="datetimeFigureOut">
              <a:rPr lang="en-IN" smtClean="0"/>
              <a:t>13-05-2025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1C25A2-9522-4D9F-BDAC-48A72B3AA2FF}" type="slidenum">
              <a:rPr lang="en-IN" smtClean="0"/>
              <a:t>‹#›</a:t>
            </a:fld>
            <a:endParaRPr lang="en-IN"/>
          </a:p>
        </p:txBody>
      </p:sp>
    </p:spTree>
    <p:extLst>
      <p:ext uri="{BB962C8B-B14F-4D97-AF65-F5344CB8AC3E}">
        <p14:creationId xmlns:p14="http://schemas.microsoft.com/office/powerpoint/2010/main" val="2129711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095FA-ADA7-4668-9777-07F79AAB8F32}" type="datetimeFigureOut">
              <a:rPr lang="en-IN" smtClean="0"/>
              <a:t>13-05-2025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1C25A2-9522-4D9F-BDAC-48A72B3AA2FF}" type="slidenum">
              <a:rPr lang="en-IN" smtClean="0"/>
              <a:t>‹#›</a:t>
            </a:fld>
            <a:endParaRPr lang="en-IN"/>
          </a:p>
        </p:txBody>
      </p:sp>
    </p:spTree>
    <p:extLst>
      <p:ext uri="{BB962C8B-B14F-4D97-AF65-F5344CB8AC3E}">
        <p14:creationId xmlns:p14="http://schemas.microsoft.com/office/powerpoint/2010/main" val="3095572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D5095FA-ADA7-4668-9777-07F79AAB8F32}" type="datetimeFigureOut">
              <a:rPr lang="en-IN" smtClean="0"/>
              <a:t>13-05-2025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21C25A2-9522-4D9F-BDAC-48A72B3AA2FF}" type="slidenum">
              <a:rPr lang="en-IN" smtClean="0"/>
              <a:t>‹#›</a:t>
            </a:fld>
            <a:endParaRPr lang="en-IN"/>
          </a:p>
        </p:txBody>
      </p:sp>
    </p:spTree>
    <p:extLst>
      <p:ext uri="{BB962C8B-B14F-4D97-AF65-F5344CB8AC3E}">
        <p14:creationId xmlns:p14="http://schemas.microsoft.com/office/powerpoint/2010/main" val="146562703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05110-7FAC-617C-7180-497E76A82085}"/>
              </a:ext>
            </a:extLst>
          </p:cNvPr>
          <p:cNvSpPr>
            <a:spLocks noGrp="1"/>
          </p:cNvSpPr>
          <p:nvPr>
            <p:ph type="ctrTitle"/>
          </p:nvPr>
        </p:nvSpPr>
        <p:spPr>
          <a:xfrm>
            <a:off x="1258529" y="406400"/>
            <a:ext cx="9144000" cy="2387600"/>
          </a:xfrm>
        </p:spPr>
        <p:txBody>
          <a:bodyPr/>
          <a:lstStyle/>
          <a:p>
            <a:pPr algn="ctr"/>
            <a:r>
              <a:rPr lang="en-US" b="1" i="0" dirty="0">
                <a:solidFill>
                  <a:srgbClr val="0D0D0D"/>
                </a:solidFill>
                <a:effectLst/>
                <a:latin typeface="Times New Roman" panose="02020603050405020304" pitchFamily="18" charset="0"/>
                <a:cs typeface="Times New Roman" panose="02020603050405020304" pitchFamily="18" charset="0"/>
              </a:rPr>
              <a:t>Capstone Project </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E1E1B85-84B7-4B26-9CA6-CE359C253254}"/>
              </a:ext>
            </a:extLst>
          </p:cNvPr>
          <p:cNvSpPr>
            <a:spLocks noGrp="1"/>
          </p:cNvSpPr>
          <p:nvPr>
            <p:ph type="subTitle" idx="1"/>
          </p:nvPr>
        </p:nvSpPr>
        <p:spPr>
          <a:xfrm>
            <a:off x="1524000" y="3519948"/>
            <a:ext cx="9144000" cy="1737852"/>
          </a:xfrm>
        </p:spPr>
        <p:txBody>
          <a:bodyPr>
            <a:normAutofit/>
          </a:bodyPr>
          <a:lstStyle/>
          <a:p>
            <a:pPr algn="ctr"/>
            <a:r>
              <a:rPr lang="en-US" sz="4000" b="1" i="0" dirty="0">
                <a:solidFill>
                  <a:srgbClr val="0D0D0D"/>
                </a:solidFill>
                <a:effectLst/>
                <a:latin typeface="Times New Roman" panose="02020603050405020304" pitchFamily="18" charset="0"/>
                <a:cs typeface="Times New Roman" panose="02020603050405020304" pitchFamily="18" charset="0"/>
              </a:rPr>
              <a:t>OTP Verification System</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5746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7294C-4526-07D5-C61F-439008136BA5}"/>
              </a:ext>
            </a:extLst>
          </p:cNvPr>
          <p:cNvSpPr>
            <a:spLocks noGrp="1"/>
          </p:cNvSpPr>
          <p:nvPr>
            <p:ph type="title"/>
          </p:nvPr>
        </p:nvSpPr>
        <p:spPr>
          <a:xfrm>
            <a:off x="677335" y="294969"/>
            <a:ext cx="8348678" cy="3274141"/>
          </a:xfrm>
        </p:spPr>
        <p:txBody>
          <a:bodyPr>
            <a:normAutofit fontScale="90000"/>
          </a:bodyPr>
          <a:lstStyle/>
          <a:p>
            <a:pPr rtl="0"/>
            <a:r>
              <a:rPr lang="en-US" sz="2400" b="1" i="0" u="none" strike="noStrike" dirty="0">
                <a:solidFill>
                  <a:srgbClr val="0D0D0D"/>
                </a:solidFill>
                <a:effectLst/>
                <a:latin typeface="Times New Roman" panose="02020603050405020304" pitchFamily="18" charset="0"/>
                <a:cs typeface="Times New Roman" panose="02020603050405020304" pitchFamily="18" charset="0"/>
              </a:rPr>
              <a:t>Problem Statement:</a:t>
            </a:r>
            <a:br>
              <a:rPr lang="en-US" b="0" i="0" dirty="0">
                <a:solidFill>
                  <a:srgbClr val="002246"/>
                </a:solidFill>
                <a:effectLst/>
                <a:latin typeface="SofiaPro"/>
              </a:rPr>
            </a:br>
            <a:r>
              <a:rPr lang="en-US" sz="2000" b="0" i="0" u="none" strike="noStrike" dirty="0">
                <a:solidFill>
                  <a:srgbClr val="0D0D0D"/>
                </a:solidFill>
                <a:effectLst/>
                <a:latin typeface="Times New Roman" panose="02020603050405020304" pitchFamily="18" charset="0"/>
                <a:cs typeface="Times New Roman" panose="02020603050405020304" pitchFamily="18" charset="0"/>
              </a:rPr>
              <a:t>You are tasked with developing an OTP (One-Time Password) verification system in Python. The system should generate a 6-digit OTP and send it to the user's email address for verification. Upon receiving the OTP, the user should enter it into the system for validation. If the entered OTP matches the generated OTP, access should be granted; otherwise, access should be denied</a:t>
            </a:r>
            <a:r>
              <a:rPr lang="en-US" sz="2000" b="0" i="0" u="none" strike="noStrike" dirty="0">
                <a:solidFill>
                  <a:srgbClr val="0D0D0D"/>
                </a:solidFill>
                <a:effectLst/>
                <a:latin typeface="Roboto" panose="02000000000000000000" pitchFamily="2" charset="0"/>
              </a:rPr>
              <a:t>.</a:t>
            </a:r>
            <a:br>
              <a:rPr lang="en-US" sz="2000" b="0" i="0" u="none" strike="noStrike" dirty="0">
                <a:solidFill>
                  <a:srgbClr val="0D0D0D"/>
                </a:solidFill>
                <a:effectLst/>
                <a:latin typeface="Roboto" panose="02000000000000000000" pitchFamily="2" charset="0"/>
              </a:rPr>
            </a:br>
            <a:br>
              <a:rPr lang="en-US" b="0" i="0" dirty="0">
                <a:solidFill>
                  <a:srgbClr val="002246"/>
                </a:solidFill>
                <a:effectLst/>
                <a:latin typeface="SofiaPro"/>
              </a:rPr>
            </a:br>
            <a:br>
              <a:rPr lang="en-US" sz="1800" b="0" i="0" u="none" strike="noStrike" dirty="0">
                <a:solidFill>
                  <a:srgbClr val="0D0D0D"/>
                </a:solidFill>
                <a:effectLst/>
                <a:latin typeface="Roboto" panose="02000000000000000000" pitchFamily="2" charset="0"/>
              </a:rPr>
            </a:br>
            <a:endParaRPr lang="en-IN" dirty="0"/>
          </a:p>
        </p:txBody>
      </p:sp>
      <p:sp>
        <p:nvSpPr>
          <p:cNvPr id="7" name="TextBox 6">
            <a:extLst>
              <a:ext uri="{FF2B5EF4-FFF2-40B4-BE49-F238E27FC236}">
                <a16:creationId xmlns:a16="http://schemas.microsoft.com/office/drawing/2014/main" id="{B5BBF1D7-F076-096D-0EB7-33578F7536D8}"/>
              </a:ext>
            </a:extLst>
          </p:cNvPr>
          <p:cNvSpPr txBox="1"/>
          <p:nvPr/>
        </p:nvSpPr>
        <p:spPr>
          <a:xfrm>
            <a:off x="845574" y="4041058"/>
            <a:ext cx="7983794" cy="2340077"/>
          </a:xfrm>
          <a:prstGeom prst="rect">
            <a:avLst/>
          </a:prstGeom>
          <a:noFill/>
        </p:spPr>
        <p:txBody>
          <a:bodyPr wrap="square" rtlCol="0">
            <a:spAutoFit/>
          </a:bodyPr>
          <a:lstStyle/>
          <a:p>
            <a:endParaRPr lang="en-IN" dirty="0"/>
          </a:p>
        </p:txBody>
      </p:sp>
      <p:sp>
        <p:nvSpPr>
          <p:cNvPr id="8" name="Text Placeholder 2">
            <a:extLst>
              <a:ext uri="{FF2B5EF4-FFF2-40B4-BE49-F238E27FC236}">
                <a16:creationId xmlns:a16="http://schemas.microsoft.com/office/drawing/2014/main" id="{1BE4744D-DED5-BB94-4560-E74EC9861121}"/>
              </a:ext>
            </a:extLst>
          </p:cNvPr>
          <p:cNvSpPr>
            <a:spLocks noGrp="1"/>
          </p:cNvSpPr>
          <p:nvPr>
            <p:ph type="body" idx="1"/>
          </p:nvPr>
        </p:nvSpPr>
        <p:spPr>
          <a:xfrm>
            <a:off x="520019" y="3569110"/>
            <a:ext cx="8596668" cy="3274141"/>
          </a:xfrm>
        </p:spPr>
        <p:txBody>
          <a:bodyPr>
            <a:normAutofit fontScale="25000" lnSpcReduction="20000"/>
          </a:bodyPr>
          <a:lstStyle/>
          <a:p>
            <a:pPr algn="l" rtl="0">
              <a:spcBef>
                <a:spcPts val="1500"/>
              </a:spcBef>
              <a:spcAft>
                <a:spcPts val="1500"/>
              </a:spcAft>
              <a:buNone/>
            </a:pPr>
            <a:r>
              <a:rPr lang="en-US" sz="9600" b="1" i="0" u="none" strike="noStrike" dirty="0">
                <a:solidFill>
                  <a:srgbClr val="0D0D0D"/>
                </a:solidFill>
                <a:effectLst/>
                <a:latin typeface="Times New Roman" panose="02020603050405020304" pitchFamily="18" charset="0"/>
                <a:cs typeface="Times New Roman" panose="02020603050405020304" pitchFamily="18" charset="0"/>
              </a:rPr>
              <a:t>Project Requirements:</a:t>
            </a:r>
            <a:endParaRPr lang="en-US" sz="9600" b="0" i="0" dirty="0">
              <a:solidFill>
                <a:srgbClr val="002246"/>
              </a:solidFill>
              <a:effectLst/>
              <a:latin typeface="Times New Roman" panose="02020603050405020304" pitchFamily="18" charset="0"/>
              <a:cs typeface="Times New Roman" panose="02020603050405020304" pitchFamily="18" charset="0"/>
            </a:endParaRPr>
          </a:p>
          <a:p>
            <a:pPr algn="l" rtl="0" fontAlgn="base">
              <a:spcBef>
                <a:spcPts val="1500"/>
              </a:spcBef>
              <a:buFont typeface="Arial" panose="020B0604020202020204" pitchFamily="34" charset="0"/>
              <a:buChar char="•"/>
            </a:pPr>
            <a:r>
              <a:rPr lang="en-US" sz="7200" b="0" i="0" u="none" strike="noStrike" dirty="0">
                <a:solidFill>
                  <a:srgbClr val="0D0D0D"/>
                </a:solidFill>
                <a:effectLst/>
                <a:latin typeface="Times New Roman" panose="02020603050405020304" pitchFamily="18" charset="0"/>
                <a:cs typeface="Times New Roman" panose="02020603050405020304" pitchFamily="18" charset="0"/>
              </a:rPr>
              <a:t>Implement a function to generate a 6-digit OTP randomly.</a:t>
            </a:r>
          </a:p>
          <a:p>
            <a:pPr algn="l" rtl="0" fontAlgn="base">
              <a:buFont typeface="Arial" panose="020B0604020202020204" pitchFamily="34" charset="0"/>
              <a:buChar char="•"/>
            </a:pPr>
            <a:r>
              <a:rPr lang="en-US" sz="7200" b="0" i="0" u="none" strike="noStrike" dirty="0">
                <a:solidFill>
                  <a:srgbClr val="0D0D0D"/>
                </a:solidFill>
                <a:effectLst/>
                <a:latin typeface="Times New Roman" panose="02020603050405020304" pitchFamily="18" charset="0"/>
                <a:cs typeface="Times New Roman" panose="02020603050405020304" pitchFamily="18" charset="0"/>
              </a:rPr>
              <a:t>Develop a function to simulate sending the OTP to the user's email address.</a:t>
            </a:r>
          </a:p>
          <a:p>
            <a:pPr algn="l" rtl="0" fontAlgn="base">
              <a:buFont typeface="Arial" panose="020B0604020202020204" pitchFamily="34" charset="0"/>
              <a:buChar char="•"/>
            </a:pPr>
            <a:r>
              <a:rPr lang="en-US" sz="7200" b="0" i="0" u="none" strike="noStrike" dirty="0">
                <a:solidFill>
                  <a:srgbClr val="0D0D0D"/>
                </a:solidFill>
                <a:effectLst/>
                <a:latin typeface="Times New Roman" panose="02020603050405020304" pitchFamily="18" charset="0"/>
                <a:cs typeface="Times New Roman" panose="02020603050405020304" pitchFamily="18" charset="0"/>
              </a:rPr>
              <a:t>Create a function to prompt the user to enter the OTP received in their email.</a:t>
            </a:r>
          </a:p>
          <a:p>
            <a:pPr algn="l" rtl="0" fontAlgn="base">
              <a:buFont typeface="Arial" panose="020B0604020202020204" pitchFamily="34" charset="0"/>
              <a:buChar char="•"/>
            </a:pPr>
            <a:r>
              <a:rPr lang="en-US" sz="7200" b="0" i="0" u="none" strike="noStrike" dirty="0">
                <a:solidFill>
                  <a:srgbClr val="0D0D0D"/>
                </a:solidFill>
                <a:effectLst/>
                <a:latin typeface="Times New Roman" panose="02020603050405020304" pitchFamily="18" charset="0"/>
                <a:cs typeface="Times New Roman" panose="02020603050405020304" pitchFamily="18" charset="0"/>
              </a:rPr>
              <a:t>Implement a function to verify if the entered OTP matches the generated OTP.</a:t>
            </a:r>
          </a:p>
          <a:p>
            <a:pPr algn="l" rtl="0" fontAlgn="base">
              <a:buFont typeface="Arial" panose="020B0604020202020204" pitchFamily="34" charset="0"/>
              <a:buChar char="•"/>
            </a:pPr>
            <a:r>
              <a:rPr lang="en-US" sz="7200" b="0" i="0" u="none" strike="noStrike" dirty="0">
                <a:solidFill>
                  <a:srgbClr val="0D0D0D"/>
                </a:solidFill>
                <a:effectLst/>
                <a:latin typeface="Times New Roman" panose="02020603050405020304" pitchFamily="18" charset="0"/>
                <a:cs typeface="Times New Roman" panose="02020603050405020304" pitchFamily="18" charset="0"/>
              </a:rPr>
              <a:t>Ensure proper error handling and user-friendly prompts throughout the system.</a:t>
            </a:r>
          </a:p>
          <a:p>
            <a:pPr algn="l" rtl="0" fontAlgn="base">
              <a:spcAft>
                <a:spcPts val="1500"/>
              </a:spcAft>
              <a:buFont typeface="Arial" panose="020B0604020202020204" pitchFamily="34" charset="0"/>
              <a:buChar char="•"/>
            </a:pPr>
            <a:r>
              <a:rPr lang="en-US" sz="7200" b="0" i="0" u="none" strike="noStrike" dirty="0">
                <a:solidFill>
                  <a:srgbClr val="0D0D0D"/>
                </a:solidFill>
                <a:effectLst/>
                <a:latin typeface="Times New Roman" panose="02020603050405020304" pitchFamily="18" charset="0"/>
                <a:cs typeface="Times New Roman" panose="02020603050405020304" pitchFamily="18" charset="0"/>
              </a:rPr>
              <a:t>Allow the user to retry OTP entry in case of incorrect input.</a:t>
            </a:r>
          </a:p>
          <a:p>
            <a:endParaRPr lang="en-IN" sz="1800" dirty="0"/>
          </a:p>
        </p:txBody>
      </p:sp>
    </p:spTree>
    <p:extLst>
      <p:ext uri="{BB962C8B-B14F-4D97-AF65-F5344CB8AC3E}">
        <p14:creationId xmlns:p14="http://schemas.microsoft.com/office/powerpoint/2010/main" val="1159974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0F16B1A7-6855-73D2-77AC-7D7B43C3F333}"/>
              </a:ext>
            </a:extLst>
          </p:cNvPr>
          <p:cNvSpPr>
            <a:spLocks noGrp="1"/>
          </p:cNvSpPr>
          <p:nvPr>
            <p:ph type="subTitle" idx="1"/>
          </p:nvPr>
        </p:nvSpPr>
        <p:spPr>
          <a:xfrm>
            <a:off x="482197" y="3926502"/>
            <a:ext cx="8386082" cy="2149834"/>
          </a:xfrm>
        </p:spPr>
        <p:txBody>
          <a:bodyPr>
            <a:normAutofit/>
          </a:bodyPr>
          <a:lstStyle/>
          <a:p>
            <a:pPr algn="l"/>
            <a:r>
              <a:rPr lang="en-US" sz="1800" dirty="0">
                <a:latin typeface="Times New Roman" panose="02020603050405020304" pitchFamily="18" charset="0"/>
                <a:cs typeface="Times New Roman" panose="02020603050405020304" pitchFamily="18" charset="0"/>
              </a:rPr>
              <a:t>This code creates a 6-digit </a:t>
            </a:r>
            <a:r>
              <a:rPr lang="en-US" sz="1800" dirty="0" err="1">
                <a:latin typeface="Times New Roman" panose="02020603050405020304" pitchFamily="18" charset="0"/>
                <a:cs typeface="Times New Roman" panose="02020603050405020304" pitchFamily="18" charset="0"/>
              </a:rPr>
              <a:t>otp</a:t>
            </a:r>
            <a:r>
              <a:rPr lang="en-US" sz="1800" dirty="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Random.randint</a:t>
            </a:r>
            <a:r>
              <a:rPr lang="en-US" sz="1800" dirty="0">
                <a:latin typeface="Times New Roman" panose="02020603050405020304" pitchFamily="18" charset="0"/>
                <a:cs typeface="Times New Roman" panose="02020603050405020304" pitchFamily="18" charset="0"/>
              </a:rPr>
              <a:t>(0,9) creates a random no. between 0-9</a:t>
            </a:r>
          </a:p>
          <a:p>
            <a:pPr marL="342900" indent="-3429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Str(</a:t>
            </a:r>
            <a:r>
              <a:rPr lang="en-US" sz="1800" dirty="0" err="1">
                <a:latin typeface="Times New Roman" panose="02020603050405020304" pitchFamily="18" charset="0"/>
                <a:cs typeface="Times New Roman" panose="02020603050405020304" pitchFamily="18" charset="0"/>
              </a:rPr>
              <a:t>random.randint</a:t>
            </a:r>
            <a:r>
              <a:rPr lang="en-US" sz="1800" dirty="0">
                <a:latin typeface="Times New Roman" panose="02020603050405020304" pitchFamily="18" charset="0"/>
                <a:cs typeface="Times New Roman" panose="02020603050405020304" pitchFamily="18" charset="0"/>
              </a:rPr>
              <a:t>(0,9)) for I in range(6) creates a list of 6 random digits as string.</a:t>
            </a:r>
          </a:p>
          <a:p>
            <a:pPr marL="342900" indent="-3429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‘.join joins the list of 6 digits into a single string(</a:t>
            </a:r>
            <a:r>
              <a:rPr lang="en-US" sz="1800" dirty="0" err="1">
                <a:latin typeface="Times New Roman" panose="02020603050405020304" pitchFamily="18" charset="0"/>
                <a:cs typeface="Times New Roman" panose="02020603050405020304" pitchFamily="18" charset="0"/>
              </a:rPr>
              <a:t>eg.</a:t>
            </a:r>
            <a:r>
              <a:rPr lang="en-US" sz="1800" dirty="0">
                <a:latin typeface="Times New Roman" panose="02020603050405020304" pitchFamily="18" charset="0"/>
                <a:cs typeface="Times New Roman" panose="02020603050405020304" pitchFamily="18" charset="0"/>
              </a:rPr>
              <a:t> 458745)</a:t>
            </a:r>
          </a:p>
          <a:p>
            <a:pPr marL="342900" indent="-342900" algn="l">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So, OTP becomes a 6-digit string made of random numbers. </a:t>
            </a:r>
          </a:p>
        </p:txBody>
      </p:sp>
      <p:sp>
        <p:nvSpPr>
          <p:cNvPr id="2" name="TextBox 1">
            <a:extLst>
              <a:ext uri="{FF2B5EF4-FFF2-40B4-BE49-F238E27FC236}">
                <a16:creationId xmlns:a16="http://schemas.microsoft.com/office/drawing/2014/main" id="{847F6CA8-08E7-E624-DA68-4952787B6221}"/>
              </a:ext>
            </a:extLst>
          </p:cNvPr>
          <p:cNvSpPr txBox="1"/>
          <p:nvPr/>
        </p:nvSpPr>
        <p:spPr>
          <a:xfrm>
            <a:off x="727587" y="260555"/>
            <a:ext cx="789530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Python  script for the OTP verification system</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2C89C7F-F095-8024-7949-605DEB5D586B}"/>
              </a:ext>
            </a:extLst>
          </p:cNvPr>
          <p:cNvPicPr>
            <a:picLocks noChangeAspect="1"/>
          </p:cNvPicPr>
          <p:nvPr/>
        </p:nvPicPr>
        <p:blipFill>
          <a:blip r:embed="rId2">
            <a:extLst>
              <a:ext uri="{28A0092B-C50C-407E-A947-70E740481C1C}">
                <a14:useLocalDpi xmlns:a14="http://schemas.microsoft.com/office/drawing/2010/main" val="0"/>
              </a:ext>
            </a:extLst>
          </a:blip>
          <a:srcRect r="24165"/>
          <a:stretch/>
        </p:blipFill>
        <p:spPr>
          <a:xfrm>
            <a:off x="482197" y="1069436"/>
            <a:ext cx="8485237" cy="2103745"/>
          </a:xfrm>
          <a:prstGeom prst="rect">
            <a:avLst/>
          </a:prstGeom>
        </p:spPr>
      </p:pic>
    </p:spTree>
    <p:extLst>
      <p:ext uri="{BB962C8B-B14F-4D97-AF65-F5344CB8AC3E}">
        <p14:creationId xmlns:p14="http://schemas.microsoft.com/office/powerpoint/2010/main" val="1843942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1D82BF-51B8-1CDC-BA0D-E10BCC371678}"/>
              </a:ext>
            </a:extLst>
          </p:cNvPr>
          <p:cNvPicPr>
            <a:picLocks noChangeAspect="1"/>
          </p:cNvPicPr>
          <p:nvPr/>
        </p:nvPicPr>
        <p:blipFill>
          <a:blip r:embed="rId2">
            <a:extLst>
              <a:ext uri="{28A0092B-C50C-407E-A947-70E740481C1C}">
                <a14:useLocalDpi xmlns:a14="http://schemas.microsoft.com/office/drawing/2010/main" val="0"/>
              </a:ext>
            </a:extLst>
          </a:blip>
          <a:srcRect r="12357"/>
          <a:stretch/>
        </p:blipFill>
        <p:spPr>
          <a:xfrm>
            <a:off x="334298" y="167382"/>
            <a:ext cx="7934632" cy="1500187"/>
          </a:xfrm>
          <a:prstGeom prst="rect">
            <a:avLst/>
          </a:prstGeom>
        </p:spPr>
      </p:pic>
      <p:sp>
        <p:nvSpPr>
          <p:cNvPr id="12" name="Title 11">
            <a:extLst>
              <a:ext uri="{FF2B5EF4-FFF2-40B4-BE49-F238E27FC236}">
                <a16:creationId xmlns:a16="http://schemas.microsoft.com/office/drawing/2014/main" id="{6FE5DDBA-A01C-963D-CEFC-3DDCD7EEC40D}"/>
              </a:ext>
            </a:extLst>
          </p:cNvPr>
          <p:cNvSpPr>
            <a:spLocks noGrp="1"/>
          </p:cNvSpPr>
          <p:nvPr>
            <p:ph type="title"/>
          </p:nvPr>
        </p:nvSpPr>
        <p:spPr>
          <a:xfrm>
            <a:off x="334296" y="5365055"/>
            <a:ext cx="7934632" cy="1325563"/>
          </a:xfrm>
        </p:spPr>
        <p:txBody>
          <a:bodyPr>
            <a:norm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MIME.TEXT is used to format the email’s content.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Header (subject , from ,to ) are set for the email.</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6973B047-D9E2-38DA-12ED-C6CCEE1D5E55}"/>
              </a:ext>
            </a:extLst>
          </p:cNvPr>
          <p:cNvSpPr>
            <a:spLocks noGrp="1"/>
          </p:cNvSpPr>
          <p:nvPr>
            <p:ph type="body" idx="4294967295"/>
          </p:nvPr>
        </p:nvSpPr>
        <p:spPr>
          <a:xfrm>
            <a:off x="334297" y="1879347"/>
            <a:ext cx="7934632" cy="1500187"/>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     The function takes two arguments:</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Email : the recipient’s email address.</a:t>
            </a:r>
          </a:p>
          <a:p>
            <a:pPr marL="342900" indent="-34290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Otp</a:t>
            </a:r>
            <a:r>
              <a:rPr lang="en-US" sz="1800" dirty="0">
                <a:latin typeface="Times New Roman" panose="02020603050405020304" pitchFamily="18" charset="0"/>
                <a:cs typeface="Times New Roman" panose="02020603050405020304" pitchFamily="18" charset="0"/>
              </a:rPr>
              <a:t> : the one-time-password string that we want to send.</a:t>
            </a:r>
          </a:p>
          <a:p>
            <a:pPr marL="342900" indent="-34290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Sender_email</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sender_password</a:t>
            </a:r>
            <a:r>
              <a:rPr lang="en-US" sz="1800" dirty="0">
                <a:latin typeface="Times New Roman" panose="02020603050405020304" pitchFamily="18" charset="0"/>
                <a:cs typeface="Times New Roman" panose="02020603050405020304" pitchFamily="18" charset="0"/>
              </a:rPr>
              <a:t> , subject , body is the general format of email.</a:t>
            </a:r>
            <a:endParaRPr lang="en-IN" sz="18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8C1F8855-48DA-916D-902F-C555E8F274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4296" y="3956661"/>
            <a:ext cx="7934632" cy="1215107"/>
          </a:xfrm>
          <a:prstGeom prst="rect">
            <a:avLst/>
          </a:prstGeom>
        </p:spPr>
      </p:pic>
    </p:spTree>
    <p:extLst>
      <p:ext uri="{BB962C8B-B14F-4D97-AF65-F5344CB8AC3E}">
        <p14:creationId xmlns:p14="http://schemas.microsoft.com/office/powerpoint/2010/main" val="1356987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4E1158-E620-455B-EFEF-3D138A877E5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1332" y="459532"/>
            <a:ext cx="9157467" cy="1978868"/>
          </a:xfrm>
          <a:prstGeom prst="rect">
            <a:avLst/>
          </a:prstGeom>
        </p:spPr>
      </p:pic>
      <p:sp>
        <p:nvSpPr>
          <p:cNvPr id="6" name="Rectangle 1">
            <a:extLst>
              <a:ext uri="{FF2B5EF4-FFF2-40B4-BE49-F238E27FC236}">
                <a16:creationId xmlns:a16="http://schemas.microsoft.com/office/drawing/2014/main" id="{28A1BAC1-EADE-B9EF-D9BD-D38A94F2DB6C}"/>
              </a:ext>
            </a:extLst>
          </p:cNvPr>
          <p:cNvSpPr>
            <a:spLocks noGrp="1" noChangeArrowheads="1"/>
          </p:cNvSpPr>
          <p:nvPr>
            <p:ph type="body" idx="1"/>
          </p:nvPr>
        </p:nvSpPr>
        <p:spPr bwMode="auto">
          <a:xfrm>
            <a:off x="291332" y="2572941"/>
            <a:ext cx="942293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800" dirty="0">
              <a:solidFill>
                <a:schemeClr val="tx1"/>
              </a:solidFill>
              <a:highlight>
                <a:srgbClr val="000000"/>
              </a:highligh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Connects to Gmail’s SNTP server using TLS (secure connection).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solidFill>
                  <a:schemeClr val="tx1"/>
                </a:solidFill>
                <a:latin typeface="Times New Roman" panose="02020603050405020304" pitchFamily="18" charset="0"/>
                <a:cs typeface="Times New Roman" panose="02020603050405020304" pitchFamily="18" charset="0"/>
              </a:rPr>
              <a:t>Sends the email with the </a:t>
            </a:r>
            <a:r>
              <a:rPr lang="en-US" altLang="en-US" sz="1800" dirty="0" err="1">
                <a:solidFill>
                  <a:schemeClr val="tx1"/>
                </a:solidFill>
                <a:latin typeface="Times New Roman" panose="02020603050405020304" pitchFamily="18" charset="0"/>
                <a:cs typeface="Times New Roman" panose="02020603050405020304" pitchFamily="18" charset="0"/>
              </a:rPr>
              <a:t>otp</a:t>
            </a:r>
            <a:r>
              <a:rPr lang="en-US" altLang="en-US" sz="1800" dirty="0">
                <a:solidFill>
                  <a:schemeClr val="tx1"/>
                </a:solidFill>
                <a:latin typeface="Times New Roman" panose="02020603050405020304" pitchFamily="18" charset="0"/>
                <a:cs typeface="Times New Roman" panose="02020603050405020304" pitchFamily="18" charset="0"/>
              </a:rPr>
              <a:t> to the user.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Server.login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Authenticates with </a:t>
            </a:r>
            <a:r>
              <a:rPr lang="en-US" altLang="en-US" sz="1800" dirty="0">
                <a:solidFill>
                  <a:schemeClr val="tx1"/>
                </a:solidFill>
                <a:latin typeface="Times New Roman" panose="02020603050405020304" pitchFamily="18" charset="0"/>
                <a:cs typeface="Times New Roman" panose="02020603050405020304" pitchFamily="18" charset="0"/>
              </a:rPr>
              <a:t>Gmail.</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Server.sendmail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sends the email from the sender to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recipents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err="1">
                <a:solidFill>
                  <a:schemeClr val="tx1"/>
                </a:solidFill>
                <a:latin typeface="Times New Roman" panose="02020603050405020304" pitchFamily="18" charset="0"/>
                <a:cs typeface="Times New Roman" panose="02020603050405020304" pitchFamily="18" charset="0"/>
              </a:rPr>
              <a:t>Server.starttls</a:t>
            </a:r>
            <a:r>
              <a:rPr lang="en-US" altLang="en-US" sz="1800" dirty="0">
                <a:solidFill>
                  <a:schemeClr val="tx1"/>
                </a:solidFill>
                <a:latin typeface="Times New Roman" panose="02020603050405020304" pitchFamily="18" charset="0"/>
                <a:cs typeface="Times New Roman" panose="02020603050405020304" pitchFamily="18" charset="0"/>
              </a:rPr>
              <a:t> : this first connect in plain text then then upgrades to encrypted secure list.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solidFill>
                  <a:schemeClr val="tx1"/>
                </a:solidFill>
                <a:latin typeface="Times New Roman" panose="02020603050405020304" pitchFamily="18" charset="0"/>
                <a:cs typeface="Times New Roman" panose="02020603050405020304" pitchFamily="18" charset="0"/>
              </a:rPr>
              <a:t>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xcept exception as e : this ensures that if anything goes wrong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Invalid password, network issues), </a:t>
            </a:r>
          </a:p>
          <a:p>
            <a:pPr marL="285750" indent="-285750" defTabSz="914400" eaLnBrk="0" fontAlgn="base" hangingPunct="0">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catches the error and prints a readable message. It also prevents program from crashing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unexpectably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lang="en-US" altLang="en-US" sz="1800" dirty="0">
                <a:solidFill>
                  <a:schemeClr val="tx1"/>
                </a:solidFill>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0293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1AAE8A6-8018-43E6-7C79-610D3FDBA48F}"/>
              </a:ext>
            </a:extLst>
          </p:cNvPr>
          <p:cNvSpPr>
            <a:spLocks noGrp="1"/>
          </p:cNvSpPr>
          <p:nvPr>
            <p:ph type="body" idx="1"/>
          </p:nvPr>
        </p:nvSpPr>
        <p:spPr>
          <a:xfrm>
            <a:off x="214669" y="2328043"/>
            <a:ext cx="8998157" cy="1100957"/>
          </a:xfrm>
        </p:spPr>
        <p:txBody>
          <a:bodyPr>
            <a:normAutofit/>
          </a:bodyPr>
          <a:lstStyle/>
          <a:p>
            <a:pPr marL="342900" indent="-3429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Prompt the user to enter the OTP they received via mail</a:t>
            </a:r>
            <a:r>
              <a:rPr lang="en-US" sz="18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Comparing the generated OTP and entered OTP , and returns ‘True’ is they match otherwise ‘False’.</a:t>
            </a:r>
          </a:p>
          <a:p>
            <a:pPr marL="342900" indent="-34290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C6EF488-677C-F129-ACA5-3684F04F7830}"/>
              </a:ext>
            </a:extLst>
          </p:cNvPr>
          <p:cNvPicPr>
            <a:picLocks noChangeAspect="1"/>
          </p:cNvPicPr>
          <p:nvPr/>
        </p:nvPicPr>
        <p:blipFill>
          <a:blip r:embed="rId2">
            <a:extLst>
              <a:ext uri="{28A0092B-C50C-407E-A947-70E740481C1C}">
                <a14:useLocalDpi xmlns:a14="http://schemas.microsoft.com/office/drawing/2010/main" val="0"/>
              </a:ext>
            </a:extLst>
          </a:blip>
          <a:srcRect t="1550" r="13978" b="-1550"/>
          <a:stretch/>
        </p:blipFill>
        <p:spPr>
          <a:xfrm>
            <a:off x="280619" y="238178"/>
            <a:ext cx="8932207" cy="1659448"/>
          </a:xfrm>
          <a:prstGeom prst="rect">
            <a:avLst/>
          </a:prstGeom>
        </p:spPr>
      </p:pic>
    </p:spTree>
    <p:extLst>
      <p:ext uri="{BB962C8B-B14F-4D97-AF65-F5344CB8AC3E}">
        <p14:creationId xmlns:p14="http://schemas.microsoft.com/office/powerpoint/2010/main" val="2881472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B75C3FE-B8D1-4C3B-8FB3-2250DB4475E6}"/>
              </a:ext>
            </a:extLst>
          </p:cNvPr>
          <p:cNvSpPr>
            <a:spLocks noGrp="1"/>
          </p:cNvSpPr>
          <p:nvPr>
            <p:ph type="body" idx="1"/>
          </p:nvPr>
        </p:nvSpPr>
        <p:spPr>
          <a:xfrm>
            <a:off x="130550" y="3667937"/>
            <a:ext cx="9593554" cy="2339573"/>
          </a:xfrm>
        </p:spPr>
        <p:txBody>
          <a:bodyPr>
            <a:normAutofit/>
          </a:bodyPr>
          <a:lstStyle/>
          <a:p>
            <a:r>
              <a:rPr lang="en-US" sz="1800" dirty="0">
                <a:solidFill>
                  <a:schemeClr val="tx1"/>
                </a:solidFill>
                <a:latin typeface="Times New Roman" panose="02020603050405020304" pitchFamily="18" charset="0"/>
                <a:cs typeface="Times New Roman" panose="02020603050405020304" pitchFamily="18" charset="0"/>
              </a:rPr>
              <a:t>This python code defines a main() function that runs a complete OTP verification     process including:</a:t>
            </a:r>
          </a:p>
          <a:p>
            <a:pPr marL="342900" indent="-3429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Asking for the user’s email.</a:t>
            </a:r>
          </a:p>
          <a:p>
            <a:pPr marL="342900" indent="-3429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Generating and sending OTP.</a:t>
            </a:r>
          </a:p>
          <a:p>
            <a:pPr marL="342900" indent="-3429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Allowing the user’s up to 5 attempts to enter the correct OTP.</a:t>
            </a:r>
          </a:p>
          <a:p>
            <a:pPr marL="342900" indent="-3429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Granting or denying access based on the correctness of the OTP.</a:t>
            </a:r>
          </a:p>
          <a:p>
            <a:pPr marL="342900" indent="-34290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DF7A4EAE-5FDE-6FFF-E7D6-C2EA08E02B3E}"/>
              </a:ext>
            </a:extLst>
          </p:cNvPr>
          <p:cNvPicPr>
            <a:picLocks noChangeAspect="1"/>
          </p:cNvPicPr>
          <p:nvPr/>
        </p:nvPicPr>
        <p:blipFill>
          <a:blip r:embed="rId2">
            <a:extLst>
              <a:ext uri="{28A0092B-C50C-407E-A947-70E740481C1C}">
                <a14:useLocalDpi xmlns:a14="http://schemas.microsoft.com/office/drawing/2010/main" val="0"/>
              </a:ext>
            </a:extLst>
          </a:blip>
          <a:srcRect r="19558"/>
          <a:stretch/>
        </p:blipFill>
        <p:spPr>
          <a:xfrm>
            <a:off x="130550" y="697717"/>
            <a:ext cx="9249424" cy="2492346"/>
          </a:xfrm>
          <a:prstGeom prst="rect">
            <a:avLst/>
          </a:prstGeom>
        </p:spPr>
      </p:pic>
    </p:spTree>
    <p:extLst>
      <p:ext uri="{BB962C8B-B14F-4D97-AF65-F5344CB8AC3E}">
        <p14:creationId xmlns:p14="http://schemas.microsoft.com/office/powerpoint/2010/main" val="293863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6B2C1-575F-7253-B61A-B09DB567C8E7}"/>
              </a:ext>
            </a:extLst>
          </p:cNvPr>
          <p:cNvSpPr>
            <a:spLocks noGrp="1"/>
          </p:cNvSpPr>
          <p:nvPr>
            <p:ph type="title"/>
          </p:nvPr>
        </p:nvSpPr>
        <p:spPr>
          <a:xfrm>
            <a:off x="677334" y="609599"/>
            <a:ext cx="9754692" cy="4748982"/>
          </a:xfrm>
        </p:spPr>
        <p:txBody>
          <a:bodyPr>
            <a:normAutofit/>
          </a:bodyPr>
          <a:lstStyle/>
          <a:p>
            <a:r>
              <a:rPr lang="en-US" dirty="0"/>
              <a:t>                     </a:t>
            </a:r>
            <a:br>
              <a:rPr lang="en-US" dirty="0"/>
            </a:br>
            <a:br>
              <a:rPr lang="en-US" dirty="0"/>
            </a:br>
            <a:br>
              <a:rPr lang="en-US" dirty="0"/>
            </a:br>
            <a:br>
              <a:rPr lang="en-US" dirty="0"/>
            </a:br>
            <a:r>
              <a:rPr lang="en-US" dirty="0"/>
              <a:t>                           </a:t>
            </a:r>
            <a:r>
              <a:rPr lang="en-US" b="1" dirty="0">
                <a:ln w="12700">
                  <a:solidFill>
                    <a:schemeClr val="tx1">
                      <a:lumMod val="75000"/>
                      <a:lumOff val="25000"/>
                    </a:schemeClr>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endParaRPr lang="en-IN" dirty="0">
              <a:ln w="12700">
                <a:solidFill>
                  <a:schemeClr val="tx1">
                    <a:lumMod val="75000"/>
                    <a:lumOff val="25000"/>
                  </a:schemeClr>
                </a:solidFill>
                <a:prstDash val="solid"/>
              </a:ln>
            </a:endParaRPr>
          </a:p>
        </p:txBody>
      </p:sp>
    </p:spTree>
    <p:extLst>
      <p:ext uri="{BB962C8B-B14F-4D97-AF65-F5344CB8AC3E}">
        <p14:creationId xmlns:p14="http://schemas.microsoft.com/office/powerpoint/2010/main" val="9909512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122</TotalTime>
  <Words>512</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Roboto</vt:lpstr>
      <vt:lpstr>SofiaPro</vt:lpstr>
      <vt:lpstr>Times New Roman</vt:lpstr>
      <vt:lpstr>Trebuchet MS</vt:lpstr>
      <vt:lpstr>Wingdings 3</vt:lpstr>
      <vt:lpstr>Facet</vt:lpstr>
      <vt:lpstr>Capstone Project </vt:lpstr>
      <vt:lpstr>Problem Statement: You are tasked with developing an OTP (One-Time Password) verification system in Python. The system should generate a 6-digit OTP and send it to the user's email address for verification. Upon receiving the OTP, the user should enter it into the system for validation. If the entered OTP matches the generated OTP, access should be granted; otherwise, access should be denied.   </vt:lpstr>
      <vt:lpstr>PowerPoint Presentation</vt:lpstr>
      <vt:lpstr>MIME.TEXT is used to format the email’s content. Header (subject , from ,to ) are set for the email.  </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Satyam pratap Singh</dc:creator>
  <cp:lastModifiedBy>Satyam pratap Singh</cp:lastModifiedBy>
  <cp:revision>3</cp:revision>
  <dcterms:created xsi:type="dcterms:W3CDTF">2025-05-12T09:11:04Z</dcterms:created>
  <dcterms:modified xsi:type="dcterms:W3CDTF">2025-05-13T16:54:59Z</dcterms:modified>
</cp:coreProperties>
</file>