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F3441-D71D-43EF-B5E1-A882B657431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AC95-1820-4385-A5DC-4996C0C4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-TWUQxHtZiqODB1S1FZNEREUz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Daddy" TargetMode="External"/><Relationship Id="rId2" Type="http://schemas.openxmlformats.org/officeDocument/2006/relationships/hyperlink" Target="https://en.wikipedia.org/wiki/Digital_wal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dian_rupee" TargetMode="External"/><Relationship Id="rId5" Type="http://schemas.openxmlformats.org/officeDocument/2006/relationships/hyperlink" Target="https://en.wikipedia.org/w/index.php?title=ITZCash&amp;action=edit&amp;redlink=1" TargetMode="External"/><Relationship Id="rId4" Type="http://schemas.openxmlformats.org/officeDocument/2006/relationships/hyperlink" Target="https://en.wikipedia.org/wiki/Pay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AND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: SATYAM PUNIYA (RA1511008010409)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Selenium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Selenium is a robust set of tools that supports rapid development of test automation for web-based applications.</a:t>
            </a:r>
          </a:p>
          <a:p>
            <a:pPr lvl="0"/>
            <a:r>
              <a:rPr lang="en-US" sz="2400" dirty="0"/>
              <a:t>Selenium provides a rich set of testing functions specifically geared to the needs of testing of a web application. </a:t>
            </a:r>
          </a:p>
          <a:p>
            <a:pPr lvl="0"/>
            <a:r>
              <a:rPr lang="en-US" sz="2400" dirty="0"/>
              <a:t>Selenium operations are highly flexible, allowing many options for locating UI elements and comparing expected test results against actual application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9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Selenium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73383"/>
            <a:ext cx="9601200" cy="3581400"/>
          </a:xfrm>
        </p:spPr>
        <p:txBody>
          <a:bodyPr/>
          <a:lstStyle/>
          <a:p>
            <a:pPr lvl="0"/>
            <a:r>
              <a:rPr lang="en-US" sz="2400" dirty="0"/>
              <a:t>Supports Cross Browser Testing. The Selenium tests can be run on multiple browsers.</a:t>
            </a:r>
          </a:p>
          <a:p>
            <a:pPr lvl="0"/>
            <a:r>
              <a:rPr lang="en-US" sz="2400" dirty="0"/>
              <a:t>Allows scripting in several languages like Java, C#, PHP and Python.</a:t>
            </a:r>
          </a:p>
          <a:p>
            <a:pPr lvl="0"/>
            <a:r>
              <a:rPr lang="en-US" sz="2400" dirty="0"/>
              <a:t>Assertion statements provide an efficient way of comparing expected and actual results.</a:t>
            </a:r>
          </a:p>
          <a:p>
            <a:pPr lvl="0"/>
            <a:r>
              <a:rPr lang="en-US" sz="2400" dirty="0"/>
              <a:t>Inbuilt reporting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0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2" y="302078"/>
            <a:ext cx="9601200" cy="1485900"/>
          </a:xfrm>
        </p:spPr>
        <p:txBody>
          <a:bodyPr/>
          <a:lstStyle/>
          <a:p>
            <a:r>
              <a:rPr lang="en-US" u="sng" dirty="0"/>
              <a:t>SELENIUM IDE USER INTERFACE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elenium-id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03" y="1554480"/>
            <a:ext cx="5421085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9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General Selenium Commands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86445"/>
            <a:ext cx="9601200" cy="35814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clicking a link - </a:t>
            </a:r>
            <a:r>
              <a:rPr lang="en-US" sz="2400" i="1" dirty="0"/>
              <a:t>click</a:t>
            </a:r>
            <a:r>
              <a:rPr lang="en-US" sz="2400" dirty="0"/>
              <a:t> or </a:t>
            </a:r>
            <a:r>
              <a:rPr lang="en-US" sz="2400" i="1" dirty="0" err="1"/>
              <a:t>clickAndWait</a:t>
            </a:r>
            <a:r>
              <a:rPr lang="en-US" sz="2400" dirty="0"/>
              <a:t> commands </a:t>
            </a:r>
          </a:p>
          <a:p>
            <a:pPr lvl="0"/>
            <a:r>
              <a:rPr lang="en-US" sz="2400" dirty="0"/>
              <a:t>entering values - </a:t>
            </a:r>
            <a:r>
              <a:rPr lang="en-US" sz="2400" i="1" dirty="0"/>
              <a:t>type</a:t>
            </a:r>
            <a:r>
              <a:rPr lang="en-US" sz="2400" dirty="0"/>
              <a:t> command </a:t>
            </a:r>
          </a:p>
          <a:p>
            <a:pPr lvl="0"/>
            <a:r>
              <a:rPr lang="en-US" sz="2400" dirty="0"/>
              <a:t>selecting options from a drop-down </a:t>
            </a:r>
            <a:r>
              <a:rPr lang="en-US" sz="2400" dirty="0" err="1"/>
              <a:t>listbox</a:t>
            </a:r>
            <a:r>
              <a:rPr lang="en-US" sz="2400" dirty="0"/>
              <a:t> - </a:t>
            </a:r>
            <a:r>
              <a:rPr lang="en-US" sz="2400" i="1" dirty="0"/>
              <a:t>select</a:t>
            </a:r>
            <a:r>
              <a:rPr lang="en-US" sz="2400" dirty="0"/>
              <a:t> command </a:t>
            </a:r>
          </a:p>
          <a:p>
            <a:pPr lvl="0"/>
            <a:r>
              <a:rPr lang="en-US" sz="2400" dirty="0"/>
              <a:t>clicking checkboxes or radio buttons - </a:t>
            </a:r>
            <a:r>
              <a:rPr lang="en-US" sz="2400" i="1" dirty="0"/>
              <a:t>click</a:t>
            </a:r>
            <a:r>
              <a:rPr lang="en-US" sz="2400" dirty="0"/>
              <a:t> command </a:t>
            </a:r>
          </a:p>
        </p:txBody>
      </p:sp>
    </p:spTree>
    <p:extLst>
      <p:ext uri="{BB962C8B-B14F-4D97-AF65-F5344CB8AC3E}">
        <p14:creationId xmlns:p14="http://schemas.microsoft.com/office/powerpoint/2010/main" val="264205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Creating a Test Suite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79714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In the Selenium IDE you can create any number of test cases and save them as test suite.</a:t>
            </a:r>
          </a:p>
          <a:p>
            <a:pPr lvl="0"/>
            <a:r>
              <a:rPr lang="en-US" dirty="0"/>
              <a:t>To Run the test Suite click on the “Play entire test suite” button as shown below.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74" y="2770414"/>
            <a:ext cx="2844165" cy="359981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56755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Playing The test Suite with Test Runner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Test Runner allows you to run the test case in a browser  loaded with the Selenium-Core  </a:t>
            </a:r>
            <a:r>
              <a:rPr lang="en-US" dirty="0" err="1"/>
              <a:t>TestRunner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Test runner is invoked by clicking the below  Shown button in the </a:t>
            </a:r>
            <a:r>
              <a:rPr lang="en-US" dirty="0" smtClean="0"/>
              <a:t>IDE</a:t>
            </a:r>
            <a:endParaRPr lang="en-US" dirty="0"/>
          </a:p>
          <a:p>
            <a:pPr lvl="0"/>
            <a:r>
              <a:rPr lang="en-US" dirty="0"/>
              <a:t>On Clicking the Test Runner Button you will the window as seen in the next slide.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2" y="4676775"/>
            <a:ext cx="38004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72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Assertions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 </a:t>
            </a:r>
            <a:endParaRPr lang="en-US" sz="2400" dirty="0"/>
          </a:p>
          <a:p>
            <a:pPr lvl="0"/>
            <a:r>
              <a:rPr lang="en-US" sz="2400" dirty="0"/>
              <a:t>Assertions are same as Verifications. The only difference is, if the assertions fail the script will abort. But the script will continue run in case a verification point fails.</a:t>
            </a:r>
          </a:p>
          <a:p>
            <a:pPr lvl="0"/>
            <a:r>
              <a:rPr lang="en-US" sz="2400" dirty="0"/>
              <a:t>The steps for inserting the assertions is same as that of verification point.</a:t>
            </a:r>
          </a:p>
          <a:p>
            <a:pPr lvl="0"/>
            <a:r>
              <a:rPr lang="en-US" sz="2400" dirty="0"/>
              <a:t>While recording Right Click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Show all commands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select an assertion.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4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Running a </a:t>
            </a:r>
            <a:r>
              <a:rPr lang="en-US" b="1" u="sng" dirty="0" smtClean="0"/>
              <a:t>Selenium </a:t>
            </a:r>
            <a:r>
              <a:rPr lang="en-US" b="1" u="sng" dirty="0"/>
              <a:t>Test on Different Browsers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Record a test case using selenium IDE and save it as “Test1.html” (say).</a:t>
            </a:r>
          </a:p>
          <a:p>
            <a:pPr lvl="0"/>
            <a:r>
              <a:rPr lang="en-US" sz="2400" dirty="0"/>
              <a:t>Record another test case using selenium IDE and save its as “Test3.html” (say).</a:t>
            </a:r>
          </a:p>
          <a:p>
            <a:pPr lvl="0"/>
            <a:r>
              <a:rPr lang="en-US" sz="2400" dirty="0"/>
              <a:t>In this way you can record any number of test case using selenium IDE and save them as &lt;filename&gt;.html</a:t>
            </a:r>
          </a:p>
          <a:p>
            <a:pPr lvl="0"/>
            <a:r>
              <a:rPr lang="en-US" sz="2400" dirty="0"/>
              <a:t>Then Create a New Test Suite using the File Menu. See the Image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2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22" y="1638979"/>
            <a:ext cx="5735955" cy="305752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11425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Selenium Test Case Development Using Java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Required Software :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Selenium RC Server jar , Selenium Java Client Driver jar , JDK 1.6 +, Eclipse (or any other IDE), Junit jar and </a:t>
            </a:r>
            <a:r>
              <a:rPr lang="en-US" sz="2400" dirty="0" err="1"/>
              <a:t>testng</a:t>
            </a:r>
            <a:r>
              <a:rPr lang="en-US" sz="2400" dirty="0"/>
              <a:t> jar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For building the frame work we require continuous build integration tools like Ant, Maven or cruise control.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IN" b="1" dirty="0"/>
              <a:t>BOUT THE </a:t>
            </a:r>
            <a:r>
              <a:rPr lang="en-US" b="1" dirty="0"/>
              <a:t>C</a:t>
            </a:r>
            <a:r>
              <a:rPr lang="en-IN" b="1" dirty="0"/>
              <a:t>OMPANY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MobiKwik</a:t>
            </a:r>
            <a:r>
              <a:rPr lang="en-US" sz="2400" dirty="0"/>
              <a:t> is available for use at more than 2,50,000 online and offline avenues. Get </a:t>
            </a:r>
            <a:r>
              <a:rPr lang="en-US" sz="2400" dirty="0" err="1"/>
              <a:t>kwik</a:t>
            </a:r>
            <a:r>
              <a:rPr lang="en-US" sz="2400" dirty="0"/>
              <a:t>, hassle-free payments that are super-secure!  </a:t>
            </a:r>
            <a:r>
              <a:rPr lang="en-IN" sz="2400" dirty="0"/>
              <a:t>T</a:t>
            </a:r>
            <a:r>
              <a:rPr lang="en-US" sz="2400" dirty="0"/>
              <a:t>he wallet app </a:t>
            </a:r>
            <a:r>
              <a:rPr lang="en-IN" sz="2400" dirty="0"/>
              <a:t>is used </a:t>
            </a:r>
            <a:r>
              <a:rPr lang="en-US" sz="2400" dirty="0"/>
              <a:t>to browse the biggest online, retail and fashion stores. </a:t>
            </a:r>
          </a:p>
          <a:p>
            <a:r>
              <a:rPr lang="en-US" sz="2400" dirty="0" err="1"/>
              <a:t>MobiKwik</a:t>
            </a:r>
            <a:r>
              <a:rPr lang="en-US" sz="2400" dirty="0"/>
              <a:t> is super-safe. Each and every penny stored in your wallet is well accounted for. You can also use the extra in-app security settings available on all mobile platforms </a:t>
            </a:r>
            <a:r>
              <a:rPr lang="en-US" sz="2400" dirty="0" err="1"/>
              <a:t>MobiKwik</a:t>
            </a:r>
            <a:r>
              <a:rPr lang="en-US" sz="2400" dirty="0"/>
              <a:t> is operational on. These are Android, Windows and iOS. All services of </a:t>
            </a:r>
            <a:r>
              <a:rPr lang="en-US" sz="2400" dirty="0" err="1"/>
              <a:t>MobiKwik</a:t>
            </a:r>
            <a:r>
              <a:rPr lang="en-US" sz="2400" dirty="0"/>
              <a:t> are also available via a desktop site and a mobile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5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FINAL PROJECT 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667"/>
            <a:ext cx="9601200" cy="485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In my final project I was told to automate the </a:t>
            </a:r>
            <a:r>
              <a:rPr lang="en-US" dirty="0" err="1"/>
              <a:t>MobiKwik</a:t>
            </a:r>
            <a:r>
              <a:rPr lang="en-US" dirty="0"/>
              <a:t> Hotels website as I was a part of the Hotels team. I had to make a program in java that would automate the whole website using Selenium WebDriver which could be </a:t>
            </a:r>
            <a:r>
              <a:rPr lang="en-US" dirty="0" err="1"/>
              <a:t>firefoxdriver</a:t>
            </a:r>
            <a:r>
              <a:rPr lang="en-US" dirty="0"/>
              <a:t> or </a:t>
            </a:r>
            <a:r>
              <a:rPr lang="en-US" dirty="0" err="1"/>
              <a:t>chromedriver</a:t>
            </a:r>
            <a:r>
              <a:rPr lang="en-US" dirty="0"/>
              <a:t>. I personally learnt a lot about automation , which includes how to inspect any </a:t>
            </a:r>
            <a:r>
              <a:rPr lang="en-US" dirty="0" err="1"/>
              <a:t>WebElement</a:t>
            </a:r>
            <a:r>
              <a:rPr lang="en-US" dirty="0"/>
              <a:t> and find out its </a:t>
            </a:r>
            <a:r>
              <a:rPr lang="en-US" dirty="0" err="1"/>
              <a:t>Xpath</a:t>
            </a:r>
            <a:r>
              <a:rPr lang="en-US" dirty="0"/>
              <a:t> or a designated id by which the </a:t>
            </a:r>
            <a:r>
              <a:rPr lang="en-US" dirty="0" err="1"/>
              <a:t>WebElement</a:t>
            </a:r>
            <a:r>
              <a:rPr lang="en-US" dirty="0"/>
              <a:t> could be easily found out.  </a:t>
            </a:r>
          </a:p>
          <a:p>
            <a:r>
              <a:rPr lang="en-US" dirty="0"/>
              <a:t>I was personally guided by </a:t>
            </a:r>
            <a:r>
              <a:rPr lang="en-US" dirty="0" err="1"/>
              <a:t>Mr.Saarthak</a:t>
            </a:r>
            <a:r>
              <a:rPr lang="en-US" dirty="0"/>
              <a:t> Vats (Product Manager) </a:t>
            </a:r>
            <a:r>
              <a:rPr lang="en-US" dirty="0" err="1"/>
              <a:t>OneMobiKwik</a:t>
            </a:r>
            <a:r>
              <a:rPr lang="en-US" dirty="0"/>
              <a:t> Solutions </a:t>
            </a:r>
            <a:r>
              <a:rPr lang="en-US" dirty="0" err="1"/>
              <a:t>Pvt</a:t>
            </a:r>
            <a:r>
              <a:rPr lang="en-US" dirty="0"/>
              <a:t> Ltd. The overall  experience of sitting and working in an office was absolutely fantastic. I met some wonderful people there many of which usually guided me so I can thrive in my future.  </a:t>
            </a:r>
          </a:p>
          <a:p>
            <a:r>
              <a:rPr lang="en-US" dirty="0"/>
              <a:t>It was an experience of a lifetime and I would personally thank everybody who was a part of </a:t>
            </a:r>
            <a:r>
              <a:rPr lang="en-US" dirty="0" err="1"/>
              <a:t>it.I</a:t>
            </a:r>
            <a:r>
              <a:rPr lang="en-US" dirty="0"/>
              <a:t> will never forget an experience like this.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3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7" y="21717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3600" u="sng" dirty="0"/>
              <a:t>THE GOOGLE DRIVE LINK FOR THE PROJECT : </a:t>
            </a: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u="sng" dirty="0">
                <a:hlinkClick r:id="rId2"/>
              </a:rPr>
              <a:t>https://drive.google.com/open?id=0B-TWUQxHtZiqODB1S1FZNEREUzA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06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 </a:t>
            </a:r>
            <a:endParaRPr lang="en-US" dirty="0"/>
          </a:p>
          <a:p>
            <a:r>
              <a:rPr lang="en-US" dirty="0"/>
              <a:t>The course </a:t>
            </a:r>
            <a:r>
              <a:rPr lang="en-IN" dirty="0"/>
              <a:t>was mainly</a:t>
            </a:r>
            <a:r>
              <a:rPr lang="en-US" dirty="0"/>
              <a:t> for software testing professionals and anyone who is interested in planning and performing web application performance tests. The main goal of the training program </a:t>
            </a:r>
            <a:r>
              <a:rPr lang="en-IN" dirty="0"/>
              <a:t>was</a:t>
            </a:r>
            <a:r>
              <a:rPr lang="en-US" dirty="0"/>
              <a:t> to define the process, tools, issues and challenges for the performance testing in a variety of web environments. The course has two levels. Fundamental Level</a:t>
            </a:r>
            <a:r>
              <a:rPr lang="en-IN" dirty="0"/>
              <a:t>, which</a:t>
            </a:r>
            <a:r>
              <a:rPr lang="en-US" dirty="0"/>
              <a:t> address</a:t>
            </a:r>
            <a:r>
              <a:rPr lang="en-IN" dirty="0" err="1"/>
              <a:t>es</a:t>
            </a:r>
            <a:r>
              <a:rPr lang="en-US" dirty="0"/>
              <a:t> for professionals requiring to have a basic understanding of performance testing. However, they can</a:t>
            </a:r>
            <a:r>
              <a:rPr lang="en-IN" dirty="0"/>
              <a:t> further</a:t>
            </a:r>
            <a:r>
              <a:rPr lang="en-US" dirty="0"/>
              <a:t> move </a:t>
            </a:r>
            <a:r>
              <a:rPr lang="en-IN" dirty="0"/>
              <a:t>on </a:t>
            </a:r>
            <a:r>
              <a:rPr lang="en-US" dirty="0"/>
              <a:t>to Advance Level in order to learn the in-depth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4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Training</a:t>
            </a:r>
            <a:r>
              <a:rPr lang="en-US" b="1" dirty="0"/>
              <a:t> Objective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80713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following were the traits that were taught and accomplished in the entire training period</a:t>
            </a:r>
            <a:r>
              <a:rPr lang="en-IN" dirty="0" smtClean="0"/>
              <a:t>:</a:t>
            </a:r>
            <a:r>
              <a:rPr lang="en-IN" dirty="0"/>
              <a:t> </a:t>
            </a:r>
            <a:endParaRPr lang="en-US" dirty="0"/>
          </a:p>
          <a:p>
            <a:pPr lvl="0"/>
            <a:r>
              <a:rPr lang="en-US" dirty="0"/>
              <a:t>Examine performance requirements and ensure that the requirements are realistic and achievable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Specify what types of performance tests are required and create tests, test cases and test scripts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Communicate adequately with appropriate technical personnel to ensure that the correct test environments are set </a:t>
            </a:r>
            <a:r>
              <a:rPr lang="en-US" dirty="0" smtClean="0"/>
              <a:t>up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Understand the capabilities of performance testing tools and make a significant contribution to tool selection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Execute performance tests and analyze the </a:t>
            </a:r>
            <a:r>
              <a:rPr lang="en-US" dirty="0" smtClean="0"/>
              <a:t>results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Make a contribution to diagnosing performance 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Understand how to test a site’s reliability and scalability prior to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348" y="1136468"/>
            <a:ext cx="9601200" cy="4809309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MobiKwik</a:t>
            </a:r>
            <a:r>
              <a:rPr lang="en-US" sz="2400" dirty="0" smtClean="0"/>
              <a:t> </a:t>
            </a:r>
            <a:r>
              <a:rPr lang="en-US" sz="2400" dirty="0"/>
              <a:t>received the coveted </a:t>
            </a:r>
            <a:r>
              <a:rPr lang="en-US" sz="2400" dirty="0" err="1"/>
              <a:t>PrePaid</a:t>
            </a:r>
            <a:r>
              <a:rPr lang="en-US" sz="2400" dirty="0"/>
              <a:t> Payment Instrument license from the Reserve Bank of India on 18 July, 2013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BookMyShow</a:t>
            </a:r>
            <a:r>
              <a:rPr lang="en-US" sz="2400" dirty="0"/>
              <a:t>, Café Coffee Day, Domino's Pizza,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err="1"/>
              <a:t>Ratna</a:t>
            </a:r>
            <a:r>
              <a:rPr lang="en-US" sz="2400" dirty="0"/>
              <a:t>, Big Bazaar, Pizza Hut, </a:t>
            </a:r>
            <a:r>
              <a:rPr lang="en-US" sz="2400" dirty="0" err="1"/>
              <a:t>TastyKhana</a:t>
            </a:r>
            <a:r>
              <a:rPr lang="en-US" sz="2400" dirty="0"/>
              <a:t>, </a:t>
            </a:r>
            <a:r>
              <a:rPr lang="en-US" sz="2400" dirty="0" err="1"/>
              <a:t>JustEat</a:t>
            </a:r>
            <a:r>
              <a:rPr lang="en-US" sz="2400" dirty="0"/>
              <a:t>, PVR, eBay, </a:t>
            </a:r>
            <a:r>
              <a:rPr lang="en-US" sz="2400" dirty="0" err="1"/>
              <a:t>Jabong</a:t>
            </a:r>
            <a:r>
              <a:rPr lang="en-US" sz="2400" dirty="0"/>
              <a:t>, </a:t>
            </a:r>
            <a:r>
              <a:rPr lang="en-US" sz="2400" dirty="0" err="1"/>
              <a:t>Snapdeal</a:t>
            </a:r>
            <a:r>
              <a:rPr lang="en-US" sz="2400" dirty="0"/>
              <a:t>, </a:t>
            </a:r>
            <a:r>
              <a:rPr lang="en-US" sz="2400" dirty="0" err="1"/>
              <a:t>Shopclues</a:t>
            </a:r>
            <a:r>
              <a:rPr lang="en-US" sz="2400" dirty="0"/>
              <a:t>, HomeShop18, </a:t>
            </a:r>
            <a:r>
              <a:rPr lang="en-US" sz="2400" dirty="0" err="1"/>
              <a:t>Naaptol</a:t>
            </a:r>
            <a:r>
              <a:rPr lang="en-US" sz="2400" dirty="0"/>
              <a:t>, </a:t>
            </a:r>
            <a:r>
              <a:rPr lang="en-US" sz="2400" dirty="0" err="1"/>
              <a:t>Pepperfry</a:t>
            </a:r>
            <a:r>
              <a:rPr lang="en-US" sz="2400" dirty="0"/>
              <a:t>, </a:t>
            </a:r>
            <a:r>
              <a:rPr lang="en-US" sz="2400" dirty="0" err="1"/>
              <a:t>Fashionara</a:t>
            </a:r>
            <a:r>
              <a:rPr lang="en-US" sz="2400" dirty="0"/>
              <a:t>, </a:t>
            </a:r>
            <a:r>
              <a:rPr lang="en-US" sz="2400" dirty="0" err="1"/>
              <a:t>FashionAndYou</a:t>
            </a:r>
            <a:r>
              <a:rPr lang="en-US" sz="2400" dirty="0"/>
              <a:t>, </a:t>
            </a:r>
            <a:r>
              <a:rPr lang="en-US" sz="2400" dirty="0" err="1"/>
              <a:t>MakeMyTrip</a:t>
            </a:r>
            <a:r>
              <a:rPr lang="en-US" sz="2400" dirty="0"/>
              <a:t>, Ferns N Petals, are just some of the many brands associated with </a:t>
            </a:r>
            <a:r>
              <a:rPr lang="en-US" sz="2400" dirty="0" err="1"/>
              <a:t>MobiKwik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IN" b="1" dirty="0"/>
              <a:t>HY</a:t>
            </a:r>
            <a:r>
              <a:rPr lang="en-US" b="1" dirty="0"/>
              <a:t> U</a:t>
            </a:r>
            <a:r>
              <a:rPr lang="en-IN" b="1" dirty="0"/>
              <a:t>SE</a:t>
            </a:r>
            <a:r>
              <a:rPr lang="en-US" b="1" dirty="0"/>
              <a:t> M</a:t>
            </a:r>
            <a:r>
              <a:rPr lang="en-IN" b="1" dirty="0"/>
              <a:t>OBIKWIK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Safe &amp; Secure Payments:</a:t>
            </a:r>
            <a:r>
              <a:rPr lang="en-IN" dirty="0"/>
              <a:t> There is n</a:t>
            </a:r>
            <a:r>
              <a:rPr lang="en-US" dirty="0"/>
              <a:t>o need to share your valuable payment details at every other website you shop at. Just use </a:t>
            </a:r>
            <a:r>
              <a:rPr lang="en-US" dirty="0" err="1"/>
              <a:t>MobiKwik</a:t>
            </a:r>
            <a:r>
              <a:rPr lang="en-US" dirty="0"/>
              <a:t> to shop from anywhere you want</a:t>
            </a:r>
            <a:r>
              <a:rPr lang="en-US" dirty="0" smtClean="0"/>
              <a:t>.</a:t>
            </a: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Fastest Checkout: </a:t>
            </a:r>
            <a:r>
              <a:rPr lang="en-US" dirty="0"/>
              <a:t>With the one-click process, </a:t>
            </a:r>
            <a:r>
              <a:rPr lang="en-US" dirty="0" err="1"/>
              <a:t>MobiKwik</a:t>
            </a:r>
            <a:r>
              <a:rPr lang="en-US" dirty="0"/>
              <a:t> has become the </a:t>
            </a:r>
            <a:r>
              <a:rPr lang="en-IN" dirty="0"/>
              <a:t>quick</a:t>
            </a:r>
            <a:r>
              <a:rPr lang="en-US" dirty="0" err="1"/>
              <a:t>est</a:t>
            </a:r>
            <a:r>
              <a:rPr lang="en-US" dirty="0"/>
              <a:t> checkout option when you are shopping online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Multiple Payments: </a:t>
            </a:r>
            <a:r>
              <a:rPr lang="en-IN" dirty="0" smtClean="0"/>
              <a:t>To s</a:t>
            </a:r>
            <a:r>
              <a:rPr lang="en-US" dirty="0" smtClean="0"/>
              <a:t>tore money once and make multiple transactions with </a:t>
            </a:r>
            <a:r>
              <a:rPr lang="en-US" dirty="0" err="1" smtClean="0"/>
              <a:t>MobiKwik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Discounts &amp; Offers:</a:t>
            </a:r>
            <a:r>
              <a:rPr lang="en-US" dirty="0"/>
              <a:t> </a:t>
            </a:r>
            <a:r>
              <a:rPr lang="en-IN" dirty="0"/>
              <a:t>To g</a:t>
            </a:r>
            <a:r>
              <a:rPr lang="en-US" dirty="0"/>
              <a:t>et exclusive discounts &amp; cashbacks at partner websites when you pay with your </a:t>
            </a:r>
            <a:r>
              <a:rPr lang="en-US" dirty="0" err="1"/>
              <a:t>MobiKwik</a:t>
            </a:r>
            <a:r>
              <a:rPr lang="en-US" dirty="0"/>
              <a:t> wallet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189029" cy="4206240"/>
          </a:xfrm>
        </p:spPr>
        <p:txBody>
          <a:bodyPr>
            <a:normAutofit/>
          </a:bodyPr>
          <a:lstStyle/>
          <a:p>
            <a:r>
              <a:rPr lang="en-US" sz="2200" dirty="0" err="1"/>
              <a:t>MobiKwik</a:t>
            </a:r>
            <a:r>
              <a:rPr lang="en-US" sz="2200" dirty="0"/>
              <a:t> launched an </a:t>
            </a:r>
            <a:r>
              <a:rPr lang="en-US" sz="2200" u="sng" dirty="0">
                <a:hlinkClick r:id="rId2" tooltip="Digital wallet"/>
              </a:rPr>
              <a:t>e-wallet</a:t>
            </a:r>
            <a:r>
              <a:rPr lang="en-US" sz="2200" dirty="0"/>
              <a:t> system in 2012 that enabled users to deposit money online to use for bill payments and other </a:t>
            </a:r>
            <a:r>
              <a:rPr lang="en-US" sz="2200" dirty="0" err="1"/>
              <a:t>features.In</a:t>
            </a:r>
            <a:r>
              <a:rPr lang="en-US" sz="2200" dirty="0"/>
              <a:t> September 2014, Express Computer reported how </a:t>
            </a:r>
            <a:r>
              <a:rPr lang="en-US" sz="2200" dirty="0" err="1"/>
              <a:t>MobiKwik</a:t>
            </a:r>
            <a:r>
              <a:rPr lang="en-US" sz="2200" dirty="0"/>
              <a:t> was partnering with </a:t>
            </a:r>
            <a:r>
              <a:rPr lang="en-US" sz="2200" u="sng" dirty="0" err="1">
                <a:hlinkClick r:id="rId3" tooltip="GoDaddy"/>
              </a:rPr>
              <a:t>GoDaddy</a:t>
            </a:r>
            <a:r>
              <a:rPr lang="en-US" sz="2200" dirty="0"/>
              <a:t> and other international companies to help them comply with Indian payment </a:t>
            </a:r>
            <a:r>
              <a:rPr lang="en-US" sz="2200" dirty="0" err="1"/>
              <a:t>regulations.In</a:t>
            </a:r>
            <a:r>
              <a:rPr lang="en-US" sz="2200" dirty="0"/>
              <a:t> June 2017, 80 percent of India's mobile wallet transactions market was performed by </a:t>
            </a:r>
            <a:r>
              <a:rPr lang="en-US" sz="2200" u="sng" dirty="0" err="1">
                <a:hlinkClick r:id="rId4" tooltip="Paytm"/>
              </a:rPr>
              <a:t>Paytm</a:t>
            </a:r>
            <a:r>
              <a:rPr lang="en-US" sz="2200" dirty="0"/>
              <a:t>, </a:t>
            </a:r>
            <a:r>
              <a:rPr lang="en-US" sz="2200" u="sng" dirty="0" err="1">
                <a:hlinkClick r:id="rId5" tooltip="ITZCash (page does not exist)"/>
              </a:rPr>
              <a:t>ITZCash</a:t>
            </a:r>
            <a:r>
              <a:rPr lang="en-US" sz="2200" dirty="0"/>
              <a:t> and </a:t>
            </a:r>
            <a:r>
              <a:rPr lang="en-US" sz="2200" dirty="0" err="1"/>
              <a:t>Mobikwik.In</a:t>
            </a:r>
            <a:r>
              <a:rPr lang="en-US" sz="2200" dirty="0"/>
              <a:t> March 2017, </a:t>
            </a:r>
            <a:r>
              <a:rPr lang="en-US" sz="2200" dirty="0" err="1"/>
              <a:t>MobiKwik's</a:t>
            </a:r>
            <a:r>
              <a:rPr lang="en-US" sz="2200" dirty="0"/>
              <a:t> largest competitor was </a:t>
            </a:r>
            <a:r>
              <a:rPr lang="en-US" sz="2200" u="sng" dirty="0" err="1">
                <a:hlinkClick r:id="rId4" tooltip="Paytm"/>
              </a:rPr>
              <a:t>Paytm</a:t>
            </a:r>
            <a:r>
              <a:rPr lang="en-US" sz="2200" dirty="0" smtClean="0"/>
              <a:t>.</a:t>
            </a:r>
            <a:r>
              <a:rPr lang="en-US" sz="2200" dirty="0"/>
              <a:t> </a:t>
            </a:r>
          </a:p>
          <a:p>
            <a:r>
              <a:rPr lang="en-US" sz="2200" dirty="0"/>
              <a:t>In April 2015, </a:t>
            </a:r>
            <a:r>
              <a:rPr lang="en-US" sz="2200" dirty="0" err="1"/>
              <a:t>MobiKwik</a:t>
            </a:r>
            <a:r>
              <a:rPr lang="en-US" sz="2200" dirty="0"/>
              <a:t> was used by 15 million users and claimed to be adding one million new customers every month, according to Forbes India </a:t>
            </a:r>
            <a:r>
              <a:rPr lang="en-US" sz="2200" dirty="0" err="1"/>
              <a:t>Magazine.In</a:t>
            </a:r>
            <a:r>
              <a:rPr lang="en-US" sz="2200" dirty="0"/>
              <a:t> a partnership with </a:t>
            </a:r>
            <a:r>
              <a:rPr lang="en-US" sz="2200" dirty="0" err="1"/>
              <a:t>CashCare</a:t>
            </a:r>
            <a:r>
              <a:rPr lang="en-US" sz="2200" dirty="0"/>
              <a:t>, </a:t>
            </a:r>
            <a:r>
              <a:rPr lang="en-US" sz="2200" dirty="0" err="1"/>
              <a:t>MobiKwik</a:t>
            </a:r>
            <a:r>
              <a:rPr lang="en-US" sz="2200" dirty="0"/>
              <a:t> began providing small loans between 500–2,500 </a:t>
            </a:r>
            <a:r>
              <a:rPr lang="en-US" sz="2200" u="sng" dirty="0">
                <a:hlinkClick r:id="rId6" tooltip="Indian rupee"/>
              </a:rPr>
              <a:t>Indian rupees</a:t>
            </a:r>
            <a:r>
              <a:rPr lang="en-US" sz="2200" dirty="0"/>
              <a:t> to customers in May 2016. In November 2016, </a:t>
            </a:r>
            <a:r>
              <a:rPr lang="en-US" sz="2200" dirty="0" err="1"/>
              <a:t>MobiKwik</a:t>
            </a:r>
            <a:r>
              <a:rPr lang="en-US" sz="2200" dirty="0"/>
              <a:t> had over 1.5 million merchants using its service and 55 million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IN" b="1" dirty="0"/>
              <a:t>ECHNICAL</a:t>
            </a:r>
            <a:r>
              <a:rPr lang="en-US" b="1" dirty="0"/>
              <a:t> W</a:t>
            </a:r>
            <a:r>
              <a:rPr lang="en-IN" b="1" dirty="0"/>
              <a:t>ORK</a:t>
            </a:r>
            <a:r>
              <a:rPr lang="en-US" b="1" dirty="0"/>
              <a:t> / T</a:t>
            </a:r>
            <a:r>
              <a:rPr lang="en-IN" b="1" dirty="0"/>
              <a:t>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r>
              <a:rPr lang="en-US" dirty="0"/>
              <a:t>T</a:t>
            </a:r>
            <a:r>
              <a:rPr lang="en-US" sz="2400" dirty="0"/>
              <a:t>he focus of the </a:t>
            </a:r>
            <a:r>
              <a:rPr lang="en-IN" sz="2400" dirty="0"/>
              <a:t>training</a:t>
            </a:r>
            <a:r>
              <a:rPr lang="en-US" sz="2400" dirty="0"/>
              <a:t> was on learning the fundamentals of Website </a:t>
            </a:r>
            <a:r>
              <a:rPr lang="en-IN" sz="2400" dirty="0"/>
              <a:t>Testing and Automation</a:t>
            </a:r>
            <a:r>
              <a:rPr lang="en-US" sz="2400" dirty="0"/>
              <a:t>. In the </a:t>
            </a:r>
            <a:r>
              <a:rPr lang="en-IN" sz="2400" dirty="0"/>
              <a:t>training period</a:t>
            </a:r>
            <a:r>
              <a:rPr lang="en-US" sz="2400" dirty="0"/>
              <a:t>, </a:t>
            </a:r>
            <a:r>
              <a:rPr lang="en-IN" sz="2400" dirty="0"/>
              <a:t>we were</a:t>
            </a:r>
            <a:r>
              <a:rPr lang="en-US" sz="2400" dirty="0"/>
              <a:t> taught both the practical and conceptual skills that build the foundation for understanding basic </a:t>
            </a:r>
            <a:r>
              <a:rPr lang="en-IN" sz="2400" dirty="0"/>
              <a:t>Testing through software like </a:t>
            </a:r>
            <a:r>
              <a:rPr lang="en-US" sz="2400" dirty="0"/>
              <a:t>Selenium</a:t>
            </a:r>
            <a:r>
              <a:rPr lang="en-IN" sz="2400" dirty="0"/>
              <a:t>,Postman </a:t>
            </a:r>
            <a:r>
              <a:rPr lang="en-IN" sz="2400" dirty="0" err="1"/>
              <a:t>etc</a:t>
            </a:r>
            <a:r>
              <a:rPr lang="en-US" sz="2400" dirty="0"/>
              <a:t>. The </a:t>
            </a:r>
            <a:r>
              <a:rPr lang="en-IN" sz="2400" dirty="0"/>
              <a:t>starting phase of my training covered the following topics 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745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04949"/>
            <a:ext cx="9601200" cy="598278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Postman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 Basics of </a:t>
            </a:r>
            <a:r>
              <a:rPr lang="en-US" sz="2400" dirty="0" smtClean="0"/>
              <a:t>DBMS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MongoDB </a:t>
            </a:r>
            <a:r>
              <a:rPr lang="en-US" sz="2400" dirty="0" smtClean="0"/>
              <a:t>Basics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Advanced Java to access </a:t>
            </a:r>
            <a:r>
              <a:rPr lang="en-US" sz="2400" dirty="0" err="1" smtClean="0"/>
              <a:t>WebElements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Website </a:t>
            </a:r>
            <a:r>
              <a:rPr lang="en-US" sz="2400" dirty="0" smtClean="0"/>
              <a:t>Automation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WebDriver in </a:t>
            </a:r>
            <a:r>
              <a:rPr lang="en-US" sz="2400" dirty="0" smtClean="0"/>
              <a:t>java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Selenium in </a:t>
            </a:r>
            <a:r>
              <a:rPr lang="en-US" sz="2400" dirty="0" smtClean="0"/>
              <a:t>Java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Parsing Excel file in a java </a:t>
            </a:r>
            <a:r>
              <a:rPr lang="en-US" sz="2400" dirty="0" smtClean="0"/>
              <a:t>program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Selenium tool with </a:t>
            </a:r>
            <a:r>
              <a:rPr lang="en-US" sz="2400" dirty="0" smtClean="0"/>
              <a:t>Firefox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TestNG</a:t>
            </a:r>
            <a:r>
              <a:rPr lang="en-US" sz="2400" dirty="0"/>
              <a:t> </a:t>
            </a:r>
            <a:r>
              <a:rPr lang="en-US" sz="2400" dirty="0" smtClean="0"/>
              <a:t>Framework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 Dependencies in Maven    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1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OVERVIEW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IN" sz="2400" dirty="0"/>
              <a:t>The conclusion phase of my training was more interesting and thrilling as I had to complete a project for the company in which I came to learn more  in detail and depth about how it all works in a professional environment. I got to know how to access </a:t>
            </a:r>
            <a:r>
              <a:rPr lang="en-IN" sz="2400" dirty="0" err="1"/>
              <a:t>WebElements</a:t>
            </a:r>
            <a:r>
              <a:rPr lang="en-IN" sz="2400" dirty="0"/>
              <a:t> using Selenium </a:t>
            </a:r>
            <a:r>
              <a:rPr lang="en-IN" sz="2400" dirty="0" err="1"/>
              <a:t>Webridver</a:t>
            </a:r>
            <a:r>
              <a:rPr lang="en-IN" sz="2400" dirty="0"/>
              <a:t> in  JAVA which included locating the </a:t>
            </a:r>
            <a:r>
              <a:rPr lang="en-IN" sz="2400" dirty="0" err="1"/>
              <a:t>WebElement</a:t>
            </a:r>
            <a:r>
              <a:rPr lang="en-IN" sz="2400" dirty="0"/>
              <a:t> and also assigning of WebDriver with the name or the </a:t>
            </a:r>
            <a:r>
              <a:rPr lang="en-IN" sz="2400" dirty="0" err="1"/>
              <a:t>xpath</a:t>
            </a:r>
            <a:r>
              <a:rPr lang="en-IN" sz="2400" dirty="0"/>
              <a:t> of the </a:t>
            </a:r>
            <a:r>
              <a:rPr lang="en-IN" sz="2400" dirty="0" err="1"/>
              <a:t>WebElement</a:t>
            </a:r>
            <a:r>
              <a:rPr lang="en-IN" sz="2400" dirty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7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697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Test Automation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Test automation is the use of software</a:t>
            </a:r>
          </a:p>
          <a:p>
            <a:pPr lvl="1"/>
            <a:r>
              <a:rPr lang="en-US" sz="2400" dirty="0"/>
              <a:t>To set test preconditions.</a:t>
            </a:r>
          </a:p>
          <a:p>
            <a:pPr lvl="1"/>
            <a:r>
              <a:rPr lang="en-US" sz="2400" dirty="0"/>
              <a:t>To control the execution of tests.</a:t>
            </a:r>
          </a:p>
          <a:p>
            <a:pPr lvl="1"/>
            <a:r>
              <a:rPr lang="en-US" sz="2400" dirty="0"/>
              <a:t>To compare the actual outcomes to predicted outcomes.</a:t>
            </a:r>
          </a:p>
          <a:p>
            <a:pPr lvl="1"/>
            <a:r>
              <a:rPr lang="en-US" sz="2400" dirty="0"/>
              <a:t>To report the Execution Status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pPr lvl="0"/>
            <a:r>
              <a:rPr lang="en-US" sz="2400" dirty="0"/>
              <a:t>Commonly, test automation involves automating a manual process already in place that uses a formalized testing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35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</TotalTime>
  <Words>674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Wingdings</vt:lpstr>
      <vt:lpstr>Crop</vt:lpstr>
      <vt:lpstr>TESTING AND AUTOMATION</vt:lpstr>
      <vt:lpstr>ABOUT THE COMPANY </vt:lpstr>
      <vt:lpstr>PowerPoint Presentation</vt:lpstr>
      <vt:lpstr>WHY USE MOBIKWIK:</vt:lpstr>
      <vt:lpstr>OVERVIEW</vt:lpstr>
      <vt:lpstr>TECHNICAL WORK / TRAINING</vt:lpstr>
      <vt:lpstr>PowerPoint Presentation</vt:lpstr>
      <vt:lpstr>PROJECT OVERVIEW : </vt:lpstr>
      <vt:lpstr> Test Automation </vt:lpstr>
      <vt:lpstr>Selenium </vt:lpstr>
      <vt:lpstr>Selenium Features </vt:lpstr>
      <vt:lpstr>SELENIUM IDE USER INTERFACE : </vt:lpstr>
      <vt:lpstr>General Selenium Commands : </vt:lpstr>
      <vt:lpstr>Creating a Test Suite :   </vt:lpstr>
      <vt:lpstr>Playing The test Suite with Test Runner : </vt:lpstr>
      <vt:lpstr>Assertions : </vt:lpstr>
      <vt:lpstr>Running a Selenium Test on Different Browsers : </vt:lpstr>
      <vt:lpstr>PowerPoint Presentation</vt:lpstr>
      <vt:lpstr>Selenium Test Case Development Using Java :   </vt:lpstr>
      <vt:lpstr>FINAL PROJECT :  </vt:lpstr>
      <vt:lpstr>PowerPoint Presentation</vt:lpstr>
      <vt:lpstr>CONCLUSION </vt:lpstr>
      <vt:lpstr>Training Objective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AUTOMATION</dc:title>
  <dc:creator>SATYAM</dc:creator>
  <cp:lastModifiedBy>SATYAM</cp:lastModifiedBy>
  <cp:revision>3</cp:revision>
  <dcterms:created xsi:type="dcterms:W3CDTF">2017-10-03T09:41:58Z</dcterms:created>
  <dcterms:modified xsi:type="dcterms:W3CDTF">2017-10-03T10:06:34Z</dcterms:modified>
</cp:coreProperties>
</file>