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568" r:id="rId4"/>
    <p:sldId id="569" r:id="rId5"/>
    <p:sldId id="570" r:id="rId6"/>
    <p:sldId id="564" r:id="rId7"/>
    <p:sldId id="565" r:id="rId8"/>
    <p:sldId id="566" r:id="rId9"/>
    <p:sldId id="567" r:id="rId10"/>
    <p:sldId id="555" r:id="rId11"/>
    <p:sldId id="55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45060E-B651-4F04-B4BA-1910ABE8C969}" v="1" dt="2023-07-31T04:17:35.4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2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dipta1 Roy" userId="7c8f4fcd-4632-4e8d-b1ff-68c8cebd5ee4" providerId="ADAL" clId="{E545060E-B651-4F04-B4BA-1910ABE8C969}"/>
    <pc:docChg chg="custSel modSld">
      <pc:chgData name="Sudipta1 Roy" userId="7c8f4fcd-4632-4e8d-b1ff-68c8cebd5ee4" providerId="ADAL" clId="{E545060E-B651-4F04-B4BA-1910ABE8C969}" dt="2023-07-31T04:16:50.600" v="5" actId="20577"/>
      <pc:docMkLst>
        <pc:docMk/>
      </pc:docMkLst>
      <pc:sldChg chg="addSp delSp modSp mod">
        <pc:chgData name="Sudipta1 Roy" userId="7c8f4fcd-4632-4e8d-b1ff-68c8cebd5ee4" providerId="ADAL" clId="{E545060E-B651-4F04-B4BA-1910ABE8C969}" dt="2023-07-31T04:16:50.600" v="5" actId="20577"/>
        <pc:sldMkLst>
          <pc:docMk/>
          <pc:sldMk cId="3457955498" sldId="256"/>
        </pc:sldMkLst>
        <pc:spChg chg="del">
          <ac:chgData name="Sudipta1 Roy" userId="7c8f4fcd-4632-4e8d-b1ff-68c8cebd5ee4" providerId="ADAL" clId="{E545060E-B651-4F04-B4BA-1910ABE8C969}" dt="2023-07-31T04:16:47.431" v="0" actId="478"/>
          <ac:spMkLst>
            <pc:docMk/>
            <pc:sldMk cId="3457955498" sldId="256"/>
            <ac:spMk id="3" creationId="{499BEF3F-22C7-C47C-36D0-BD80BB48B772}"/>
          </ac:spMkLst>
        </pc:spChg>
        <pc:spChg chg="add mod">
          <ac:chgData name="Sudipta1 Roy" userId="7c8f4fcd-4632-4e8d-b1ff-68c8cebd5ee4" providerId="ADAL" clId="{E545060E-B651-4F04-B4BA-1910ABE8C969}" dt="2023-07-31T04:16:50.600" v="5" actId="20577"/>
          <ac:spMkLst>
            <pc:docMk/>
            <pc:sldMk cId="3457955498" sldId="256"/>
            <ac:spMk id="5" creationId="{C1674997-F93E-B504-3E31-CB70497EA7FC}"/>
          </ac:spMkLst>
        </pc:spChg>
      </pc:sldChg>
    </pc:docChg>
  </pc:docChgLst>
  <pc:docChgLst>
    <pc:chgData name="Sudipta1 Roy" userId="7c8f4fcd-4632-4e8d-b1ff-68c8cebd5ee4" providerId="ADAL" clId="{62EAB34F-0619-424C-8299-5C69B1E512B9}"/>
    <pc:docChg chg="delSld modSld">
      <pc:chgData name="Sudipta1 Roy" userId="7c8f4fcd-4632-4e8d-b1ff-68c8cebd5ee4" providerId="ADAL" clId="{62EAB34F-0619-424C-8299-5C69B1E512B9}" dt="2023-07-27T17:00:54.677" v="1" actId="47"/>
      <pc:docMkLst>
        <pc:docMk/>
      </pc:docMkLst>
      <pc:sldChg chg="modSp mod">
        <pc:chgData name="Sudipta1 Roy" userId="7c8f4fcd-4632-4e8d-b1ff-68c8cebd5ee4" providerId="ADAL" clId="{62EAB34F-0619-424C-8299-5C69B1E512B9}" dt="2023-07-27T16:51:56.152" v="0" actId="113"/>
        <pc:sldMkLst>
          <pc:docMk/>
          <pc:sldMk cId="3457955498" sldId="256"/>
        </pc:sldMkLst>
        <pc:spChg chg="mod">
          <ac:chgData name="Sudipta1 Roy" userId="7c8f4fcd-4632-4e8d-b1ff-68c8cebd5ee4" providerId="ADAL" clId="{62EAB34F-0619-424C-8299-5C69B1E512B9}" dt="2023-07-27T16:51:56.152" v="0" actId="113"/>
          <ac:spMkLst>
            <pc:docMk/>
            <pc:sldMk cId="3457955498" sldId="256"/>
            <ac:spMk id="2" creationId="{5AAD157E-9015-3480-E025-447053F84C9A}"/>
          </ac:spMkLst>
        </pc:spChg>
      </pc:sldChg>
      <pc:sldChg chg="del">
        <pc:chgData name="Sudipta1 Roy" userId="7c8f4fcd-4632-4e8d-b1ff-68c8cebd5ee4" providerId="ADAL" clId="{62EAB34F-0619-424C-8299-5C69B1E512B9}" dt="2023-07-27T17:00:54.677" v="1" actId="47"/>
        <pc:sldMkLst>
          <pc:docMk/>
          <pc:sldMk cId="919741371" sldId="554"/>
        </pc:sldMkLst>
      </pc:sldChg>
    </pc:docChg>
  </pc:docChgLst>
  <pc:docChgLst>
    <pc:chgData name="Sudipta1 Roy" userId="7c8f4fcd-4632-4e8d-b1ff-68c8cebd5ee4" providerId="ADAL" clId="{9872606C-853F-4B6D-AC84-292441A0E92C}"/>
    <pc:docChg chg="modSld">
      <pc:chgData name="Sudipta1 Roy" userId="7c8f4fcd-4632-4e8d-b1ff-68c8cebd5ee4" providerId="ADAL" clId="{9872606C-853F-4B6D-AC84-292441A0E92C}" dt="2023-07-24T17:13:05.116" v="8" actId="6549"/>
      <pc:docMkLst>
        <pc:docMk/>
      </pc:docMkLst>
      <pc:sldChg chg="modSp mod">
        <pc:chgData name="Sudipta1 Roy" userId="7c8f4fcd-4632-4e8d-b1ff-68c8cebd5ee4" providerId="ADAL" clId="{9872606C-853F-4B6D-AC84-292441A0E92C}" dt="2023-07-24T17:04:52.049" v="7" actId="20577"/>
        <pc:sldMkLst>
          <pc:docMk/>
          <pc:sldMk cId="984430493" sldId="257"/>
        </pc:sldMkLst>
        <pc:spChg chg="mod">
          <ac:chgData name="Sudipta1 Roy" userId="7c8f4fcd-4632-4e8d-b1ff-68c8cebd5ee4" providerId="ADAL" clId="{9872606C-853F-4B6D-AC84-292441A0E92C}" dt="2023-07-24T17:04:52.049" v="7" actId="20577"/>
          <ac:spMkLst>
            <pc:docMk/>
            <pc:sldMk cId="984430493" sldId="257"/>
            <ac:spMk id="3" creationId="{921C5881-4F0E-F5B1-6627-9BBD2DD9BFAC}"/>
          </ac:spMkLst>
        </pc:spChg>
      </pc:sldChg>
      <pc:sldChg chg="modSp mod">
        <pc:chgData name="Sudipta1 Roy" userId="7c8f4fcd-4632-4e8d-b1ff-68c8cebd5ee4" providerId="ADAL" clId="{9872606C-853F-4B6D-AC84-292441A0E92C}" dt="2023-07-24T17:13:05.116" v="8" actId="6549"/>
        <pc:sldMkLst>
          <pc:docMk/>
          <pc:sldMk cId="4119886870" sldId="567"/>
        </pc:sldMkLst>
        <pc:spChg chg="mod">
          <ac:chgData name="Sudipta1 Roy" userId="7c8f4fcd-4632-4e8d-b1ff-68c8cebd5ee4" providerId="ADAL" clId="{9872606C-853F-4B6D-AC84-292441A0E92C}" dt="2023-07-24T17:13:05.116" v="8" actId="6549"/>
          <ac:spMkLst>
            <pc:docMk/>
            <pc:sldMk cId="4119886870" sldId="567"/>
            <ac:spMk id="9" creationId="{48F397EE-E0D2-F8F2-E925-4A27C0903811}"/>
          </ac:spMkLst>
        </pc:spChg>
      </pc:sldChg>
    </pc:docChg>
  </pc:docChgLst>
  <pc:docChgLst>
    <pc:chgData name="Sudipta1 Roy" userId="7c8f4fcd-4632-4e8d-b1ff-68c8cebd5ee4" providerId="ADAL" clId="{0EBBF80E-9A54-48D3-8A72-2C4D5D948090}"/>
    <pc:docChg chg="custSel modSld">
      <pc:chgData name="Sudipta1 Roy" userId="7c8f4fcd-4632-4e8d-b1ff-68c8cebd5ee4" providerId="ADAL" clId="{0EBBF80E-9A54-48D3-8A72-2C4D5D948090}" dt="2023-07-24T13:44:01.614" v="7" actId="313"/>
      <pc:docMkLst>
        <pc:docMk/>
      </pc:docMkLst>
      <pc:sldChg chg="modSp mod">
        <pc:chgData name="Sudipta1 Roy" userId="7c8f4fcd-4632-4e8d-b1ff-68c8cebd5ee4" providerId="ADAL" clId="{0EBBF80E-9A54-48D3-8A72-2C4D5D948090}" dt="2023-07-24T13:43:49.163" v="6" actId="20578"/>
        <pc:sldMkLst>
          <pc:docMk/>
          <pc:sldMk cId="984430493" sldId="257"/>
        </pc:sldMkLst>
        <pc:spChg chg="mod">
          <ac:chgData name="Sudipta1 Roy" userId="7c8f4fcd-4632-4e8d-b1ff-68c8cebd5ee4" providerId="ADAL" clId="{0EBBF80E-9A54-48D3-8A72-2C4D5D948090}" dt="2023-07-24T13:43:49.163" v="6" actId="20578"/>
          <ac:spMkLst>
            <pc:docMk/>
            <pc:sldMk cId="984430493" sldId="257"/>
            <ac:spMk id="3" creationId="{921C5881-4F0E-F5B1-6627-9BBD2DD9BFAC}"/>
          </ac:spMkLst>
        </pc:spChg>
      </pc:sldChg>
      <pc:sldChg chg="modSp mod">
        <pc:chgData name="Sudipta1 Roy" userId="7c8f4fcd-4632-4e8d-b1ff-68c8cebd5ee4" providerId="ADAL" clId="{0EBBF80E-9A54-48D3-8A72-2C4D5D948090}" dt="2023-07-24T13:44:01.614" v="7" actId="313"/>
        <pc:sldMkLst>
          <pc:docMk/>
          <pc:sldMk cId="919741371" sldId="554"/>
        </pc:sldMkLst>
        <pc:spChg chg="mod">
          <ac:chgData name="Sudipta1 Roy" userId="7c8f4fcd-4632-4e8d-b1ff-68c8cebd5ee4" providerId="ADAL" clId="{0EBBF80E-9A54-48D3-8A72-2C4D5D948090}" dt="2023-07-24T13:44:01.614" v="7" actId="313"/>
          <ac:spMkLst>
            <pc:docMk/>
            <pc:sldMk cId="919741371" sldId="554"/>
            <ac:spMk id="3" creationId="{F631DBA6-FEC3-3E9E-DD90-8E3F5E07D9FA}"/>
          </ac:spMkLst>
        </pc:spChg>
      </pc:sldChg>
    </pc:docChg>
  </pc:docChgLst>
  <pc:docChgLst>
    <pc:chgData name="Sudipta1 Roy" userId="7c8f4fcd-4632-4e8d-b1ff-68c8cebd5ee4" providerId="ADAL" clId="{A11A8979-43E1-477C-ADC9-872D5FF8DC31}"/>
    <pc:docChg chg="custSel addSld delSld modSld">
      <pc:chgData name="Sudipta1 Roy" userId="7c8f4fcd-4632-4e8d-b1ff-68c8cebd5ee4" providerId="ADAL" clId="{A11A8979-43E1-477C-ADC9-872D5FF8DC31}" dt="2023-06-11T12:08:53.987" v="47" actId="47"/>
      <pc:docMkLst>
        <pc:docMk/>
      </pc:docMkLst>
      <pc:sldChg chg="del">
        <pc:chgData name="Sudipta1 Roy" userId="7c8f4fcd-4632-4e8d-b1ff-68c8cebd5ee4" providerId="ADAL" clId="{A11A8979-43E1-477C-ADC9-872D5FF8DC31}" dt="2023-06-11T12:08:52.734" v="45" actId="47"/>
        <pc:sldMkLst>
          <pc:docMk/>
          <pc:sldMk cId="2323793705" sldId="561"/>
        </pc:sldMkLst>
      </pc:sldChg>
      <pc:sldChg chg="del">
        <pc:chgData name="Sudipta1 Roy" userId="7c8f4fcd-4632-4e8d-b1ff-68c8cebd5ee4" providerId="ADAL" clId="{A11A8979-43E1-477C-ADC9-872D5FF8DC31}" dt="2023-06-11T12:08:53.390" v="46" actId="47"/>
        <pc:sldMkLst>
          <pc:docMk/>
          <pc:sldMk cId="3929763512" sldId="562"/>
        </pc:sldMkLst>
      </pc:sldChg>
      <pc:sldChg chg="modSp del mod">
        <pc:chgData name="Sudipta1 Roy" userId="7c8f4fcd-4632-4e8d-b1ff-68c8cebd5ee4" providerId="ADAL" clId="{A11A8979-43E1-477C-ADC9-872D5FF8DC31}" dt="2023-06-11T12:08:53.987" v="47" actId="47"/>
        <pc:sldMkLst>
          <pc:docMk/>
          <pc:sldMk cId="2359789168" sldId="563"/>
        </pc:sldMkLst>
        <pc:spChg chg="mod">
          <ac:chgData name="Sudipta1 Roy" userId="7c8f4fcd-4632-4e8d-b1ff-68c8cebd5ee4" providerId="ADAL" clId="{A11A8979-43E1-477C-ADC9-872D5FF8DC31}" dt="2023-06-09T17:34:50.502" v="7" actId="1076"/>
          <ac:spMkLst>
            <pc:docMk/>
            <pc:sldMk cId="2359789168" sldId="563"/>
            <ac:spMk id="3" creationId="{F631DBA6-FEC3-3E9E-DD90-8E3F5E07D9FA}"/>
          </ac:spMkLst>
        </pc:spChg>
        <pc:spChg chg="mod">
          <ac:chgData name="Sudipta1 Roy" userId="7c8f4fcd-4632-4e8d-b1ff-68c8cebd5ee4" providerId="ADAL" clId="{A11A8979-43E1-477C-ADC9-872D5FF8DC31}" dt="2023-06-09T17:36:34.289" v="8" actId="1076"/>
          <ac:spMkLst>
            <pc:docMk/>
            <pc:sldMk cId="2359789168" sldId="563"/>
            <ac:spMk id="4" creationId="{1996CFBC-5535-E9D1-D44B-C72BB855A016}"/>
          </ac:spMkLst>
        </pc:spChg>
        <pc:spChg chg="mod">
          <ac:chgData name="Sudipta1 Roy" userId="7c8f4fcd-4632-4e8d-b1ff-68c8cebd5ee4" providerId="ADAL" clId="{A11A8979-43E1-477C-ADC9-872D5FF8DC31}" dt="2023-06-09T17:37:00.925" v="9" actId="207"/>
          <ac:spMkLst>
            <pc:docMk/>
            <pc:sldMk cId="2359789168" sldId="563"/>
            <ac:spMk id="6" creationId="{09162C64-DBD0-9088-1B5F-AF5A0E3228AA}"/>
          </ac:spMkLst>
        </pc:spChg>
      </pc:sldChg>
      <pc:sldChg chg="modSp mod">
        <pc:chgData name="Sudipta1 Roy" userId="7c8f4fcd-4632-4e8d-b1ff-68c8cebd5ee4" providerId="ADAL" clId="{A11A8979-43E1-477C-ADC9-872D5FF8DC31}" dt="2023-06-09T17:51:01.453" v="19" actId="113"/>
        <pc:sldMkLst>
          <pc:docMk/>
          <pc:sldMk cId="1022304886" sldId="564"/>
        </pc:sldMkLst>
        <pc:spChg chg="mod">
          <ac:chgData name="Sudipta1 Roy" userId="7c8f4fcd-4632-4e8d-b1ff-68c8cebd5ee4" providerId="ADAL" clId="{A11A8979-43E1-477C-ADC9-872D5FF8DC31}" dt="2023-06-09T17:51:01.453" v="19" actId="113"/>
          <ac:spMkLst>
            <pc:docMk/>
            <pc:sldMk cId="1022304886" sldId="564"/>
            <ac:spMk id="3" creationId="{F631DBA6-FEC3-3E9E-DD90-8E3F5E07D9FA}"/>
          </ac:spMkLst>
        </pc:spChg>
        <pc:spChg chg="mod">
          <ac:chgData name="Sudipta1 Roy" userId="7c8f4fcd-4632-4e8d-b1ff-68c8cebd5ee4" providerId="ADAL" clId="{A11A8979-43E1-477C-ADC9-872D5FF8DC31}" dt="2023-06-09T17:42:36.809" v="14" actId="1076"/>
          <ac:spMkLst>
            <pc:docMk/>
            <pc:sldMk cId="1022304886" sldId="564"/>
            <ac:spMk id="10" creationId="{0FD08859-201E-CADD-6FE4-AAE0136A86E6}"/>
          </ac:spMkLst>
        </pc:spChg>
      </pc:sldChg>
      <pc:sldChg chg="modSp mod">
        <pc:chgData name="Sudipta1 Roy" userId="7c8f4fcd-4632-4e8d-b1ff-68c8cebd5ee4" providerId="ADAL" clId="{A11A8979-43E1-477C-ADC9-872D5FF8DC31}" dt="2023-06-09T17:54:17.301" v="27" actId="207"/>
        <pc:sldMkLst>
          <pc:docMk/>
          <pc:sldMk cId="2375902039" sldId="565"/>
        </pc:sldMkLst>
        <pc:spChg chg="mod">
          <ac:chgData name="Sudipta1 Roy" userId="7c8f4fcd-4632-4e8d-b1ff-68c8cebd5ee4" providerId="ADAL" clId="{A11A8979-43E1-477C-ADC9-872D5FF8DC31}" dt="2023-06-09T17:54:17.301" v="27" actId="207"/>
          <ac:spMkLst>
            <pc:docMk/>
            <pc:sldMk cId="2375902039" sldId="565"/>
            <ac:spMk id="3" creationId="{F631DBA6-FEC3-3E9E-DD90-8E3F5E07D9FA}"/>
          </ac:spMkLst>
        </pc:spChg>
      </pc:sldChg>
      <pc:sldChg chg="modSp mod">
        <pc:chgData name="Sudipta1 Roy" userId="7c8f4fcd-4632-4e8d-b1ff-68c8cebd5ee4" providerId="ADAL" clId="{A11A8979-43E1-477C-ADC9-872D5FF8DC31}" dt="2023-06-09T17:56:42.244" v="31" actId="207"/>
        <pc:sldMkLst>
          <pc:docMk/>
          <pc:sldMk cId="1475577763" sldId="566"/>
        </pc:sldMkLst>
        <pc:graphicFrameChg chg="modGraphic">
          <ac:chgData name="Sudipta1 Roy" userId="7c8f4fcd-4632-4e8d-b1ff-68c8cebd5ee4" providerId="ADAL" clId="{A11A8979-43E1-477C-ADC9-872D5FF8DC31}" dt="2023-06-09T17:56:42.244" v="31" actId="207"/>
          <ac:graphicFrameMkLst>
            <pc:docMk/>
            <pc:sldMk cId="1475577763" sldId="566"/>
            <ac:graphicFrameMk id="2" creationId="{447247C3-1728-9084-B06E-B80E3C10FB1B}"/>
          </ac:graphicFrameMkLst>
        </pc:graphicFrameChg>
      </pc:sldChg>
      <pc:sldChg chg="modSp mod">
        <pc:chgData name="Sudipta1 Roy" userId="7c8f4fcd-4632-4e8d-b1ff-68c8cebd5ee4" providerId="ADAL" clId="{A11A8979-43E1-477C-ADC9-872D5FF8DC31}" dt="2023-06-09T18:00:35.088" v="43" actId="207"/>
        <pc:sldMkLst>
          <pc:docMk/>
          <pc:sldMk cId="4119886870" sldId="567"/>
        </pc:sldMkLst>
        <pc:spChg chg="mod">
          <ac:chgData name="Sudipta1 Roy" userId="7c8f4fcd-4632-4e8d-b1ff-68c8cebd5ee4" providerId="ADAL" clId="{A11A8979-43E1-477C-ADC9-872D5FF8DC31}" dt="2023-06-09T17:59:17.576" v="35" actId="14100"/>
          <ac:spMkLst>
            <pc:docMk/>
            <pc:sldMk cId="4119886870" sldId="567"/>
            <ac:spMk id="3" creationId="{F631DBA6-FEC3-3E9E-DD90-8E3F5E07D9FA}"/>
          </ac:spMkLst>
        </pc:spChg>
        <pc:spChg chg="mod">
          <ac:chgData name="Sudipta1 Roy" userId="7c8f4fcd-4632-4e8d-b1ff-68c8cebd5ee4" providerId="ADAL" clId="{A11A8979-43E1-477C-ADC9-872D5FF8DC31}" dt="2023-06-09T18:00:35.088" v="43" actId="207"/>
          <ac:spMkLst>
            <pc:docMk/>
            <pc:sldMk cId="4119886870" sldId="567"/>
            <ac:spMk id="7" creationId="{D31E21AB-1892-3CF3-221C-D4164BF446E8}"/>
          </ac:spMkLst>
        </pc:spChg>
        <pc:spChg chg="mod">
          <ac:chgData name="Sudipta1 Roy" userId="7c8f4fcd-4632-4e8d-b1ff-68c8cebd5ee4" providerId="ADAL" clId="{A11A8979-43E1-477C-ADC9-872D5FF8DC31}" dt="2023-06-09T18:00:12.689" v="42" actId="207"/>
          <ac:spMkLst>
            <pc:docMk/>
            <pc:sldMk cId="4119886870" sldId="567"/>
            <ac:spMk id="10" creationId="{A2D56964-C8E8-89FB-E4D6-7C63668030A9}"/>
          </ac:spMkLst>
        </pc:spChg>
      </pc:sldChg>
      <pc:sldChg chg="add">
        <pc:chgData name="Sudipta1 Roy" userId="7c8f4fcd-4632-4e8d-b1ff-68c8cebd5ee4" providerId="ADAL" clId="{A11A8979-43E1-477C-ADC9-872D5FF8DC31}" dt="2023-06-11T12:08:48.403" v="44"/>
        <pc:sldMkLst>
          <pc:docMk/>
          <pc:sldMk cId="1771484064" sldId="568"/>
        </pc:sldMkLst>
      </pc:sldChg>
      <pc:sldChg chg="add">
        <pc:chgData name="Sudipta1 Roy" userId="7c8f4fcd-4632-4e8d-b1ff-68c8cebd5ee4" providerId="ADAL" clId="{A11A8979-43E1-477C-ADC9-872D5FF8DC31}" dt="2023-06-11T12:08:48.403" v="44"/>
        <pc:sldMkLst>
          <pc:docMk/>
          <pc:sldMk cId="2144210515" sldId="569"/>
        </pc:sldMkLst>
      </pc:sldChg>
      <pc:sldChg chg="add">
        <pc:chgData name="Sudipta1 Roy" userId="7c8f4fcd-4632-4e8d-b1ff-68c8cebd5ee4" providerId="ADAL" clId="{A11A8979-43E1-477C-ADC9-872D5FF8DC31}" dt="2023-06-11T12:08:48.403" v="44"/>
        <pc:sldMkLst>
          <pc:docMk/>
          <pc:sldMk cId="2746005986" sldId="5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4A825-09C2-4A13-A429-B4853ECD51F5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74FBE-A9F5-4CBB-8E17-B2B855C38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178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5D1ED-0BE5-C064-6F40-47818C7C7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2908B-B429-D9E1-3EAD-D36F047D6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64E03-D066-5436-6D7F-ACFFA7BDB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4520-1A3E-4E95-A9C0-7D00EBC8889B}" type="datetime1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96E7D-D282-53E8-E312-6567A08C7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Sudipta Roy, Jio Institute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73B8F-B270-141B-5F72-57D763F0D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688F-C476-4260-8E1F-029D507FB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934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D665-02C2-C193-9004-E4BEB11B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DE10D-13AC-CBCD-A6C8-FE42CD347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BA9BB-1B5D-9822-ECBA-ADA1B3557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9328-7BE8-4A8B-94E1-45D31BFA71B5}" type="datetime1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2159B-F752-BE17-1CE5-D041E7E4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Sudipta Roy, Jio Institute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AA568-C008-BD4A-AA31-11E4B9690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688F-C476-4260-8E1F-029D507FB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81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615640-29E6-82EE-DBBE-E3C9560313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E2E4D-6CE6-177F-9EB8-0415E0F72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EA270-0275-902B-83B8-E56C0A69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C81D-F057-4B17-A85F-39E0AD7967F3}" type="datetime1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BEC76-3E15-C0A1-EBF6-0794DE7B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Sudipta Roy, Jio Institute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91EDD-4814-9699-20AC-36146A46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688F-C476-4260-8E1F-029D507FB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33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87DA-CBF7-F250-A707-37874F93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BD7D3-9287-79D0-727B-8B083631B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683EB-0047-5E41-2E4B-80BF23FDB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E072A-281E-4A09-B2BD-7F6D676AB414}" type="datetime1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17D67-C6A8-8B22-731F-BEF5CA4CE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Sudipta Roy, Jio Institute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F0ADC-CA55-BD0D-413C-B70B89BD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688F-C476-4260-8E1F-029D507FB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02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9345-DDA1-64A0-665D-7506C677B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BAE7D-CACA-888E-C00D-2CA16C52D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2EFDD-9D89-4883-B613-863F78214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51144-6551-4855-B315-BF4B08D20B47}" type="datetime1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8F838-C659-4BC8-26D1-66DA119D3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Sudipta Roy, Jio Institute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CB172-9073-080D-9DFD-435AE767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688F-C476-4260-8E1F-029D507FB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683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53D4-09B8-E930-2017-DDF8FFD11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0CD43-5B2C-594F-55DD-D2CA92DB3C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3D9714-B16F-1D3F-BF54-31C79FE03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D41D7-1B75-1413-33A3-6A4D4ECD5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1495C-420A-4FF1-AC23-6AC3C234B58D}" type="datetime1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53440-ACA9-5C31-BA1C-0C8F955FD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Sudipta Roy, Jio Institute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CC3F5-BD94-69FA-8871-CF410D8A7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688F-C476-4260-8E1F-029D507FB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74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74178-60A6-6EC7-CA17-AFBFA62C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3B575-AA76-27AB-FE02-27E742A8F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F28FB-7FD4-DC07-FE32-B81E7FFAC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795862-A2C3-DC78-688A-7F16026384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C5EB51-BC37-D01C-93C3-7AA4DB40E8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0468E8-698A-707C-04B6-CC6A3FFD0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62A5-AD5E-4FF3-86BE-3078BFF11193}" type="datetime1">
              <a:rPr lang="en-IN" smtClean="0"/>
              <a:t>31-07-2023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E0A640-28DB-971E-5C2F-D70797009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Sudipta Roy, Jio Institute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6CB3A-732A-52D1-1EB8-E6E45AB73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688F-C476-4260-8E1F-029D507FB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58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5B598-7794-C79A-2C80-8C76883FD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A1BF03-13E6-08C7-CB94-C9D5E2D92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1C29-DC92-443D-975F-0A9B6A40BEC5}" type="datetime1">
              <a:rPr lang="en-IN" smtClean="0"/>
              <a:t>31-07-2023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3E1FB-120B-25B6-F427-58E7B269A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Sudipta Roy, Jio Institute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6A03F-971B-FE35-CA02-FC44A197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688F-C476-4260-8E1F-029D507FB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773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A0E60-2F29-CEA5-15C6-8BA22AC09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95163-E9ED-4334-8490-9BCBC667ABF3}" type="datetime1">
              <a:rPr lang="en-IN" smtClean="0"/>
              <a:t>31-07-2023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641F1E-99A2-B8F1-C4D9-C5B4D685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Sudipta Roy, Jio Institute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6D92B-18DD-3BDE-B65C-4D6EA4B4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688F-C476-4260-8E1F-029D507FB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69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F498D-054C-AAD1-74A8-CCF47847E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CE696-65FF-3005-32FF-0F20F400B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D92CB-6424-B128-E88C-B72580C0B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45B0A-C93C-9105-2770-A421B8C3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352B-DE74-4AB2-AFB9-1163A94A56BB}" type="datetime1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2DD0B-7732-0AA7-7503-EF2F003D7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Sudipta Roy, Jio Institute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0E0F5-2CD1-C2C8-98E2-D42342EC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688F-C476-4260-8E1F-029D507FB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057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0B42-2C28-6E03-F260-6A97408D9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7C0E4B-74F5-8FAF-D5EA-64555673E3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CFFDC-7823-3AD7-E8DA-9A2374D59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F0537-A466-AF67-D8BB-3607753F3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C7F2E-74D1-4488-850A-1606E421FCAF}" type="datetime1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89242-6839-0A34-594F-F9BD402D9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Sudipta Roy, Jio Institute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3B206-4EF3-F5F4-593E-B05B6BB3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688F-C476-4260-8E1F-029D507FB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00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EF4C0E-C8E5-5496-F21A-7FD18E740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1EC04-88D3-45F5-2D0C-E374297FC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07AF1-BA0E-781B-2850-DB9816FB5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873E3-ABC4-4C5E-99EA-86B0A148F8A1}" type="datetime1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432F3-242C-708A-6EFB-0B2384A9CF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Sudipta Roy, Jio Institute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114AB-3B81-0722-FAF5-6F2610CC1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0688F-C476-4260-8E1F-029D507FB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55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D157E-9015-3480-E025-447053F84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Algorithm design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1674997-F93E-B504-3E31-CB70497EA7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Types</a:t>
            </a:r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C51B1-450D-13B1-53C3-EB2C8E36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Sudipta Roy, Jio Institute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2C5B8-7632-C54D-6E3D-6FAA48109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688F-C476-4260-8E1F-029D507FB1E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955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89E3D-2036-2F6F-374B-493227950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1"/>
            <a:ext cx="10515600" cy="463731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4400" dirty="0"/>
              <a:t>Other types</a:t>
            </a:r>
          </a:p>
          <a:p>
            <a:pPr lvl="1"/>
            <a:r>
              <a:rPr lang="en-US" sz="2800" dirty="0"/>
              <a:t>Evolutionary algorithms</a:t>
            </a:r>
          </a:p>
          <a:p>
            <a:pPr lvl="1"/>
            <a:r>
              <a:rPr lang="en-US" sz="2800" dirty="0"/>
              <a:t>Combinatorial algorithms</a:t>
            </a:r>
          </a:p>
          <a:p>
            <a:pPr lvl="1"/>
            <a:r>
              <a:rPr lang="en-US" sz="2800" dirty="0"/>
              <a:t>Distributed algorithms</a:t>
            </a:r>
          </a:p>
          <a:p>
            <a:pPr lvl="1"/>
            <a:r>
              <a:rPr lang="en-US" sz="2800" dirty="0"/>
              <a:t>Gradient methods</a:t>
            </a:r>
          </a:p>
          <a:p>
            <a:pPr lvl="1"/>
            <a:r>
              <a:rPr lang="en-IN" sz="2800" dirty="0"/>
              <a:t>Brute Force Algorithm</a:t>
            </a:r>
          </a:p>
          <a:p>
            <a:pPr lvl="1"/>
            <a:r>
              <a:rPr lang="en-IN" sz="2800" dirty="0"/>
              <a:t>Randomized Algorithm</a:t>
            </a:r>
          </a:p>
          <a:p>
            <a:endParaRPr lang="en-IN" sz="3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4913AE-3049-8DCA-C05A-A764D074A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Sudipta Roy, Jio Institute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B7D9F-E1C9-5939-2065-4926D0E42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688F-C476-4260-8E1F-029D507FB1E8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685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07F46-4AC4-F33B-90F7-E1FC3370F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9208"/>
            <a:ext cx="10515600" cy="6176865"/>
          </a:xfrm>
        </p:spPr>
        <p:txBody>
          <a:bodyPr>
            <a:normAutofit fontScale="92500" lnSpcReduction="10000"/>
          </a:bodyPr>
          <a:lstStyle/>
          <a:p>
            <a:r>
              <a:rPr lang="en-IN" sz="2800" b="1" dirty="0"/>
              <a:t>Brute Force Algorithm</a:t>
            </a:r>
          </a:p>
          <a:p>
            <a:pPr lvl="1"/>
            <a:r>
              <a:rPr lang="en-US" dirty="0"/>
              <a:t>A brute force approach is an approach that finds all the possible solutions to find a satisfactory solution to a given problem. The brute force algorithm tries out all the possibilities till a satisfactory solution is not found.</a:t>
            </a:r>
          </a:p>
          <a:p>
            <a:r>
              <a:rPr lang="en-US" b="1" dirty="0"/>
              <a:t>PROS AND CONS OF BRUTE FORCE ALGORITHM:</a:t>
            </a:r>
          </a:p>
          <a:p>
            <a:pPr lvl="1"/>
            <a:r>
              <a:rPr lang="en-US" dirty="0"/>
              <a:t>Pros:</a:t>
            </a:r>
          </a:p>
          <a:p>
            <a:pPr lvl="2"/>
            <a:r>
              <a:rPr lang="en-US" dirty="0"/>
              <a:t>The brute force approach is a guaranteed way to find the correct solution by listing all the possible candidate solutions for the problem.</a:t>
            </a:r>
          </a:p>
          <a:p>
            <a:pPr lvl="2"/>
            <a:r>
              <a:rPr lang="en-US" dirty="0"/>
              <a:t>It is a generic method and not limited to any specific domain of problems.</a:t>
            </a:r>
          </a:p>
          <a:p>
            <a:pPr lvl="2"/>
            <a:r>
              <a:rPr lang="en-US" dirty="0"/>
              <a:t>The brute force method is ideal for solving small and simpler problems.</a:t>
            </a:r>
          </a:p>
          <a:p>
            <a:pPr lvl="2"/>
            <a:r>
              <a:rPr lang="en-US" dirty="0"/>
              <a:t>It is known for its simplicity and can serve as a comparison benchmark.</a:t>
            </a:r>
          </a:p>
          <a:p>
            <a:pPr lvl="1"/>
            <a:r>
              <a:rPr lang="en-IN" dirty="0"/>
              <a:t>Cons:</a:t>
            </a:r>
          </a:p>
          <a:p>
            <a:pPr lvl="2"/>
            <a:r>
              <a:rPr lang="en-US" dirty="0"/>
              <a:t>The brute force approach is inefficient. For real-time problems, algorithm analysis often goes above the O(N!) order of growth.</a:t>
            </a:r>
          </a:p>
          <a:p>
            <a:pPr lvl="2"/>
            <a:r>
              <a:rPr lang="en-US" dirty="0"/>
              <a:t>This method relies more on compromising the power of a computer system for solving a problem than on a good algorithm design.</a:t>
            </a:r>
          </a:p>
          <a:p>
            <a:pPr lvl="2"/>
            <a:r>
              <a:rPr lang="en-US" dirty="0"/>
              <a:t>Brute force algorithms are slow.</a:t>
            </a:r>
          </a:p>
          <a:p>
            <a:pPr lvl="2"/>
            <a:r>
              <a:rPr lang="en-US" dirty="0"/>
              <a:t>Brute force algorithms are not constructive or creative compared to algorithms that are constructed using some other design paradigms.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0584E2-7EF5-A68B-07E9-AC54FD55C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Sudipta Roy, Jio Institute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44A6E-9E85-BD17-7818-E9347A0F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688F-C476-4260-8E1F-029D507FB1E8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79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02CB9-89A9-8196-1564-0D0C4ADFB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976"/>
            <a:ext cx="10515600" cy="838524"/>
          </a:xfrm>
        </p:spPr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sofia-pro"/>
              </a:rPr>
              <a:t>Most important type of Algorithms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C5881-4F0E-F5B1-6627-9BBD2DD9B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500"/>
            <a:ext cx="10946364" cy="5313408"/>
          </a:xfrm>
        </p:spPr>
        <p:txBody>
          <a:bodyPr>
            <a:noAutofit/>
          </a:bodyPr>
          <a:lstStyle/>
          <a:p>
            <a:r>
              <a:rPr lang="en-US" dirty="0"/>
              <a:t>Factors:</a:t>
            </a:r>
          </a:p>
          <a:p>
            <a:pPr lvl="1"/>
            <a:r>
              <a:rPr lang="en-US" dirty="0"/>
              <a:t>A good algorithm should be optimized in terms of time and space.</a:t>
            </a:r>
          </a:p>
          <a:p>
            <a:pPr lvl="1"/>
            <a:r>
              <a:rPr lang="en-US" dirty="0"/>
              <a:t>Different types of problems require different types of algorithmic techniques to be solved in the most optimized manner. </a:t>
            </a:r>
          </a:p>
          <a:p>
            <a:r>
              <a:rPr lang="en-US" sz="2400" dirty="0"/>
              <a:t>Different types of algorithms are : </a:t>
            </a:r>
          </a:p>
          <a:p>
            <a:pPr lvl="1"/>
            <a:r>
              <a:rPr lang="en-IN" sz="1800" b="1" dirty="0"/>
              <a:t>Greedy algorithms [/Recursive]</a:t>
            </a:r>
          </a:p>
          <a:p>
            <a:pPr lvl="1"/>
            <a:r>
              <a:rPr lang="en-IN" sz="1800" b="1" dirty="0"/>
              <a:t>Divide-and-conquer algorithms [/Recursive]</a:t>
            </a:r>
          </a:p>
          <a:p>
            <a:pPr lvl="1"/>
            <a:r>
              <a:rPr lang="en-IN" sz="1800" b="1" dirty="0"/>
              <a:t>Backtracking algorithms [/Recursive]</a:t>
            </a:r>
          </a:p>
          <a:p>
            <a:pPr lvl="1"/>
            <a:r>
              <a:rPr lang="en-IN" sz="1800" b="1" dirty="0"/>
              <a:t>Dynamic programming [/Recursive]</a:t>
            </a:r>
          </a:p>
          <a:p>
            <a:pPr lvl="1"/>
            <a:r>
              <a:rPr lang="en-IN" sz="1800" dirty="0"/>
              <a:t>Stochastic algorithms</a:t>
            </a:r>
          </a:p>
          <a:p>
            <a:pPr lvl="1"/>
            <a:r>
              <a:rPr lang="en-US" sz="1800" dirty="0"/>
              <a:t>There are other techniques as well:</a:t>
            </a:r>
          </a:p>
          <a:p>
            <a:pPr lvl="2"/>
            <a:r>
              <a:rPr lang="en-US" sz="1100" dirty="0"/>
              <a:t>Evolutionary algorithms</a:t>
            </a:r>
          </a:p>
          <a:p>
            <a:pPr lvl="2"/>
            <a:r>
              <a:rPr lang="en-US" sz="1100" dirty="0"/>
              <a:t>Combinatorial algorithms</a:t>
            </a:r>
          </a:p>
          <a:p>
            <a:pPr lvl="2"/>
            <a:r>
              <a:rPr lang="en-US" sz="1100" dirty="0"/>
              <a:t>Distributed algorithms</a:t>
            </a:r>
          </a:p>
          <a:p>
            <a:pPr lvl="2"/>
            <a:r>
              <a:rPr lang="en-US" sz="1100" dirty="0"/>
              <a:t>Gradient methods</a:t>
            </a:r>
          </a:p>
          <a:p>
            <a:pPr lvl="2"/>
            <a:r>
              <a:rPr lang="en-IN" sz="1100" dirty="0"/>
              <a:t>Brute Force Algorithm</a:t>
            </a:r>
          </a:p>
          <a:p>
            <a:pPr lvl="2"/>
            <a:r>
              <a:rPr lang="en-IN" sz="1100" dirty="0"/>
              <a:t>Randomized Algorithm: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9378E-ACFD-988D-F9AC-BD7D0577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Sudipta Roy, Jio Institute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99222C-B257-D0A7-3536-EB1D958FD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688F-C476-4260-8E1F-029D507FB1E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430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1DBA6-FEC3-3E9E-DD90-8E3F5E07D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265" y="416702"/>
            <a:ext cx="6504992" cy="4351338"/>
          </a:xfrm>
        </p:spPr>
        <p:txBody>
          <a:bodyPr/>
          <a:lstStyle/>
          <a:p>
            <a:pPr marL="0" indent="0">
              <a:buNone/>
            </a:pPr>
            <a:r>
              <a:rPr lang="en-IN" b="1" i="0" dirty="0">
                <a:effectLst/>
                <a:latin typeface="Roboto" panose="02000000000000000000" pitchFamily="2" charset="0"/>
              </a:rPr>
              <a:t>Greedy Algorithm</a:t>
            </a:r>
          </a:p>
          <a:p>
            <a:pPr lvl="1" algn="just"/>
            <a:endParaRPr lang="en-US" b="1" dirty="0"/>
          </a:p>
          <a:p>
            <a:pPr lvl="1" algn="just"/>
            <a:r>
              <a:rPr lang="en-US" b="1" dirty="0"/>
              <a:t>Greedy is an algorithmic paradigm that builds up a solution piece by piece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always choosing the next piece that offers the most obvious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immediate benefit</a:t>
            </a:r>
            <a:r>
              <a:rPr lang="en-US" dirty="0"/>
              <a:t>.</a:t>
            </a:r>
          </a:p>
          <a:p>
            <a:pPr lvl="1" algn="just"/>
            <a:r>
              <a:rPr lang="en-US" dirty="0"/>
              <a:t>So, the problems were chosen locally optimal also leads to global solution are the best fit for Greedy.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0104A4-D633-A1EC-6CDC-7121E1E00816}"/>
              </a:ext>
            </a:extLst>
          </p:cNvPr>
          <p:cNvSpPr txBox="1"/>
          <p:nvPr/>
        </p:nvSpPr>
        <p:spPr>
          <a:xfrm>
            <a:off x="7836548" y="153888"/>
            <a:ext cx="4194110" cy="270843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Different types of algorithms are : </a:t>
            </a:r>
          </a:p>
          <a:p>
            <a:r>
              <a:rPr lang="en-IN" sz="1400" b="1" dirty="0">
                <a:solidFill>
                  <a:srgbClr val="00B050"/>
                </a:solidFill>
              </a:rPr>
              <a:t>Greedy algorithms [/Recursive]</a:t>
            </a:r>
          </a:p>
          <a:p>
            <a:r>
              <a:rPr lang="en-IN" sz="1400" dirty="0"/>
              <a:t>Divide-and-conquer algorithms [/Recursive]</a:t>
            </a:r>
          </a:p>
          <a:p>
            <a:r>
              <a:rPr lang="en-IN" sz="1400" dirty="0"/>
              <a:t>Backtracking algorithms [/Recursive]</a:t>
            </a:r>
          </a:p>
          <a:p>
            <a:r>
              <a:rPr lang="en-IN" sz="1400" dirty="0"/>
              <a:t>Dynamic programming [/Recursive]</a:t>
            </a:r>
          </a:p>
          <a:p>
            <a:r>
              <a:rPr lang="en-IN" sz="1400" dirty="0"/>
              <a:t>Stochastic algorithms</a:t>
            </a:r>
          </a:p>
          <a:p>
            <a:r>
              <a:rPr lang="en-US" sz="1400" dirty="0"/>
              <a:t>There are other techniques not covered in this course:</a:t>
            </a:r>
          </a:p>
          <a:p>
            <a:pPr lvl="1"/>
            <a:r>
              <a:rPr lang="en-US" sz="1100" dirty="0"/>
              <a:t>Evolutionary algorithms</a:t>
            </a:r>
          </a:p>
          <a:p>
            <a:pPr lvl="1"/>
            <a:r>
              <a:rPr lang="en-US" sz="1100" dirty="0"/>
              <a:t>Combinatorial algorithms</a:t>
            </a:r>
          </a:p>
          <a:p>
            <a:pPr lvl="1"/>
            <a:r>
              <a:rPr lang="en-US" sz="1100" dirty="0"/>
              <a:t>Distributed algorithms</a:t>
            </a:r>
          </a:p>
          <a:p>
            <a:pPr lvl="1"/>
            <a:r>
              <a:rPr lang="en-US" sz="1100" dirty="0"/>
              <a:t>Gradient methods</a:t>
            </a:r>
          </a:p>
          <a:p>
            <a:pPr lvl="1"/>
            <a:r>
              <a:rPr lang="en-IN" sz="1100" dirty="0"/>
              <a:t>Brute Force Algorithm</a:t>
            </a:r>
          </a:p>
          <a:p>
            <a:pPr lvl="1"/>
            <a:r>
              <a:rPr lang="en-IN" sz="1100" dirty="0"/>
              <a:t>Randomized Algorithm: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F397EE-E0D2-F8F2-E925-4A27C0903811}"/>
              </a:ext>
            </a:extLst>
          </p:cNvPr>
          <p:cNvSpPr txBox="1"/>
          <p:nvPr/>
        </p:nvSpPr>
        <p:spPr>
          <a:xfrm>
            <a:off x="7604448" y="4395788"/>
            <a:ext cx="4587551" cy="23083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Greedy Problems on Graph: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Kruskal’s Minimum Spanning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Prim’s Minimum Spanning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Dijkastra’s</a:t>
            </a:r>
            <a:r>
              <a:rPr lang="en-IN" dirty="0"/>
              <a:t> Shortest Path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Minimum cost to connect all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Huffman encoding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Number of single cycle components in an undirected graph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BB5D8-7BEA-7F98-6AB7-C58C4EE00564}"/>
              </a:ext>
            </a:extLst>
          </p:cNvPr>
          <p:cNvSpPr txBox="1"/>
          <p:nvPr/>
        </p:nvSpPr>
        <p:spPr>
          <a:xfrm>
            <a:off x="4208301" y="4768040"/>
            <a:ext cx="3269602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Approximate Greedy Algorithm for NP Complete: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Bin Packing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Graph </a:t>
            </a:r>
            <a:r>
              <a:rPr lang="en-IN" dirty="0" err="1"/>
              <a:t>Coloring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Travelling Salesman Problem using MST</a:t>
            </a:r>
          </a:p>
        </p:txBody>
      </p:sp>
      <p:pic>
        <p:nvPicPr>
          <p:cNvPr id="1026" name="Picture 2" descr="Source_to_Destination_Greedy_Algorithm_Solution.">
            <a:extLst>
              <a:ext uri="{FF2B5EF4-FFF2-40B4-BE49-F238E27FC236}">
                <a16:creationId xmlns:a16="http://schemas.microsoft.com/office/drawing/2014/main" id="{772A709B-036D-D24E-8BA7-B54B51721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32" y="3956180"/>
            <a:ext cx="3319974" cy="190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F5B1EE-A490-9B04-26B5-B955080D2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Sudipta Roy, Jio Institute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36EC2-3166-A5B3-F2AB-8DF96D69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688F-C476-4260-8E1F-029D507FB1E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484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1DBA6-FEC3-3E9E-DD90-8E3F5E07D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265" y="416702"/>
            <a:ext cx="650499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Limitations of Greedy Algorithm</a:t>
            </a:r>
          </a:p>
          <a:p>
            <a:pPr lvl="1" algn="just"/>
            <a:endParaRPr lang="en-US" sz="2000" dirty="0"/>
          </a:p>
          <a:p>
            <a:pPr lvl="1" algn="just"/>
            <a:r>
              <a:rPr lang="en-US" sz="2000" dirty="0"/>
              <a:t>The greedy algorithm </a:t>
            </a:r>
            <a:r>
              <a:rPr lang="en-US" sz="2000" dirty="0">
                <a:solidFill>
                  <a:srgbClr val="FF0000"/>
                </a:solidFill>
              </a:rPr>
              <a:t>makes judgments based on the information at each iteration without considering the broader problem</a:t>
            </a:r>
            <a:r>
              <a:rPr lang="en-US" sz="2000" dirty="0"/>
              <a:t>; hence it does not produce the best answer for every problem.</a:t>
            </a:r>
          </a:p>
          <a:p>
            <a:pPr lvl="1" algn="just"/>
            <a:r>
              <a:rPr lang="en-US" sz="2000" dirty="0"/>
              <a:t>The problematic part for a </a:t>
            </a:r>
            <a:r>
              <a:rPr lang="en-US" sz="2000" dirty="0">
                <a:solidFill>
                  <a:srgbClr val="FF0000"/>
                </a:solidFill>
              </a:rPr>
              <a:t>greedy algorithm is analyzing its accuracy</a:t>
            </a:r>
            <a:r>
              <a:rPr lang="en-US" sz="2000" dirty="0"/>
              <a:t>. Even with the proper solution, it is difficult to demonstrate why it is accurate. </a:t>
            </a:r>
          </a:p>
          <a:p>
            <a:pPr lvl="1" algn="just"/>
            <a:r>
              <a:rPr lang="en-US" sz="2000" dirty="0"/>
              <a:t>Optimization problems (</a:t>
            </a:r>
            <a:r>
              <a:rPr lang="en-US" sz="2000" dirty="0">
                <a:solidFill>
                  <a:srgbClr val="FF0000"/>
                </a:solidFill>
              </a:rPr>
              <a:t>Dijkstra’s Algorithm) with negative graph edges cannot be solved using a greedy algorithm</a:t>
            </a:r>
            <a:r>
              <a:rPr lang="en-US" sz="2000" dirty="0"/>
              <a:t>.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0104A4-D633-A1EC-6CDC-7121E1E00816}"/>
              </a:ext>
            </a:extLst>
          </p:cNvPr>
          <p:cNvSpPr txBox="1"/>
          <p:nvPr/>
        </p:nvSpPr>
        <p:spPr>
          <a:xfrm>
            <a:off x="7836548" y="153888"/>
            <a:ext cx="4194110" cy="270843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Different types of algorithms are : </a:t>
            </a:r>
          </a:p>
          <a:p>
            <a:r>
              <a:rPr lang="en-IN" sz="1400" b="1" dirty="0">
                <a:solidFill>
                  <a:srgbClr val="00B050"/>
                </a:solidFill>
              </a:rPr>
              <a:t>Greedy algorithms [/Recursive]</a:t>
            </a:r>
          </a:p>
          <a:p>
            <a:r>
              <a:rPr lang="en-IN" sz="1400" dirty="0"/>
              <a:t>Divide-and-conquer algorithms [/Recursive]</a:t>
            </a:r>
          </a:p>
          <a:p>
            <a:r>
              <a:rPr lang="en-IN" sz="1400" dirty="0"/>
              <a:t>Backtracking algorithms [/Recursive]</a:t>
            </a:r>
          </a:p>
          <a:p>
            <a:r>
              <a:rPr lang="en-IN" sz="1400" dirty="0"/>
              <a:t>Dynamic programming [/Recursive]</a:t>
            </a:r>
          </a:p>
          <a:p>
            <a:r>
              <a:rPr lang="en-IN" sz="1400" dirty="0"/>
              <a:t>Stochastic algorithms</a:t>
            </a:r>
          </a:p>
          <a:p>
            <a:r>
              <a:rPr lang="en-US" sz="1400" dirty="0"/>
              <a:t>There are other techniques not covered in this course:</a:t>
            </a:r>
          </a:p>
          <a:p>
            <a:pPr lvl="1"/>
            <a:r>
              <a:rPr lang="en-US" sz="1100" dirty="0"/>
              <a:t>Evolutionary algorithms</a:t>
            </a:r>
          </a:p>
          <a:p>
            <a:pPr lvl="1"/>
            <a:r>
              <a:rPr lang="en-US" sz="1100" dirty="0"/>
              <a:t>Combinatorial algorithms</a:t>
            </a:r>
          </a:p>
          <a:p>
            <a:pPr lvl="1"/>
            <a:r>
              <a:rPr lang="en-US" sz="1100" dirty="0"/>
              <a:t>Distributed algorithms</a:t>
            </a:r>
          </a:p>
          <a:p>
            <a:pPr lvl="1"/>
            <a:r>
              <a:rPr lang="en-US" sz="1100" dirty="0"/>
              <a:t>Gradient methods</a:t>
            </a:r>
          </a:p>
          <a:p>
            <a:pPr lvl="1"/>
            <a:r>
              <a:rPr lang="en-IN" sz="1100" dirty="0"/>
              <a:t>Brute Force Algorithm</a:t>
            </a:r>
          </a:p>
          <a:p>
            <a:pPr lvl="1"/>
            <a:r>
              <a:rPr lang="en-IN" sz="1100" dirty="0"/>
              <a:t>Randomized Algorithm: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6CFBC-5535-E9D1-D44B-C72BB855A016}"/>
              </a:ext>
            </a:extLst>
          </p:cNvPr>
          <p:cNvSpPr txBox="1"/>
          <p:nvPr/>
        </p:nvSpPr>
        <p:spPr>
          <a:xfrm>
            <a:off x="497633" y="4963970"/>
            <a:ext cx="1161972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400" b="1" i="0" dirty="0">
                <a:solidFill>
                  <a:srgbClr val="002060"/>
                </a:solidFill>
                <a:effectLst/>
                <a:latin typeface="Lato" panose="020F0502020204030203" pitchFamily="34" charset="0"/>
              </a:rPr>
              <a:t>When to use :</a:t>
            </a:r>
          </a:p>
          <a:p>
            <a:pPr algn="l" fontAlgn="base"/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For example, you can greedily approach your life. You can always take the path that maximizes your happiness today. But that doesn't mean you'll be happier tomorrow.</a:t>
            </a:r>
          </a:p>
          <a:p>
            <a:pPr algn="l" fontAlgn="base"/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Similarly, there are problems for which greedy algorithms don't yield the best solution. When you don’t need guarantee of an optimal solution.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D05D1-297A-56A2-E364-33D557677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Sudipta Roy, Jio Institute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8758A-77DD-15AE-BA2B-BBBC8243A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688F-C476-4260-8E1F-029D507FB1E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210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1DBA6-FEC3-3E9E-DD90-8E3F5E07D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265" y="416702"/>
            <a:ext cx="6504992" cy="4351338"/>
          </a:xfrm>
        </p:spPr>
        <p:txBody>
          <a:bodyPr/>
          <a:lstStyle/>
          <a:p>
            <a:pPr marL="0" indent="0">
              <a:buNone/>
            </a:pPr>
            <a:r>
              <a:rPr lang="en-IN" b="1" i="0" dirty="0">
                <a:effectLst/>
                <a:latin typeface="Roboto" panose="02000000000000000000" pitchFamily="2" charset="0"/>
              </a:rPr>
              <a:t>Dynamic programming </a:t>
            </a:r>
          </a:p>
          <a:p>
            <a:pPr lvl="1" algn="just"/>
            <a:endParaRPr lang="en-US" sz="2000" dirty="0"/>
          </a:p>
          <a:p>
            <a:pPr lvl="1" algn="just"/>
            <a:r>
              <a:rPr lang="en-US" sz="1800" dirty="0"/>
              <a:t>Dynamic Programming is mainly an </a:t>
            </a:r>
            <a:r>
              <a:rPr lang="en-US" sz="1800" b="1" dirty="0"/>
              <a:t>optimization over plain recursion</a:t>
            </a:r>
            <a:r>
              <a:rPr lang="en-US" sz="1800" dirty="0"/>
              <a:t>. Wherever we see a recursive solution that has repeated calls for same inputs, we can optimize it using Dynamic Programming. </a:t>
            </a:r>
          </a:p>
          <a:p>
            <a:pPr lvl="1" algn="just"/>
            <a:r>
              <a:rPr lang="en-US" sz="1800" dirty="0">
                <a:solidFill>
                  <a:srgbClr val="FF0000"/>
                </a:solidFill>
              </a:rPr>
              <a:t>The idea is to simply store the results of subproblems, so that we do not have to re-compute them when needed later</a:t>
            </a:r>
            <a:r>
              <a:rPr lang="en-US" sz="1800" dirty="0"/>
              <a:t>. This simple optimization reduces time complexities from exponential to polynomial.</a:t>
            </a:r>
            <a:endParaRPr lang="en-IN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0104A4-D633-A1EC-6CDC-7121E1E00816}"/>
              </a:ext>
            </a:extLst>
          </p:cNvPr>
          <p:cNvSpPr txBox="1"/>
          <p:nvPr/>
        </p:nvSpPr>
        <p:spPr>
          <a:xfrm>
            <a:off x="7836548" y="153888"/>
            <a:ext cx="4194110" cy="270843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Different types of algorithms are : </a:t>
            </a:r>
          </a:p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Greedy algorithms [/Recursive]</a:t>
            </a:r>
          </a:p>
          <a:p>
            <a:r>
              <a:rPr lang="en-IN" sz="1400" dirty="0"/>
              <a:t>Divide-and-conquer algorithms [/Recursive]</a:t>
            </a:r>
          </a:p>
          <a:p>
            <a:r>
              <a:rPr lang="en-IN" sz="1400" dirty="0"/>
              <a:t>Backtracking algorithms [/Recursive]</a:t>
            </a:r>
          </a:p>
          <a:p>
            <a:r>
              <a:rPr lang="en-IN" sz="1400" b="1" dirty="0">
                <a:solidFill>
                  <a:srgbClr val="00B050"/>
                </a:solidFill>
              </a:rPr>
              <a:t>Dynamic programming [/Recursive]</a:t>
            </a:r>
          </a:p>
          <a:p>
            <a:r>
              <a:rPr lang="en-IN" sz="1400" dirty="0"/>
              <a:t>Stochastic algorithms</a:t>
            </a:r>
          </a:p>
          <a:p>
            <a:r>
              <a:rPr lang="en-US" sz="1400" dirty="0"/>
              <a:t>There are other techniques not covered in this course:</a:t>
            </a:r>
          </a:p>
          <a:p>
            <a:pPr lvl="1"/>
            <a:r>
              <a:rPr lang="en-US" sz="1100" dirty="0"/>
              <a:t>Evolutionary algorithms</a:t>
            </a:r>
          </a:p>
          <a:p>
            <a:pPr lvl="1"/>
            <a:r>
              <a:rPr lang="en-US" sz="1100" dirty="0"/>
              <a:t>Combinatorial algorithms</a:t>
            </a:r>
          </a:p>
          <a:p>
            <a:pPr lvl="1"/>
            <a:r>
              <a:rPr lang="en-US" sz="1100" dirty="0"/>
              <a:t>Distributed algorithms</a:t>
            </a:r>
          </a:p>
          <a:p>
            <a:pPr lvl="1"/>
            <a:r>
              <a:rPr lang="en-US" sz="1100" dirty="0"/>
              <a:t>Gradient methods</a:t>
            </a:r>
          </a:p>
          <a:p>
            <a:pPr lvl="1"/>
            <a:r>
              <a:rPr lang="en-IN" sz="1100" dirty="0"/>
              <a:t>Brute Force Algorithm</a:t>
            </a:r>
          </a:p>
          <a:p>
            <a:pPr lvl="1"/>
            <a:r>
              <a:rPr lang="en-IN" sz="1100" dirty="0"/>
              <a:t>Randomized Algorithm: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F397EE-E0D2-F8F2-E925-4A27C0903811}"/>
              </a:ext>
            </a:extLst>
          </p:cNvPr>
          <p:cNvSpPr txBox="1"/>
          <p:nvPr/>
        </p:nvSpPr>
        <p:spPr>
          <a:xfrm>
            <a:off x="7734105" y="3995679"/>
            <a:ext cx="4091666" cy="147732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Dynamic programming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Floyd </a:t>
            </a:r>
            <a:r>
              <a:rPr lang="en-IN" dirty="0" err="1"/>
              <a:t>Warshall</a:t>
            </a:r>
            <a:r>
              <a:rPr lang="en-IN" dirty="0"/>
              <a:t>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0-1 Knapsack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Vertex Cover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Travelling Salesman Problem</a:t>
            </a:r>
          </a:p>
        </p:txBody>
      </p:sp>
      <p:pic>
        <p:nvPicPr>
          <p:cNvPr id="2050" name="Picture 2" descr="dynamic-programming">
            <a:extLst>
              <a:ext uri="{FF2B5EF4-FFF2-40B4-BE49-F238E27FC236}">
                <a16:creationId xmlns:a16="http://schemas.microsoft.com/office/drawing/2014/main" id="{46365E55-C7AA-3D8A-91B9-2A0ED2400B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8" t="9343" r="61280" b="55379"/>
          <a:stretch/>
        </p:blipFill>
        <p:spPr bwMode="auto">
          <a:xfrm>
            <a:off x="366229" y="3716832"/>
            <a:ext cx="3269603" cy="172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dynamic-programming">
            <a:extLst>
              <a:ext uri="{FF2B5EF4-FFF2-40B4-BE49-F238E27FC236}">
                <a16:creationId xmlns:a16="http://schemas.microsoft.com/office/drawing/2014/main" id="{26A6EB11-4CCA-87CA-6841-5D60CE7AB2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6" t="50169" r="61280" b="12404"/>
          <a:stretch/>
        </p:blipFill>
        <p:spPr bwMode="auto">
          <a:xfrm>
            <a:off x="4250680" y="3664445"/>
            <a:ext cx="2774299" cy="1825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4F60EC-4F1E-E501-053A-7E40D7DEC156}"/>
              </a:ext>
            </a:extLst>
          </p:cNvPr>
          <p:cNvSpPr txBox="1"/>
          <p:nvPr/>
        </p:nvSpPr>
        <p:spPr>
          <a:xfrm>
            <a:off x="614265" y="5617029"/>
            <a:ext cx="260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Recursion : exponential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47DFDE-77D8-455A-1522-F1E6FE9171FA}"/>
              </a:ext>
            </a:extLst>
          </p:cNvPr>
          <p:cNvSpPr txBox="1"/>
          <p:nvPr/>
        </p:nvSpPr>
        <p:spPr>
          <a:xfrm>
            <a:off x="4109357" y="5617029"/>
            <a:ext cx="361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Dynamic programming: Linear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A4CFF30-DB0D-65A6-3BA2-4EA6B67A6CBF}"/>
              </a:ext>
            </a:extLst>
          </p:cNvPr>
          <p:cNvSpPr/>
          <p:nvPr/>
        </p:nvSpPr>
        <p:spPr>
          <a:xfrm>
            <a:off x="3695703" y="4352633"/>
            <a:ext cx="537096" cy="55993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1BF3E7-FA4D-2571-BC8D-DE9D49409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Sudipta Roy, Jio Institute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5F5642E-6FB3-478A-7138-5B91012A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688F-C476-4260-8E1F-029D507FB1E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005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1DBA6-FEC3-3E9E-DD90-8E3F5E07D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265" y="416702"/>
            <a:ext cx="6504992" cy="2855701"/>
          </a:xfrm>
        </p:spPr>
        <p:txBody>
          <a:bodyPr/>
          <a:lstStyle/>
          <a:p>
            <a:pPr marL="0" indent="0">
              <a:buNone/>
            </a:pPr>
            <a:r>
              <a:rPr lang="en-IN" b="1" i="0" dirty="0">
                <a:effectLst/>
                <a:latin typeface="Roboto" panose="02000000000000000000" pitchFamily="2" charset="0"/>
              </a:rPr>
              <a:t>Stochastic algorithms</a:t>
            </a:r>
          </a:p>
          <a:p>
            <a:pPr lvl="1" algn="just"/>
            <a:r>
              <a:rPr lang="en-US" sz="1800" dirty="0"/>
              <a:t>In real life, many unpredictable external events can put us into unforeseen situations. Many games mirror this unpredictability by including a random element, such as the throwing of dice. We call these stochastic games.</a:t>
            </a:r>
            <a:endParaRPr lang="en-IN" sz="1800" dirty="0"/>
          </a:p>
          <a:p>
            <a:pPr lvl="1" algn="just"/>
            <a:r>
              <a:rPr lang="en-US" sz="1800" dirty="0">
                <a:solidFill>
                  <a:srgbClr val="FF0000"/>
                </a:solidFill>
              </a:rPr>
              <a:t>Stochastic refers to a variable process where the outcome involves some randomness </a:t>
            </a:r>
            <a:r>
              <a:rPr lang="en-US" sz="1800" dirty="0"/>
              <a:t>and has some uncertainty. </a:t>
            </a:r>
            <a:r>
              <a:rPr lang="en-US" sz="1800" dirty="0">
                <a:solidFill>
                  <a:srgbClr val="FF0000"/>
                </a:solidFill>
              </a:rPr>
              <a:t>It is a mathematical term and is closely related to “randomness” and “probabilistic” and can be contrasted to the idea of “deterministic.”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0104A4-D633-A1EC-6CDC-7121E1E00816}"/>
              </a:ext>
            </a:extLst>
          </p:cNvPr>
          <p:cNvSpPr txBox="1"/>
          <p:nvPr/>
        </p:nvSpPr>
        <p:spPr>
          <a:xfrm>
            <a:off x="7836548" y="153888"/>
            <a:ext cx="4194110" cy="270843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Different types of algorithms are : </a:t>
            </a:r>
          </a:p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Greedy algorithms [/Recursive]</a:t>
            </a:r>
          </a:p>
          <a:p>
            <a:r>
              <a:rPr lang="en-IN" sz="1400" dirty="0"/>
              <a:t>Divide-and-conquer algorithms [/Recursive]</a:t>
            </a:r>
          </a:p>
          <a:p>
            <a:r>
              <a:rPr lang="en-IN" sz="1400" dirty="0"/>
              <a:t>Backtracking algorithms [/Recursive]</a:t>
            </a:r>
          </a:p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Dynamic programming [/Recursive]</a:t>
            </a:r>
          </a:p>
          <a:p>
            <a:r>
              <a:rPr lang="en-IN" sz="1400" b="1" dirty="0">
                <a:solidFill>
                  <a:srgbClr val="00B050"/>
                </a:solidFill>
              </a:rPr>
              <a:t>Stochastic algorithms</a:t>
            </a:r>
          </a:p>
          <a:p>
            <a:r>
              <a:rPr lang="en-US" sz="1400" dirty="0"/>
              <a:t>There are other techniques not covered in this course:</a:t>
            </a:r>
          </a:p>
          <a:p>
            <a:pPr lvl="1"/>
            <a:r>
              <a:rPr lang="en-US" sz="1100" dirty="0"/>
              <a:t>Evolutionary algorithms</a:t>
            </a:r>
          </a:p>
          <a:p>
            <a:pPr lvl="1"/>
            <a:r>
              <a:rPr lang="en-US" sz="1100" dirty="0"/>
              <a:t>Combinatorial algorithms</a:t>
            </a:r>
          </a:p>
          <a:p>
            <a:pPr lvl="1"/>
            <a:r>
              <a:rPr lang="en-US" sz="1100" dirty="0"/>
              <a:t>Distributed algorithms</a:t>
            </a:r>
          </a:p>
          <a:p>
            <a:pPr lvl="1"/>
            <a:r>
              <a:rPr lang="en-US" sz="1100" dirty="0"/>
              <a:t>Gradient methods</a:t>
            </a:r>
          </a:p>
          <a:p>
            <a:pPr lvl="1"/>
            <a:r>
              <a:rPr lang="en-IN" sz="1100" dirty="0"/>
              <a:t>Brute Force Algorithm</a:t>
            </a:r>
          </a:p>
          <a:p>
            <a:pPr lvl="1"/>
            <a:r>
              <a:rPr lang="en-IN" sz="1100" dirty="0"/>
              <a:t>Randomized Algorithm: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F397EE-E0D2-F8F2-E925-4A27C0903811}"/>
              </a:ext>
            </a:extLst>
          </p:cNvPr>
          <p:cNvSpPr txBox="1"/>
          <p:nvPr/>
        </p:nvSpPr>
        <p:spPr>
          <a:xfrm>
            <a:off x="7887770" y="3995679"/>
            <a:ext cx="4091666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Some examples of stochastic optimization algorithms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Iterated Local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Stochastic Gradient Descent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Genetic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Differential Evolution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Particle Swarm Optimization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D08859-201E-CADD-6FE4-AAE0136A86E6}"/>
              </a:ext>
            </a:extLst>
          </p:cNvPr>
          <p:cNvSpPr txBox="1"/>
          <p:nvPr/>
        </p:nvSpPr>
        <p:spPr>
          <a:xfrm>
            <a:off x="357874" y="3272403"/>
            <a:ext cx="7478674" cy="34778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just" fontAlgn="base"/>
            <a:r>
              <a:rPr lang="en-US" sz="2000" b="1" i="0" dirty="0">
                <a:solidFill>
                  <a:srgbClr val="273239"/>
                </a:solidFill>
                <a:effectLst/>
                <a:latin typeface="urw-din"/>
              </a:rPr>
              <a:t>Advantages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urw-din"/>
              </a:rPr>
              <a:t>: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73239"/>
                </a:solidFill>
                <a:effectLst/>
                <a:latin typeface="urw-din"/>
              </a:rPr>
              <a:t>Speed: 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urw-din"/>
              </a:rPr>
              <a:t>Faster than other variants of Gradient Descent such as Batch Gradient Descent and Mini-Batch Gradient Descent.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73239"/>
                </a:solidFill>
                <a:effectLst/>
                <a:latin typeface="urw-din"/>
              </a:rPr>
              <a:t>Memory Efficiency: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urw-din"/>
              </a:rPr>
              <a:t> Since SGD updates the parameters for each training example one at a time, it is memory-efficient and can handle large datasets that cannot fit into memory.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73239"/>
                </a:solidFill>
                <a:effectLst/>
                <a:latin typeface="urw-din"/>
              </a:rPr>
              <a:t>Avoidance of Local Minima: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urw-din"/>
              </a:rPr>
              <a:t> Due to the noisy updates in SGD, it has the ability to escape from local minima and converge to a global minimum.</a:t>
            </a:r>
          </a:p>
          <a:p>
            <a:pPr algn="just" fontAlgn="base"/>
            <a:endParaRPr lang="en-US" sz="2000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just" fontAlgn="base"/>
            <a:r>
              <a:rPr lang="en-US" sz="2000" b="1" i="0" dirty="0">
                <a:solidFill>
                  <a:srgbClr val="273239"/>
                </a:solidFill>
                <a:effectLst/>
                <a:latin typeface="urw-din"/>
              </a:rPr>
              <a:t>Disadvantages:</a:t>
            </a:r>
            <a:endParaRPr lang="en-US" sz="2000" b="0" i="0" dirty="0">
              <a:solidFill>
                <a:srgbClr val="273239"/>
              </a:solidFill>
              <a:effectLst/>
              <a:latin typeface="urw-din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73239"/>
                </a:solidFill>
                <a:effectLst/>
                <a:latin typeface="urw-din"/>
              </a:rPr>
              <a:t>Noisy updates: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urw-din"/>
              </a:rPr>
              <a:t> The updates in SGD are noisy and have a high variance, which can make the optimization process less stable and lead to oscillations around the minimum.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7B153E-30F9-1020-1099-83F52990D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Sudipta Roy, Jio Institute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71505-F325-C09B-0E71-CA989D2AC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688F-C476-4260-8E1F-029D507FB1E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304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1DBA6-FEC3-3E9E-DD90-8E3F5E07D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265" y="416702"/>
            <a:ext cx="6504992" cy="3165484"/>
          </a:xfrm>
        </p:spPr>
        <p:txBody>
          <a:bodyPr/>
          <a:lstStyle/>
          <a:p>
            <a:pPr marL="0" indent="0">
              <a:buNone/>
            </a:pPr>
            <a:r>
              <a:rPr lang="en-IN" b="1" i="0" dirty="0">
                <a:effectLst/>
                <a:latin typeface="Roboto" panose="02000000000000000000" pitchFamily="2" charset="0"/>
              </a:rPr>
              <a:t>Backtracking algorithms </a:t>
            </a:r>
          </a:p>
          <a:p>
            <a:pPr lvl="1" algn="just"/>
            <a:r>
              <a:rPr lang="en-US" sz="2000" dirty="0"/>
              <a:t>Backtracking can be defined as a </a:t>
            </a:r>
            <a:r>
              <a:rPr lang="en-US" sz="2000" dirty="0">
                <a:solidFill>
                  <a:srgbClr val="FF0000"/>
                </a:solidFill>
              </a:rPr>
              <a:t>general algorithmic technique that considers searching every possible combination</a:t>
            </a:r>
            <a:r>
              <a:rPr lang="en-US" sz="2000" dirty="0"/>
              <a:t> in order to solve a computational problem. </a:t>
            </a:r>
          </a:p>
          <a:p>
            <a:pPr lvl="1" algn="just"/>
            <a:r>
              <a:rPr lang="en-US" sz="2000" dirty="0"/>
              <a:t>There are three types of problems in backtracking –  </a:t>
            </a:r>
          </a:p>
          <a:p>
            <a:pPr lvl="2" algn="just"/>
            <a:r>
              <a:rPr lang="en-US" sz="1600" b="1" dirty="0">
                <a:solidFill>
                  <a:srgbClr val="FF0000"/>
                </a:solidFill>
              </a:rPr>
              <a:t>Decision Problem </a:t>
            </a:r>
            <a:r>
              <a:rPr lang="en-US" sz="1600" dirty="0"/>
              <a:t>– In this, we search for a feasible solution.</a:t>
            </a:r>
          </a:p>
          <a:p>
            <a:pPr lvl="2" algn="just"/>
            <a:r>
              <a:rPr lang="en-US" sz="1600" b="1" dirty="0">
                <a:solidFill>
                  <a:srgbClr val="FF0000"/>
                </a:solidFill>
              </a:rPr>
              <a:t>Optimization Problem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– In this, we search for the best solution.</a:t>
            </a:r>
          </a:p>
          <a:p>
            <a:pPr lvl="2" algn="just"/>
            <a:r>
              <a:rPr lang="en-US" sz="1600" b="1" dirty="0">
                <a:solidFill>
                  <a:srgbClr val="FF0000"/>
                </a:solidFill>
              </a:rPr>
              <a:t>Enumeration Problem </a:t>
            </a:r>
            <a:r>
              <a:rPr lang="en-US" sz="1600" dirty="0"/>
              <a:t>– In this, we find all feasible solutions.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0104A4-D633-A1EC-6CDC-7121E1E00816}"/>
              </a:ext>
            </a:extLst>
          </p:cNvPr>
          <p:cNvSpPr txBox="1"/>
          <p:nvPr/>
        </p:nvSpPr>
        <p:spPr>
          <a:xfrm>
            <a:off x="7836548" y="153888"/>
            <a:ext cx="4194110" cy="270843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Different types of algorithms are : </a:t>
            </a:r>
          </a:p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Greedy algorithms [/Recursive]</a:t>
            </a:r>
          </a:p>
          <a:p>
            <a:r>
              <a:rPr lang="en-IN" sz="1400" dirty="0"/>
              <a:t>Divide-and-conquer algorithms [/Recursive]</a:t>
            </a:r>
          </a:p>
          <a:p>
            <a:r>
              <a:rPr lang="en-IN" sz="1400" b="1" dirty="0">
                <a:solidFill>
                  <a:srgbClr val="00B050"/>
                </a:solidFill>
              </a:rPr>
              <a:t>Backtracking algorithms [/Recursive]</a:t>
            </a:r>
          </a:p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Dynamic programming [/Recursive]</a:t>
            </a:r>
          </a:p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Stochastic algorithms</a:t>
            </a:r>
          </a:p>
          <a:p>
            <a:r>
              <a:rPr lang="en-US" sz="1400" dirty="0"/>
              <a:t>There are other techniques not covered in this course:</a:t>
            </a:r>
          </a:p>
          <a:p>
            <a:pPr lvl="1"/>
            <a:r>
              <a:rPr lang="en-US" sz="1100" dirty="0"/>
              <a:t>Evolutionary algorithms</a:t>
            </a:r>
          </a:p>
          <a:p>
            <a:pPr lvl="1"/>
            <a:r>
              <a:rPr lang="en-US" sz="1100" dirty="0"/>
              <a:t>Combinatorial algorithms</a:t>
            </a:r>
          </a:p>
          <a:p>
            <a:pPr lvl="1"/>
            <a:r>
              <a:rPr lang="en-US" sz="1100" dirty="0"/>
              <a:t>Distributed algorithms</a:t>
            </a:r>
          </a:p>
          <a:p>
            <a:pPr lvl="1"/>
            <a:r>
              <a:rPr lang="en-US" sz="1100" dirty="0"/>
              <a:t>Gradient methods</a:t>
            </a:r>
          </a:p>
          <a:p>
            <a:pPr lvl="1"/>
            <a:r>
              <a:rPr lang="en-IN" sz="1100" dirty="0"/>
              <a:t>Brute Force Algorithm</a:t>
            </a:r>
          </a:p>
          <a:p>
            <a:pPr lvl="1"/>
            <a:r>
              <a:rPr lang="en-IN" sz="1100" dirty="0"/>
              <a:t>Randomized Algorithm: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F397EE-E0D2-F8F2-E925-4A27C0903811}"/>
              </a:ext>
            </a:extLst>
          </p:cNvPr>
          <p:cNvSpPr txBox="1"/>
          <p:nvPr/>
        </p:nvSpPr>
        <p:spPr>
          <a:xfrm>
            <a:off x="7887770" y="3995679"/>
            <a:ext cx="4091666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Some examples of Backtracking algorithms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 k-</a:t>
            </a:r>
            <a:r>
              <a:rPr lang="en-US" dirty="0" err="1"/>
              <a:t>ary</a:t>
            </a:r>
            <a:r>
              <a:rPr lang="en-US" dirty="0"/>
              <a:t> 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 Coloring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Hamiltonian Cycles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N-Queens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Knapsack Problem</a:t>
            </a:r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04A3FE7-9ECB-167A-7BDD-14829574B75F}"/>
              </a:ext>
            </a:extLst>
          </p:cNvPr>
          <p:cNvGrpSpPr/>
          <p:nvPr/>
        </p:nvGrpSpPr>
        <p:grpSpPr>
          <a:xfrm>
            <a:off x="684147" y="3679947"/>
            <a:ext cx="3182614" cy="3032119"/>
            <a:chOff x="684147" y="3679947"/>
            <a:chExt cx="3182614" cy="3032119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144B6DE2-A9C9-D76C-7E18-6D37322DC9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147" y="3679947"/>
              <a:ext cx="3182614" cy="2662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01E018-355E-31A4-3839-47B8B6A942F1}"/>
                </a:ext>
              </a:extLst>
            </p:cNvPr>
            <p:cNvSpPr txBox="1"/>
            <p:nvPr/>
          </p:nvSpPr>
          <p:spPr>
            <a:xfrm>
              <a:off x="888692" y="6342734"/>
              <a:ext cx="27735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b="1" i="0" dirty="0">
                  <a:solidFill>
                    <a:srgbClr val="273239"/>
                  </a:solidFill>
                  <a:effectLst/>
                  <a:latin typeface="urw-din"/>
                </a:rPr>
                <a:t>N-Queen Problem</a:t>
              </a:r>
              <a:endParaRPr lang="en-IN" dirty="0"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774F52-5FD3-4416-63E1-6FB8D7DCA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Sudipta Roy, Jio Institute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D44A0-08BA-BBCB-59F6-DBC9C4D48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688F-C476-4260-8E1F-029D507FB1E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902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1DBA6-FEC3-3E9E-DD90-8E3F5E07D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265" y="416702"/>
            <a:ext cx="6504992" cy="591004"/>
          </a:xfrm>
        </p:spPr>
        <p:txBody>
          <a:bodyPr/>
          <a:lstStyle/>
          <a:p>
            <a:pPr marL="0" indent="0">
              <a:buNone/>
            </a:pPr>
            <a:r>
              <a:rPr lang="en-IN" b="1" i="0" dirty="0">
                <a:effectLst/>
                <a:latin typeface="Roboto" panose="02000000000000000000" pitchFamily="2" charset="0"/>
              </a:rPr>
              <a:t>Backtracking algorithms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0104A4-D633-A1EC-6CDC-7121E1E00816}"/>
              </a:ext>
            </a:extLst>
          </p:cNvPr>
          <p:cNvSpPr txBox="1"/>
          <p:nvPr/>
        </p:nvSpPr>
        <p:spPr>
          <a:xfrm>
            <a:off x="7836548" y="153888"/>
            <a:ext cx="4194110" cy="270843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Different types of algorithms are : </a:t>
            </a:r>
          </a:p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Greedy algorithms [/Recursive]</a:t>
            </a:r>
          </a:p>
          <a:p>
            <a:r>
              <a:rPr lang="en-IN" sz="1400" dirty="0"/>
              <a:t>Divide-and-conquer algorithms [/Recursive]</a:t>
            </a:r>
          </a:p>
          <a:p>
            <a:r>
              <a:rPr lang="en-IN" sz="1400" b="1" dirty="0">
                <a:solidFill>
                  <a:srgbClr val="00B050"/>
                </a:solidFill>
              </a:rPr>
              <a:t>Backtracking algorithms [/Recursive]</a:t>
            </a:r>
          </a:p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Dynamic programming [/Recursive]</a:t>
            </a:r>
          </a:p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Stochastic algorithms</a:t>
            </a:r>
          </a:p>
          <a:p>
            <a:r>
              <a:rPr lang="en-US" sz="1400" dirty="0"/>
              <a:t>There are other techniques not covered in this course:</a:t>
            </a:r>
          </a:p>
          <a:p>
            <a:pPr lvl="1"/>
            <a:r>
              <a:rPr lang="en-US" sz="1100" dirty="0"/>
              <a:t>Evolutionary algorithms</a:t>
            </a:r>
          </a:p>
          <a:p>
            <a:pPr lvl="1"/>
            <a:r>
              <a:rPr lang="en-US" sz="1100" dirty="0"/>
              <a:t>Combinatorial algorithms</a:t>
            </a:r>
          </a:p>
          <a:p>
            <a:pPr lvl="1"/>
            <a:r>
              <a:rPr lang="en-US" sz="1100" dirty="0"/>
              <a:t>Distributed algorithms</a:t>
            </a:r>
          </a:p>
          <a:p>
            <a:pPr lvl="1"/>
            <a:r>
              <a:rPr lang="en-US" sz="1100" dirty="0"/>
              <a:t>Gradient methods</a:t>
            </a:r>
          </a:p>
          <a:p>
            <a:pPr lvl="1"/>
            <a:r>
              <a:rPr lang="en-IN" sz="1100" dirty="0"/>
              <a:t>Brute Force Algorithm</a:t>
            </a:r>
          </a:p>
          <a:p>
            <a:pPr lvl="1"/>
            <a:r>
              <a:rPr lang="en-IN" sz="1100" dirty="0"/>
              <a:t>Randomized Algorithm: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47247C3-1728-9084-B06E-B80E3C10F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28247"/>
              </p:ext>
            </p:extLst>
          </p:nvPr>
        </p:nvGraphicFramePr>
        <p:xfrm>
          <a:off x="614265" y="2955072"/>
          <a:ext cx="11328919" cy="3749040"/>
        </p:xfrm>
        <a:graphic>
          <a:graphicData uri="http://schemas.openxmlformats.org/drawingml/2006/table">
            <a:tbl>
              <a:tblPr/>
              <a:tblGrid>
                <a:gridCol w="645022">
                  <a:extLst>
                    <a:ext uri="{9D8B030D-6E8A-4147-A177-3AD203B41FA5}">
                      <a16:colId xmlns:a16="http://schemas.microsoft.com/office/drawing/2014/main" val="2813757647"/>
                    </a:ext>
                  </a:extLst>
                </a:gridCol>
                <a:gridCol w="5358329">
                  <a:extLst>
                    <a:ext uri="{9D8B030D-6E8A-4147-A177-3AD203B41FA5}">
                      <a16:colId xmlns:a16="http://schemas.microsoft.com/office/drawing/2014/main" val="2122168180"/>
                    </a:ext>
                  </a:extLst>
                </a:gridCol>
                <a:gridCol w="5325568">
                  <a:extLst>
                    <a:ext uri="{9D8B030D-6E8A-4147-A177-3AD203B41FA5}">
                      <a16:colId xmlns:a16="http://schemas.microsoft.com/office/drawing/2014/main" val="1457092800"/>
                    </a:ext>
                  </a:extLst>
                </a:gridCol>
              </a:tblGrid>
              <a:tr h="612594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dirty="0">
                          <a:solidFill>
                            <a:schemeClr val="tx1"/>
                          </a:solidFill>
                          <a:effectLst/>
                        </a:rPr>
                        <a:t>Sl. No.</a:t>
                      </a:r>
                    </a:p>
                  </a:txBody>
                  <a:tcPr marL="38100" marR="381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dirty="0">
                          <a:solidFill>
                            <a:schemeClr val="tx1"/>
                          </a:solidFill>
                          <a:effectLst/>
                        </a:rPr>
                        <a:t>Recursion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dirty="0">
                          <a:solidFill>
                            <a:schemeClr val="tx1"/>
                          </a:solidFill>
                          <a:effectLst/>
                        </a:rPr>
                        <a:t>Backtracking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356949"/>
                  </a:ext>
                </a:extLst>
              </a:tr>
              <a:tr h="39951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Recursion does not always need backtracking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Backtracking always uses recursion to solve problems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782327"/>
                  </a:ext>
                </a:extLst>
              </a:tr>
              <a:tr h="82567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A recursive function solves a particular problem by calling a copy of itself and solving smaller subproblems of the original problems.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Backtracking at every step eliminates those choices that cannot give us the solution and proceeds to those choices that have the potential of taking us to the solution.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376360"/>
                  </a:ext>
                </a:extLst>
              </a:tr>
              <a:tr h="61259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Recursion is a part of backtracking itself and it is simpler to write.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Backtracking is comparatively complex to implement.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762910"/>
                  </a:ext>
                </a:extLst>
              </a:tr>
              <a:tr h="82567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Applications of recursion are Tree and Graph Traversal, Towers of Hanoi, Divide and Conquer Algorithms, Merge Sort, Quick Sort, and Binary Search.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Application of Backtracking is N Queen problem, Rat in a Maze problem, Knight’s Tour Problem, Sudoku solver, and Graph coloring problems.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49692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35CFC73-17D2-25EC-013E-367AFAAFD93D}"/>
              </a:ext>
            </a:extLst>
          </p:cNvPr>
          <p:cNvSpPr txBox="1"/>
          <p:nvPr/>
        </p:nvSpPr>
        <p:spPr>
          <a:xfrm>
            <a:off x="614265" y="2492990"/>
            <a:ext cx="4938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Difference between Backtracking and Recursion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AD2542-2FF3-99AB-59DD-54F32D390B41}"/>
              </a:ext>
            </a:extLst>
          </p:cNvPr>
          <p:cNvSpPr txBox="1"/>
          <p:nvPr/>
        </p:nvSpPr>
        <p:spPr>
          <a:xfrm>
            <a:off x="614265" y="1192248"/>
            <a:ext cx="6803572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Backtracking approach is used to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solve complex combinatorial problems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which cannot be solved by exhaustive search algorithms.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7A61A-D312-F9E2-83CA-50ED342B0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Sudipta Roy, Jio Institute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E928A-D347-6FF5-E8DD-C0D71D492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688F-C476-4260-8E1F-029D507FB1E8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577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1DBA6-FEC3-3E9E-DD90-8E3F5E07D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265" y="416702"/>
            <a:ext cx="7012020" cy="2587755"/>
          </a:xfrm>
        </p:spPr>
        <p:txBody>
          <a:bodyPr/>
          <a:lstStyle/>
          <a:p>
            <a:pPr marL="0" indent="0">
              <a:buNone/>
            </a:pPr>
            <a:r>
              <a:rPr lang="en-IN" b="1" i="0" dirty="0">
                <a:effectLst/>
                <a:latin typeface="Roboto" panose="02000000000000000000" pitchFamily="2" charset="0"/>
              </a:rPr>
              <a:t>Divide-and-conquer algorithms </a:t>
            </a:r>
          </a:p>
          <a:p>
            <a:pPr marL="0" indent="0">
              <a:buNone/>
            </a:pPr>
            <a:r>
              <a:rPr lang="en-US" sz="2000" dirty="0"/>
              <a:t>This technique can be divided into the following three parts:</a:t>
            </a:r>
          </a:p>
          <a:p>
            <a:r>
              <a:rPr lang="en-US" sz="1800" dirty="0"/>
              <a:t>Divide: This involves dividing the problem into smaller sub-problems.</a:t>
            </a:r>
          </a:p>
          <a:p>
            <a:r>
              <a:rPr lang="en-US" sz="1800" dirty="0"/>
              <a:t>Conquer: Solve sub-problems by calling recursively until solved.</a:t>
            </a:r>
          </a:p>
          <a:p>
            <a:r>
              <a:rPr lang="en-US" sz="1800" dirty="0"/>
              <a:t>Combine: Combine the sub-problems to get the final solution of the whole problem.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0104A4-D633-A1EC-6CDC-7121E1E00816}"/>
              </a:ext>
            </a:extLst>
          </p:cNvPr>
          <p:cNvSpPr txBox="1"/>
          <p:nvPr/>
        </p:nvSpPr>
        <p:spPr>
          <a:xfrm>
            <a:off x="7836548" y="153888"/>
            <a:ext cx="4194110" cy="270843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Different types of algorithms are : </a:t>
            </a:r>
          </a:p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Greedy algorithms [/Recursive]</a:t>
            </a:r>
          </a:p>
          <a:p>
            <a:r>
              <a:rPr lang="en-IN" sz="1400" b="1" dirty="0">
                <a:solidFill>
                  <a:srgbClr val="00B050"/>
                </a:solidFill>
              </a:rPr>
              <a:t>Divide-and-conquer algorithms [/Recursive]</a:t>
            </a:r>
          </a:p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Backtracking algorithms [/Recursive]</a:t>
            </a:r>
          </a:p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Dynamic programming [/Recursive]</a:t>
            </a:r>
          </a:p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Stochastic algorithms</a:t>
            </a:r>
          </a:p>
          <a:p>
            <a:r>
              <a:rPr lang="en-US" sz="1400" dirty="0"/>
              <a:t>There are other techniques not covered in this course:</a:t>
            </a:r>
          </a:p>
          <a:p>
            <a:pPr lvl="1"/>
            <a:r>
              <a:rPr lang="en-US" sz="1100" dirty="0"/>
              <a:t>Evolutionary algorithms</a:t>
            </a:r>
          </a:p>
          <a:p>
            <a:pPr lvl="1"/>
            <a:r>
              <a:rPr lang="en-US" sz="1100" dirty="0"/>
              <a:t>Combinatorial algorithms</a:t>
            </a:r>
          </a:p>
          <a:p>
            <a:pPr lvl="1"/>
            <a:r>
              <a:rPr lang="en-US" sz="1100" dirty="0"/>
              <a:t>Distributed algorithms</a:t>
            </a:r>
          </a:p>
          <a:p>
            <a:pPr lvl="1"/>
            <a:r>
              <a:rPr lang="en-US" sz="1100" dirty="0"/>
              <a:t>Gradient methods</a:t>
            </a:r>
          </a:p>
          <a:p>
            <a:pPr lvl="1"/>
            <a:r>
              <a:rPr lang="en-IN" sz="1100" dirty="0"/>
              <a:t>Brute Force Algorithm</a:t>
            </a:r>
          </a:p>
          <a:p>
            <a:pPr lvl="1"/>
            <a:r>
              <a:rPr lang="en-IN" sz="1100" dirty="0"/>
              <a:t>Randomized Algorithm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F397EE-E0D2-F8F2-E925-4A27C0903811}"/>
              </a:ext>
            </a:extLst>
          </p:cNvPr>
          <p:cNvSpPr txBox="1"/>
          <p:nvPr/>
        </p:nvSpPr>
        <p:spPr>
          <a:xfrm>
            <a:off x="7887770" y="3995679"/>
            <a:ext cx="4091666" cy="147732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Some examples of DC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Search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Merge Sort and Quicksort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 and Max finding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Closest </a:t>
            </a:r>
            <a:r>
              <a:rPr lang="en-US" dirty="0"/>
              <a:t>Pair problem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1E21AB-1892-3CF3-221C-D4164BF446E8}"/>
              </a:ext>
            </a:extLst>
          </p:cNvPr>
          <p:cNvSpPr txBox="1"/>
          <p:nvPr/>
        </p:nvSpPr>
        <p:spPr>
          <a:xfrm>
            <a:off x="614265" y="2862322"/>
            <a:ext cx="7012018" cy="18466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Advantages of Divide and Conquer Algorithm:</a:t>
            </a: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urw-din"/>
              </a:rPr>
              <a:t>It is easy to implement and understand.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urw-din"/>
              </a:rPr>
              <a:t>It reduces the time complexity of the algorithm by breaking down the problem into smaller sub-problems.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urw-din"/>
              </a:rPr>
              <a:t>It can be used to solve a wide range of problems, including sorting, searching, and optimization.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urw-din"/>
              </a:rPr>
              <a:t>It can be used in parallel computing to improve performance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56964-C8E8-89FB-E4D6-7C63668030A9}"/>
              </a:ext>
            </a:extLst>
          </p:cNvPr>
          <p:cNvSpPr txBox="1"/>
          <p:nvPr/>
        </p:nvSpPr>
        <p:spPr>
          <a:xfrm>
            <a:off x="614264" y="4919008"/>
            <a:ext cx="7012019" cy="16619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Disadvantages of Divide and Conquer Algorithm:</a:t>
            </a: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urw-din"/>
              </a:rPr>
              <a:t>It can be difficult to determine the base case or stopping condition for the recursive calls.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urw-din"/>
              </a:rPr>
              <a:t>It may not be the most efficient algorithm for all problems.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urw-din"/>
              </a:rPr>
              <a:t>It may require more memory than other algorithms because it involves storing intermediate results.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E876373-F5C5-A36A-73BB-495105968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Sudipta Roy, Jio Institute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9C5A8-CD72-8FBB-C4A7-D071E303F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0688F-C476-4260-8E1F-029D507FB1E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886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2102</TotalTime>
  <Words>1731</Words>
  <Application>Microsoft Office PowerPoint</Application>
  <PresentationFormat>Widescreen</PresentationFormat>
  <Paragraphs>252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</vt:lpstr>
      <vt:lpstr>Calibri</vt:lpstr>
      <vt:lpstr>Calibri Light</vt:lpstr>
      <vt:lpstr>Lato</vt:lpstr>
      <vt:lpstr>Roboto</vt:lpstr>
      <vt:lpstr>sofia-pro</vt:lpstr>
      <vt:lpstr>urw-din</vt:lpstr>
      <vt:lpstr>Office Theme</vt:lpstr>
      <vt:lpstr>Algorithm design</vt:lpstr>
      <vt:lpstr>Most important type of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design</dc:title>
  <dc:creator>Sudipta1 Roy</dc:creator>
  <cp:lastModifiedBy>Sudipta1 Roy</cp:lastModifiedBy>
  <cp:revision>2</cp:revision>
  <dcterms:created xsi:type="dcterms:W3CDTF">2023-01-03T06:59:34Z</dcterms:created>
  <dcterms:modified xsi:type="dcterms:W3CDTF">2023-07-31T04:17:37Z</dcterms:modified>
</cp:coreProperties>
</file>