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61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5000" b="0" i="0">
                <a:solidFill>
                  <a:srgbClr val="2A2B2F"/>
                </a:solidFill>
                <a:latin typeface="Roboto Lt"/>
                <a:cs typeface="Roboto Lt"/>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4000" b="0" i="0">
                <a:solidFill>
                  <a:schemeClr val="tx1"/>
                </a:solidFill>
                <a:latin typeface="Roboto Lt"/>
                <a:cs typeface="Roboto L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2A2B2F"/>
                </a:solidFill>
                <a:latin typeface="Roboto Lt"/>
                <a:cs typeface="Roboto Lt"/>
              </a:defRPr>
            </a:lvl1pPr>
          </a:lstStyle>
          <a:p>
            <a:endParaRPr/>
          </a:p>
        </p:txBody>
      </p:sp>
      <p:sp>
        <p:nvSpPr>
          <p:cNvPr id="3" name="Holder 3"/>
          <p:cNvSpPr>
            <a:spLocks noGrp="1"/>
          </p:cNvSpPr>
          <p:nvPr>
            <p:ph type="body" idx="1"/>
          </p:nvPr>
        </p:nvSpPr>
        <p:spPr/>
        <p:txBody>
          <a:bodyPr lIns="0" tIns="0" rIns="0" bIns="0"/>
          <a:lstStyle>
            <a:lvl1pPr>
              <a:defRPr sz="4000" b="0" i="0">
                <a:solidFill>
                  <a:schemeClr val="tx1"/>
                </a:solidFill>
                <a:latin typeface="Roboto Lt"/>
                <a:cs typeface="Roboto L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2A2B2F"/>
                </a:solidFill>
                <a:latin typeface="Roboto Lt"/>
                <a:cs typeface="Roboto Lt"/>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2A2B2F"/>
                </a:solidFill>
                <a:latin typeface="Roboto Lt"/>
                <a:cs typeface="Roboto L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824133"/>
            <a:ext cx="16256000" cy="787400"/>
          </a:xfrm>
          <a:prstGeom prst="rect">
            <a:avLst/>
          </a:prstGeom>
        </p:spPr>
        <p:txBody>
          <a:bodyPr wrap="square" lIns="0" tIns="0" rIns="0" bIns="0">
            <a:spAutoFit/>
          </a:bodyPr>
          <a:lstStyle>
            <a:lvl1pPr>
              <a:defRPr sz="5000" b="0" i="0">
                <a:solidFill>
                  <a:srgbClr val="2A2B2F"/>
                </a:solidFill>
                <a:latin typeface="Roboto Lt"/>
                <a:cs typeface="Roboto Lt"/>
              </a:defRPr>
            </a:lvl1pPr>
          </a:lstStyle>
          <a:p>
            <a:endParaRPr/>
          </a:p>
        </p:txBody>
      </p:sp>
      <p:sp>
        <p:nvSpPr>
          <p:cNvPr id="3" name="Holder 3"/>
          <p:cNvSpPr>
            <a:spLocks noGrp="1"/>
          </p:cNvSpPr>
          <p:nvPr>
            <p:ph type="body" idx="1"/>
          </p:nvPr>
        </p:nvSpPr>
        <p:spPr>
          <a:xfrm>
            <a:off x="2952331" y="2714713"/>
            <a:ext cx="12383337" cy="2844800"/>
          </a:xfrm>
          <a:prstGeom prst="rect">
            <a:avLst/>
          </a:prstGeom>
        </p:spPr>
        <p:txBody>
          <a:bodyPr wrap="square" lIns="0" tIns="0" rIns="0" bIns="0">
            <a:spAutoFit/>
          </a:bodyPr>
          <a:lstStyle>
            <a:lvl1pPr>
              <a:defRPr sz="4000" b="0" i="0">
                <a:solidFill>
                  <a:schemeClr val="tx1"/>
                </a:solidFill>
                <a:latin typeface="Roboto Lt"/>
                <a:cs typeface="Roboto Lt"/>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934822" y="2709758"/>
            <a:ext cx="4353560" cy="5461000"/>
          </a:xfrm>
          <a:custGeom>
            <a:avLst/>
            <a:gdLst/>
            <a:ahLst/>
            <a:cxnLst/>
            <a:rect l="l" t="t" r="r" b="b"/>
            <a:pathLst>
              <a:path w="4353559" h="5461000">
                <a:moveTo>
                  <a:pt x="2973276" y="12699"/>
                </a:moveTo>
                <a:lnTo>
                  <a:pt x="2496370" y="12699"/>
                </a:lnTo>
                <a:lnTo>
                  <a:pt x="2543632" y="0"/>
                </a:lnTo>
                <a:lnTo>
                  <a:pt x="2926015" y="0"/>
                </a:lnTo>
                <a:lnTo>
                  <a:pt x="2973276" y="12699"/>
                </a:lnTo>
                <a:close/>
              </a:path>
              <a:path w="4353559" h="5461000">
                <a:moveTo>
                  <a:pt x="3113665" y="25399"/>
                </a:moveTo>
                <a:lnTo>
                  <a:pt x="2355981" y="25399"/>
                </a:lnTo>
                <a:lnTo>
                  <a:pt x="2402538" y="12699"/>
                </a:lnTo>
                <a:lnTo>
                  <a:pt x="3067108" y="12699"/>
                </a:lnTo>
                <a:lnTo>
                  <a:pt x="3113665" y="25399"/>
                </a:lnTo>
                <a:close/>
              </a:path>
              <a:path w="4353559" h="5461000">
                <a:moveTo>
                  <a:pt x="3251819" y="50799"/>
                </a:moveTo>
                <a:lnTo>
                  <a:pt x="2217828" y="50799"/>
                </a:lnTo>
                <a:lnTo>
                  <a:pt x="2309673" y="25399"/>
                </a:lnTo>
                <a:lnTo>
                  <a:pt x="3159974" y="25399"/>
                </a:lnTo>
                <a:lnTo>
                  <a:pt x="3251819" y="50799"/>
                </a:lnTo>
                <a:close/>
              </a:path>
              <a:path w="4353559" h="5461000">
                <a:moveTo>
                  <a:pt x="3251819" y="5422899"/>
                </a:moveTo>
                <a:lnTo>
                  <a:pt x="2217828" y="5422899"/>
                </a:lnTo>
                <a:lnTo>
                  <a:pt x="1818614" y="5308599"/>
                </a:lnTo>
                <a:lnTo>
                  <a:pt x="1733354" y="5283199"/>
                </a:lnTo>
                <a:lnTo>
                  <a:pt x="1691235" y="5257799"/>
                </a:lnTo>
                <a:lnTo>
                  <a:pt x="1649466" y="5245099"/>
                </a:lnTo>
                <a:lnTo>
                  <a:pt x="1608055" y="5219699"/>
                </a:lnTo>
                <a:lnTo>
                  <a:pt x="1567006" y="5206999"/>
                </a:lnTo>
                <a:lnTo>
                  <a:pt x="1526329" y="5181599"/>
                </a:lnTo>
                <a:lnTo>
                  <a:pt x="1486028" y="5168899"/>
                </a:lnTo>
                <a:lnTo>
                  <a:pt x="1406587" y="5118099"/>
                </a:lnTo>
                <a:lnTo>
                  <a:pt x="1367458" y="5105399"/>
                </a:lnTo>
                <a:lnTo>
                  <a:pt x="1290422" y="5054599"/>
                </a:lnTo>
                <a:lnTo>
                  <a:pt x="1215058" y="5003799"/>
                </a:lnTo>
                <a:lnTo>
                  <a:pt x="1141419" y="4952999"/>
                </a:lnTo>
                <a:lnTo>
                  <a:pt x="1069560" y="4902199"/>
                </a:lnTo>
                <a:lnTo>
                  <a:pt x="999536" y="4851399"/>
                </a:lnTo>
                <a:lnTo>
                  <a:pt x="965228" y="4813299"/>
                </a:lnTo>
                <a:lnTo>
                  <a:pt x="931400" y="4787899"/>
                </a:lnTo>
                <a:lnTo>
                  <a:pt x="898057" y="4762499"/>
                </a:lnTo>
                <a:lnTo>
                  <a:pt x="865207" y="4724399"/>
                </a:lnTo>
                <a:lnTo>
                  <a:pt x="832856" y="4698999"/>
                </a:lnTo>
                <a:lnTo>
                  <a:pt x="801011" y="4660899"/>
                </a:lnTo>
                <a:lnTo>
                  <a:pt x="769679" y="4635499"/>
                </a:lnTo>
                <a:lnTo>
                  <a:pt x="738866" y="4597399"/>
                </a:lnTo>
                <a:lnTo>
                  <a:pt x="708580" y="4571999"/>
                </a:lnTo>
                <a:lnTo>
                  <a:pt x="678827" y="4533899"/>
                </a:lnTo>
                <a:lnTo>
                  <a:pt x="649614" y="4495799"/>
                </a:lnTo>
                <a:lnTo>
                  <a:pt x="620947" y="4470399"/>
                </a:lnTo>
                <a:lnTo>
                  <a:pt x="592834" y="4432299"/>
                </a:lnTo>
                <a:lnTo>
                  <a:pt x="565281" y="4394199"/>
                </a:lnTo>
                <a:lnTo>
                  <a:pt x="538296" y="4356099"/>
                </a:lnTo>
                <a:lnTo>
                  <a:pt x="511884" y="4330699"/>
                </a:lnTo>
                <a:lnTo>
                  <a:pt x="486053" y="4292599"/>
                </a:lnTo>
                <a:lnTo>
                  <a:pt x="460809" y="4254499"/>
                </a:lnTo>
                <a:lnTo>
                  <a:pt x="436159" y="4216399"/>
                </a:lnTo>
                <a:lnTo>
                  <a:pt x="412111" y="4178299"/>
                </a:lnTo>
                <a:lnTo>
                  <a:pt x="388670" y="4140199"/>
                </a:lnTo>
                <a:lnTo>
                  <a:pt x="365843" y="4102099"/>
                </a:lnTo>
                <a:lnTo>
                  <a:pt x="343638" y="4063999"/>
                </a:lnTo>
                <a:lnTo>
                  <a:pt x="322061" y="4025899"/>
                </a:lnTo>
                <a:lnTo>
                  <a:pt x="301118" y="3975099"/>
                </a:lnTo>
                <a:lnTo>
                  <a:pt x="280817" y="3936999"/>
                </a:lnTo>
                <a:lnTo>
                  <a:pt x="261165" y="3898899"/>
                </a:lnTo>
                <a:lnTo>
                  <a:pt x="242168" y="3860799"/>
                </a:lnTo>
                <a:lnTo>
                  <a:pt x="223833" y="3822699"/>
                </a:lnTo>
                <a:lnTo>
                  <a:pt x="206166" y="3771899"/>
                </a:lnTo>
                <a:lnTo>
                  <a:pt x="189175" y="3733799"/>
                </a:lnTo>
                <a:lnTo>
                  <a:pt x="172867" y="3695699"/>
                </a:lnTo>
                <a:lnTo>
                  <a:pt x="157247" y="3644899"/>
                </a:lnTo>
                <a:lnTo>
                  <a:pt x="142323" y="3606799"/>
                </a:lnTo>
                <a:lnTo>
                  <a:pt x="128102" y="3555999"/>
                </a:lnTo>
                <a:lnTo>
                  <a:pt x="114590" y="3517899"/>
                </a:lnTo>
                <a:lnTo>
                  <a:pt x="101795" y="3479799"/>
                </a:lnTo>
                <a:lnTo>
                  <a:pt x="89722" y="3428999"/>
                </a:lnTo>
                <a:lnTo>
                  <a:pt x="78380" y="3390899"/>
                </a:lnTo>
                <a:lnTo>
                  <a:pt x="67773" y="3340099"/>
                </a:lnTo>
                <a:lnTo>
                  <a:pt x="57910" y="3289299"/>
                </a:lnTo>
                <a:lnTo>
                  <a:pt x="48797" y="3251199"/>
                </a:lnTo>
                <a:lnTo>
                  <a:pt x="40441" y="3200399"/>
                </a:lnTo>
                <a:lnTo>
                  <a:pt x="32849" y="3162299"/>
                </a:lnTo>
                <a:lnTo>
                  <a:pt x="26027" y="3111499"/>
                </a:lnTo>
                <a:lnTo>
                  <a:pt x="19982" y="3060699"/>
                </a:lnTo>
                <a:lnTo>
                  <a:pt x="14721" y="3022599"/>
                </a:lnTo>
                <a:lnTo>
                  <a:pt x="10251" y="2971799"/>
                </a:lnTo>
                <a:lnTo>
                  <a:pt x="6579" y="2920999"/>
                </a:lnTo>
                <a:lnTo>
                  <a:pt x="3710" y="2870199"/>
                </a:lnTo>
                <a:lnTo>
                  <a:pt x="1653" y="2832099"/>
                </a:lnTo>
                <a:lnTo>
                  <a:pt x="414" y="2781299"/>
                </a:lnTo>
                <a:lnTo>
                  <a:pt x="0" y="2730499"/>
                </a:lnTo>
                <a:lnTo>
                  <a:pt x="414" y="2679699"/>
                </a:lnTo>
                <a:lnTo>
                  <a:pt x="1653" y="2641599"/>
                </a:lnTo>
                <a:lnTo>
                  <a:pt x="3710" y="2590799"/>
                </a:lnTo>
                <a:lnTo>
                  <a:pt x="6579" y="2539999"/>
                </a:lnTo>
                <a:lnTo>
                  <a:pt x="10251" y="2489199"/>
                </a:lnTo>
                <a:lnTo>
                  <a:pt x="14721" y="2451099"/>
                </a:lnTo>
                <a:lnTo>
                  <a:pt x="19982" y="2400299"/>
                </a:lnTo>
                <a:lnTo>
                  <a:pt x="26027" y="2349499"/>
                </a:lnTo>
                <a:lnTo>
                  <a:pt x="32849" y="2311399"/>
                </a:lnTo>
                <a:lnTo>
                  <a:pt x="40441" y="2260599"/>
                </a:lnTo>
                <a:lnTo>
                  <a:pt x="48797" y="2209799"/>
                </a:lnTo>
                <a:lnTo>
                  <a:pt x="57910" y="2171699"/>
                </a:lnTo>
                <a:lnTo>
                  <a:pt x="67773" y="2120899"/>
                </a:lnTo>
                <a:lnTo>
                  <a:pt x="78380" y="2082799"/>
                </a:lnTo>
                <a:lnTo>
                  <a:pt x="89722" y="2031999"/>
                </a:lnTo>
                <a:lnTo>
                  <a:pt x="101795" y="1993899"/>
                </a:lnTo>
                <a:lnTo>
                  <a:pt x="114590" y="1943099"/>
                </a:lnTo>
                <a:lnTo>
                  <a:pt x="128102" y="1904999"/>
                </a:lnTo>
                <a:lnTo>
                  <a:pt x="142323" y="1854199"/>
                </a:lnTo>
                <a:lnTo>
                  <a:pt x="157247" y="1816099"/>
                </a:lnTo>
                <a:lnTo>
                  <a:pt x="172867" y="1777999"/>
                </a:lnTo>
                <a:lnTo>
                  <a:pt x="189175" y="1727199"/>
                </a:lnTo>
                <a:lnTo>
                  <a:pt x="206166" y="1689099"/>
                </a:lnTo>
                <a:lnTo>
                  <a:pt x="223833" y="1650999"/>
                </a:lnTo>
                <a:lnTo>
                  <a:pt x="242168" y="1600199"/>
                </a:lnTo>
                <a:lnTo>
                  <a:pt x="261165" y="1562099"/>
                </a:lnTo>
                <a:lnTo>
                  <a:pt x="280817" y="1523999"/>
                </a:lnTo>
                <a:lnTo>
                  <a:pt x="301118" y="1485899"/>
                </a:lnTo>
                <a:lnTo>
                  <a:pt x="322061" y="1447799"/>
                </a:lnTo>
                <a:lnTo>
                  <a:pt x="343638" y="1409699"/>
                </a:lnTo>
                <a:lnTo>
                  <a:pt x="365843" y="1358899"/>
                </a:lnTo>
                <a:lnTo>
                  <a:pt x="388670" y="1320799"/>
                </a:lnTo>
                <a:lnTo>
                  <a:pt x="412111" y="1282699"/>
                </a:lnTo>
                <a:lnTo>
                  <a:pt x="436159" y="1244599"/>
                </a:lnTo>
                <a:lnTo>
                  <a:pt x="460809" y="1206499"/>
                </a:lnTo>
                <a:lnTo>
                  <a:pt x="486053" y="1181099"/>
                </a:lnTo>
                <a:lnTo>
                  <a:pt x="511884" y="1142999"/>
                </a:lnTo>
                <a:lnTo>
                  <a:pt x="538296" y="1104899"/>
                </a:lnTo>
                <a:lnTo>
                  <a:pt x="565281" y="1066799"/>
                </a:lnTo>
                <a:lnTo>
                  <a:pt x="592834" y="1028699"/>
                </a:lnTo>
                <a:lnTo>
                  <a:pt x="620947" y="1003299"/>
                </a:lnTo>
                <a:lnTo>
                  <a:pt x="649614" y="965199"/>
                </a:lnTo>
                <a:lnTo>
                  <a:pt x="678827" y="927099"/>
                </a:lnTo>
                <a:lnTo>
                  <a:pt x="708580" y="901699"/>
                </a:lnTo>
                <a:lnTo>
                  <a:pt x="738866" y="863599"/>
                </a:lnTo>
                <a:lnTo>
                  <a:pt x="769679" y="825499"/>
                </a:lnTo>
                <a:lnTo>
                  <a:pt x="801011" y="800099"/>
                </a:lnTo>
                <a:lnTo>
                  <a:pt x="832856" y="761999"/>
                </a:lnTo>
                <a:lnTo>
                  <a:pt x="865207" y="736599"/>
                </a:lnTo>
                <a:lnTo>
                  <a:pt x="898057" y="711199"/>
                </a:lnTo>
                <a:lnTo>
                  <a:pt x="931400" y="673099"/>
                </a:lnTo>
                <a:lnTo>
                  <a:pt x="965228" y="647699"/>
                </a:lnTo>
                <a:lnTo>
                  <a:pt x="999536" y="622299"/>
                </a:lnTo>
                <a:lnTo>
                  <a:pt x="1034315" y="584199"/>
                </a:lnTo>
                <a:lnTo>
                  <a:pt x="1105264" y="533399"/>
                </a:lnTo>
                <a:lnTo>
                  <a:pt x="1178019" y="482599"/>
                </a:lnTo>
                <a:lnTo>
                  <a:pt x="1252528" y="431799"/>
                </a:lnTo>
                <a:lnTo>
                  <a:pt x="1328735" y="380999"/>
                </a:lnTo>
                <a:lnTo>
                  <a:pt x="1367458" y="368299"/>
                </a:lnTo>
                <a:lnTo>
                  <a:pt x="1446112" y="317499"/>
                </a:lnTo>
                <a:lnTo>
                  <a:pt x="1486028" y="304799"/>
                </a:lnTo>
                <a:lnTo>
                  <a:pt x="1567006" y="253999"/>
                </a:lnTo>
                <a:lnTo>
                  <a:pt x="1608055" y="241299"/>
                </a:lnTo>
                <a:lnTo>
                  <a:pt x="1649466" y="215899"/>
                </a:lnTo>
                <a:lnTo>
                  <a:pt x="1733354" y="190499"/>
                </a:lnTo>
                <a:lnTo>
                  <a:pt x="1775816" y="165099"/>
                </a:lnTo>
                <a:lnTo>
                  <a:pt x="2172306" y="50799"/>
                </a:lnTo>
                <a:lnTo>
                  <a:pt x="3297341" y="50799"/>
                </a:lnTo>
                <a:lnTo>
                  <a:pt x="3693832" y="165099"/>
                </a:lnTo>
                <a:lnTo>
                  <a:pt x="3736294" y="190499"/>
                </a:lnTo>
                <a:lnTo>
                  <a:pt x="3820181" y="215899"/>
                </a:lnTo>
                <a:lnTo>
                  <a:pt x="3861593" y="241299"/>
                </a:lnTo>
                <a:lnTo>
                  <a:pt x="3902641" y="253999"/>
                </a:lnTo>
                <a:lnTo>
                  <a:pt x="3983619" y="304799"/>
                </a:lnTo>
                <a:lnTo>
                  <a:pt x="4023535" y="317499"/>
                </a:lnTo>
                <a:lnTo>
                  <a:pt x="4102189" y="368299"/>
                </a:lnTo>
                <a:lnTo>
                  <a:pt x="4140913" y="380999"/>
                </a:lnTo>
                <a:lnTo>
                  <a:pt x="4217120" y="431799"/>
                </a:lnTo>
                <a:lnTo>
                  <a:pt x="4291629" y="482599"/>
                </a:lnTo>
                <a:lnTo>
                  <a:pt x="4353177" y="525575"/>
                </a:lnTo>
                <a:lnTo>
                  <a:pt x="4353177" y="4935362"/>
                </a:lnTo>
                <a:lnTo>
                  <a:pt x="4328229" y="4952999"/>
                </a:lnTo>
                <a:lnTo>
                  <a:pt x="4254590" y="5003799"/>
                </a:lnTo>
                <a:lnTo>
                  <a:pt x="4179225" y="5054599"/>
                </a:lnTo>
                <a:lnTo>
                  <a:pt x="4102189" y="5105399"/>
                </a:lnTo>
                <a:lnTo>
                  <a:pt x="4063061" y="5118099"/>
                </a:lnTo>
                <a:lnTo>
                  <a:pt x="3983619" y="5168899"/>
                </a:lnTo>
                <a:lnTo>
                  <a:pt x="3943319" y="5181599"/>
                </a:lnTo>
                <a:lnTo>
                  <a:pt x="3902641" y="5206999"/>
                </a:lnTo>
                <a:lnTo>
                  <a:pt x="3861593" y="5219699"/>
                </a:lnTo>
                <a:lnTo>
                  <a:pt x="3820181" y="5245099"/>
                </a:lnTo>
                <a:lnTo>
                  <a:pt x="3778412" y="5257799"/>
                </a:lnTo>
                <a:lnTo>
                  <a:pt x="3736294" y="5283199"/>
                </a:lnTo>
                <a:lnTo>
                  <a:pt x="3651033" y="5308599"/>
                </a:lnTo>
                <a:lnTo>
                  <a:pt x="3251819" y="5422899"/>
                </a:lnTo>
                <a:close/>
              </a:path>
              <a:path w="4353559" h="5461000">
                <a:moveTo>
                  <a:pt x="3159974" y="5435599"/>
                </a:moveTo>
                <a:lnTo>
                  <a:pt x="2309673" y="5435599"/>
                </a:lnTo>
                <a:lnTo>
                  <a:pt x="2263620" y="5422899"/>
                </a:lnTo>
                <a:lnTo>
                  <a:pt x="3206027" y="5422899"/>
                </a:lnTo>
                <a:lnTo>
                  <a:pt x="3159974" y="5435599"/>
                </a:lnTo>
                <a:close/>
              </a:path>
              <a:path w="4353559" h="5461000">
                <a:moveTo>
                  <a:pt x="3067108" y="5448299"/>
                </a:moveTo>
                <a:lnTo>
                  <a:pt x="2402538" y="5448299"/>
                </a:lnTo>
                <a:lnTo>
                  <a:pt x="2355981" y="5435599"/>
                </a:lnTo>
                <a:lnTo>
                  <a:pt x="3113665" y="5435599"/>
                </a:lnTo>
                <a:lnTo>
                  <a:pt x="3067108" y="5448299"/>
                </a:lnTo>
                <a:close/>
              </a:path>
              <a:path w="4353559" h="5461000">
                <a:moveTo>
                  <a:pt x="2973277" y="5460999"/>
                </a:moveTo>
                <a:lnTo>
                  <a:pt x="2496370" y="5460999"/>
                </a:lnTo>
                <a:lnTo>
                  <a:pt x="2449337" y="5448299"/>
                </a:lnTo>
                <a:lnTo>
                  <a:pt x="3020310" y="5448299"/>
                </a:lnTo>
                <a:lnTo>
                  <a:pt x="2973277" y="5460999"/>
                </a:lnTo>
                <a:close/>
              </a:path>
            </a:pathLst>
          </a:custGeom>
          <a:solidFill>
            <a:srgbClr val="A6BFD3"/>
          </a:solidFill>
        </p:spPr>
        <p:txBody>
          <a:bodyPr wrap="square" lIns="0" tIns="0" rIns="0" bIns="0" rtlCol="0"/>
          <a:lstStyle/>
          <a:p>
            <a:endParaRPr/>
          </a:p>
        </p:txBody>
      </p:sp>
      <p:sp>
        <p:nvSpPr>
          <p:cNvPr id="3" name="object 3"/>
          <p:cNvSpPr/>
          <p:nvPr/>
        </p:nvSpPr>
        <p:spPr>
          <a:xfrm>
            <a:off x="3793320" y="4599159"/>
            <a:ext cx="701040" cy="773430"/>
          </a:xfrm>
          <a:custGeom>
            <a:avLst/>
            <a:gdLst/>
            <a:ahLst/>
            <a:cxnLst/>
            <a:rect l="l" t="t" r="r" b="b"/>
            <a:pathLst>
              <a:path w="701039" h="773429">
                <a:moveTo>
                  <a:pt x="700983" y="0"/>
                </a:moveTo>
                <a:lnTo>
                  <a:pt x="700983" y="443413"/>
                </a:lnTo>
                <a:lnTo>
                  <a:pt x="697228" y="501593"/>
                </a:lnTo>
                <a:lnTo>
                  <a:pt x="685966" y="554760"/>
                </a:lnTo>
                <a:lnTo>
                  <a:pt x="667195" y="602914"/>
                </a:lnTo>
                <a:lnTo>
                  <a:pt x="640915" y="646056"/>
                </a:lnTo>
                <a:lnTo>
                  <a:pt x="607127" y="684185"/>
                </a:lnTo>
                <a:lnTo>
                  <a:pt x="573990" y="711396"/>
                </a:lnTo>
                <a:lnTo>
                  <a:pt x="537150" y="733660"/>
                </a:lnTo>
                <a:lnTo>
                  <a:pt x="496607" y="750977"/>
                </a:lnTo>
                <a:lnTo>
                  <a:pt x="452360" y="763346"/>
                </a:lnTo>
                <a:lnTo>
                  <a:pt x="404411" y="770767"/>
                </a:lnTo>
                <a:lnTo>
                  <a:pt x="352757" y="773241"/>
                </a:lnTo>
                <a:lnTo>
                  <a:pt x="300653" y="770767"/>
                </a:lnTo>
                <a:lnTo>
                  <a:pt x="252236" y="763346"/>
                </a:lnTo>
                <a:lnTo>
                  <a:pt x="207508" y="750977"/>
                </a:lnTo>
                <a:lnTo>
                  <a:pt x="166469" y="733660"/>
                </a:lnTo>
                <a:lnTo>
                  <a:pt x="129117" y="711396"/>
                </a:lnTo>
                <a:lnTo>
                  <a:pt x="95455" y="684185"/>
                </a:lnTo>
                <a:lnTo>
                  <a:pt x="61091" y="646056"/>
                </a:lnTo>
                <a:lnTo>
                  <a:pt x="34363" y="602914"/>
                </a:lnTo>
                <a:lnTo>
                  <a:pt x="15272" y="554760"/>
                </a:lnTo>
                <a:lnTo>
                  <a:pt x="3818" y="501593"/>
                </a:lnTo>
                <a:lnTo>
                  <a:pt x="0" y="443413"/>
                </a:lnTo>
                <a:lnTo>
                  <a:pt x="0" y="0"/>
                </a:lnTo>
                <a:lnTo>
                  <a:pt x="194376" y="0"/>
                </a:lnTo>
                <a:lnTo>
                  <a:pt x="194376" y="443413"/>
                </a:lnTo>
                <a:lnTo>
                  <a:pt x="197126" y="479609"/>
                </a:lnTo>
                <a:lnTo>
                  <a:pt x="219123" y="540402"/>
                </a:lnTo>
                <a:lnTo>
                  <a:pt x="262185" y="584830"/>
                </a:lnTo>
                <a:lnTo>
                  <a:pt x="319911" y="607494"/>
                </a:lnTo>
                <a:lnTo>
                  <a:pt x="353824" y="610327"/>
                </a:lnTo>
                <a:lnTo>
                  <a:pt x="387003" y="607544"/>
                </a:lnTo>
                <a:lnTo>
                  <a:pt x="442863" y="585280"/>
                </a:lnTo>
                <a:lnTo>
                  <a:pt x="483975" y="541352"/>
                </a:lnTo>
                <a:lnTo>
                  <a:pt x="505039" y="480159"/>
                </a:lnTo>
                <a:lnTo>
                  <a:pt x="507672" y="443413"/>
                </a:lnTo>
                <a:lnTo>
                  <a:pt x="507672" y="0"/>
                </a:lnTo>
                <a:lnTo>
                  <a:pt x="700983" y="0"/>
                </a:lnTo>
                <a:close/>
              </a:path>
            </a:pathLst>
          </a:custGeom>
          <a:ln w="40957">
            <a:solidFill>
              <a:srgbClr val="000000"/>
            </a:solidFill>
          </a:ln>
        </p:spPr>
        <p:txBody>
          <a:bodyPr wrap="square" lIns="0" tIns="0" rIns="0" bIns="0" rtlCol="0"/>
          <a:lstStyle/>
          <a:p>
            <a:endParaRPr/>
          </a:p>
        </p:txBody>
      </p:sp>
      <p:sp>
        <p:nvSpPr>
          <p:cNvPr id="4" name="object 4"/>
          <p:cNvSpPr/>
          <p:nvPr/>
        </p:nvSpPr>
        <p:spPr>
          <a:xfrm>
            <a:off x="4634197" y="4599159"/>
            <a:ext cx="668655" cy="764540"/>
          </a:xfrm>
          <a:custGeom>
            <a:avLst/>
            <a:gdLst/>
            <a:ahLst/>
            <a:cxnLst/>
            <a:rect l="l" t="t" r="r" b="b"/>
            <a:pathLst>
              <a:path w="668654" h="764539">
                <a:moveTo>
                  <a:pt x="0" y="0"/>
                </a:moveTo>
                <a:lnTo>
                  <a:pt x="361290" y="0"/>
                </a:lnTo>
                <a:lnTo>
                  <a:pt x="422482" y="3249"/>
                </a:lnTo>
                <a:lnTo>
                  <a:pt x="477009" y="12998"/>
                </a:lnTo>
                <a:lnTo>
                  <a:pt x="524870" y="29246"/>
                </a:lnTo>
                <a:lnTo>
                  <a:pt x="566065" y="51993"/>
                </a:lnTo>
                <a:lnTo>
                  <a:pt x="599311" y="80090"/>
                </a:lnTo>
                <a:lnTo>
                  <a:pt x="623058" y="112653"/>
                </a:lnTo>
                <a:lnTo>
                  <a:pt x="637307" y="149682"/>
                </a:lnTo>
                <a:lnTo>
                  <a:pt x="642056" y="191177"/>
                </a:lnTo>
                <a:lnTo>
                  <a:pt x="639873" y="220257"/>
                </a:lnTo>
                <a:lnTo>
                  <a:pt x="622409" y="272917"/>
                </a:lnTo>
                <a:lnTo>
                  <a:pt x="588029" y="317412"/>
                </a:lnTo>
                <a:lnTo>
                  <a:pt x="540035" y="348741"/>
                </a:lnTo>
                <a:lnTo>
                  <a:pt x="511138" y="359157"/>
                </a:lnTo>
                <a:lnTo>
                  <a:pt x="545284" y="368739"/>
                </a:lnTo>
                <a:lnTo>
                  <a:pt x="602478" y="402201"/>
                </a:lnTo>
                <a:lnTo>
                  <a:pt x="644189" y="453579"/>
                </a:lnTo>
                <a:lnTo>
                  <a:pt x="665520" y="516771"/>
                </a:lnTo>
                <a:lnTo>
                  <a:pt x="668186" y="552467"/>
                </a:lnTo>
                <a:lnTo>
                  <a:pt x="663237" y="598628"/>
                </a:lnTo>
                <a:lnTo>
                  <a:pt x="648389" y="639790"/>
                </a:lnTo>
                <a:lnTo>
                  <a:pt x="623642" y="675952"/>
                </a:lnTo>
                <a:lnTo>
                  <a:pt x="588996" y="707115"/>
                </a:lnTo>
                <a:lnTo>
                  <a:pt x="555165" y="727753"/>
                </a:lnTo>
                <a:lnTo>
                  <a:pt x="516812" y="743804"/>
                </a:lnTo>
                <a:lnTo>
                  <a:pt x="473938" y="755269"/>
                </a:lnTo>
                <a:lnTo>
                  <a:pt x="426541" y="762149"/>
                </a:lnTo>
                <a:lnTo>
                  <a:pt x="374621" y="764442"/>
                </a:lnTo>
                <a:lnTo>
                  <a:pt x="0" y="764442"/>
                </a:lnTo>
                <a:lnTo>
                  <a:pt x="0" y="0"/>
                </a:lnTo>
                <a:close/>
              </a:path>
              <a:path w="668654" h="764539">
                <a:moveTo>
                  <a:pt x="193310" y="148515"/>
                </a:moveTo>
                <a:lnTo>
                  <a:pt x="193310" y="305830"/>
                </a:lnTo>
                <a:lnTo>
                  <a:pt x="350624" y="305830"/>
                </a:lnTo>
                <a:lnTo>
                  <a:pt x="388686" y="300497"/>
                </a:lnTo>
                <a:lnTo>
                  <a:pt x="429165" y="272850"/>
                </a:lnTo>
                <a:lnTo>
                  <a:pt x="443413" y="226106"/>
                </a:lnTo>
                <a:lnTo>
                  <a:pt x="441830" y="209058"/>
                </a:lnTo>
                <a:lnTo>
                  <a:pt x="418083" y="169313"/>
                </a:lnTo>
                <a:lnTo>
                  <a:pt x="370739" y="149815"/>
                </a:lnTo>
                <a:lnTo>
                  <a:pt x="350624" y="148515"/>
                </a:lnTo>
                <a:lnTo>
                  <a:pt x="193310" y="148515"/>
                </a:lnTo>
                <a:close/>
              </a:path>
              <a:path w="668654" h="764539">
                <a:moveTo>
                  <a:pt x="193310" y="445546"/>
                </a:moveTo>
                <a:lnTo>
                  <a:pt x="193310" y="614860"/>
                </a:lnTo>
                <a:lnTo>
                  <a:pt x="350624" y="614860"/>
                </a:lnTo>
                <a:lnTo>
                  <a:pt x="399218" y="609127"/>
                </a:lnTo>
                <a:lnTo>
                  <a:pt x="436214" y="591929"/>
                </a:lnTo>
                <a:lnTo>
                  <a:pt x="465461" y="547634"/>
                </a:lnTo>
                <a:lnTo>
                  <a:pt x="467410" y="528470"/>
                </a:lnTo>
                <a:lnTo>
                  <a:pt x="465461" y="510389"/>
                </a:lnTo>
                <a:lnTo>
                  <a:pt x="436214" y="467944"/>
                </a:lnTo>
                <a:lnTo>
                  <a:pt x="399218" y="451146"/>
                </a:lnTo>
                <a:lnTo>
                  <a:pt x="350624" y="445546"/>
                </a:lnTo>
                <a:lnTo>
                  <a:pt x="193310" y="445546"/>
                </a:lnTo>
                <a:close/>
              </a:path>
            </a:pathLst>
          </a:custGeom>
          <a:ln w="40957">
            <a:solidFill>
              <a:srgbClr val="000000"/>
            </a:solidFill>
          </a:ln>
        </p:spPr>
        <p:txBody>
          <a:bodyPr wrap="square" lIns="0" tIns="0" rIns="0" bIns="0" rtlCol="0"/>
          <a:lstStyle/>
          <a:p>
            <a:endParaRPr/>
          </a:p>
        </p:txBody>
      </p:sp>
      <p:sp>
        <p:nvSpPr>
          <p:cNvPr id="5" name="object 5"/>
          <p:cNvSpPr/>
          <p:nvPr/>
        </p:nvSpPr>
        <p:spPr>
          <a:xfrm>
            <a:off x="5415049" y="4599159"/>
            <a:ext cx="610870" cy="764540"/>
          </a:xfrm>
          <a:custGeom>
            <a:avLst/>
            <a:gdLst/>
            <a:ahLst/>
            <a:cxnLst/>
            <a:rect l="l" t="t" r="r" b="b"/>
            <a:pathLst>
              <a:path w="610870" h="764539">
                <a:moveTo>
                  <a:pt x="598328" y="152781"/>
                </a:moveTo>
                <a:lnTo>
                  <a:pt x="194376" y="152781"/>
                </a:lnTo>
                <a:lnTo>
                  <a:pt x="194376" y="304763"/>
                </a:lnTo>
                <a:lnTo>
                  <a:pt x="559133" y="304763"/>
                </a:lnTo>
                <a:lnTo>
                  <a:pt x="559133" y="457545"/>
                </a:lnTo>
                <a:lnTo>
                  <a:pt x="194376" y="457545"/>
                </a:lnTo>
                <a:lnTo>
                  <a:pt x="194376" y="611660"/>
                </a:lnTo>
                <a:lnTo>
                  <a:pt x="610327" y="611660"/>
                </a:lnTo>
                <a:lnTo>
                  <a:pt x="610327" y="764442"/>
                </a:lnTo>
                <a:lnTo>
                  <a:pt x="0" y="764442"/>
                </a:lnTo>
                <a:lnTo>
                  <a:pt x="0" y="0"/>
                </a:lnTo>
                <a:lnTo>
                  <a:pt x="598328" y="0"/>
                </a:lnTo>
                <a:lnTo>
                  <a:pt x="598328" y="152781"/>
                </a:lnTo>
                <a:close/>
              </a:path>
            </a:pathLst>
          </a:custGeom>
          <a:ln w="40957">
            <a:solidFill>
              <a:srgbClr val="000000"/>
            </a:solidFill>
          </a:ln>
        </p:spPr>
        <p:txBody>
          <a:bodyPr wrap="square" lIns="0" tIns="0" rIns="0" bIns="0" rtlCol="0"/>
          <a:lstStyle/>
          <a:p>
            <a:endParaRPr/>
          </a:p>
        </p:txBody>
      </p:sp>
      <p:sp>
        <p:nvSpPr>
          <p:cNvPr id="6" name="object 6"/>
          <p:cNvSpPr/>
          <p:nvPr/>
        </p:nvSpPr>
        <p:spPr>
          <a:xfrm>
            <a:off x="6151124" y="4599159"/>
            <a:ext cx="681990" cy="764540"/>
          </a:xfrm>
          <a:custGeom>
            <a:avLst/>
            <a:gdLst/>
            <a:ahLst/>
            <a:cxnLst/>
            <a:rect l="l" t="t" r="r" b="b"/>
            <a:pathLst>
              <a:path w="681990" h="764539">
                <a:moveTo>
                  <a:pt x="460745" y="764442"/>
                </a:moveTo>
                <a:lnTo>
                  <a:pt x="347158" y="549267"/>
                </a:lnTo>
                <a:lnTo>
                  <a:pt x="341825" y="549267"/>
                </a:lnTo>
                <a:lnTo>
                  <a:pt x="194376" y="549267"/>
                </a:lnTo>
                <a:lnTo>
                  <a:pt x="194376" y="764442"/>
                </a:lnTo>
                <a:lnTo>
                  <a:pt x="0" y="764442"/>
                </a:lnTo>
                <a:lnTo>
                  <a:pt x="0" y="0"/>
                </a:lnTo>
                <a:lnTo>
                  <a:pt x="341825" y="0"/>
                </a:lnTo>
                <a:lnTo>
                  <a:pt x="399760" y="2773"/>
                </a:lnTo>
                <a:lnTo>
                  <a:pt x="452191" y="11092"/>
                </a:lnTo>
                <a:lnTo>
                  <a:pt x="499119" y="24957"/>
                </a:lnTo>
                <a:lnTo>
                  <a:pt x="540543" y="44368"/>
                </a:lnTo>
                <a:lnTo>
                  <a:pt x="576464" y="69325"/>
                </a:lnTo>
                <a:lnTo>
                  <a:pt x="606413" y="99390"/>
                </a:lnTo>
                <a:lnTo>
                  <a:pt x="629706" y="134127"/>
                </a:lnTo>
                <a:lnTo>
                  <a:pt x="646344" y="173536"/>
                </a:lnTo>
                <a:lnTo>
                  <a:pt x="656327" y="217616"/>
                </a:lnTo>
                <a:lnTo>
                  <a:pt x="659654" y="266368"/>
                </a:lnTo>
                <a:lnTo>
                  <a:pt x="655803" y="322376"/>
                </a:lnTo>
                <a:lnTo>
                  <a:pt x="644249" y="372370"/>
                </a:lnTo>
                <a:lnTo>
                  <a:pt x="624992" y="416350"/>
                </a:lnTo>
                <a:lnTo>
                  <a:pt x="598032" y="454316"/>
                </a:lnTo>
                <a:lnTo>
                  <a:pt x="563369" y="486267"/>
                </a:lnTo>
                <a:lnTo>
                  <a:pt x="521004" y="512205"/>
                </a:lnTo>
                <a:lnTo>
                  <a:pt x="681518" y="764442"/>
                </a:lnTo>
                <a:lnTo>
                  <a:pt x="460745" y="764442"/>
                </a:lnTo>
                <a:close/>
              </a:path>
              <a:path w="681990" h="764539">
                <a:moveTo>
                  <a:pt x="194376" y="396486"/>
                </a:moveTo>
                <a:lnTo>
                  <a:pt x="341825" y="396486"/>
                </a:lnTo>
                <a:lnTo>
                  <a:pt x="371655" y="394502"/>
                </a:lnTo>
                <a:lnTo>
                  <a:pt x="420716" y="378638"/>
                </a:lnTo>
                <a:lnTo>
                  <a:pt x="455229" y="347125"/>
                </a:lnTo>
                <a:lnTo>
                  <a:pt x="472693" y="301264"/>
                </a:lnTo>
                <a:lnTo>
                  <a:pt x="474876" y="273034"/>
                </a:lnTo>
                <a:lnTo>
                  <a:pt x="472693" y="245337"/>
                </a:lnTo>
                <a:lnTo>
                  <a:pt x="455229" y="200542"/>
                </a:lnTo>
                <a:lnTo>
                  <a:pt x="420716" y="170029"/>
                </a:lnTo>
                <a:lnTo>
                  <a:pt x="371655" y="154698"/>
                </a:lnTo>
                <a:lnTo>
                  <a:pt x="341825" y="152781"/>
                </a:lnTo>
                <a:lnTo>
                  <a:pt x="194376" y="152781"/>
                </a:lnTo>
                <a:lnTo>
                  <a:pt x="194376" y="396486"/>
                </a:lnTo>
                <a:close/>
              </a:path>
            </a:pathLst>
          </a:custGeom>
          <a:ln w="40957">
            <a:solidFill>
              <a:srgbClr val="000000"/>
            </a:solidFill>
          </a:ln>
        </p:spPr>
        <p:txBody>
          <a:bodyPr wrap="square" lIns="0" tIns="0" rIns="0" bIns="0" rtlCol="0"/>
          <a:lstStyle/>
          <a:p>
            <a:endParaRPr/>
          </a:p>
        </p:txBody>
      </p:sp>
      <p:sp>
        <p:nvSpPr>
          <p:cNvPr id="7" name="object 7"/>
          <p:cNvSpPr/>
          <p:nvPr/>
        </p:nvSpPr>
        <p:spPr>
          <a:xfrm>
            <a:off x="7195172" y="4598092"/>
            <a:ext cx="3115945" cy="765810"/>
          </a:xfrm>
          <a:custGeom>
            <a:avLst/>
            <a:gdLst/>
            <a:ahLst/>
            <a:cxnLst/>
            <a:rect l="l" t="t" r="r" b="b"/>
            <a:pathLst>
              <a:path w="3115945" h="765810">
                <a:moveTo>
                  <a:pt x="0" y="1066"/>
                </a:moveTo>
                <a:lnTo>
                  <a:pt x="328760" y="1066"/>
                </a:lnTo>
                <a:lnTo>
                  <a:pt x="386894" y="4006"/>
                </a:lnTo>
                <a:lnTo>
                  <a:pt x="441310" y="12828"/>
                </a:lnTo>
                <a:lnTo>
                  <a:pt x="492008" y="27530"/>
                </a:lnTo>
                <a:lnTo>
                  <a:pt x="538987" y="48112"/>
                </a:lnTo>
                <a:lnTo>
                  <a:pt x="582249" y="74576"/>
                </a:lnTo>
                <a:lnTo>
                  <a:pt x="621792" y="106920"/>
                </a:lnTo>
                <a:lnTo>
                  <a:pt x="656336" y="143997"/>
                </a:lnTo>
                <a:lnTo>
                  <a:pt x="684599" y="184659"/>
                </a:lnTo>
                <a:lnTo>
                  <a:pt x="706582" y="228906"/>
                </a:lnTo>
                <a:lnTo>
                  <a:pt x="722284" y="276737"/>
                </a:lnTo>
                <a:lnTo>
                  <a:pt x="731705" y="328153"/>
                </a:lnTo>
                <a:lnTo>
                  <a:pt x="734845" y="383154"/>
                </a:lnTo>
                <a:lnTo>
                  <a:pt x="731660" y="437851"/>
                </a:lnTo>
                <a:lnTo>
                  <a:pt x="722106" y="489067"/>
                </a:lnTo>
                <a:lnTo>
                  <a:pt x="706182" y="536802"/>
                </a:lnTo>
                <a:lnTo>
                  <a:pt x="683888" y="581056"/>
                </a:lnTo>
                <a:lnTo>
                  <a:pt x="655225" y="621829"/>
                </a:lnTo>
                <a:lnTo>
                  <a:pt x="620192" y="659121"/>
                </a:lnTo>
                <a:lnTo>
                  <a:pt x="586009" y="687346"/>
                </a:lnTo>
                <a:lnTo>
                  <a:pt x="548974" y="711229"/>
                </a:lnTo>
                <a:lnTo>
                  <a:pt x="509087" y="730770"/>
                </a:lnTo>
                <a:lnTo>
                  <a:pt x="466349" y="745968"/>
                </a:lnTo>
                <a:lnTo>
                  <a:pt x="420760" y="756824"/>
                </a:lnTo>
                <a:lnTo>
                  <a:pt x="372320" y="763337"/>
                </a:lnTo>
                <a:lnTo>
                  <a:pt x="321028" y="765508"/>
                </a:lnTo>
                <a:lnTo>
                  <a:pt x="0" y="765508"/>
                </a:lnTo>
                <a:lnTo>
                  <a:pt x="0" y="1066"/>
                </a:lnTo>
                <a:close/>
              </a:path>
              <a:path w="3115945" h="765810">
                <a:moveTo>
                  <a:pt x="194376" y="155981"/>
                </a:moveTo>
                <a:lnTo>
                  <a:pt x="194376" y="610327"/>
                </a:lnTo>
                <a:lnTo>
                  <a:pt x="333027" y="610327"/>
                </a:lnTo>
                <a:lnTo>
                  <a:pt x="375805" y="606411"/>
                </a:lnTo>
                <a:lnTo>
                  <a:pt x="414550" y="594662"/>
                </a:lnTo>
                <a:lnTo>
                  <a:pt x="449263" y="575081"/>
                </a:lnTo>
                <a:lnTo>
                  <a:pt x="479942" y="547668"/>
                </a:lnTo>
                <a:lnTo>
                  <a:pt x="505023" y="513872"/>
                </a:lnTo>
                <a:lnTo>
                  <a:pt x="522937" y="475409"/>
                </a:lnTo>
                <a:lnTo>
                  <a:pt x="533686" y="432281"/>
                </a:lnTo>
                <a:lnTo>
                  <a:pt x="537269" y="384487"/>
                </a:lnTo>
                <a:lnTo>
                  <a:pt x="533503" y="336509"/>
                </a:lnTo>
                <a:lnTo>
                  <a:pt x="522204" y="293098"/>
                </a:lnTo>
                <a:lnTo>
                  <a:pt x="503373" y="254253"/>
                </a:lnTo>
                <a:lnTo>
                  <a:pt x="477009" y="219973"/>
                </a:lnTo>
                <a:lnTo>
                  <a:pt x="444963" y="191977"/>
                </a:lnTo>
                <a:lnTo>
                  <a:pt x="408818" y="171979"/>
                </a:lnTo>
                <a:lnTo>
                  <a:pt x="368572" y="159980"/>
                </a:lnTo>
                <a:lnTo>
                  <a:pt x="324228" y="155981"/>
                </a:lnTo>
                <a:lnTo>
                  <a:pt x="194376" y="155981"/>
                </a:lnTo>
                <a:close/>
              </a:path>
              <a:path w="3115945" h="765810">
                <a:moveTo>
                  <a:pt x="1345314" y="624725"/>
                </a:moveTo>
                <a:lnTo>
                  <a:pt x="1011220" y="624725"/>
                </a:lnTo>
                <a:lnTo>
                  <a:pt x="955493" y="765508"/>
                </a:lnTo>
                <a:lnTo>
                  <a:pt x="755784" y="765508"/>
                </a:lnTo>
                <a:lnTo>
                  <a:pt x="1085611" y="1066"/>
                </a:lnTo>
                <a:lnTo>
                  <a:pt x="1285321" y="1066"/>
                </a:lnTo>
                <a:lnTo>
                  <a:pt x="1607416" y="765508"/>
                </a:lnTo>
                <a:lnTo>
                  <a:pt x="1399974" y="765508"/>
                </a:lnTo>
                <a:lnTo>
                  <a:pt x="1345314" y="624725"/>
                </a:lnTo>
                <a:close/>
              </a:path>
              <a:path w="3115945" h="765810">
                <a:moveTo>
                  <a:pt x="1288520" y="477276"/>
                </a:moveTo>
                <a:lnTo>
                  <a:pt x="1179467" y="194376"/>
                </a:lnTo>
                <a:lnTo>
                  <a:pt x="1068013" y="477276"/>
                </a:lnTo>
                <a:lnTo>
                  <a:pt x="1288520" y="477276"/>
                </a:lnTo>
                <a:close/>
              </a:path>
              <a:path w="3115945" h="765810">
                <a:moveTo>
                  <a:pt x="2262755" y="157314"/>
                </a:moveTo>
                <a:lnTo>
                  <a:pt x="2032382" y="157314"/>
                </a:lnTo>
                <a:lnTo>
                  <a:pt x="2032382" y="765508"/>
                </a:lnTo>
                <a:lnTo>
                  <a:pt x="1838005" y="765508"/>
                </a:lnTo>
                <a:lnTo>
                  <a:pt x="1838005" y="157314"/>
                </a:lnTo>
                <a:lnTo>
                  <a:pt x="1609766" y="157314"/>
                </a:lnTo>
                <a:lnTo>
                  <a:pt x="1609766" y="0"/>
                </a:lnTo>
                <a:lnTo>
                  <a:pt x="2262755" y="0"/>
                </a:lnTo>
                <a:lnTo>
                  <a:pt x="2262755" y="157314"/>
                </a:lnTo>
                <a:close/>
              </a:path>
              <a:path w="3115945" h="765810">
                <a:moveTo>
                  <a:pt x="2853503" y="624725"/>
                </a:moveTo>
                <a:lnTo>
                  <a:pt x="2519410" y="624725"/>
                </a:lnTo>
                <a:lnTo>
                  <a:pt x="2463684" y="765508"/>
                </a:lnTo>
                <a:lnTo>
                  <a:pt x="2263974" y="765508"/>
                </a:lnTo>
                <a:lnTo>
                  <a:pt x="2593801" y="1066"/>
                </a:lnTo>
                <a:lnTo>
                  <a:pt x="2793510" y="1066"/>
                </a:lnTo>
                <a:lnTo>
                  <a:pt x="3115605" y="765508"/>
                </a:lnTo>
                <a:lnTo>
                  <a:pt x="2908164" y="765508"/>
                </a:lnTo>
                <a:lnTo>
                  <a:pt x="2853503" y="624725"/>
                </a:lnTo>
                <a:close/>
              </a:path>
              <a:path w="3115945" h="765810">
                <a:moveTo>
                  <a:pt x="2796710" y="477276"/>
                </a:moveTo>
                <a:lnTo>
                  <a:pt x="2687656" y="194376"/>
                </a:lnTo>
                <a:lnTo>
                  <a:pt x="2576203" y="477276"/>
                </a:lnTo>
                <a:lnTo>
                  <a:pt x="2796710" y="477276"/>
                </a:lnTo>
                <a:close/>
              </a:path>
            </a:pathLst>
          </a:custGeom>
          <a:ln w="40957">
            <a:solidFill>
              <a:srgbClr val="000000"/>
            </a:solidFill>
          </a:ln>
        </p:spPr>
        <p:txBody>
          <a:bodyPr wrap="square" lIns="0" tIns="0" rIns="0" bIns="0" rtlCol="0"/>
          <a:lstStyle/>
          <a:p>
            <a:endParaRPr/>
          </a:p>
        </p:txBody>
      </p:sp>
      <p:sp>
        <p:nvSpPr>
          <p:cNvPr id="8" name="object 8"/>
          <p:cNvSpPr/>
          <p:nvPr/>
        </p:nvSpPr>
        <p:spPr>
          <a:xfrm>
            <a:off x="10553431" y="4590360"/>
            <a:ext cx="4573905" cy="780415"/>
          </a:xfrm>
          <a:custGeom>
            <a:avLst/>
            <a:gdLst/>
            <a:ahLst/>
            <a:cxnLst/>
            <a:rect l="l" t="t" r="r" b="b"/>
            <a:pathLst>
              <a:path w="4573905" h="780414">
                <a:moveTo>
                  <a:pt x="589529" y="632457"/>
                </a:moveTo>
                <a:lnTo>
                  <a:pt x="255436" y="632457"/>
                </a:lnTo>
                <a:lnTo>
                  <a:pt x="199709" y="773241"/>
                </a:lnTo>
                <a:lnTo>
                  <a:pt x="0" y="773241"/>
                </a:lnTo>
                <a:lnTo>
                  <a:pt x="329827" y="8798"/>
                </a:lnTo>
                <a:lnTo>
                  <a:pt x="529536" y="8798"/>
                </a:lnTo>
                <a:lnTo>
                  <a:pt x="851631" y="773241"/>
                </a:lnTo>
                <a:lnTo>
                  <a:pt x="644190" y="773241"/>
                </a:lnTo>
                <a:lnTo>
                  <a:pt x="589529" y="632457"/>
                </a:lnTo>
                <a:close/>
              </a:path>
              <a:path w="4573905" h="780414">
                <a:moveTo>
                  <a:pt x="532736" y="485008"/>
                </a:moveTo>
                <a:lnTo>
                  <a:pt x="423682" y="202109"/>
                </a:lnTo>
                <a:lnTo>
                  <a:pt x="312229" y="485008"/>
                </a:lnTo>
                <a:lnTo>
                  <a:pt x="532736" y="485008"/>
                </a:lnTo>
                <a:close/>
              </a:path>
              <a:path w="4573905" h="780414">
                <a:moveTo>
                  <a:pt x="1628290" y="773241"/>
                </a:moveTo>
                <a:lnTo>
                  <a:pt x="1456844" y="773241"/>
                </a:lnTo>
                <a:lnTo>
                  <a:pt x="1105152" y="302630"/>
                </a:lnTo>
                <a:lnTo>
                  <a:pt x="1105152" y="773241"/>
                </a:lnTo>
                <a:lnTo>
                  <a:pt x="922774" y="773241"/>
                </a:lnTo>
                <a:lnTo>
                  <a:pt x="922774" y="8798"/>
                </a:lnTo>
                <a:lnTo>
                  <a:pt x="1094220" y="8798"/>
                </a:lnTo>
                <a:lnTo>
                  <a:pt x="1446978" y="480476"/>
                </a:lnTo>
                <a:lnTo>
                  <a:pt x="1446978" y="8798"/>
                </a:lnTo>
                <a:lnTo>
                  <a:pt x="1628290" y="8798"/>
                </a:lnTo>
                <a:lnTo>
                  <a:pt x="1628290" y="773241"/>
                </a:lnTo>
                <a:close/>
              </a:path>
              <a:path w="4573905" h="780414">
                <a:moveTo>
                  <a:pt x="2288837" y="632457"/>
                </a:moveTo>
                <a:lnTo>
                  <a:pt x="1954743" y="632457"/>
                </a:lnTo>
                <a:lnTo>
                  <a:pt x="1899017" y="773241"/>
                </a:lnTo>
                <a:lnTo>
                  <a:pt x="1699307" y="773241"/>
                </a:lnTo>
                <a:lnTo>
                  <a:pt x="2029135" y="8798"/>
                </a:lnTo>
                <a:lnTo>
                  <a:pt x="2228844" y="8798"/>
                </a:lnTo>
                <a:lnTo>
                  <a:pt x="2550939" y="773241"/>
                </a:lnTo>
                <a:lnTo>
                  <a:pt x="2343498" y="773241"/>
                </a:lnTo>
                <a:lnTo>
                  <a:pt x="2288837" y="632457"/>
                </a:lnTo>
                <a:close/>
              </a:path>
              <a:path w="4573905" h="780414">
                <a:moveTo>
                  <a:pt x="2232044" y="485008"/>
                </a:moveTo>
                <a:lnTo>
                  <a:pt x="2122990" y="202109"/>
                </a:lnTo>
                <a:lnTo>
                  <a:pt x="2011537" y="485008"/>
                </a:lnTo>
                <a:lnTo>
                  <a:pt x="2232044" y="485008"/>
                </a:lnTo>
                <a:close/>
              </a:path>
              <a:path w="4573905" h="780414">
                <a:moveTo>
                  <a:pt x="2816458" y="610593"/>
                </a:moveTo>
                <a:lnTo>
                  <a:pt x="3140686" y="610593"/>
                </a:lnTo>
                <a:lnTo>
                  <a:pt x="3140686" y="773241"/>
                </a:lnTo>
                <a:lnTo>
                  <a:pt x="2622082" y="773241"/>
                </a:lnTo>
                <a:lnTo>
                  <a:pt x="2622082" y="8798"/>
                </a:lnTo>
                <a:lnTo>
                  <a:pt x="2816458" y="8798"/>
                </a:lnTo>
                <a:lnTo>
                  <a:pt x="2816458" y="610593"/>
                </a:lnTo>
                <a:close/>
              </a:path>
              <a:path w="4573905" h="780414">
                <a:moveTo>
                  <a:pt x="3627745" y="526337"/>
                </a:moveTo>
                <a:lnTo>
                  <a:pt x="3627745" y="773241"/>
                </a:lnTo>
                <a:lnTo>
                  <a:pt x="3434434" y="773241"/>
                </a:lnTo>
                <a:lnTo>
                  <a:pt x="3434434" y="531936"/>
                </a:lnTo>
                <a:lnTo>
                  <a:pt x="3151802" y="8798"/>
                </a:lnTo>
                <a:lnTo>
                  <a:pt x="3346178" y="8798"/>
                </a:lnTo>
                <a:lnTo>
                  <a:pt x="3530689" y="341825"/>
                </a:lnTo>
                <a:lnTo>
                  <a:pt x="3710935" y="8798"/>
                </a:lnTo>
                <a:lnTo>
                  <a:pt x="3905311" y="8798"/>
                </a:lnTo>
                <a:lnTo>
                  <a:pt x="3627745" y="526337"/>
                </a:lnTo>
                <a:close/>
              </a:path>
              <a:path w="4573905" h="780414">
                <a:moveTo>
                  <a:pt x="4270117" y="0"/>
                </a:moveTo>
                <a:lnTo>
                  <a:pt x="4326110" y="2370"/>
                </a:lnTo>
                <a:lnTo>
                  <a:pt x="4379793" y="9480"/>
                </a:lnTo>
                <a:lnTo>
                  <a:pt x="4431165" y="21330"/>
                </a:lnTo>
                <a:lnTo>
                  <a:pt x="4480225" y="37921"/>
                </a:lnTo>
                <a:lnTo>
                  <a:pt x="4526976" y="59252"/>
                </a:lnTo>
                <a:lnTo>
                  <a:pt x="4571415" y="85323"/>
                </a:lnTo>
                <a:lnTo>
                  <a:pt x="4498357" y="237038"/>
                </a:lnTo>
                <a:lnTo>
                  <a:pt x="4467694" y="220357"/>
                </a:lnTo>
                <a:lnTo>
                  <a:pt x="4435964" y="205242"/>
                </a:lnTo>
                <a:lnTo>
                  <a:pt x="4369306" y="179711"/>
                </a:lnTo>
                <a:lnTo>
                  <a:pt x="4305981" y="162913"/>
                </a:lnTo>
                <a:lnTo>
                  <a:pt x="4253587" y="157314"/>
                </a:lnTo>
                <a:lnTo>
                  <a:pt x="4216841" y="160797"/>
                </a:lnTo>
                <a:lnTo>
                  <a:pt x="4190594" y="171246"/>
                </a:lnTo>
                <a:lnTo>
                  <a:pt x="4174846" y="188660"/>
                </a:lnTo>
                <a:lnTo>
                  <a:pt x="4169596" y="213041"/>
                </a:lnTo>
                <a:lnTo>
                  <a:pt x="4172179" y="230155"/>
                </a:lnTo>
                <a:lnTo>
                  <a:pt x="4210924" y="270900"/>
                </a:lnTo>
                <a:lnTo>
                  <a:pt x="4256985" y="291298"/>
                </a:lnTo>
                <a:lnTo>
                  <a:pt x="4311980" y="308763"/>
                </a:lnTo>
                <a:lnTo>
                  <a:pt x="4341709" y="317045"/>
                </a:lnTo>
                <a:lnTo>
                  <a:pt x="4371439" y="326161"/>
                </a:lnTo>
                <a:lnTo>
                  <a:pt x="4430898" y="346891"/>
                </a:lnTo>
                <a:lnTo>
                  <a:pt x="4486025" y="376088"/>
                </a:lnTo>
                <a:lnTo>
                  <a:pt x="4531953" y="419416"/>
                </a:lnTo>
                <a:lnTo>
                  <a:pt x="4563150" y="476143"/>
                </a:lnTo>
                <a:lnTo>
                  <a:pt x="4573548" y="546068"/>
                </a:lnTo>
                <a:lnTo>
                  <a:pt x="4568149" y="598228"/>
                </a:lnTo>
                <a:lnTo>
                  <a:pt x="4551951" y="644323"/>
                </a:lnTo>
                <a:lnTo>
                  <a:pt x="4524954" y="684351"/>
                </a:lnTo>
                <a:lnTo>
                  <a:pt x="4487158" y="718314"/>
                </a:lnTo>
                <a:lnTo>
                  <a:pt x="4450822" y="740487"/>
                </a:lnTo>
                <a:lnTo>
                  <a:pt x="4410709" y="757733"/>
                </a:lnTo>
                <a:lnTo>
                  <a:pt x="4366821" y="770052"/>
                </a:lnTo>
                <a:lnTo>
                  <a:pt x="4319157" y="777443"/>
                </a:lnTo>
                <a:lnTo>
                  <a:pt x="4267718" y="779906"/>
                </a:lnTo>
                <a:lnTo>
                  <a:pt x="4220391" y="777857"/>
                </a:lnTo>
                <a:lnTo>
                  <a:pt x="4173330" y="771707"/>
                </a:lnTo>
                <a:lnTo>
                  <a:pt x="4126535" y="761459"/>
                </a:lnTo>
                <a:lnTo>
                  <a:pt x="4080007" y="747110"/>
                </a:lnTo>
                <a:lnTo>
                  <a:pt x="4035112" y="729213"/>
                </a:lnTo>
                <a:lnTo>
                  <a:pt x="3993217" y="708315"/>
                </a:lnTo>
                <a:lnTo>
                  <a:pt x="3954321" y="684418"/>
                </a:lnTo>
                <a:lnTo>
                  <a:pt x="3918426" y="657521"/>
                </a:lnTo>
                <a:lnTo>
                  <a:pt x="3993618" y="507939"/>
                </a:lnTo>
                <a:lnTo>
                  <a:pt x="4023847" y="531886"/>
                </a:lnTo>
                <a:lnTo>
                  <a:pt x="4056677" y="553600"/>
                </a:lnTo>
                <a:lnTo>
                  <a:pt x="4092105" y="573081"/>
                </a:lnTo>
                <a:lnTo>
                  <a:pt x="4130134" y="590329"/>
                </a:lnTo>
                <a:lnTo>
                  <a:pt x="4168379" y="604444"/>
                </a:lnTo>
                <a:lnTo>
                  <a:pt x="4238371" y="620575"/>
                </a:lnTo>
                <a:lnTo>
                  <a:pt x="4270117" y="622592"/>
                </a:lnTo>
                <a:lnTo>
                  <a:pt x="4292281" y="621542"/>
                </a:lnTo>
                <a:lnTo>
                  <a:pt x="4343175" y="605794"/>
                </a:lnTo>
                <a:lnTo>
                  <a:pt x="4367673" y="571348"/>
                </a:lnTo>
                <a:lnTo>
                  <a:pt x="4369306" y="555933"/>
                </a:lnTo>
                <a:lnTo>
                  <a:pt x="4367423" y="540718"/>
                </a:lnTo>
                <a:lnTo>
                  <a:pt x="4339176" y="502873"/>
                </a:lnTo>
                <a:lnTo>
                  <a:pt x="4305580" y="484342"/>
                </a:lnTo>
                <a:lnTo>
                  <a:pt x="4264519" y="471410"/>
                </a:lnTo>
                <a:lnTo>
                  <a:pt x="4241638" y="465761"/>
                </a:lnTo>
                <a:lnTo>
                  <a:pt x="4217790" y="459211"/>
                </a:lnTo>
                <a:lnTo>
                  <a:pt x="4167197" y="443413"/>
                </a:lnTo>
                <a:lnTo>
                  <a:pt x="4116802" y="425082"/>
                </a:lnTo>
                <a:lnTo>
                  <a:pt x="4070141" y="405284"/>
                </a:lnTo>
                <a:lnTo>
                  <a:pt x="4029013" y="378354"/>
                </a:lnTo>
                <a:lnTo>
                  <a:pt x="3995218" y="339159"/>
                </a:lnTo>
                <a:lnTo>
                  <a:pt x="3972820" y="289298"/>
                </a:lnTo>
                <a:lnTo>
                  <a:pt x="3965354" y="230372"/>
                </a:lnTo>
                <a:lnTo>
                  <a:pt x="3970570" y="180611"/>
                </a:lnTo>
                <a:lnTo>
                  <a:pt x="3986219" y="136117"/>
                </a:lnTo>
                <a:lnTo>
                  <a:pt x="4012299" y="96888"/>
                </a:lnTo>
                <a:lnTo>
                  <a:pt x="4048811" y="62925"/>
                </a:lnTo>
                <a:lnTo>
                  <a:pt x="4084369" y="40272"/>
                </a:lnTo>
                <a:lnTo>
                  <a:pt x="4124279" y="22653"/>
                </a:lnTo>
                <a:lnTo>
                  <a:pt x="4168540" y="10068"/>
                </a:lnTo>
                <a:lnTo>
                  <a:pt x="4217153" y="2517"/>
                </a:lnTo>
                <a:lnTo>
                  <a:pt x="4270117" y="0"/>
                </a:lnTo>
                <a:close/>
              </a:path>
            </a:pathLst>
          </a:custGeom>
          <a:ln w="40957">
            <a:solidFill>
              <a:srgbClr val="000000"/>
            </a:solidFill>
          </a:ln>
        </p:spPr>
        <p:txBody>
          <a:bodyPr wrap="square" lIns="0" tIns="0" rIns="0" bIns="0" rtlCol="0"/>
          <a:lstStyle/>
          <a:p>
            <a:endParaRPr/>
          </a:p>
        </p:txBody>
      </p:sp>
      <p:sp>
        <p:nvSpPr>
          <p:cNvPr id="9" name="object 9"/>
          <p:cNvSpPr/>
          <p:nvPr/>
        </p:nvSpPr>
        <p:spPr>
          <a:xfrm>
            <a:off x="15233029" y="4599159"/>
            <a:ext cx="194945" cy="764540"/>
          </a:xfrm>
          <a:custGeom>
            <a:avLst/>
            <a:gdLst/>
            <a:ahLst/>
            <a:cxnLst/>
            <a:rect l="l" t="t" r="r" b="b"/>
            <a:pathLst>
              <a:path w="194944" h="764539">
                <a:moveTo>
                  <a:pt x="194376" y="764442"/>
                </a:moveTo>
                <a:lnTo>
                  <a:pt x="0" y="764442"/>
                </a:lnTo>
                <a:lnTo>
                  <a:pt x="0" y="0"/>
                </a:lnTo>
                <a:lnTo>
                  <a:pt x="194376" y="0"/>
                </a:lnTo>
                <a:lnTo>
                  <a:pt x="194376" y="764442"/>
                </a:lnTo>
                <a:close/>
              </a:path>
            </a:pathLst>
          </a:custGeom>
          <a:ln w="40957">
            <a:solidFill>
              <a:srgbClr val="000000"/>
            </a:solidFill>
          </a:ln>
        </p:spPr>
        <p:txBody>
          <a:bodyPr wrap="square" lIns="0" tIns="0" rIns="0" bIns="0" rtlCol="0"/>
          <a:lstStyle/>
          <a:p>
            <a:endParaRPr/>
          </a:p>
        </p:txBody>
      </p:sp>
      <p:sp>
        <p:nvSpPr>
          <p:cNvPr id="10" name="object 10"/>
          <p:cNvSpPr/>
          <p:nvPr/>
        </p:nvSpPr>
        <p:spPr>
          <a:xfrm>
            <a:off x="15522458" y="4590360"/>
            <a:ext cx="655320" cy="780415"/>
          </a:xfrm>
          <a:custGeom>
            <a:avLst/>
            <a:gdLst/>
            <a:ahLst/>
            <a:cxnLst/>
            <a:rect l="l" t="t" r="r" b="b"/>
            <a:pathLst>
              <a:path w="655319" h="780414">
                <a:moveTo>
                  <a:pt x="351691" y="0"/>
                </a:moveTo>
                <a:lnTo>
                  <a:pt x="407684" y="2370"/>
                </a:lnTo>
                <a:lnTo>
                  <a:pt x="461367" y="9480"/>
                </a:lnTo>
                <a:lnTo>
                  <a:pt x="512738" y="21330"/>
                </a:lnTo>
                <a:lnTo>
                  <a:pt x="561799" y="37921"/>
                </a:lnTo>
                <a:lnTo>
                  <a:pt x="608549" y="59252"/>
                </a:lnTo>
                <a:lnTo>
                  <a:pt x="652989" y="85323"/>
                </a:lnTo>
                <a:lnTo>
                  <a:pt x="579930" y="237038"/>
                </a:lnTo>
                <a:lnTo>
                  <a:pt x="549267" y="220357"/>
                </a:lnTo>
                <a:lnTo>
                  <a:pt x="517538" y="205242"/>
                </a:lnTo>
                <a:lnTo>
                  <a:pt x="450880" y="179711"/>
                </a:lnTo>
                <a:lnTo>
                  <a:pt x="387554" y="162913"/>
                </a:lnTo>
                <a:lnTo>
                  <a:pt x="335160" y="157314"/>
                </a:lnTo>
                <a:lnTo>
                  <a:pt x="298415" y="160797"/>
                </a:lnTo>
                <a:lnTo>
                  <a:pt x="272168" y="171246"/>
                </a:lnTo>
                <a:lnTo>
                  <a:pt x="256420" y="188660"/>
                </a:lnTo>
                <a:lnTo>
                  <a:pt x="251170" y="213041"/>
                </a:lnTo>
                <a:lnTo>
                  <a:pt x="253753" y="230155"/>
                </a:lnTo>
                <a:lnTo>
                  <a:pt x="292498" y="270900"/>
                </a:lnTo>
                <a:lnTo>
                  <a:pt x="338559" y="291298"/>
                </a:lnTo>
                <a:lnTo>
                  <a:pt x="393553" y="308763"/>
                </a:lnTo>
                <a:lnTo>
                  <a:pt x="423283" y="317045"/>
                </a:lnTo>
                <a:lnTo>
                  <a:pt x="453012" y="326161"/>
                </a:lnTo>
                <a:lnTo>
                  <a:pt x="512472" y="346891"/>
                </a:lnTo>
                <a:lnTo>
                  <a:pt x="567598" y="376088"/>
                </a:lnTo>
                <a:lnTo>
                  <a:pt x="613527" y="419416"/>
                </a:lnTo>
                <a:lnTo>
                  <a:pt x="644723" y="476143"/>
                </a:lnTo>
                <a:lnTo>
                  <a:pt x="655122" y="546068"/>
                </a:lnTo>
                <a:lnTo>
                  <a:pt x="649723" y="598228"/>
                </a:lnTo>
                <a:lnTo>
                  <a:pt x="633525" y="644323"/>
                </a:lnTo>
                <a:lnTo>
                  <a:pt x="606528" y="684351"/>
                </a:lnTo>
                <a:lnTo>
                  <a:pt x="568732" y="718314"/>
                </a:lnTo>
                <a:lnTo>
                  <a:pt x="532395" y="740487"/>
                </a:lnTo>
                <a:lnTo>
                  <a:pt x="492283" y="757733"/>
                </a:lnTo>
                <a:lnTo>
                  <a:pt x="448395" y="770052"/>
                </a:lnTo>
                <a:lnTo>
                  <a:pt x="400731" y="777443"/>
                </a:lnTo>
                <a:lnTo>
                  <a:pt x="349292" y="779906"/>
                </a:lnTo>
                <a:lnTo>
                  <a:pt x="301965" y="777857"/>
                </a:lnTo>
                <a:lnTo>
                  <a:pt x="254903" y="771707"/>
                </a:lnTo>
                <a:lnTo>
                  <a:pt x="208109" y="761459"/>
                </a:lnTo>
                <a:lnTo>
                  <a:pt x="161580" y="747110"/>
                </a:lnTo>
                <a:lnTo>
                  <a:pt x="116686" y="729213"/>
                </a:lnTo>
                <a:lnTo>
                  <a:pt x="74791" y="708315"/>
                </a:lnTo>
                <a:lnTo>
                  <a:pt x="35895" y="684418"/>
                </a:lnTo>
                <a:lnTo>
                  <a:pt x="0" y="657521"/>
                </a:lnTo>
                <a:lnTo>
                  <a:pt x="75191" y="507939"/>
                </a:lnTo>
                <a:lnTo>
                  <a:pt x="105421" y="531886"/>
                </a:lnTo>
                <a:lnTo>
                  <a:pt x="138250" y="553600"/>
                </a:lnTo>
                <a:lnTo>
                  <a:pt x="173679" y="573081"/>
                </a:lnTo>
                <a:lnTo>
                  <a:pt x="211707" y="590329"/>
                </a:lnTo>
                <a:lnTo>
                  <a:pt x="249953" y="604444"/>
                </a:lnTo>
                <a:lnTo>
                  <a:pt x="319945" y="620575"/>
                </a:lnTo>
                <a:lnTo>
                  <a:pt x="351691" y="622592"/>
                </a:lnTo>
                <a:lnTo>
                  <a:pt x="373855" y="621542"/>
                </a:lnTo>
                <a:lnTo>
                  <a:pt x="424749" y="605794"/>
                </a:lnTo>
                <a:lnTo>
                  <a:pt x="449247" y="571348"/>
                </a:lnTo>
                <a:lnTo>
                  <a:pt x="450880" y="555933"/>
                </a:lnTo>
                <a:lnTo>
                  <a:pt x="448997" y="540718"/>
                </a:lnTo>
                <a:lnTo>
                  <a:pt x="420749" y="502873"/>
                </a:lnTo>
                <a:lnTo>
                  <a:pt x="387154" y="484342"/>
                </a:lnTo>
                <a:lnTo>
                  <a:pt x="346092" y="471410"/>
                </a:lnTo>
                <a:lnTo>
                  <a:pt x="323212" y="465761"/>
                </a:lnTo>
                <a:lnTo>
                  <a:pt x="299364" y="459211"/>
                </a:lnTo>
                <a:lnTo>
                  <a:pt x="248770" y="443413"/>
                </a:lnTo>
                <a:lnTo>
                  <a:pt x="198376" y="425082"/>
                </a:lnTo>
                <a:lnTo>
                  <a:pt x="151715" y="405284"/>
                </a:lnTo>
                <a:lnTo>
                  <a:pt x="110587" y="378354"/>
                </a:lnTo>
                <a:lnTo>
                  <a:pt x="76791" y="339159"/>
                </a:lnTo>
                <a:lnTo>
                  <a:pt x="54394" y="289298"/>
                </a:lnTo>
                <a:lnTo>
                  <a:pt x="46928" y="230372"/>
                </a:lnTo>
                <a:lnTo>
                  <a:pt x="52144" y="180611"/>
                </a:lnTo>
                <a:lnTo>
                  <a:pt x="67792" y="136117"/>
                </a:lnTo>
                <a:lnTo>
                  <a:pt x="93872" y="96888"/>
                </a:lnTo>
                <a:lnTo>
                  <a:pt x="130385" y="62925"/>
                </a:lnTo>
                <a:lnTo>
                  <a:pt x="165943" y="40272"/>
                </a:lnTo>
                <a:lnTo>
                  <a:pt x="205852" y="22653"/>
                </a:lnTo>
                <a:lnTo>
                  <a:pt x="250114" y="10068"/>
                </a:lnTo>
                <a:lnTo>
                  <a:pt x="298726" y="2517"/>
                </a:lnTo>
                <a:lnTo>
                  <a:pt x="351691" y="0"/>
                </a:lnTo>
                <a:close/>
              </a:path>
            </a:pathLst>
          </a:custGeom>
          <a:ln w="40957">
            <a:solidFill>
              <a:srgbClr val="000000"/>
            </a:solidFill>
          </a:ln>
        </p:spPr>
        <p:txBody>
          <a:bodyPr wrap="square" lIns="0" tIns="0" rIns="0" bIns="0" rtlCol="0"/>
          <a:lstStyle/>
          <a:p>
            <a:endParaRPr/>
          </a:p>
        </p:txBody>
      </p:sp>
      <p:sp>
        <p:nvSpPr>
          <p:cNvPr id="11" name="object 11"/>
          <p:cNvSpPr txBox="1">
            <a:spLocks noGrp="1"/>
          </p:cNvSpPr>
          <p:nvPr>
            <p:ph type="title"/>
          </p:nvPr>
        </p:nvSpPr>
        <p:spPr>
          <a:xfrm>
            <a:off x="3679628" y="4258764"/>
            <a:ext cx="12503150" cy="1336040"/>
          </a:xfrm>
          <a:prstGeom prst="rect">
            <a:avLst/>
          </a:prstGeom>
        </p:spPr>
        <p:txBody>
          <a:bodyPr vert="horz" wrap="square" lIns="0" tIns="12700" rIns="0" bIns="0" rtlCol="0">
            <a:spAutoFit/>
          </a:bodyPr>
          <a:lstStyle/>
          <a:p>
            <a:pPr marL="12700">
              <a:lnSpc>
                <a:spcPct val="100000"/>
              </a:lnSpc>
              <a:spcBef>
                <a:spcPts val="100"/>
              </a:spcBef>
            </a:pPr>
            <a:r>
              <a:rPr sz="8600" b="1" spc="190" dirty="0">
                <a:solidFill>
                  <a:srgbClr val="000000"/>
                </a:solidFill>
                <a:latin typeface="Tahoma"/>
                <a:cs typeface="Tahoma"/>
              </a:rPr>
              <a:t>UBER</a:t>
            </a:r>
            <a:r>
              <a:rPr sz="8600" b="1" spc="-520" dirty="0">
                <a:solidFill>
                  <a:srgbClr val="000000"/>
                </a:solidFill>
                <a:latin typeface="Tahoma"/>
                <a:cs typeface="Tahoma"/>
              </a:rPr>
              <a:t> </a:t>
            </a:r>
            <a:r>
              <a:rPr sz="8600" b="1" spc="350" dirty="0">
                <a:solidFill>
                  <a:srgbClr val="000000"/>
                </a:solidFill>
                <a:latin typeface="Tahoma"/>
                <a:cs typeface="Tahoma"/>
              </a:rPr>
              <a:t>DATA</a:t>
            </a:r>
            <a:r>
              <a:rPr sz="8600" b="1" spc="-520" dirty="0">
                <a:solidFill>
                  <a:srgbClr val="000000"/>
                </a:solidFill>
                <a:latin typeface="Tahoma"/>
                <a:cs typeface="Tahoma"/>
              </a:rPr>
              <a:t> </a:t>
            </a:r>
            <a:r>
              <a:rPr sz="8600" b="1" spc="-10" dirty="0">
                <a:solidFill>
                  <a:srgbClr val="000000"/>
                </a:solidFill>
                <a:latin typeface="Tahoma"/>
                <a:cs typeface="Tahoma"/>
              </a:rPr>
              <a:t>ANALYSIS</a:t>
            </a:r>
            <a:endParaRPr sz="8600">
              <a:latin typeface="Tahoma"/>
              <a:cs typeface="Tahoma"/>
            </a:endParaRPr>
          </a:p>
        </p:txBody>
      </p:sp>
      <p:sp>
        <p:nvSpPr>
          <p:cNvPr id="12" name="object 12"/>
          <p:cNvSpPr/>
          <p:nvPr/>
        </p:nvSpPr>
        <p:spPr>
          <a:xfrm>
            <a:off x="3691153" y="5787147"/>
            <a:ext cx="12555220" cy="5080"/>
          </a:xfrm>
          <a:custGeom>
            <a:avLst/>
            <a:gdLst/>
            <a:ahLst/>
            <a:cxnLst/>
            <a:rect l="l" t="t" r="r" b="b"/>
            <a:pathLst>
              <a:path w="12555219" h="5079">
                <a:moveTo>
                  <a:pt x="0" y="0"/>
                </a:moveTo>
                <a:lnTo>
                  <a:pt x="12554969" y="4762"/>
                </a:lnTo>
              </a:path>
            </a:pathLst>
          </a:custGeom>
          <a:ln w="19049">
            <a:solidFill>
              <a:srgbClr val="2A2B2F"/>
            </a:solidFill>
          </a:ln>
        </p:spPr>
        <p:txBody>
          <a:bodyPr wrap="square" lIns="0" tIns="0" rIns="0" bIns="0" rtlCol="0"/>
          <a:lstStyle/>
          <a:p>
            <a:endParaRPr/>
          </a:p>
        </p:txBody>
      </p:sp>
      <p:sp>
        <p:nvSpPr>
          <p:cNvPr id="13" name="object 13"/>
          <p:cNvSpPr txBox="1"/>
          <p:nvPr/>
        </p:nvSpPr>
        <p:spPr>
          <a:xfrm>
            <a:off x="10931629" y="5959286"/>
            <a:ext cx="5306695" cy="795089"/>
          </a:xfrm>
          <a:prstGeom prst="rect">
            <a:avLst/>
          </a:prstGeom>
        </p:spPr>
        <p:txBody>
          <a:bodyPr vert="horz" wrap="square" lIns="0" tIns="12700" rIns="0" bIns="0" rtlCol="0">
            <a:spAutoFit/>
          </a:bodyPr>
          <a:lstStyle/>
          <a:p>
            <a:pPr marL="12700">
              <a:lnSpc>
                <a:spcPct val="100000"/>
              </a:lnSpc>
              <a:spcBef>
                <a:spcPts val="100"/>
              </a:spcBef>
            </a:pPr>
            <a:r>
              <a:rPr sz="2500" b="1" dirty="0">
                <a:latin typeface="Tahoma"/>
                <a:cs typeface="Tahoma"/>
              </a:rPr>
              <a:t>BY</a:t>
            </a:r>
            <a:r>
              <a:rPr sz="2500" b="1" spc="-65" dirty="0">
                <a:latin typeface="Tahoma"/>
                <a:cs typeface="Tahoma"/>
              </a:rPr>
              <a:t> </a:t>
            </a:r>
            <a:r>
              <a:rPr sz="2500" b="1" spc="-320" dirty="0">
                <a:latin typeface="Tahoma"/>
                <a:cs typeface="Tahoma"/>
              </a:rPr>
              <a:t>:</a:t>
            </a:r>
            <a:r>
              <a:rPr sz="2500" b="1" spc="-60" dirty="0">
                <a:latin typeface="Tahoma"/>
                <a:cs typeface="Tahoma"/>
              </a:rPr>
              <a:t> </a:t>
            </a:r>
            <a:r>
              <a:rPr sz="2500" b="1" spc="-110" dirty="0">
                <a:latin typeface="Tahoma"/>
                <a:cs typeface="Tahoma"/>
              </a:rPr>
              <a:t>PRIT</a:t>
            </a:r>
            <a:r>
              <a:rPr sz="2500" b="1" spc="-65" dirty="0">
                <a:latin typeface="Tahoma"/>
                <a:cs typeface="Tahoma"/>
              </a:rPr>
              <a:t> </a:t>
            </a:r>
            <a:r>
              <a:rPr sz="2500" b="1" dirty="0">
                <a:latin typeface="Tahoma"/>
                <a:cs typeface="Tahoma"/>
              </a:rPr>
              <a:t>SUTHAR</a:t>
            </a:r>
            <a:r>
              <a:rPr sz="2500" b="1" spc="-60" dirty="0">
                <a:latin typeface="Tahoma"/>
                <a:cs typeface="Tahoma"/>
              </a:rPr>
              <a:t> </a:t>
            </a:r>
            <a:r>
              <a:rPr sz="2500" b="1" spc="-80" dirty="0">
                <a:latin typeface="Tahoma"/>
                <a:cs typeface="Tahoma"/>
              </a:rPr>
              <a:t>(20220702156)</a:t>
            </a:r>
            <a:endParaRPr lang="en-IN" sz="2500" b="1" spc="-80" dirty="0">
              <a:latin typeface="Tahoma"/>
              <a:cs typeface="Tahoma"/>
            </a:endParaRPr>
          </a:p>
          <a:p>
            <a:pPr marL="12700">
              <a:lnSpc>
                <a:spcPct val="100000"/>
              </a:lnSpc>
              <a:spcBef>
                <a:spcPts val="100"/>
              </a:spcBef>
            </a:pPr>
            <a:r>
              <a:rPr lang="en-IN" sz="2500" b="1" spc="-80">
                <a:latin typeface="Tahoma"/>
                <a:cs typeface="Tahoma"/>
              </a:rPr>
              <a:t>   SATYAM SHIVAM(20220702070)</a:t>
            </a:r>
            <a:endParaRPr sz="25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734164"/>
            <a:ext cx="13739586" cy="628377"/>
          </a:xfrm>
          <a:prstGeom prst="rect">
            <a:avLst/>
          </a:prstGeom>
        </p:spPr>
        <p:txBody>
          <a:bodyPr vert="horz" wrap="square" lIns="0" tIns="12700" rIns="0" bIns="0" rtlCol="0">
            <a:spAutoFit/>
          </a:bodyPr>
          <a:lstStyle/>
          <a:p>
            <a:pPr marL="12700">
              <a:lnSpc>
                <a:spcPct val="100000"/>
              </a:lnSpc>
              <a:spcBef>
                <a:spcPts val="100"/>
              </a:spcBef>
              <a:tabLst>
                <a:tab pos="3256279" algn="l"/>
                <a:tab pos="5787390" algn="l"/>
                <a:tab pos="7412355" algn="l"/>
                <a:tab pos="8637905" algn="l"/>
              </a:tabLst>
            </a:pPr>
            <a:r>
              <a:rPr sz="4000" b="1" spc="360" dirty="0">
                <a:latin typeface="Roboto Cn"/>
                <a:cs typeface="Roboto Cn"/>
              </a:rPr>
              <a:t>STRIP-</a:t>
            </a:r>
            <a:r>
              <a:rPr sz="4000" b="1" spc="-459" dirty="0">
                <a:latin typeface="Roboto Cn"/>
                <a:cs typeface="Roboto Cn"/>
              </a:rPr>
              <a:t> </a:t>
            </a:r>
            <a:r>
              <a:rPr sz="4000" b="1" spc="325" dirty="0">
                <a:latin typeface="Roboto Cn"/>
                <a:cs typeface="Roboto Cn"/>
              </a:rPr>
              <a:t>PLO</a:t>
            </a:r>
            <a:r>
              <a:rPr lang="en-IN" sz="4000" b="1" spc="325" dirty="0">
                <a:latin typeface="Roboto Cn"/>
                <a:cs typeface="Roboto Cn"/>
              </a:rPr>
              <a:t>T </a:t>
            </a:r>
            <a:r>
              <a:rPr sz="4000" b="1" spc="350" dirty="0">
                <a:latin typeface="Roboto Cn"/>
                <a:cs typeface="Roboto Cn"/>
              </a:rPr>
              <a:t>BETWEEN</a:t>
            </a:r>
            <a:r>
              <a:rPr lang="en-IN" sz="4000" b="1" spc="350" dirty="0">
                <a:latin typeface="Roboto Cn"/>
                <a:cs typeface="Roboto Cn"/>
              </a:rPr>
              <a:t> </a:t>
            </a:r>
            <a:r>
              <a:rPr sz="4000" b="1" spc="340" dirty="0">
                <a:latin typeface="Roboto Cn"/>
                <a:cs typeface="Roboto Cn"/>
              </a:rPr>
              <a:t>NAME</a:t>
            </a:r>
            <a:r>
              <a:rPr sz="4000" b="1" dirty="0">
                <a:latin typeface="Roboto Cn"/>
                <a:cs typeface="Roboto Cn"/>
              </a:rPr>
              <a:t>	</a:t>
            </a:r>
            <a:r>
              <a:rPr sz="4000" b="1" spc="270" dirty="0">
                <a:latin typeface="Roboto Cn"/>
                <a:cs typeface="Roboto Cn"/>
              </a:rPr>
              <a:t>AND</a:t>
            </a:r>
            <a:r>
              <a:rPr sz="4000" b="1" dirty="0">
                <a:latin typeface="Roboto Cn"/>
                <a:cs typeface="Roboto Cn"/>
              </a:rPr>
              <a:t>	</a:t>
            </a:r>
            <a:r>
              <a:rPr sz="4000" b="1" spc="335" dirty="0">
                <a:latin typeface="Roboto Cn"/>
                <a:cs typeface="Roboto Cn"/>
              </a:rPr>
              <a:t>PRICE</a:t>
            </a:r>
            <a:endParaRPr sz="4000" dirty="0">
              <a:latin typeface="Roboto Cn"/>
              <a:cs typeface="Roboto Cn"/>
            </a:endParaRPr>
          </a:p>
        </p:txBody>
      </p:sp>
      <p:sp>
        <p:nvSpPr>
          <p:cNvPr id="3" name="object 3"/>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905800" y="2983674"/>
            <a:ext cx="7700637" cy="5371151"/>
          </a:xfrm>
          <a:prstGeom prst="rect">
            <a:avLst/>
          </a:prstGeom>
        </p:spPr>
      </p:pic>
      <p:sp>
        <p:nvSpPr>
          <p:cNvPr id="5" name="object 5"/>
          <p:cNvSpPr txBox="1"/>
          <p:nvPr/>
        </p:nvSpPr>
        <p:spPr>
          <a:xfrm>
            <a:off x="1954951" y="3062047"/>
            <a:ext cx="5734685" cy="5083175"/>
          </a:xfrm>
          <a:prstGeom prst="rect">
            <a:avLst/>
          </a:prstGeom>
        </p:spPr>
        <p:txBody>
          <a:bodyPr vert="horz" wrap="square" lIns="0" tIns="12700" rIns="0" bIns="0" rtlCol="0">
            <a:spAutoFit/>
          </a:bodyPr>
          <a:lstStyle/>
          <a:p>
            <a:pPr marL="12700" marR="5080" indent="-635" algn="ctr">
              <a:lnSpc>
                <a:spcPct val="115199"/>
              </a:lnSpc>
              <a:spcBef>
                <a:spcPts val="100"/>
              </a:spcBef>
            </a:pPr>
            <a:r>
              <a:rPr sz="3200" spc="-265" dirty="0">
                <a:latin typeface="Roboto"/>
                <a:cs typeface="Roboto"/>
              </a:rPr>
              <a:t>From</a:t>
            </a:r>
            <a:r>
              <a:rPr sz="3200" spc="-55" dirty="0">
                <a:latin typeface="Roboto"/>
                <a:cs typeface="Roboto"/>
              </a:rPr>
              <a:t> </a:t>
            </a:r>
            <a:r>
              <a:rPr sz="3200" spc="-195" dirty="0">
                <a:latin typeface="Roboto"/>
                <a:cs typeface="Roboto"/>
              </a:rPr>
              <a:t>this</a:t>
            </a:r>
            <a:r>
              <a:rPr sz="3200" spc="-50" dirty="0">
                <a:latin typeface="Roboto"/>
                <a:cs typeface="Roboto"/>
              </a:rPr>
              <a:t> </a:t>
            </a:r>
            <a:r>
              <a:rPr sz="3200" spc="-185" dirty="0">
                <a:latin typeface="Roboto"/>
                <a:cs typeface="Roboto"/>
              </a:rPr>
              <a:t>chart,</a:t>
            </a:r>
            <a:r>
              <a:rPr sz="3200" spc="-50" dirty="0">
                <a:latin typeface="Roboto"/>
                <a:cs typeface="Roboto"/>
              </a:rPr>
              <a:t> </a:t>
            </a:r>
            <a:r>
              <a:rPr sz="3200" spc="-95" dirty="0">
                <a:latin typeface="Roboto"/>
                <a:cs typeface="Roboto"/>
              </a:rPr>
              <a:t>it</a:t>
            </a:r>
            <a:r>
              <a:rPr sz="3200" spc="-50" dirty="0">
                <a:latin typeface="Roboto"/>
                <a:cs typeface="Roboto"/>
              </a:rPr>
              <a:t> </a:t>
            </a:r>
            <a:r>
              <a:rPr sz="3200" spc="-280" dirty="0">
                <a:latin typeface="Roboto"/>
                <a:cs typeface="Roboto"/>
              </a:rPr>
              <a:t>was</a:t>
            </a:r>
            <a:r>
              <a:rPr sz="3200" spc="-50" dirty="0">
                <a:latin typeface="Roboto"/>
                <a:cs typeface="Roboto"/>
              </a:rPr>
              <a:t> </a:t>
            </a:r>
            <a:r>
              <a:rPr sz="3200" spc="-185" dirty="0">
                <a:latin typeface="Roboto"/>
                <a:cs typeface="Roboto"/>
              </a:rPr>
              <a:t>clear</a:t>
            </a:r>
            <a:r>
              <a:rPr sz="3200" spc="-50" dirty="0">
                <a:latin typeface="Roboto"/>
                <a:cs typeface="Roboto"/>
              </a:rPr>
              <a:t> </a:t>
            </a:r>
            <a:r>
              <a:rPr sz="3200" spc="-20" dirty="0">
                <a:latin typeface="Roboto"/>
                <a:cs typeface="Roboto"/>
              </a:rPr>
              <a:t>that </a:t>
            </a:r>
            <a:r>
              <a:rPr sz="3200" spc="-254" dirty="0">
                <a:latin typeface="Roboto"/>
                <a:cs typeface="Roboto"/>
              </a:rPr>
              <a:t>Shared</a:t>
            </a:r>
            <a:r>
              <a:rPr sz="3200" spc="-40" dirty="0">
                <a:latin typeface="Roboto"/>
                <a:cs typeface="Roboto"/>
              </a:rPr>
              <a:t> </a:t>
            </a:r>
            <a:r>
              <a:rPr sz="3200" spc="-165" dirty="0">
                <a:latin typeface="Roboto"/>
                <a:cs typeface="Roboto"/>
              </a:rPr>
              <a:t>trip</a:t>
            </a:r>
            <a:r>
              <a:rPr sz="3200" spc="-40" dirty="0">
                <a:latin typeface="Roboto"/>
                <a:cs typeface="Roboto"/>
              </a:rPr>
              <a:t> </a:t>
            </a:r>
            <a:r>
              <a:rPr sz="3200" spc="-280" dirty="0">
                <a:latin typeface="Roboto"/>
                <a:cs typeface="Roboto"/>
              </a:rPr>
              <a:t>was</a:t>
            </a:r>
            <a:r>
              <a:rPr sz="3200" spc="-40" dirty="0">
                <a:latin typeface="Roboto"/>
                <a:cs typeface="Roboto"/>
              </a:rPr>
              <a:t> </a:t>
            </a:r>
            <a:r>
              <a:rPr sz="3200" spc="-225" dirty="0">
                <a:latin typeface="Roboto"/>
                <a:cs typeface="Roboto"/>
              </a:rPr>
              <a:t>cheapest</a:t>
            </a:r>
            <a:r>
              <a:rPr sz="3200" spc="-35" dirty="0">
                <a:latin typeface="Roboto"/>
                <a:cs typeface="Roboto"/>
              </a:rPr>
              <a:t> </a:t>
            </a:r>
            <a:r>
              <a:rPr sz="3200" spc="-295" dirty="0">
                <a:latin typeface="Roboto"/>
                <a:cs typeface="Roboto"/>
              </a:rPr>
              <a:t>among</a:t>
            </a:r>
            <a:r>
              <a:rPr sz="3200" spc="-40" dirty="0">
                <a:latin typeface="Roboto"/>
                <a:cs typeface="Roboto"/>
              </a:rPr>
              <a:t> </a:t>
            </a:r>
            <a:r>
              <a:rPr sz="3200" spc="-35" dirty="0">
                <a:latin typeface="Roboto"/>
                <a:cs typeface="Roboto"/>
              </a:rPr>
              <a:t>all </a:t>
            </a:r>
            <a:r>
              <a:rPr sz="3200" spc="-270" dirty="0">
                <a:latin typeface="Roboto"/>
                <a:cs typeface="Roboto"/>
              </a:rPr>
              <a:t>and</a:t>
            </a:r>
            <a:r>
              <a:rPr sz="3200" spc="-50" dirty="0">
                <a:latin typeface="Roboto"/>
                <a:cs typeface="Roboto"/>
              </a:rPr>
              <a:t> </a:t>
            </a:r>
            <a:r>
              <a:rPr sz="3200" spc="-254" dirty="0">
                <a:latin typeface="Roboto"/>
                <a:cs typeface="Roboto"/>
              </a:rPr>
              <a:t>BlackSUV</a:t>
            </a:r>
            <a:r>
              <a:rPr sz="3200" spc="-50" dirty="0">
                <a:latin typeface="Roboto"/>
                <a:cs typeface="Roboto"/>
              </a:rPr>
              <a:t> </a:t>
            </a:r>
            <a:r>
              <a:rPr sz="3200" spc="-280" dirty="0">
                <a:latin typeface="Roboto"/>
                <a:cs typeface="Roboto"/>
              </a:rPr>
              <a:t>was</a:t>
            </a:r>
            <a:r>
              <a:rPr sz="3200" spc="-50" dirty="0">
                <a:latin typeface="Roboto"/>
                <a:cs typeface="Roboto"/>
              </a:rPr>
              <a:t> </a:t>
            </a:r>
            <a:r>
              <a:rPr sz="3200" spc="-254" dirty="0">
                <a:latin typeface="Roboto"/>
                <a:cs typeface="Roboto"/>
              </a:rPr>
              <a:t>most</a:t>
            </a:r>
            <a:r>
              <a:rPr sz="3200" spc="-45" dirty="0">
                <a:latin typeface="Roboto"/>
                <a:cs typeface="Roboto"/>
              </a:rPr>
              <a:t> </a:t>
            </a:r>
            <a:r>
              <a:rPr sz="3200" spc="-145" dirty="0">
                <a:latin typeface="Roboto"/>
                <a:cs typeface="Roboto"/>
              </a:rPr>
              <a:t>expensive.</a:t>
            </a:r>
            <a:endParaRPr sz="3200">
              <a:latin typeface="Roboto"/>
              <a:cs typeface="Roboto"/>
            </a:endParaRPr>
          </a:p>
          <a:p>
            <a:pPr marL="73025" marR="65405" indent="-635" algn="ctr">
              <a:lnSpc>
                <a:spcPct val="115199"/>
              </a:lnSpc>
            </a:pPr>
            <a:r>
              <a:rPr sz="3200" spc="-254" dirty="0">
                <a:latin typeface="Roboto"/>
                <a:cs typeface="Roboto"/>
              </a:rPr>
              <a:t>UberX</a:t>
            </a:r>
            <a:r>
              <a:rPr sz="3200" spc="-40" dirty="0">
                <a:latin typeface="Roboto"/>
                <a:cs typeface="Roboto"/>
              </a:rPr>
              <a:t> </a:t>
            </a:r>
            <a:r>
              <a:rPr sz="3200" spc="-270" dirty="0">
                <a:latin typeface="Roboto"/>
                <a:cs typeface="Roboto"/>
              </a:rPr>
              <a:t>and</a:t>
            </a:r>
            <a:r>
              <a:rPr sz="3200" spc="-35" dirty="0">
                <a:latin typeface="Roboto"/>
                <a:cs typeface="Roboto"/>
              </a:rPr>
              <a:t> </a:t>
            </a:r>
            <a:r>
              <a:rPr sz="3200" spc="-229" dirty="0">
                <a:latin typeface="Roboto"/>
                <a:cs typeface="Roboto"/>
              </a:rPr>
              <a:t>UberPool</a:t>
            </a:r>
            <a:r>
              <a:rPr sz="3200" spc="-40" dirty="0">
                <a:latin typeface="Roboto"/>
                <a:cs typeface="Roboto"/>
              </a:rPr>
              <a:t> </a:t>
            </a:r>
            <a:r>
              <a:rPr sz="3200" spc="-254" dirty="0">
                <a:latin typeface="Roboto"/>
                <a:cs typeface="Roboto"/>
              </a:rPr>
              <a:t>have</a:t>
            </a:r>
            <a:r>
              <a:rPr sz="3200" spc="-35" dirty="0">
                <a:latin typeface="Roboto"/>
                <a:cs typeface="Roboto"/>
              </a:rPr>
              <a:t> </a:t>
            </a:r>
            <a:r>
              <a:rPr sz="3200" spc="-40" dirty="0">
                <a:latin typeface="Roboto"/>
                <a:cs typeface="Roboto"/>
              </a:rPr>
              <a:t>almost </a:t>
            </a:r>
            <a:r>
              <a:rPr sz="3200" spc="-275" dirty="0">
                <a:latin typeface="Roboto"/>
                <a:cs typeface="Roboto"/>
              </a:rPr>
              <a:t>same</a:t>
            </a:r>
            <a:r>
              <a:rPr sz="3200" spc="-50" dirty="0">
                <a:latin typeface="Roboto"/>
                <a:cs typeface="Roboto"/>
              </a:rPr>
              <a:t> </a:t>
            </a:r>
            <a:r>
              <a:rPr sz="3200" spc="-195" dirty="0">
                <a:latin typeface="Roboto"/>
                <a:cs typeface="Roboto"/>
              </a:rPr>
              <a:t>prices</a:t>
            </a:r>
            <a:r>
              <a:rPr sz="3200" spc="-45" dirty="0">
                <a:latin typeface="Roboto"/>
                <a:cs typeface="Roboto"/>
              </a:rPr>
              <a:t> </a:t>
            </a:r>
            <a:r>
              <a:rPr sz="3200" spc="-270" dirty="0">
                <a:latin typeface="Roboto"/>
                <a:cs typeface="Roboto"/>
              </a:rPr>
              <a:t>and</a:t>
            </a:r>
            <a:r>
              <a:rPr sz="3200" spc="-50" dirty="0">
                <a:latin typeface="Roboto"/>
                <a:cs typeface="Roboto"/>
              </a:rPr>
              <a:t> </a:t>
            </a:r>
            <a:r>
              <a:rPr sz="3200" spc="-254" dirty="0">
                <a:latin typeface="Roboto"/>
                <a:cs typeface="Roboto"/>
              </a:rPr>
              <a:t>Lux</a:t>
            </a:r>
            <a:r>
              <a:rPr sz="3200" spc="-45" dirty="0">
                <a:latin typeface="Roboto"/>
                <a:cs typeface="Roboto"/>
              </a:rPr>
              <a:t> </a:t>
            </a:r>
            <a:r>
              <a:rPr sz="3200" spc="-260" dirty="0">
                <a:latin typeface="Roboto"/>
                <a:cs typeface="Roboto"/>
              </a:rPr>
              <a:t>has</a:t>
            </a:r>
            <a:r>
              <a:rPr sz="3200" spc="-50" dirty="0">
                <a:latin typeface="Roboto"/>
                <a:cs typeface="Roboto"/>
              </a:rPr>
              <a:t> </a:t>
            </a:r>
            <a:r>
              <a:rPr sz="3200" spc="-195" dirty="0">
                <a:latin typeface="Roboto"/>
                <a:cs typeface="Roboto"/>
              </a:rPr>
              <a:t>moderate </a:t>
            </a:r>
            <a:r>
              <a:rPr sz="3200" spc="-160" dirty="0">
                <a:latin typeface="Roboto"/>
                <a:cs typeface="Roboto"/>
              </a:rPr>
              <a:t>price.</a:t>
            </a:r>
            <a:r>
              <a:rPr sz="3200" spc="-45" dirty="0">
                <a:latin typeface="Roboto"/>
                <a:cs typeface="Roboto"/>
              </a:rPr>
              <a:t> </a:t>
            </a:r>
            <a:r>
              <a:rPr sz="3200" spc="-225" dirty="0">
                <a:latin typeface="Roboto"/>
                <a:cs typeface="Roboto"/>
              </a:rPr>
              <a:t>There</a:t>
            </a:r>
            <a:r>
              <a:rPr sz="3200" spc="-40" dirty="0">
                <a:latin typeface="Roboto"/>
                <a:cs typeface="Roboto"/>
              </a:rPr>
              <a:t> </a:t>
            </a:r>
            <a:r>
              <a:rPr sz="3200" spc="-160" dirty="0">
                <a:latin typeface="Roboto"/>
                <a:cs typeface="Roboto"/>
              </a:rPr>
              <a:t>is</a:t>
            </a:r>
            <a:r>
              <a:rPr sz="3200" spc="-40" dirty="0">
                <a:latin typeface="Roboto"/>
                <a:cs typeface="Roboto"/>
              </a:rPr>
              <a:t> </a:t>
            </a:r>
            <a:r>
              <a:rPr sz="3200" spc="-260" dirty="0">
                <a:latin typeface="Roboto"/>
                <a:cs typeface="Roboto"/>
              </a:rPr>
              <a:t>no</a:t>
            </a:r>
            <a:r>
              <a:rPr sz="3200" spc="-45" dirty="0">
                <a:latin typeface="Roboto"/>
                <a:cs typeface="Roboto"/>
              </a:rPr>
              <a:t> </a:t>
            </a:r>
            <a:r>
              <a:rPr sz="3200" spc="-254" dirty="0">
                <a:latin typeface="Roboto"/>
                <a:cs typeface="Roboto"/>
              </a:rPr>
              <a:t>graph</a:t>
            </a:r>
            <a:r>
              <a:rPr sz="3200" spc="-40" dirty="0">
                <a:latin typeface="Roboto"/>
                <a:cs typeface="Roboto"/>
              </a:rPr>
              <a:t> </a:t>
            </a:r>
            <a:r>
              <a:rPr sz="3200" spc="-145" dirty="0">
                <a:latin typeface="Roboto"/>
                <a:cs typeface="Roboto"/>
              </a:rPr>
              <a:t>for</a:t>
            </a:r>
            <a:r>
              <a:rPr sz="3200" spc="-40" dirty="0">
                <a:latin typeface="Roboto"/>
                <a:cs typeface="Roboto"/>
              </a:rPr>
              <a:t> </a:t>
            </a:r>
            <a:r>
              <a:rPr sz="3200" spc="-20" dirty="0">
                <a:latin typeface="Roboto"/>
                <a:cs typeface="Roboto"/>
              </a:rPr>
              <a:t>taxi </a:t>
            </a:r>
            <a:r>
              <a:rPr sz="3200" spc="-250" dirty="0">
                <a:latin typeface="Roboto"/>
                <a:cs typeface="Roboto"/>
              </a:rPr>
              <a:t>which</a:t>
            </a:r>
            <a:r>
              <a:rPr sz="3200" spc="-50" dirty="0">
                <a:latin typeface="Roboto"/>
                <a:cs typeface="Roboto"/>
              </a:rPr>
              <a:t> </a:t>
            </a:r>
            <a:r>
              <a:rPr sz="3200" spc="-200" dirty="0">
                <a:latin typeface="Roboto"/>
                <a:cs typeface="Roboto"/>
              </a:rPr>
              <a:t>reveals</a:t>
            </a:r>
            <a:r>
              <a:rPr sz="3200" spc="-45" dirty="0">
                <a:latin typeface="Roboto"/>
                <a:cs typeface="Roboto"/>
              </a:rPr>
              <a:t> </a:t>
            </a:r>
            <a:r>
              <a:rPr sz="3200" spc="-215" dirty="0">
                <a:latin typeface="Roboto"/>
                <a:cs typeface="Roboto"/>
              </a:rPr>
              <a:t>that</a:t>
            </a:r>
            <a:r>
              <a:rPr sz="3200" spc="-50" dirty="0">
                <a:latin typeface="Roboto"/>
                <a:cs typeface="Roboto"/>
              </a:rPr>
              <a:t> </a:t>
            </a:r>
            <a:r>
              <a:rPr sz="3200" spc="-190" dirty="0">
                <a:latin typeface="Roboto"/>
                <a:cs typeface="Roboto"/>
              </a:rPr>
              <a:t>in</a:t>
            </a:r>
            <a:r>
              <a:rPr sz="3200" spc="-45" dirty="0">
                <a:latin typeface="Roboto"/>
                <a:cs typeface="Roboto"/>
              </a:rPr>
              <a:t> </a:t>
            </a:r>
            <a:r>
              <a:rPr sz="3200" spc="-215" dirty="0">
                <a:latin typeface="Roboto"/>
                <a:cs typeface="Roboto"/>
              </a:rPr>
              <a:t>the</a:t>
            </a:r>
            <a:r>
              <a:rPr sz="3200" spc="-50" dirty="0">
                <a:latin typeface="Roboto"/>
                <a:cs typeface="Roboto"/>
              </a:rPr>
              <a:t> </a:t>
            </a:r>
            <a:r>
              <a:rPr sz="3200" spc="-40" dirty="0">
                <a:latin typeface="Roboto"/>
                <a:cs typeface="Roboto"/>
              </a:rPr>
              <a:t>dataset </a:t>
            </a:r>
            <a:r>
              <a:rPr sz="3200" spc="-204" dirty="0">
                <a:latin typeface="Roboto"/>
                <a:cs typeface="Roboto"/>
              </a:rPr>
              <a:t>there</a:t>
            </a:r>
            <a:r>
              <a:rPr sz="3200" spc="-40" dirty="0">
                <a:latin typeface="Roboto"/>
                <a:cs typeface="Roboto"/>
              </a:rPr>
              <a:t> </a:t>
            </a:r>
            <a:r>
              <a:rPr sz="3200" spc="-235" dirty="0">
                <a:latin typeface="Roboto"/>
                <a:cs typeface="Roboto"/>
              </a:rPr>
              <a:t>were</a:t>
            </a:r>
            <a:r>
              <a:rPr sz="3200" spc="-35" dirty="0">
                <a:latin typeface="Roboto"/>
                <a:cs typeface="Roboto"/>
              </a:rPr>
              <a:t> </a:t>
            </a:r>
            <a:r>
              <a:rPr sz="3200" spc="-260" dirty="0">
                <a:latin typeface="Roboto"/>
                <a:cs typeface="Roboto"/>
              </a:rPr>
              <a:t>no</a:t>
            </a:r>
            <a:r>
              <a:rPr sz="3200" spc="-35" dirty="0">
                <a:latin typeface="Roboto"/>
                <a:cs typeface="Roboto"/>
              </a:rPr>
              <a:t> </a:t>
            </a:r>
            <a:r>
              <a:rPr sz="3200" spc="-225" dirty="0">
                <a:latin typeface="Roboto"/>
                <a:cs typeface="Roboto"/>
              </a:rPr>
              <a:t>values</a:t>
            </a:r>
            <a:r>
              <a:rPr sz="3200" spc="-35" dirty="0">
                <a:latin typeface="Roboto"/>
                <a:cs typeface="Roboto"/>
              </a:rPr>
              <a:t> </a:t>
            </a:r>
            <a:r>
              <a:rPr sz="3200" spc="-140" dirty="0">
                <a:latin typeface="Roboto"/>
                <a:cs typeface="Roboto"/>
              </a:rPr>
              <a:t>of</a:t>
            </a:r>
            <a:r>
              <a:rPr sz="3200" spc="-40" dirty="0">
                <a:latin typeface="Roboto"/>
                <a:cs typeface="Roboto"/>
              </a:rPr>
              <a:t> </a:t>
            </a:r>
            <a:r>
              <a:rPr sz="3200" spc="-180" dirty="0">
                <a:latin typeface="Roboto"/>
                <a:cs typeface="Roboto"/>
              </a:rPr>
              <a:t>taxi</a:t>
            </a:r>
            <a:r>
              <a:rPr sz="3200" spc="-35" dirty="0">
                <a:latin typeface="Roboto"/>
                <a:cs typeface="Roboto"/>
              </a:rPr>
              <a:t> </a:t>
            </a:r>
            <a:r>
              <a:rPr sz="3200" spc="-305" dirty="0">
                <a:latin typeface="Roboto"/>
                <a:cs typeface="Roboto"/>
              </a:rPr>
              <a:t>was </a:t>
            </a:r>
            <a:r>
              <a:rPr sz="3200" spc="-30" dirty="0">
                <a:latin typeface="Roboto"/>
                <a:cs typeface="Roboto"/>
              </a:rPr>
              <a:t>given.</a:t>
            </a:r>
            <a:endParaRPr sz="3200">
              <a:latin typeface="Roboto"/>
              <a:cs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526003" y="2983674"/>
            <a:ext cx="8638409" cy="5371151"/>
          </a:xfrm>
          <a:prstGeom prst="rect">
            <a:avLst/>
          </a:prstGeom>
        </p:spPr>
      </p:pic>
      <p:sp>
        <p:nvSpPr>
          <p:cNvPr id="4" name="object 4"/>
          <p:cNvSpPr txBox="1">
            <a:spLocks noGrp="1"/>
          </p:cNvSpPr>
          <p:nvPr>
            <p:ph type="title"/>
          </p:nvPr>
        </p:nvSpPr>
        <p:spPr>
          <a:xfrm>
            <a:off x="1028711" y="806421"/>
            <a:ext cx="16649689" cy="628377"/>
          </a:xfrm>
          <a:prstGeom prst="rect">
            <a:avLst/>
          </a:prstGeom>
        </p:spPr>
        <p:txBody>
          <a:bodyPr vert="horz" wrap="square" lIns="0" tIns="12700" rIns="0" bIns="0" rtlCol="0">
            <a:spAutoFit/>
          </a:bodyPr>
          <a:lstStyle/>
          <a:p>
            <a:pPr marL="12700">
              <a:lnSpc>
                <a:spcPct val="100000"/>
              </a:lnSpc>
              <a:spcBef>
                <a:spcPts val="100"/>
              </a:spcBef>
              <a:tabLst>
                <a:tab pos="3256279" algn="l"/>
                <a:tab pos="5787390" algn="l"/>
                <a:tab pos="10054590" algn="l"/>
                <a:tab pos="11280140" algn="l"/>
              </a:tabLst>
            </a:pPr>
            <a:r>
              <a:rPr sz="4000" b="1" spc="360" dirty="0">
                <a:latin typeface="Roboto Cn"/>
                <a:cs typeface="Roboto Cn"/>
              </a:rPr>
              <a:t>STRIP-</a:t>
            </a:r>
            <a:r>
              <a:rPr sz="4000" b="1" spc="-459" dirty="0">
                <a:latin typeface="Roboto Cn"/>
                <a:cs typeface="Roboto Cn"/>
              </a:rPr>
              <a:t> </a:t>
            </a:r>
            <a:r>
              <a:rPr sz="4000" b="1" spc="325" dirty="0">
                <a:latin typeface="Roboto Cn"/>
                <a:cs typeface="Roboto Cn"/>
              </a:rPr>
              <a:t>PLOT</a:t>
            </a:r>
            <a:r>
              <a:rPr lang="en-IN" sz="4000" b="1" spc="325" dirty="0">
                <a:latin typeface="Roboto Cn"/>
                <a:cs typeface="Roboto Cn"/>
              </a:rPr>
              <a:t> </a:t>
            </a:r>
            <a:r>
              <a:rPr sz="4000" b="1" spc="350" dirty="0">
                <a:latin typeface="Roboto Cn"/>
                <a:cs typeface="Roboto Cn"/>
              </a:rPr>
              <a:t>BETWEEN</a:t>
            </a:r>
            <a:r>
              <a:rPr lang="en-IN" sz="4000" b="1" spc="350" dirty="0">
                <a:latin typeface="Roboto Cn"/>
                <a:cs typeface="Roboto Cn"/>
              </a:rPr>
              <a:t> </a:t>
            </a:r>
            <a:r>
              <a:rPr sz="4000" b="1" spc="345" dirty="0">
                <a:latin typeface="Roboto Cn"/>
                <a:cs typeface="Roboto Cn"/>
              </a:rPr>
              <a:t>ICON(</a:t>
            </a:r>
            <a:r>
              <a:rPr sz="4000" b="1" spc="-475" dirty="0">
                <a:latin typeface="Roboto Cn"/>
                <a:cs typeface="Roboto Cn"/>
              </a:rPr>
              <a:t> </a:t>
            </a:r>
            <a:r>
              <a:rPr sz="4000" b="1" spc="380" dirty="0">
                <a:latin typeface="Roboto Cn"/>
                <a:cs typeface="Roboto Cn"/>
              </a:rPr>
              <a:t>WEATHER)</a:t>
            </a:r>
            <a:r>
              <a:rPr sz="4000" b="1" dirty="0">
                <a:latin typeface="Roboto Cn"/>
                <a:cs typeface="Roboto Cn"/>
              </a:rPr>
              <a:t>	</a:t>
            </a:r>
            <a:r>
              <a:rPr sz="4000" b="1" spc="270" dirty="0">
                <a:latin typeface="Roboto Cn"/>
                <a:cs typeface="Roboto Cn"/>
              </a:rPr>
              <a:t>AND</a:t>
            </a:r>
            <a:r>
              <a:rPr lang="en-IN" sz="4000" b="1" spc="270" dirty="0">
                <a:latin typeface="Roboto Cn"/>
                <a:cs typeface="Roboto Cn"/>
              </a:rPr>
              <a:t> </a:t>
            </a:r>
            <a:r>
              <a:rPr sz="4000" b="1" spc="335" dirty="0">
                <a:latin typeface="Roboto Cn"/>
                <a:cs typeface="Roboto Cn"/>
              </a:rPr>
              <a:t>PRICE</a:t>
            </a:r>
            <a:endParaRPr sz="4000" dirty="0">
              <a:latin typeface="Roboto Cn"/>
              <a:cs typeface="Roboto Cn"/>
            </a:endParaRPr>
          </a:p>
        </p:txBody>
      </p:sp>
      <p:sp>
        <p:nvSpPr>
          <p:cNvPr id="5" name="object 5"/>
          <p:cNvSpPr txBox="1"/>
          <p:nvPr/>
        </p:nvSpPr>
        <p:spPr>
          <a:xfrm>
            <a:off x="2012398" y="3062047"/>
            <a:ext cx="5619750" cy="5083175"/>
          </a:xfrm>
          <a:prstGeom prst="rect">
            <a:avLst/>
          </a:prstGeom>
        </p:spPr>
        <p:txBody>
          <a:bodyPr vert="horz" wrap="square" lIns="0" tIns="12700" rIns="0" bIns="0" rtlCol="0">
            <a:spAutoFit/>
          </a:bodyPr>
          <a:lstStyle/>
          <a:p>
            <a:pPr marL="12065" marR="5080" algn="ctr">
              <a:lnSpc>
                <a:spcPct val="115199"/>
              </a:lnSpc>
              <a:spcBef>
                <a:spcPts val="100"/>
              </a:spcBef>
            </a:pPr>
            <a:r>
              <a:rPr sz="3200" spc="-254" dirty="0">
                <a:latin typeface="Roboto Th"/>
                <a:cs typeface="Roboto Th"/>
              </a:rPr>
              <a:t>From</a:t>
            </a:r>
            <a:r>
              <a:rPr sz="3200" spc="-35" dirty="0">
                <a:latin typeface="Roboto Th"/>
                <a:cs typeface="Roboto Th"/>
              </a:rPr>
              <a:t> </a:t>
            </a:r>
            <a:r>
              <a:rPr sz="3200" spc="-70" dirty="0">
                <a:latin typeface="Roboto Th"/>
                <a:cs typeface="Roboto Th"/>
              </a:rPr>
              <a:t>this</a:t>
            </a:r>
            <a:r>
              <a:rPr sz="3200" spc="-75" dirty="0">
                <a:latin typeface="Roboto Th"/>
                <a:cs typeface="Roboto Th"/>
              </a:rPr>
              <a:t> </a:t>
            </a:r>
            <a:r>
              <a:rPr sz="3200" spc="-114" dirty="0">
                <a:latin typeface="Roboto Th"/>
                <a:cs typeface="Roboto Th"/>
              </a:rPr>
              <a:t>chart,</a:t>
            </a:r>
            <a:r>
              <a:rPr sz="3200" spc="-45" dirty="0">
                <a:latin typeface="Roboto Th"/>
                <a:cs typeface="Roboto Th"/>
              </a:rPr>
              <a:t> </a:t>
            </a:r>
            <a:r>
              <a:rPr sz="3200" dirty="0">
                <a:latin typeface="Roboto Th"/>
                <a:cs typeface="Roboto Th"/>
              </a:rPr>
              <a:t>it</a:t>
            </a:r>
            <a:r>
              <a:rPr sz="3200" spc="-50" dirty="0">
                <a:latin typeface="Roboto Th"/>
                <a:cs typeface="Roboto Th"/>
              </a:rPr>
              <a:t> </a:t>
            </a:r>
            <a:r>
              <a:rPr sz="3200" spc="-235" dirty="0">
                <a:latin typeface="Roboto Th"/>
                <a:cs typeface="Roboto Th"/>
              </a:rPr>
              <a:t>was</a:t>
            </a:r>
            <a:r>
              <a:rPr sz="3200" spc="-35" dirty="0">
                <a:latin typeface="Roboto Th"/>
                <a:cs typeface="Roboto Th"/>
              </a:rPr>
              <a:t> </a:t>
            </a:r>
            <a:r>
              <a:rPr sz="3200" spc="-95" dirty="0">
                <a:latin typeface="Roboto Th"/>
                <a:cs typeface="Roboto Th"/>
              </a:rPr>
              <a:t>clear</a:t>
            </a:r>
            <a:r>
              <a:rPr sz="3200" spc="-45" dirty="0">
                <a:latin typeface="Roboto Th"/>
                <a:cs typeface="Roboto Th"/>
              </a:rPr>
              <a:t> </a:t>
            </a:r>
            <a:r>
              <a:rPr sz="3200" spc="-10" dirty="0">
                <a:latin typeface="Roboto Th"/>
                <a:cs typeface="Roboto Th"/>
              </a:rPr>
              <a:t>there </a:t>
            </a:r>
            <a:r>
              <a:rPr sz="3200" spc="-190" dirty="0">
                <a:latin typeface="Roboto Th"/>
                <a:cs typeface="Roboto Th"/>
              </a:rPr>
              <a:t>were</a:t>
            </a:r>
            <a:r>
              <a:rPr sz="3200" spc="-35" dirty="0">
                <a:latin typeface="Roboto Th"/>
                <a:cs typeface="Roboto Th"/>
              </a:rPr>
              <a:t> </a:t>
            </a:r>
            <a:r>
              <a:rPr sz="3200" spc="-240" dirty="0">
                <a:latin typeface="Roboto Th"/>
                <a:cs typeface="Roboto Th"/>
              </a:rPr>
              <a:t>some</a:t>
            </a:r>
            <a:r>
              <a:rPr sz="3200" spc="-35" dirty="0">
                <a:latin typeface="Roboto Th"/>
                <a:cs typeface="Roboto Th"/>
              </a:rPr>
              <a:t> </a:t>
            </a:r>
            <a:r>
              <a:rPr sz="3200" spc="-85" dirty="0">
                <a:latin typeface="Roboto Th"/>
                <a:cs typeface="Roboto Th"/>
              </a:rPr>
              <a:t>outliers</a:t>
            </a:r>
            <a:r>
              <a:rPr sz="3200" spc="-110" dirty="0">
                <a:latin typeface="Roboto Th"/>
                <a:cs typeface="Roboto Th"/>
              </a:rPr>
              <a:t> </a:t>
            </a:r>
            <a:r>
              <a:rPr sz="3200" dirty="0">
                <a:latin typeface="Roboto Th"/>
                <a:cs typeface="Roboto Th"/>
              </a:rPr>
              <a:t>in</a:t>
            </a:r>
            <a:r>
              <a:rPr sz="3200" spc="-75" dirty="0">
                <a:latin typeface="Roboto Th"/>
                <a:cs typeface="Roboto Th"/>
              </a:rPr>
              <a:t> </a:t>
            </a:r>
            <a:r>
              <a:rPr sz="3200" spc="-145" dirty="0">
                <a:latin typeface="Roboto Th"/>
                <a:cs typeface="Roboto Th"/>
              </a:rPr>
              <a:t>cloudy</a:t>
            </a:r>
            <a:r>
              <a:rPr sz="3200" spc="-45" dirty="0">
                <a:latin typeface="Roboto Th"/>
                <a:cs typeface="Roboto Th"/>
              </a:rPr>
              <a:t> </a:t>
            </a:r>
            <a:r>
              <a:rPr sz="3200" spc="-20" dirty="0">
                <a:latin typeface="Roboto Th"/>
                <a:cs typeface="Roboto Th"/>
              </a:rPr>
              <a:t>type </a:t>
            </a:r>
            <a:r>
              <a:rPr sz="3200" spc="-150" dirty="0">
                <a:latin typeface="Roboto Th"/>
                <a:cs typeface="Roboto Th"/>
              </a:rPr>
              <a:t>weather,</a:t>
            </a:r>
            <a:r>
              <a:rPr sz="3200" spc="-10" dirty="0">
                <a:latin typeface="Roboto Th"/>
                <a:cs typeface="Roboto Th"/>
              </a:rPr>
              <a:t> </a:t>
            </a:r>
            <a:r>
              <a:rPr sz="3200" spc="-240" dirty="0">
                <a:latin typeface="Roboto Th"/>
                <a:cs typeface="Roboto Th"/>
              </a:rPr>
              <a:t>some</a:t>
            </a:r>
            <a:r>
              <a:rPr sz="3200" spc="-10" dirty="0">
                <a:latin typeface="Roboto Th"/>
                <a:cs typeface="Roboto Th"/>
              </a:rPr>
              <a:t> </a:t>
            </a:r>
            <a:r>
              <a:rPr sz="3200" spc="-150" dirty="0">
                <a:latin typeface="Roboto Th"/>
                <a:cs typeface="Roboto Th"/>
              </a:rPr>
              <a:t>data</a:t>
            </a:r>
            <a:r>
              <a:rPr sz="3200" spc="-10" dirty="0">
                <a:latin typeface="Roboto Th"/>
                <a:cs typeface="Roboto Th"/>
              </a:rPr>
              <a:t> </a:t>
            </a:r>
            <a:r>
              <a:rPr sz="3200" spc="-185" dirty="0">
                <a:latin typeface="Roboto Th"/>
                <a:cs typeface="Roboto Th"/>
              </a:rPr>
              <a:t>has</a:t>
            </a:r>
            <a:r>
              <a:rPr sz="3200" spc="-10" dirty="0">
                <a:latin typeface="Roboto Th"/>
                <a:cs typeface="Roboto Th"/>
              </a:rPr>
              <a:t> </a:t>
            </a:r>
            <a:r>
              <a:rPr sz="3200" spc="-25" dirty="0">
                <a:latin typeface="Roboto Th"/>
                <a:cs typeface="Roboto Th"/>
              </a:rPr>
              <a:t>an </a:t>
            </a:r>
            <a:r>
              <a:rPr sz="3200" spc="-200" dirty="0">
                <a:latin typeface="Roboto Th"/>
                <a:cs typeface="Roboto Th"/>
              </a:rPr>
              <a:t>anonymously</a:t>
            </a:r>
            <a:r>
              <a:rPr sz="3200" spc="-35" dirty="0">
                <a:latin typeface="Roboto Th"/>
                <a:cs typeface="Roboto Th"/>
              </a:rPr>
              <a:t> </a:t>
            </a:r>
            <a:r>
              <a:rPr sz="3200" spc="-130" dirty="0">
                <a:latin typeface="Roboto Th"/>
                <a:cs typeface="Roboto Th"/>
              </a:rPr>
              <a:t>high</a:t>
            </a:r>
            <a:r>
              <a:rPr sz="3200" spc="-35" dirty="0">
                <a:latin typeface="Roboto Th"/>
                <a:cs typeface="Roboto Th"/>
              </a:rPr>
              <a:t> </a:t>
            </a:r>
            <a:r>
              <a:rPr sz="3200" spc="-95" dirty="0">
                <a:latin typeface="Roboto Th"/>
                <a:cs typeface="Roboto Th"/>
              </a:rPr>
              <a:t>price</a:t>
            </a:r>
            <a:r>
              <a:rPr sz="3200" spc="-35" dirty="0">
                <a:latin typeface="Roboto Th"/>
                <a:cs typeface="Roboto Th"/>
              </a:rPr>
              <a:t> </a:t>
            </a:r>
            <a:r>
              <a:rPr sz="3200" spc="-165" dirty="0">
                <a:latin typeface="Roboto Th"/>
                <a:cs typeface="Roboto Th"/>
              </a:rPr>
              <a:t>above</a:t>
            </a:r>
            <a:r>
              <a:rPr sz="3200" spc="-35" dirty="0">
                <a:latin typeface="Roboto Th"/>
                <a:cs typeface="Roboto Th"/>
              </a:rPr>
              <a:t> </a:t>
            </a:r>
            <a:r>
              <a:rPr sz="3200" spc="-25" dirty="0">
                <a:latin typeface="Roboto Th"/>
                <a:cs typeface="Roboto Th"/>
              </a:rPr>
              <a:t>80 </a:t>
            </a:r>
            <a:r>
              <a:rPr sz="3200" spc="-110" dirty="0">
                <a:latin typeface="Roboto Th"/>
                <a:cs typeface="Roboto Th"/>
              </a:rPr>
              <a:t>while</a:t>
            </a:r>
            <a:r>
              <a:rPr sz="3200" spc="-85" dirty="0">
                <a:latin typeface="Roboto Th"/>
                <a:cs typeface="Roboto Th"/>
              </a:rPr>
              <a:t> </a:t>
            </a:r>
            <a:r>
              <a:rPr sz="3200" spc="-125" dirty="0">
                <a:latin typeface="Roboto Th"/>
                <a:cs typeface="Roboto Th"/>
              </a:rPr>
              <a:t>the</a:t>
            </a:r>
            <a:r>
              <a:rPr sz="3200" spc="-65" dirty="0">
                <a:latin typeface="Roboto Th"/>
                <a:cs typeface="Roboto Th"/>
              </a:rPr>
              <a:t> </a:t>
            </a:r>
            <a:r>
              <a:rPr sz="3200" spc="-130" dirty="0">
                <a:latin typeface="Roboto Th"/>
                <a:cs typeface="Roboto Th"/>
              </a:rPr>
              <a:t>other</a:t>
            </a:r>
            <a:r>
              <a:rPr sz="3200" spc="-60" dirty="0">
                <a:latin typeface="Roboto Th"/>
                <a:cs typeface="Roboto Th"/>
              </a:rPr>
              <a:t> </a:t>
            </a:r>
            <a:r>
              <a:rPr sz="3200" spc="-235" dirty="0">
                <a:latin typeface="Roboto Th"/>
                <a:cs typeface="Roboto Th"/>
              </a:rPr>
              <a:t>was</a:t>
            </a:r>
            <a:r>
              <a:rPr sz="3200" spc="-35" dirty="0">
                <a:latin typeface="Roboto Th"/>
                <a:cs typeface="Roboto Th"/>
              </a:rPr>
              <a:t> </a:t>
            </a:r>
            <a:r>
              <a:rPr sz="3200" spc="-165" dirty="0">
                <a:latin typeface="Roboto Th"/>
                <a:cs typeface="Roboto Th"/>
              </a:rPr>
              <a:t>below</a:t>
            </a:r>
            <a:r>
              <a:rPr sz="3200" spc="-35" dirty="0">
                <a:latin typeface="Roboto Th"/>
                <a:cs typeface="Roboto Th"/>
              </a:rPr>
              <a:t> 60.</a:t>
            </a:r>
            <a:r>
              <a:rPr sz="3200" spc="-60" dirty="0">
                <a:latin typeface="Roboto Th"/>
                <a:cs typeface="Roboto Th"/>
              </a:rPr>
              <a:t> </a:t>
            </a:r>
            <a:r>
              <a:rPr sz="3200" spc="-25" dirty="0">
                <a:latin typeface="Roboto Th"/>
                <a:cs typeface="Roboto Th"/>
              </a:rPr>
              <a:t>In </a:t>
            </a:r>
            <a:r>
              <a:rPr sz="3200" spc="-70" dirty="0">
                <a:latin typeface="Roboto Th"/>
                <a:cs typeface="Roboto Th"/>
              </a:rPr>
              <a:t>this</a:t>
            </a:r>
            <a:r>
              <a:rPr sz="3200" spc="-125" dirty="0">
                <a:latin typeface="Roboto Th"/>
                <a:cs typeface="Roboto Th"/>
              </a:rPr>
              <a:t> </a:t>
            </a:r>
            <a:r>
              <a:rPr sz="3200" spc="-40" dirty="0">
                <a:latin typeface="Roboto Th"/>
                <a:cs typeface="Roboto Th"/>
              </a:rPr>
              <a:t>plot,</a:t>
            </a:r>
            <a:r>
              <a:rPr sz="3200" spc="-150" dirty="0">
                <a:latin typeface="Roboto Th"/>
                <a:cs typeface="Roboto Th"/>
              </a:rPr>
              <a:t> </a:t>
            </a:r>
            <a:r>
              <a:rPr sz="3200" spc="-254" dirty="0">
                <a:latin typeface="Roboto Th"/>
                <a:cs typeface="Roboto Th"/>
              </a:rPr>
              <a:t>we</a:t>
            </a:r>
            <a:r>
              <a:rPr sz="3200" spc="-35" dirty="0">
                <a:latin typeface="Roboto Th"/>
                <a:cs typeface="Roboto Th"/>
              </a:rPr>
              <a:t> </a:t>
            </a:r>
            <a:r>
              <a:rPr sz="3200" spc="-140" dirty="0">
                <a:latin typeface="Roboto Th"/>
                <a:cs typeface="Roboto Th"/>
              </a:rPr>
              <a:t>analyze</a:t>
            </a:r>
            <a:r>
              <a:rPr sz="3200" spc="-50" dirty="0">
                <a:latin typeface="Roboto Th"/>
                <a:cs typeface="Roboto Th"/>
              </a:rPr>
              <a:t> </a:t>
            </a:r>
            <a:r>
              <a:rPr sz="3200" spc="-120" dirty="0">
                <a:latin typeface="Roboto Th"/>
                <a:cs typeface="Roboto Th"/>
              </a:rPr>
              <a:t>that</a:t>
            </a:r>
            <a:r>
              <a:rPr sz="3200" spc="-70" dirty="0">
                <a:latin typeface="Roboto Th"/>
                <a:cs typeface="Roboto Th"/>
              </a:rPr>
              <a:t> </a:t>
            </a:r>
            <a:r>
              <a:rPr sz="3200" dirty="0">
                <a:latin typeface="Roboto Th"/>
                <a:cs typeface="Roboto Th"/>
              </a:rPr>
              <a:t>in</a:t>
            </a:r>
            <a:r>
              <a:rPr sz="3200" spc="-95" dirty="0">
                <a:latin typeface="Roboto Th"/>
                <a:cs typeface="Roboto Th"/>
              </a:rPr>
              <a:t> </a:t>
            </a:r>
            <a:r>
              <a:rPr sz="3200" spc="-150" dirty="0">
                <a:latin typeface="Roboto Th"/>
                <a:cs typeface="Roboto Th"/>
              </a:rPr>
              <a:t>cloudy- </a:t>
            </a:r>
            <a:r>
              <a:rPr sz="3200" spc="-185" dirty="0">
                <a:latin typeface="Roboto Th"/>
                <a:cs typeface="Roboto Th"/>
              </a:rPr>
              <a:t>day</a:t>
            </a:r>
            <a:r>
              <a:rPr sz="3200" spc="-35" dirty="0">
                <a:latin typeface="Roboto Th"/>
                <a:cs typeface="Roboto Th"/>
              </a:rPr>
              <a:t> </a:t>
            </a:r>
            <a:r>
              <a:rPr sz="3200" spc="-175" dirty="0">
                <a:latin typeface="Roboto Th"/>
                <a:cs typeface="Roboto Th"/>
              </a:rPr>
              <a:t>weather</a:t>
            </a:r>
            <a:r>
              <a:rPr sz="3200" spc="-35" dirty="0">
                <a:latin typeface="Roboto Th"/>
                <a:cs typeface="Roboto Th"/>
              </a:rPr>
              <a:t> </a:t>
            </a:r>
            <a:r>
              <a:rPr sz="3200" spc="-95" dirty="0">
                <a:latin typeface="Roboto Th"/>
                <a:cs typeface="Roboto Th"/>
              </a:rPr>
              <a:t>price</a:t>
            </a:r>
            <a:r>
              <a:rPr sz="3200" spc="-55" dirty="0">
                <a:latin typeface="Roboto Th"/>
                <a:cs typeface="Roboto Th"/>
              </a:rPr>
              <a:t> </a:t>
            </a:r>
            <a:r>
              <a:rPr sz="3200" spc="-235" dirty="0">
                <a:latin typeface="Roboto Th"/>
                <a:cs typeface="Roboto Th"/>
              </a:rPr>
              <a:t>was</a:t>
            </a:r>
            <a:r>
              <a:rPr sz="3200" spc="-35" dirty="0">
                <a:latin typeface="Roboto Th"/>
                <a:cs typeface="Roboto Th"/>
              </a:rPr>
              <a:t> </a:t>
            </a:r>
            <a:r>
              <a:rPr sz="3200" spc="-125" dirty="0">
                <a:latin typeface="Roboto Th"/>
                <a:cs typeface="Roboto Th"/>
              </a:rPr>
              <a:t>the</a:t>
            </a:r>
            <a:r>
              <a:rPr sz="3200" spc="-35" dirty="0">
                <a:latin typeface="Roboto Th"/>
                <a:cs typeface="Roboto Th"/>
              </a:rPr>
              <a:t> </a:t>
            </a:r>
            <a:r>
              <a:rPr sz="3200" spc="-10" dirty="0">
                <a:latin typeface="Roboto Th"/>
                <a:cs typeface="Roboto Th"/>
              </a:rPr>
              <a:t>highest </a:t>
            </a:r>
            <a:r>
              <a:rPr sz="3200" spc="-110" dirty="0">
                <a:latin typeface="Roboto Th"/>
                <a:cs typeface="Roboto Th"/>
              </a:rPr>
              <a:t>while</a:t>
            </a:r>
            <a:r>
              <a:rPr sz="3200" spc="-85" dirty="0">
                <a:latin typeface="Roboto Th"/>
                <a:cs typeface="Roboto Th"/>
              </a:rPr>
              <a:t> </a:t>
            </a:r>
            <a:r>
              <a:rPr sz="3200" dirty="0">
                <a:latin typeface="Roboto Th"/>
                <a:cs typeface="Roboto Th"/>
              </a:rPr>
              <a:t>in</a:t>
            </a:r>
            <a:r>
              <a:rPr sz="3200" spc="-145" dirty="0">
                <a:latin typeface="Roboto Th"/>
                <a:cs typeface="Roboto Th"/>
              </a:rPr>
              <a:t> foggy</a:t>
            </a:r>
            <a:r>
              <a:rPr sz="3200" spc="-45" dirty="0">
                <a:latin typeface="Roboto Th"/>
                <a:cs typeface="Roboto Th"/>
              </a:rPr>
              <a:t> </a:t>
            </a:r>
            <a:r>
              <a:rPr sz="3200" spc="-175" dirty="0">
                <a:latin typeface="Roboto Th"/>
                <a:cs typeface="Roboto Th"/>
              </a:rPr>
              <a:t>weather</a:t>
            </a:r>
            <a:r>
              <a:rPr sz="3200" spc="-35" dirty="0">
                <a:latin typeface="Roboto Th"/>
                <a:cs typeface="Roboto Th"/>
              </a:rPr>
              <a:t> </a:t>
            </a:r>
            <a:r>
              <a:rPr sz="3200" spc="-95" dirty="0">
                <a:latin typeface="Roboto Th"/>
                <a:cs typeface="Roboto Th"/>
              </a:rPr>
              <a:t>price</a:t>
            </a:r>
            <a:r>
              <a:rPr sz="3200" spc="-75" dirty="0">
                <a:latin typeface="Roboto Th"/>
                <a:cs typeface="Roboto Th"/>
              </a:rPr>
              <a:t> </a:t>
            </a:r>
            <a:r>
              <a:rPr sz="3200" spc="-25" dirty="0">
                <a:latin typeface="Roboto Th"/>
                <a:cs typeface="Roboto Th"/>
              </a:rPr>
              <a:t>was </a:t>
            </a:r>
            <a:r>
              <a:rPr sz="3200" spc="-80" dirty="0">
                <a:latin typeface="Roboto Th"/>
                <a:cs typeface="Roboto Th"/>
              </a:rPr>
              <a:t>minimum.</a:t>
            </a:r>
            <a:endParaRPr sz="3200">
              <a:latin typeface="Roboto Th"/>
              <a:cs typeface="Roboto Th"/>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pic>
        <p:nvPicPr>
          <p:cNvPr id="3" name="object 3"/>
          <p:cNvPicPr/>
          <p:nvPr/>
        </p:nvPicPr>
        <p:blipFill>
          <a:blip r:embed="rId2" cstate="print"/>
          <a:stretch>
            <a:fillRect/>
          </a:stretch>
        </p:blipFill>
        <p:spPr>
          <a:xfrm>
            <a:off x="5943887" y="3012596"/>
            <a:ext cx="11223161" cy="5540771"/>
          </a:xfrm>
          <a:prstGeom prst="rect">
            <a:avLst/>
          </a:prstGeom>
        </p:spPr>
      </p:pic>
      <p:sp>
        <p:nvSpPr>
          <p:cNvPr id="4" name="object 4"/>
          <p:cNvSpPr txBox="1">
            <a:spLocks noGrp="1"/>
          </p:cNvSpPr>
          <p:nvPr>
            <p:ph type="title"/>
          </p:nvPr>
        </p:nvSpPr>
        <p:spPr>
          <a:xfrm>
            <a:off x="4787238" y="705242"/>
            <a:ext cx="8242460" cy="635000"/>
          </a:xfrm>
          <a:prstGeom prst="rect">
            <a:avLst/>
          </a:prstGeom>
        </p:spPr>
        <p:txBody>
          <a:bodyPr vert="horz" wrap="square" lIns="0" tIns="12700" rIns="0" bIns="0" rtlCol="0">
            <a:spAutoFit/>
          </a:bodyPr>
          <a:lstStyle/>
          <a:p>
            <a:pPr marL="12700">
              <a:lnSpc>
                <a:spcPct val="100000"/>
              </a:lnSpc>
              <a:spcBef>
                <a:spcPts val="100"/>
              </a:spcBef>
              <a:tabLst>
                <a:tab pos="3163570" algn="l"/>
                <a:tab pos="3983990" algn="l"/>
              </a:tabLst>
            </a:pPr>
            <a:r>
              <a:rPr sz="4000" b="1" spc="320" dirty="0">
                <a:latin typeface="Roboto Cn"/>
                <a:cs typeface="Roboto Cn"/>
              </a:rPr>
              <a:t>BAR-</a:t>
            </a:r>
            <a:r>
              <a:rPr sz="4000" b="1" spc="-470" dirty="0">
                <a:latin typeface="Roboto Cn"/>
                <a:cs typeface="Roboto Cn"/>
              </a:rPr>
              <a:t> </a:t>
            </a:r>
            <a:r>
              <a:rPr sz="4000" b="1" spc="380" dirty="0">
                <a:latin typeface="Roboto Cn"/>
                <a:cs typeface="Roboto Cn"/>
              </a:rPr>
              <a:t>CHART</a:t>
            </a:r>
            <a:r>
              <a:rPr sz="4000" b="1" dirty="0">
                <a:latin typeface="Roboto Cn"/>
                <a:cs typeface="Roboto Cn"/>
              </a:rPr>
              <a:t>	</a:t>
            </a:r>
            <a:r>
              <a:rPr sz="4000" b="1" spc="155" dirty="0">
                <a:latin typeface="Roboto Cn"/>
                <a:cs typeface="Roboto Cn"/>
              </a:rPr>
              <a:t>OF</a:t>
            </a:r>
            <a:r>
              <a:rPr sz="4000" b="1" dirty="0">
                <a:latin typeface="Roboto Cn"/>
                <a:cs typeface="Roboto Cn"/>
              </a:rPr>
              <a:t>	</a:t>
            </a:r>
            <a:r>
              <a:rPr sz="4000" b="1" spc="360" dirty="0">
                <a:latin typeface="Roboto Cn"/>
                <a:cs typeface="Roboto Cn"/>
              </a:rPr>
              <a:t>MONTHS</a:t>
            </a:r>
            <a:endParaRPr sz="4000" dirty="0">
              <a:latin typeface="Roboto Cn"/>
              <a:cs typeface="Roboto Cn"/>
            </a:endParaRPr>
          </a:p>
        </p:txBody>
      </p:sp>
      <p:sp>
        <p:nvSpPr>
          <p:cNvPr id="5" name="object 5"/>
          <p:cNvSpPr txBox="1"/>
          <p:nvPr/>
        </p:nvSpPr>
        <p:spPr>
          <a:xfrm>
            <a:off x="1605888" y="3733866"/>
            <a:ext cx="3181350" cy="3959225"/>
          </a:xfrm>
          <a:prstGeom prst="rect">
            <a:avLst/>
          </a:prstGeom>
        </p:spPr>
        <p:txBody>
          <a:bodyPr vert="horz" wrap="square" lIns="0" tIns="12700" rIns="0" bIns="0" rtlCol="0">
            <a:spAutoFit/>
          </a:bodyPr>
          <a:lstStyle/>
          <a:p>
            <a:pPr marL="12700" marR="5080" indent="-635" algn="ctr">
              <a:lnSpc>
                <a:spcPct val="115199"/>
              </a:lnSpc>
              <a:spcBef>
                <a:spcPts val="100"/>
              </a:spcBef>
            </a:pPr>
            <a:r>
              <a:rPr sz="3200" spc="-265" dirty="0">
                <a:latin typeface="Roboto"/>
                <a:cs typeface="Roboto"/>
              </a:rPr>
              <a:t>From</a:t>
            </a:r>
            <a:r>
              <a:rPr sz="3200" spc="-45" dirty="0">
                <a:latin typeface="Roboto"/>
                <a:cs typeface="Roboto"/>
              </a:rPr>
              <a:t> </a:t>
            </a:r>
            <a:r>
              <a:rPr sz="3200" spc="-195" dirty="0">
                <a:latin typeface="Roboto"/>
                <a:cs typeface="Roboto"/>
              </a:rPr>
              <a:t>this</a:t>
            </a:r>
            <a:r>
              <a:rPr sz="3200" spc="-40" dirty="0">
                <a:latin typeface="Roboto"/>
                <a:cs typeface="Roboto"/>
              </a:rPr>
              <a:t> </a:t>
            </a:r>
            <a:r>
              <a:rPr sz="3200" spc="-229" dirty="0">
                <a:latin typeface="Roboto"/>
                <a:cs typeface="Roboto"/>
              </a:rPr>
              <a:t>bar</a:t>
            </a:r>
            <a:r>
              <a:rPr sz="3200" spc="-40" dirty="0">
                <a:latin typeface="Roboto"/>
                <a:cs typeface="Roboto"/>
              </a:rPr>
              <a:t> </a:t>
            </a:r>
            <a:r>
              <a:rPr sz="3200" spc="-114" dirty="0">
                <a:latin typeface="Roboto"/>
                <a:cs typeface="Roboto"/>
              </a:rPr>
              <a:t>chart, </a:t>
            </a:r>
            <a:r>
              <a:rPr sz="3200" spc="-95" dirty="0">
                <a:latin typeface="Roboto"/>
                <a:cs typeface="Roboto"/>
              </a:rPr>
              <a:t>it</a:t>
            </a:r>
            <a:r>
              <a:rPr sz="3200" spc="-60" dirty="0">
                <a:latin typeface="Roboto"/>
                <a:cs typeface="Roboto"/>
              </a:rPr>
              <a:t> </a:t>
            </a:r>
            <a:r>
              <a:rPr sz="3200" spc="-280" dirty="0">
                <a:latin typeface="Roboto"/>
                <a:cs typeface="Roboto"/>
              </a:rPr>
              <a:t>was</a:t>
            </a:r>
            <a:r>
              <a:rPr sz="3200" spc="-60" dirty="0">
                <a:latin typeface="Roboto"/>
                <a:cs typeface="Roboto"/>
              </a:rPr>
              <a:t> </a:t>
            </a:r>
            <a:r>
              <a:rPr sz="3200" spc="-185" dirty="0">
                <a:latin typeface="Roboto"/>
                <a:cs typeface="Roboto"/>
              </a:rPr>
              <a:t>clear</a:t>
            </a:r>
            <a:r>
              <a:rPr sz="3200" spc="-55" dirty="0">
                <a:latin typeface="Roboto"/>
                <a:cs typeface="Roboto"/>
              </a:rPr>
              <a:t> </a:t>
            </a:r>
            <a:r>
              <a:rPr sz="3200" spc="-215" dirty="0">
                <a:latin typeface="Roboto"/>
                <a:cs typeface="Roboto"/>
              </a:rPr>
              <a:t>that</a:t>
            </a:r>
            <a:r>
              <a:rPr sz="3200" spc="-60" dirty="0">
                <a:latin typeface="Roboto"/>
                <a:cs typeface="Roboto"/>
              </a:rPr>
              <a:t> </a:t>
            </a:r>
            <a:r>
              <a:rPr sz="3200" spc="-160" dirty="0">
                <a:latin typeface="Roboto"/>
                <a:cs typeface="Roboto"/>
              </a:rPr>
              <a:t>the </a:t>
            </a:r>
            <a:r>
              <a:rPr sz="3200" spc="-235" dirty="0">
                <a:latin typeface="Roboto"/>
                <a:cs typeface="Roboto"/>
              </a:rPr>
              <a:t>data</a:t>
            </a:r>
            <a:r>
              <a:rPr sz="3200" spc="-30" dirty="0">
                <a:latin typeface="Roboto"/>
                <a:cs typeface="Roboto"/>
              </a:rPr>
              <a:t> </a:t>
            </a:r>
            <a:r>
              <a:rPr sz="3200" spc="-210" dirty="0">
                <a:latin typeface="Roboto"/>
                <a:cs typeface="Roboto"/>
              </a:rPr>
              <a:t>consists</a:t>
            </a:r>
            <a:r>
              <a:rPr sz="3200" spc="-30" dirty="0">
                <a:latin typeface="Roboto"/>
                <a:cs typeface="Roboto"/>
              </a:rPr>
              <a:t> </a:t>
            </a:r>
            <a:r>
              <a:rPr sz="3200" spc="-140" dirty="0">
                <a:latin typeface="Roboto"/>
                <a:cs typeface="Roboto"/>
              </a:rPr>
              <a:t>of</a:t>
            </a:r>
            <a:r>
              <a:rPr sz="3200" spc="-30" dirty="0">
                <a:latin typeface="Roboto"/>
                <a:cs typeface="Roboto"/>
              </a:rPr>
              <a:t> </a:t>
            </a:r>
            <a:r>
              <a:rPr sz="3200" spc="-25" dirty="0">
                <a:latin typeface="Roboto"/>
                <a:cs typeface="Roboto"/>
              </a:rPr>
              <a:t>all </a:t>
            </a:r>
            <a:r>
              <a:rPr sz="3200" spc="-215" dirty="0">
                <a:latin typeface="Roboto"/>
                <a:cs typeface="Roboto"/>
              </a:rPr>
              <a:t>the</a:t>
            </a:r>
            <a:r>
              <a:rPr sz="3200" spc="-25" dirty="0">
                <a:latin typeface="Roboto"/>
                <a:cs typeface="Roboto"/>
              </a:rPr>
              <a:t> </a:t>
            </a:r>
            <a:r>
              <a:rPr sz="3200" spc="-210" dirty="0">
                <a:latin typeface="Roboto"/>
                <a:cs typeface="Roboto"/>
              </a:rPr>
              <a:t>information</a:t>
            </a:r>
            <a:r>
              <a:rPr sz="3200" spc="-20" dirty="0">
                <a:latin typeface="Roboto"/>
                <a:cs typeface="Roboto"/>
              </a:rPr>
              <a:t> </a:t>
            </a:r>
            <a:r>
              <a:rPr sz="3200" spc="-25" dirty="0">
                <a:latin typeface="Roboto"/>
                <a:cs typeface="Roboto"/>
              </a:rPr>
              <a:t>of </a:t>
            </a:r>
            <a:r>
              <a:rPr sz="3200" spc="-229" dirty="0">
                <a:latin typeface="Roboto"/>
                <a:cs typeface="Roboto"/>
              </a:rPr>
              <a:t>only</a:t>
            </a:r>
            <a:r>
              <a:rPr sz="3200" spc="-55" dirty="0">
                <a:latin typeface="Roboto"/>
                <a:cs typeface="Roboto"/>
              </a:rPr>
              <a:t> </a:t>
            </a:r>
            <a:r>
              <a:rPr sz="3200" spc="-250" dirty="0">
                <a:latin typeface="Roboto"/>
                <a:cs typeface="Roboto"/>
              </a:rPr>
              <a:t>two</a:t>
            </a:r>
            <a:r>
              <a:rPr sz="3200" spc="-45" dirty="0">
                <a:latin typeface="Roboto"/>
                <a:cs typeface="Roboto"/>
              </a:rPr>
              <a:t> </a:t>
            </a:r>
            <a:r>
              <a:rPr sz="3200" spc="-280" dirty="0">
                <a:latin typeface="Roboto"/>
                <a:cs typeface="Roboto"/>
              </a:rPr>
              <a:t>months </a:t>
            </a:r>
            <a:r>
              <a:rPr sz="3200" spc="-215" dirty="0">
                <a:latin typeface="Roboto"/>
                <a:cs typeface="Roboto"/>
              </a:rPr>
              <a:t>that</a:t>
            </a:r>
            <a:r>
              <a:rPr sz="3200" spc="-45" dirty="0">
                <a:latin typeface="Roboto"/>
                <a:cs typeface="Roboto"/>
              </a:rPr>
              <a:t> </a:t>
            </a:r>
            <a:r>
              <a:rPr sz="3200" spc="-160" dirty="0">
                <a:latin typeface="Roboto"/>
                <a:cs typeface="Roboto"/>
              </a:rPr>
              <a:t>is</a:t>
            </a:r>
            <a:r>
              <a:rPr sz="3200" spc="-45" dirty="0">
                <a:latin typeface="Roboto"/>
                <a:cs typeface="Roboto"/>
              </a:rPr>
              <a:t> </a:t>
            </a:r>
            <a:r>
              <a:rPr sz="3200" spc="-120" dirty="0">
                <a:latin typeface="Roboto"/>
                <a:cs typeface="Roboto"/>
              </a:rPr>
              <a:t>November </a:t>
            </a:r>
            <a:r>
              <a:rPr sz="3200" spc="-270" dirty="0">
                <a:latin typeface="Roboto"/>
                <a:cs typeface="Roboto"/>
              </a:rPr>
              <a:t>and</a:t>
            </a:r>
            <a:r>
              <a:rPr sz="3200" spc="-60" dirty="0">
                <a:latin typeface="Roboto"/>
                <a:cs typeface="Roboto"/>
              </a:rPr>
              <a:t> </a:t>
            </a:r>
            <a:r>
              <a:rPr sz="3200" spc="-110" dirty="0">
                <a:latin typeface="Roboto"/>
                <a:cs typeface="Roboto"/>
              </a:rPr>
              <a:t>December.</a:t>
            </a:r>
            <a:endParaRPr sz="3200">
              <a:latin typeface="Roboto"/>
              <a:cs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pic>
        <p:nvPicPr>
          <p:cNvPr id="3" name="object 3"/>
          <p:cNvPicPr/>
          <p:nvPr/>
        </p:nvPicPr>
        <p:blipFill>
          <a:blip r:embed="rId2" cstate="print"/>
          <a:stretch>
            <a:fillRect/>
          </a:stretch>
        </p:blipFill>
        <p:spPr>
          <a:xfrm>
            <a:off x="7048756" y="2868408"/>
            <a:ext cx="10124129" cy="6427709"/>
          </a:xfrm>
          <a:prstGeom prst="rect">
            <a:avLst/>
          </a:prstGeom>
        </p:spPr>
      </p:pic>
      <p:sp>
        <p:nvSpPr>
          <p:cNvPr id="4" name="object 4"/>
          <p:cNvSpPr txBox="1">
            <a:spLocks noGrp="1"/>
          </p:cNvSpPr>
          <p:nvPr>
            <p:ph type="title"/>
          </p:nvPr>
        </p:nvSpPr>
        <p:spPr>
          <a:xfrm>
            <a:off x="4267200" y="806421"/>
            <a:ext cx="7638823" cy="635000"/>
          </a:xfrm>
          <a:prstGeom prst="rect">
            <a:avLst/>
          </a:prstGeom>
        </p:spPr>
        <p:txBody>
          <a:bodyPr vert="horz" wrap="square" lIns="0" tIns="12700" rIns="0" bIns="0" rtlCol="0">
            <a:spAutoFit/>
          </a:bodyPr>
          <a:lstStyle/>
          <a:p>
            <a:pPr marL="12700">
              <a:lnSpc>
                <a:spcPct val="100000"/>
              </a:lnSpc>
              <a:spcBef>
                <a:spcPts val="100"/>
              </a:spcBef>
              <a:tabLst>
                <a:tab pos="3163570" algn="l"/>
                <a:tab pos="3983990" algn="l"/>
              </a:tabLst>
            </a:pPr>
            <a:r>
              <a:rPr sz="4000" b="1" spc="320" dirty="0">
                <a:latin typeface="Roboto Cn"/>
                <a:cs typeface="Roboto Cn"/>
              </a:rPr>
              <a:t>BAR-</a:t>
            </a:r>
            <a:r>
              <a:rPr sz="4000" b="1" spc="-470" dirty="0">
                <a:latin typeface="Roboto Cn"/>
                <a:cs typeface="Roboto Cn"/>
              </a:rPr>
              <a:t> </a:t>
            </a:r>
            <a:r>
              <a:rPr sz="4000" b="1" spc="380" dirty="0">
                <a:latin typeface="Roboto Cn"/>
                <a:cs typeface="Roboto Cn"/>
              </a:rPr>
              <a:t>CHART</a:t>
            </a:r>
            <a:r>
              <a:rPr sz="4000" b="1" dirty="0">
                <a:latin typeface="Roboto Cn"/>
                <a:cs typeface="Roboto Cn"/>
              </a:rPr>
              <a:t>	</a:t>
            </a:r>
            <a:r>
              <a:rPr sz="4000" b="1" spc="155" dirty="0">
                <a:latin typeface="Roboto Cn"/>
                <a:cs typeface="Roboto Cn"/>
              </a:rPr>
              <a:t>OF</a:t>
            </a:r>
            <a:r>
              <a:rPr sz="4000" b="1" dirty="0">
                <a:latin typeface="Roboto Cn"/>
                <a:cs typeface="Roboto Cn"/>
              </a:rPr>
              <a:t>	</a:t>
            </a:r>
            <a:r>
              <a:rPr sz="4000" b="1" spc="320" dirty="0">
                <a:latin typeface="Roboto Cn"/>
                <a:cs typeface="Roboto Cn"/>
              </a:rPr>
              <a:t>ICONS</a:t>
            </a:r>
            <a:endParaRPr sz="4000" dirty="0">
              <a:latin typeface="Roboto Cn"/>
              <a:cs typeface="Roboto Cn"/>
            </a:endParaRPr>
          </a:p>
        </p:txBody>
      </p:sp>
      <p:sp>
        <p:nvSpPr>
          <p:cNvPr id="5" name="object 5"/>
          <p:cNvSpPr txBox="1"/>
          <p:nvPr/>
        </p:nvSpPr>
        <p:spPr>
          <a:xfrm>
            <a:off x="1893999" y="3058841"/>
            <a:ext cx="3773170" cy="5645150"/>
          </a:xfrm>
          <a:prstGeom prst="rect">
            <a:avLst/>
          </a:prstGeom>
        </p:spPr>
        <p:txBody>
          <a:bodyPr vert="horz" wrap="square" lIns="0" tIns="12700" rIns="0" bIns="0" rtlCol="0">
            <a:spAutoFit/>
          </a:bodyPr>
          <a:lstStyle/>
          <a:p>
            <a:pPr marL="12065" marR="5080" indent="-635" algn="ctr">
              <a:lnSpc>
                <a:spcPct val="115199"/>
              </a:lnSpc>
              <a:spcBef>
                <a:spcPts val="100"/>
              </a:spcBef>
            </a:pPr>
            <a:r>
              <a:rPr sz="3200" spc="-229" dirty="0">
                <a:latin typeface="Roboto Lt"/>
                <a:cs typeface="Roboto Lt"/>
              </a:rPr>
              <a:t>The</a:t>
            </a:r>
            <a:r>
              <a:rPr sz="3200" spc="-45" dirty="0">
                <a:latin typeface="Roboto Lt"/>
                <a:cs typeface="Roboto Lt"/>
              </a:rPr>
              <a:t> </a:t>
            </a:r>
            <a:r>
              <a:rPr sz="3200" spc="-125" dirty="0">
                <a:latin typeface="Roboto Lt"/>
                <a:cs typeface="Roboto Lt"/>
              </a:rPr>
              <a:t>this</a:t>
            </a:r>
            <a:r>
              <a:rPr sz="3200" spc="-45" dirty="0">
                <a:latin typeface="Roboto Lt"/>
                <a:cs typeface="Roboto Lt"/>
              </a:rPr>
              <a:t> </a:t>
            </a:r>
            <a:r>
              <a:rPr sz="3200" spc="-190" dirty="0">
                <a:latin typeface="Roboto Lt"/>
                <a:cs typeface="Roboto Lt"/>
              </a:rPr>
              <a:t>bar</a:t>
            </a:r>
            <a:r>
              <a:rPr sz="3200" spc="-45" dirty="0">
                <a:latin typeface="Roboto Lt"/>
                <a:cs typeface="Roboto Lt"/>
              </a:rPr>
              <a:t> </a:t>
            </a:r>
            <a:r>
              <a:rPr sz="3200" spc="-20" dirty="0">
                <a:latin typeface="Roboto Lt"/>
                <a:cs typeface="Roboto Lt"/>
              </a:rPr>
              <a:t>chart </a:t>
            </a:r>
            <a:r>
              <a:rPr sz="3200" spc="-175" dirty="0">
                <a:latin typeface="Roboto Lt"/>
                <a:cs typeface="Roboto Lt"/>
              </a:rPr>
              <a:t>represents</a:t>
            </a:r>
            <a:r>
              <a:rPr sz="3200" spc="-20" dirty="0">
                <a:latin typeface="Roboto Lt"/>
                <a:cs typeface="Roboto Lt"/>
              </a:rPr>
              <a:t> </a:t>
            </a:r>
            <a:r>
              <a:rPr sz="3200" spc="-170" dirty="0">
                <a:latin typeface="Roboto Lt"/>
                <a:cs typeface="Roboto Lt"/>
              </a:rPr>
              <a:t>the</a:t>
            </a:r>
            <a:r>
              <a:rPr sz="3200" spc="-15" dirty="0">
                <a:latin typeface="Roboto Lt"/>
                <a:cs typeface="Roboto Lt"/>
              </a:rPr>
              <a:t> </a:t>
            </a:r>
            <a:r>
              <a:rPr sz="3200" spc="-10" dirty="0">
                <a:latin typeface="Roboto Lt"/>
                <a:cs typeface="Roboto Lt"/>
              </a:rPr>
              <a:t>value </a:t>
            </a:r>
            <a:r>
              <a:rPr sz="3200" spc="-204" dirty="0">
                <a:latin typeface="Roboto Lt"/>
                <a:cs typeface="Roboto Lt"/>
              </a:rPr>
              <a:t>count</a:t>
            </a:r>
            <a:r>
              <a:rPr sz="3200" spc="-50" dirty="0">
                <a:latin typeface="Roboto Lt"/>
                <a:cs typeface="Roboto Lt"/>
              </a:rPr>
              <a:t> </a:t>
            </a:r>
            <a:r>
              <a:rPr sz="3200" spc="-85" dirty="0">
                <a:latin typeface="Roboto Lt"/>
                <a:cs typeface="Roboto Lt"/>
              </a:rPr>
              <a:t>of</a:t>
            </a:r>
            <a:r>
              <a:rPr sz="3200" spc="-55" dirty="0">
                <a:latin typeface="Roboto Lt"/>
                <a:cs typeface="Roboto Lt"/>
              </a:rPr>
              <a:t> </a:t>
            </a:r>
            <a:r>
              <a:rPr sz="3200" spc="-170" dirty="0">
                <a:latin typeface="Roboto Lt"/>
                <a:cs typeface="Roboto Lt"/>
              </a:rPr>
              <a:t>the</a:t>
            </a:r>
            <a:r>
              <a:rPr sz="3200" spc="-50" dirty="0">
                <a:latin typeface="Roboto Lt"/>
                <a:cs typeface="Roboto Lt"/>
              </a:rPr>
              <a:t> </a:t>
            </a:r>
            <a:r>
              <a:rPr sz="3200" spc="-20" dirty="0">
                <a:latin typeface="Roboto Lt"/>
                <a:cs typeface="Roboto Lt"/>
              </a:rPr>
              <a:t>icon </a:t>
            </a:r>
            <a:r>
              <a:rPr sz="3200" spc="-235" dirty="0">
                <a:latin typeface="Roboto Lt"/>
                <a:cs typeface="Roboto Lt"/>
              </a:rPr>
              <a:t>column</a:t>
            </a:r>
            <a:r>
              <a:rPr sz="3200" spc="-15" dirty="0">
                <a:latin typeface="Roboto Lt"/>
                <a:cs typeface="Roboto Lt"/>
              </a:rPr>
              <a:t> </a:t>
            </a:r>
            <a:r>
              <a:rPr sz="3200" spc="-235" dirty="0">
                <a:latin typeface="Roboto Lt"/>
                <a:cs typeface="Roboto Lt"/>
              </a:rPr>
              <a:t>and</a:t>
            </a:r>
            <a:r>
              <a:rPr sz="3200" spc="-10" dirty="0">
                <a:latin typeface="Roboto Lt"/>
                <a:cs typeface="Roboto Lt"/>
              </a:rPr>
              <a:t> </a:t>
            </a:r>
            <a:r>
              <a:rPr sz="3200" spc="-210" dirty="0">
                <a:latin typeface="Roboto Lt"/>
                <a:cs typeface="Roboto Lt"/>
              </a:rPr>
              <a:t>from</a:t>
            </a:r>
            <a:r>
              <a:rPr sz="3200" spc="-10" dirty="0">
                <a:latin typeface="Roboto Lt"/>
                <a:cs typeface="Roboto Lt"/>
              </a:rPr>
              <a:t> </a:t>
            </a:r>
            <a:r>
              <a:rPr sz="3200" spc="-25" dirty="0">
                <a:latin typeface="Roboto Lt"/>
                <a:cs typeface="Roboto Lt"/>
              </a:rPr>
              <a:t>the </a:t>
            </a:r>
            <a:r>
              <a:rPr sz="3200" spc="-175" dirty="0">
                <a:latin typeface="Roboto Lt"/>
                <a:cs typeface="Roboto Lt"/>
              </a:rPr>
              <a:t>graph,</a:t>
            </a:r>
            <a:r>
              <a:rPr sz="3200" spc="-50" dirty="0">
                <a:latin typeface="Roboto Lt"/>
                <a:cs typeface="Roboto Lt"/>
              </a:rPr>
              <a:t> </a:t>
            </a:r>
            <a:r>
              <a:rPr sz="3200" dirty="0">
                <a:latin typeface="Roboto Lt"/>
                <a:cs typeface="Roboto Lt"/>
              </a:rPr>
              <a:t>it</a:t>
            </a:r>
            <a:r>
              <a:rPr sz="3200" spc="-55" dirty="0">
                <a:latin typeface="Roboto Lt"/>
                <a:cs typeface="Roboto Lt"/>
              </a:rPr>
              <a:t> </a:t>
            </a:r>
            <a:r>
              <a:rPr sz="3200" spc="-254" dirty="0">
                <a:latin typeface="Roboto Lt"/>
                <a:cs typeface="Roboto Lt"/>
              </a:rPr>
              <a:t>was</a:t>
            </a:r>
            <a:r>
              <a:rPr sz="3200" spc="-50" dirty="0">
                <a:latin typeface="Roboto Lt"/>
                <a:cs typeface="Roboto Lt"/>
              </a:rPr>
              <a:t> </a:t>
            </a:r>
            <a:r>
              <a:rPr sz="3200" spc="-145" dirty="0">
                <a:latin typeface="Roboto Lt"/>
                <a:cs typeface="Roboto Lt"/>
              </a:rPr>
              <a:t>clear</a:t>
            </a:r>
            <a:r>
              <a:rPr sz="3200" spc="-50" dirty="0">
                <a:latin typeface="Roboto Lt"/>
                <a:cs typeface="Roboto Lt"/>
              </a:rPr>
              <a:t> </a:t>
            </a:r>
            <a:r>
              <a:rPr sz="3200" spc="-20" dirty="0">
                <a:latin typeface="Roboto Lt"/>
                <a:cs typeface="Roboto Lt"/>
              </a:rPr>
              <a:t>that </a:t>
            </a:r>
            <a:r>
              <a:rPr sz="3200" spc="-190" dirty="0">
                <a:latin typeface="Roboto Lt"/>
                <a:cs typeface="Roboto Lt"/>
              </a:rPr>
              <a:t>cloudy</a:t>
            </a:r>
            <a:r>
              <a:rPr sz="3200" spc="-10" dirty="0">
                <a:latin typeface="Roboto Lt"/>
                <a:cs typeface="Roboto Lt"/>
              </a:rPr>
              <a:t> </a:t>
            </a:r>
            <a:r>
              <a:rPr sz="3200" spc="-204" dirty="0">
                <a:latin typeface="Roboto Lt"/>
                <a:cs typeface="Roboto Lt"/>
              </a:rPr>
              <a:t>weather</a:t>
            </a:r>
            <a:r>
              <a:rPr sz="3200" spc="-10" dirty="0">
                <a:latin typeface="Roboto Lt"/>
                <a:cs typeface="Roboto Lt"/>
              </a:rPr>
              <a:t> </a:t>
            </a:r>
            <a:r>
              <a:rPr sz="3200" spc="-225" dirty="0">
                <a:latin typeface="Roboto Lt"/>
                <a:cs typeface="Roboto Lt"/>
              </a:rPr>
              <a:t>has</a:t>
            </a:r>
            <a:r>
              <a:rPr sz="3200" spc="-5" dirty="0">
                <a:latin typeface="Roboto Lt"/>
                <a:cs typeface="Roboto Lt"/>
              </a:rPr>
              <a:t> </a:t>
            </a:r>
            <a:r>
              <a:rPr sz="3200" spc="-25" dirty="0">
                <a:latin typeface="Roboto Lt"/>
                <a:cs typeface="Roboto Lt"/>
              </a:rPr>
              <a:t>the </a:t>
            </a:r>
            <a:r>
              <a:rPr sz="3200" spc="-240" dirty="0">
                <a:latin typeface="Roboto Lt"/>
                <a:cs typeface="Roboto Lt"/>
              </a:rPr>
              <a:t>most</a:t>
            </a:r>
            <a:r>
              <a:rPr sz="3200" spc="-30" dirty="0">
                <a:latin typeface="Roboto Lt"/>
                <a:cs typeface="Roboto Lt"/>
              </a:rPr>
              <a:t> </a:t>
            </a:r>
            <a:r>
              <a:rPr sz="3200" spc="-190" dirty="0">
                <a:latin typeface="Roboto Lt"/>
                <a:cs typeface="Roboto Lt"/>
              </a:rPr>
              <a:t>data</a:t>
            </a:r>
            <a:r>
              <a:rPr sz="3200" spc="-25" dirty="0">
                <a:latin typeface="Roboto Lt"/>
                <a:cs typeface="Roboto Lt"/>
              </a:rPr>
              <a:t> </a:t>
            </a:r>
            <a:r>
              <a:rPr sz="3200" spc="-220" dirty="0">
                <a:latin typeface="Roboto Lt"/>
                <a:cs typeface="Roboto Lt"/>
              </a:rPr>
              <a:t>due</a:t>
            </a:r>
            <a:r>
              <a:rPr sz="3200" spc="-25" dirty="0">
                <a:latin typeface="Roboto Lt"/>
                <a:cs typeface="Roboto Lt"/>
              </a:rPr>
              <a:t> </a:t>
            </a:r>
            <a:r>
              <a:rPr sz="3200" spc="-145" dirty="0">
                <a:latin typeface="Roboto Lt"/>
                <a:cs typeface="Roboto Lt"/>
              </a:rPr>
              <a:t>to</a:t>
            </a:r>
            <a:r>
              <a:rPr sz="3200" spc="-30" dirty="0">
                <a:latin typeface="Roboto Lt"/>
                <a:cs typeface="Roboto Lt"/>
              </a:rPr>
              <a:t> </a:t>
            </a:r>
            <a:r>
              <a:rPr sz="3200" spc="-165" dirty="0">
                <a:latin typeface="Roboto Lt"/>
                <a:cs typeface="Roboto Lt"/>
              </a:rPr>
              <a:t>which </a:t>
            </a:r>
            <a:r>
              <a:rPr sz="3200" spc="-270" dirty="0">
                <a:latin typeface="Roboto Lt"/>
                <a:cs typeface="Roboto Lt"/>
              </a:rPr>
              <a:t>we</a:t>
            </a:r>
            <a:r>
              <a:rPr sz="3200" spc="-35" dirty="0">
                <a:latin typeface="Roboto Lt"/>
                <a:cs typeface="Roboto Lt"/>
              </a:rPr>
              <a:t> </a:t>
            </a:r>
            <a:r>
              <a:rPr sz="3200" spc="-225" dirty="0">
                <a:latin typeface="Roboto Lt"/>
                <a:cs typeface="Roboto Lt"/>
              </a:rPr>
              <a:t>can</a:t>
            </a:r>
            <a:r>
              <a:rPr sz="3200" spc="-35" dirty="0">
                <a:latin typeface="Roboto Lt"/>
                <a:cs typeface="Roboto Lt"/>
              </a:rPr>
              <a:t> </a:t>
            </a:r>
            <a:r>
              <a:rPr sz="3200" spc="-220" dirty="0">
                <a:latin typeface="Roboto Lt"/>
                <a:cs typeface="Roboto Lt"/>
              </a:rPr>
              <a:t>say</a:t>
            </a:r>
            <a:r>
              <a:rPr sz="3200" spc="-35" dirty="0">
                <a:latin typeface="Roboto Lt"/>
                <a:cs typeface="Roboto Lt"/>
              </a:rPr>
              <a:t> </a:t>
            </a:r>
            <a:r>
              <a:rPr sz="3200" spc="-160" dirty="0">
                <a:latin typeface="Roboto Lt"/>
                <a:cs typeface="Roboto Lt"/>
              </a:rPr>
              <a:t>that</a:t>
            </a:r>
            <a:r>
              <a:rPr sz="3200" spc="-35" dirty="0">
                <a:latin typeface="Roboto Lt"/>
                <a:cs typeface="Roboto Lt"/>
              </a:rPr>
              <a:t> </a:t>
            </a:r>
            <a:r>
              <a:rPr sz="3200" spc="-305" dirty="0">
                <a:latin typeface="Roboto Lt"/>
                <a:cs typeface="Roboto Lt"/>
              </a:rPr>
              <a:t>may</a:t>
            </a:r>
            <a:r>
              <a:rPr sz="3200" spc="-35" dirty="0">
                <a:latin typeface="Roboto Lt"/>
                <a:cs typeface="Roboto Lt"/>
              </a:rPr>
              <a:t> </a:t>
            </a:r>
            <a:r>
              <a:rPr sz="3200" spc="-45" dirty="0">
                <a:latin typeface="Roboto Lt"/>
                <a:cs typeface="Roboto Lt"/>
              </a:rPr>
              <a:t>be </a:t>
            </a:r>
            <a:r>
              <a:rPr sz="3200" spc="-105" dirty="0">
                <a:latin typeface="Roboto Lt"/>
                <a:cs typeface="Roboto Lt"/>
              </a:rPr>
              <a:t>in</a:t>
            </a:r>
            <a:r>
              <a:rPr sz="3200" spc="-35" dirty="0">
                <a:latin typeface="Roboto Lt"/>
                <a:cs typeface="Roboto Lt"/>
              </a:rPr>
              <a:t> </a:t>
            </a:r>
            <a:r>
              <a:rPr sz="3200" spc="-190" dirty="0">
                <a:latin typeface="Roboto Lt"/>
                <a:cs typeface="Roboto Lt"/>
              </a:rPr>
              <a:t>cloudy</a:t>
            </a:r>
            <a:r>
              <a:rPr sz="3200" spc="-30" dirty="0">
                <a:latin typeface="Roboto Lt"/>
                <a:cs typeface="Roboto Lt"/>
              </a:rPr>
              <a:t> </a:t>
            </a:r>
            <a:r>
              <a:rPr sz="3200" spc="-204" dirty="0">
                <a:latin typeface="Roboto Lt"/>
                <a:cs typeface="Roboto Lt"/>
              </a:rPr>
              <a:t>weather</a:t>
            </a:r>
            <a:r>
              <a:rPr sz="3200" spc="-30" dirty="0">
                <a:latin typeface="Roboto Lt"/>
                <a:cs typeface="Roboto Lt"/>
              </a:rPr>
              <a:t> </a:t>
            </a:r>
            <a:r>
              <a:rPr sz="3200" spc="-25" dirty="0">
                <a:latin typeface="Roboto Lt"/>
                <a:cs typeface="Roboto Lt"/>
              </a:rPr>
              <a:t>cab </a:t>
            </a:r>
            <a:r>
              <a:rPr sz="3200" spc="-155" dirty="0">
                <a:latin typeface="Roboto Lt"/>
                <a:cs typeface="Roboto Lt"/>
              </a:rPr>
              <a:t>also</a:t>
            </a:r>
            <a:r>
              <a:rPr sz="3200" spc="-20" dirty="0">
                <a:latin typeface="Roboto Lt"/>
                <a:cs typeface="Roboto Lt"/>
              </a:rPr>
              <a:t> </a:t>
            </a:r>
            <a:r>
              <a:rPr sz="3200" spc="-185" dirty="0">
                <a:latin typeface="Roboto Lt"/>
                <a:cs typeface="Roboto Lt"/>
              </a:rPr>
              <a:t>opted</a:t>
            </a:r>
            <a:r>
              <a:rPr sz="3200" spc="-20" dirty="0">
                <a:latin typeface="Roboto Lt"/>
                <a:cs typeface="Roboto Lt"/>
              </a:rPr>
              <a:t> most.</a:t>
            </a:r>
            <a:endParaRPr sz="3200">
              <a:latin typeface="Roboto Lt"/>
              <a:cs typeface="Roboto 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pic>
        <p:nvPicPr>
          <p:cNvPr id="3" name="object 3"/>
          <p:cNvPicPr/>
          <p:nvPr/>
        </p:nvPicPr>
        <p:blipFill>
          <a:blip r:embed="rId2" cstate="print"/>
          <a:stretch>
            <a:fillRect/>
          </a:stretch>
        </p:blipFill>
        <p:spPr>
          <a:xfrm>
            <a:off x="6273947" y="3072483"/>
            <a:ext cx="11236554" cy="5453005"/>
          </a:xfrm>
          <a:prstGeom prst="rect">
            <a:avLst/>
          </a:prstGeom>
        </p:spPr>
      </p:pic>
      <p:sp>
        <p:nvSpPr>
          <p:cNvPr id="4" name="object 4"/>
          <p:cNvSpPr txBox="1">
            <a:spLocks noGrp="1"/>
          </p:cNvSpPr>
          <p:nvPr>
            <p:ph type="title"/>
          </p:nvPr>
        </p:nvSpPr>
        <p:spPr>
          <a:xfrm>
            <a:off x="3733801" y="806421"/>
            <a:ext cx="8609172" cy="635000"/>
          </a:xfrm>
          <a:prstGeom prst="rect">
            <a:avLst/>
          </a:prstGeom>
        </p:spPr>
        <p:txBody>
          <a:bodyPr vert="horz" wrap="square" lIns="0" tIns="12700" rIns="0" bIns="0" rtlCol="0">
            <a:spAutoFit/>
          </a:bodyPr>
          <a:lstStyle/>
          <a:p>
            <a:pPr marL="12700">
              <a:lnSpc>
                <a:spcPct val="100000"/>
              </a:lnSpc>
              <a:spcBef>
                <a:spcPts val="100"/>
              </a:spcBef>
              <a:tabLst>
                <a:tab pos="3163570" algn="l"/>
                <a:tab pos="3983990" algn="l"/>
              </a:tabLst>
            </a:pPr>
            <a:r>
              <a:rPr sz="4000" b="1" spc="320" dirty="0">
                <a:latin typeface="Roboto Cn"/>
                <a:cs typeface="Roboto Cn"/>
              </a:rPr>
              <a:t>BAR-</a:t>
            </a:r>
            <a:r>
              <a:rPr sz="4000" b="1" spc="-470" dirty="0">
                <a:latin typeface="Roboto Cn"/>
                <a:cs typeface="Roboto Cn"/>
              </a:rPr>
              <a:t> </a:t>
            </a:r>
            <a:r>
              <a:rPr sz="4000" b="1" spc="380" dirty="0">
                <a:latin typeface="Roboto Cn"/>
                <a:cs typeface="Roboto Cn"/>
              </a:rPr>
              <a:t>CHART</a:t>
            </a:r>
            <a:r>
              <a:rPr sz="4000" b="1" dirty="0">
                <a:latin typeface="Roboto Cn"/>
                <a:cs typeface="Roboto Cn"/>
              </a:rPr>
              <a:t>	</a:t>
            </a:r>
            <a:r>
              <a:rPr sz="4000" b="1" spc="155" dirty="0">
                <a:latin typeface="Roboto Cn"/>
                <a:cs typeface="Roboto Cn"/>
              </a:rPr>
              <a:t>OF</a:t>
            </a:r>
            <a:r>
              <a:rPr sz="4000" b="1" dirty="0">
                <a:latin typeface="Roboto Cn"/>
                <a:cs typeface="Roboto Cn"/>
              </a:rPr>
              <a:t>	</a:t>
            </a:r>
            <a:r>
              <a:rPr sz="4000" b="1" spc="225" dirty="0">
                <a:latin typeface="Roboto Cn"/>
                <a:cs typeface="Roboto Cn"/>
              </a:rPr>
              <a:t>UV-</a:t>
            </a:r>
            <a:r>
              <a:rPr sz="4000" b="1" spc="-475" dirty="0">
                <a:latin typeface="Roboto Cn"/>
                <a:cs typeface="Roboto Cn"/>
              </a:rPr>
              <a:t> </a:t>
            </a:r>
            <a:r>
              <a:rPr sz="4000" b="1" spc="300" dirty="0">
                <a:latin typeface="Roboto Cn"/>
                <a:cs typeface="Roboto Cn"/>
              </a:rPr>
              <a:t>INDEX</a:t>
            </a:r>
            <a:endParaRPr sz="4000" dirty="0">
              <a:latin typeface="Roboto Cn"/>
              <a:cs typeface="Roboto Cn"/>
            </a:endParaRPr>
          </a:p>
        </p:txBody>
      </p:sp>
      <p:sp>
        <p:nvSpPr>
          <p:cNvPr id="5" name="object 5"/>
          <p:cNvSpPr txBox="1"/>
          <p:nvPr/>
        </p:nvSpPr>
        <p:spPr>
          <a:xfrm>
            <a:off x="1547845" y="2622810"/>
            <a:ext cx="3823970" cy="6207125"/>
          </a:xfrm>
          <a:prstGeom prst="rect">
            <a:avLst/>
          </a:prstGeom>
        </p:spPr>
        <p:txBody>
          <a:bodyPr vert="horz" wrap="square" lIns="0" tIns="12700" rIns="0" bIns="0" rtlCol="0">
            <a:spAutoFit/>
          </a:bodyPr>
          <a:lstStyle/>
          <a:p>
            <a:pPr marL="12700" marR="5080" indent="-635" algn="ctr">
              <a:lnSpc>
                <a:spcPct val="115199"/>
              </a:lnSpc>
              <a:spcBef>
                <a:spcPts val="100"/>
              </a:spcBef>
            </a:pPr>
            <a:r>
              <a:rPr sz="3200" b="1" spc="-210" dirty="0">
                <a:latin typeface="Roboto Bk"/>
                <a:cs typeface="Roboto Bk"/>
              </a:rPr>
              <a:t>The</a:t>
            </a:r>
            <a:r>
              <a:rPr sz="3200" b="1" spc="-40" dirty="0">
                <a:latin typeface="Roboto Bk"/>
                <a:cs typeface="Roboto Bk"/>
              </a:rPr>
              <a:t> </a:t>
            </a:r>
            <a:r>
              <a:rPr sz="3200" b="1" spc="-204" dirty="0">
                <a:latin typeface="Roboto Bk"/>
                <a:cs typeface="Roboto Bk"/>
              </a:rPr>
              <a:t>this</a:t>
            </a:r>
            <a:r>
              <a:rPr sz="3200" b="1" spc="-40" dirty="0">
                <a:latin typeface="Roboto Bk"/>
                <a:cs typeface="Roboto Bk"/>
              </a:rPr>
              <a:t> </a:t>
            </a:r>
            <a:r>
              <a:rPr sz="3200" b="1" spc="-200" dirty="0">
                <a:latin typeface="Roboto Bk"/>
                <a:cs typeface="Roboto Bk"/>
              </a:rPr>
              <a:t>bar</a:t>
            </a:r>
            <a:r>
              <a:rPr sz="3200" b="1" spc="-40" dirty="0">
                <a:latin typeface="Roboto Bk"/>
                <a:cs typeface="Roboto Bk"/>
              </a:rPr>
              <a:t> </a:t>
            </a:r>
            <a:r>
              <a:rPr sz="3200" b="1" spc="-20" dirty="0">
                <a:latin typeface="Roboto Bk"/>
                <a:cs typeface="Roboto Bk"/>
              </a:rPr>
              <a:t>chart </a:t>
            </a:r>
            <a:r>
              <a:rPr sz="3200" b="1" spc="-200" dirty="0">
                <a:latin typeface="Roboto Bk"/>
                <a:cs typeface="Roboto Bk"/>
              </a:rPr>
              <a:t>represents</a:t>
            </a:r>
            <a:r>
              <a:rPr sz="3200" b="1" spc="-30" dirty="0">
                <a:latin typeface="Roboto Bk"/>
                <a:cs typeface="Roboto Bk"/>
              </a:rPr>
              <a:t> </a:t>
            </a:r>
            <a:r>
              <a:rPr sz="3200" b="1" spc="-220" dirty="0">
                <a:latin typeface="Roboto Bk"/>
                <a:cs typeface="Roboto Bk"/>
              </a:rPr>
              <a:t>the</a:t>
            </a:r>
            <a:r>
              <a:rPr sz="3200" b="1" spc="-25" dirty="0">
                <a:latin typeface="Roboto Bk"/>
                <a:cs typeface="Roboto Bk"/>
              </a:rPr>
              <a:t> </a:t>
            </a:r>
            <a:r>
              <a:rPr sz="3200" b="1" spc="-10" dirty="0">
                <a:latin typeface="Roboto Bk"/>
                <a:cs typeface="Roboto Bk"/>
              </a:rPr>
              <a:t>value </a:t>
            </a:r>
            <a:r>
              <a:rPr sz="3200" b="1" spc="-225" dirty="0">
                <a:latin typeface="Roboto Bk"/>
                <a:cs typeface="Roboto Bk"/>
              </a:rPr>
              <a:t>count</a:t>
            </a:r>
            <a:r>
              <a:rPr sz="3200" b="1" spc="-40" dirty="0">
                <a:latin typeface="Roboto Bk"/>
                <a:cs typeface="Roboto Bk"/>
              </a:rPr>
              <a:t> </a:t>
            </a:r>
            <a:r>
              <a:rPr sz="3200" b="1" spc="-180" dirty="0">
                <a:latin typeface="Roboto Bk"/>
                <a:cs typeface="Roboto Bk"/>
              </a:rPr>
              <a:t>of</a:t>
            </a:r>
            <a:r>
              <a:rPr sz="3200" b="1" spc="-40" dirty="0">
                <a:latin typeface="Roboto Bk"/>
                <a:cs typeface="Roboto Bk"/>
              </a:rPr>
              <a:t> </a:t>
            </a:r>
            <a:r>
              <a:rPr sz="3200" b="1" spc="-220" dirty="0">
                <a:latin typeface="Roboto Bk"/>
                <a:cs typeface="Roboto Bk"/>
              </a:rPr>
              <a:t>the</a:t>
            </a:r>
            <a:r>
              <a:rPr sz="3200" b="1" spc="-40" dirty="0">
                <a:latin typeface="Roboto Bk"/>
                <a:cs typeface="Roboto Bk"/>
              </a:rPr>
              <a:t> </a:t>
            </a:r>
            <a:r>
              <a:rPr sz="3200" b="1" spc="-425" dirty="0">
                <a:latin typeface="Roboto Bk"/>
                <a:cs typeface="Roboto Bk"/>
              </a:rPr>
              <a:t>UV-</a:t>
            </a:r>
            <a:r>
              <a:rPr sz="3200" b="1" spc="-10" dirty="0">
                <a:latin typeface="Roboto Bk"/>
                <a:cs typeface="Roboto Bk"/>
              </a:rPr>
              <a:t>index </a:t>
            </a:r>
            <a:r>
              <a:rPr sz="3200" b="1" spc="-245" dirty="0">
                <a:latin typeface="Roboto Bk"/>
                <a:cs typeface="Roboto Bk"/>
              </a:rPr>
              <a:t>column</a:t>
            </a:r>
            <a:r>
              <a:rPr sz="3200" b="1" spc="-30" dirty="0">
                <a:latin typeface="Roboto Bk"/>
                <a:cs typeface="Roboto Bk"/>
              </a:rPr>
              <a:t> </a:t>
            </a:r>
            <a:r>
              <a:rPr sz="3200" b="1" spc="-225" dirty="0">
                <a:latin typeface="Roboto Bk"/>
                <a:cs typeface="Roboto Bk"/>
              </a:rPr>
              <a:t>and</a:t>
            </a:r>
            <a:r>
              <a:rPr sz="3200" b="1" spc="-25" dirty="0">
                <a:latin typeface="Roboto Bk"/>
                <a:cs typeface="Roboto Bk"/>
              </a:rPr>
              <a:t> </a:t>
            </a:r>
            <a:r>
              <a:rPr sz="3200" b="1" spc="-225" dirty="0">
                <a:latin typeface="Roboto Bk"/>
                <a:cs typeface="Roboto Bk"/>
              </a:rPr>
              <a:t>from</a:t>
            </a:r>
            <a:r>
              <a:rPr sz="3200" b="1" spc="-30" dirty="0">
                <a:latin typeface="Roboto Bk"/>
                <a:cs typeface="Roboto Bk"/>
              </a:rPr>
              <a:t> </a:t>
            </a:r>
            <a:r>
              <a:rPr sz="3200" b="1" spc="-25" dirty="0">
                <a:latin typeface="Roboto Bk"/>
                <a:cs typeface="Roboto Bk"/>
              </a:rPr>
              <a:t>the </a:t>
            </a:r>
            <a:r>
              <a:rPr sz="3200" b="1" spc="-240" dirty="0">
                <a:latin typeface="Roboto Bk"/>
                <a:cs typeface="Roboto Bk"/>
              </a:rPr>
              <a:t>graph,</a:t>
            </a:r>
            <a:r>
              <a:rPr sz="3200" b="1" spc="-35" dirty="0">
                <a:latin typeface="Roboto Bk"/>
                <a:cs typeface="Roboto Bk"/>
              </a:rPr>
              <a:t> </a:t>
            </a:r>
            <a:r>
              <a:rPr sz="3200" b="1" spc="-175" dirty="0">
                <a:latin typeface="Roboto Bk"/>
                <a:cs typeface="Roboto Bk"/>
              </a:rPr>
              <a:t>it</a:t>
            </a:r>
            <a:r>
              <a:rPr sz="3200" b="1" spc="-35" dirty="0">
                <a:latin typeface="Roboto Bk"/>
                <a:cs typeface="Roboto Bk"/>
              </a:rPr>
              <a:t> </a:t>
            </a:r>
            <a:r>
              <a:rPr sz="3200" b="1" spc="-215" dirty="0">
                <a:latin typeface="Roboto Bk"/>
                <a:cs typeface="Roboto Bk"/>
              </a:rPr>
              <a:t>was</a:t>
            </a:r>
            <a:r>
              <a:rPr sz="3200" b="1" spc="-35" dirty="0">
                <a:latin typeface="Roboto Bk"/>
                <a:cs typeface="Roboto Bk"/>
              </a:rPr>
              <a:t> </a:t>
            </a:r>
            <a:r>
              <a:rPr sz="3200" b="1" spc="-175" dirty="0">
                <a:latin typeface="Roboto Bk"/>
                <a:cs typeface="Roboto Bk"/>
              </a:rPr>
              <a:t>clear</a:t>
            </a:r>
            <a:r>
              <a:rPr sz="3200" b="1" spc="-35" dirty="0">
                <a:latin typeface="Roboto Bk"/>
                <a:cs typeface="Roboto Bk"/>
              </a:rPr>
              <a:t> </a:t>
            </a:r>
            <a:r>
              <a:rPr sz="3200" b="1" spc="-20" dirty="0">
                <a:latin typeface="Roboto Bk"/>
                <a:cs typeface="Roboto Bk"/>
              </a:rPr>
              <a:t>that </a:t>
            </a:r>
            <a:r>
              <a:rPr sz="3200" b="1" spc="-250" dirty="0">
                <a:latin typeface="Roboto Bk"/>
                <a:cs typeface="Roboto Bk"/>
              </a:rPr>
              <a:t>when</a:t>
            </a:r>
            <a:r>
              <a:rPr sz="3200" b="1" spc="-50" dirty="0">
                <a:latin typeface="Roboto Bk"/>
                <a:cs typeface="Roboto Bk"/>
              </a:rPr>
              <a:t> </a:t>
            </a:r>
            <a:r>
              <a:rPr sz="3200" b="1" spc="-425" dirty="0">
                <a:latin typeface="Roboto Bk"/>
                <a:cs typeface="Roboto Bk"/>
              </a:rPr>
              <a:t>UV-</a:t>
            </a:r>
            <a:r>
              <a:rPr sz="3200" b="1" spc="-220" dirty="0">
                <a:latin typeface="Roboto Bk"/>
                <a:cs typeface="Roboto Bk"/>
              </a:rPr>
              <a:t>index</a:t>
            </a:r>
            <a:r>
              <a:rPr sz="3200" b="1" spc="-45" dirty="0">
                <a:latin typeface="Roboto Bk"/>
                <a:cs typeface="Roboto Bk"/>
              </a:rPr>
              <a:t> </a:t>
            </a:r>
            <a:r>
              <a:rPr sz="3200" b="1" spc="-175" dirty="0">
                <a:latin typeface="Roboto Bk"/>
                <a:cs typeface="Roboto Bk"/>
              </a:rPr>
              <a:t>is</a:t>
            </a:r>
            <a:r>
              <a:rPr sz="3200" b="1" spc="-45" dirty="0">
                <a:latin typeface="Roboto Bk"/>
                <a:cs typeface="Roboto Bk"/>
              </a:rPr>
              <a:t> </a:t>
            </a:r>
            <a:r>
              <a:rPr sz="3200" b="1" spc="-295" dirty="0">
                <a:latin typeface="Roboto Bk"/>
                <a:cs typeface="Roboto Bk"/>
              </a:rPr>
              <a:t>0,</a:t>
            </a:r>
            <a:r>
              <a:rPr sz="3200" b="1" spc="-45" dirty="0">
                <a:latin typeface="Roboto Bk"/>
                <a:cs typeface="Roboto Bk"/>
              </a:rPr>
              <a:t> </a:t>
            </a:r>
            <a:r>
              <a:rPr sz="3200" b="1" spc="-25" dirty="0">
                <a:latin typeface="Roboto Bk"/>
                <a:cs typeface="Roboto Bk"/>
              </a:rPr>
              <a:t>the </a:t>
            </a:r>
            <a:r>
              <a:rPr sz="3200" b="1" spc="-195" dirty="0">
                <a:latin typeface="Roboto Bk"/>
                <a:cs typeface="Roboto Bk"/>
              </a:rPr>
              <a:t>dataset</a:t>
            </a:r>
            <a:r>
              <a:rPr sz="3200" b="1" spc="-35" dirty="0">
                <a:latin typeface="Roboto Bk"/>
                <a:cs typeface="Roboto Bk"/>
              </a:rPr>
              <a:t> </a:t>
            </a:r>
            <a:r>
              <a:rPr sz="3200" b="1" spc="-220" dirty="0">
                <a:latin typeface="Roboto Bk"/>
                <a:cs typeface="Roboto Bk"/>
              </a:rPr>
              <a:t>has</a:t>
            </a:r>
            <a:r>
              <a:rPr sz="3200" b="1" spc="-30" dirty="0">
                <a:latin typeface="Roboto Bk"/>
                <a:cs typeface="Roboto Bk"/>
              </a:rPr>
              <a:t> </a:t>
            </a:r>
            <a:r>
              <a:rPr sz="3200" b="1" spc="-220" dirty="0">
                <a:latin typeface="Roboto Bk"/>
                <a:cs typeface="Roboto Bk"/>
              </a:rPr>
              <a:t>the</a:t>
            </a:r>
            <a:r>
              <a:rPr sz="3200" b="1" spc="-30" dirty="0">
                <a:latin typeface="Roboto Bk"/>
                <a:cs typeface="Roboto Bk"/>
              </a:rPr>
              <a:t> </a:t>
            </a:r>
            <a:r>
              <a:rPr sz="3200" b="1" spc="-20" dirty="0">
                <a:latin typeface="Roboto Bk"/>
                <a:cs typeface="Roboto Bk"/>
              </a:rPr>
              <a:t>most </a:t>
            </a:r>
            <a:r>
              <a:rPr sz="3200" b="1" spc="-195" dirty="0">
                <a:latin typeface="Roboto Bk"/>
                <a:cs typeface="Roboto Bk"/>
              </a:rPr>
              <a:t>data</a:t>
            </a:r>
            <a:r>
              <a:rPr sz="3200" b="1" spc="-40" dirty="0">
                <a:latin typeface="Roboto Bk"/>
                <a:cs typeface="Roboto Bk"/>
              </a:rPr>
              <a:t> </a:t>
            </a:r>
            <a:r>
              <a:rPr sz="3200" b="1" spc="-235" dirty="0">
                <a:latin typeface="Roboto Bk"/>
                <a:cs typeface="Roboto Bk"/>
              </a:rPr>
              <a:t>due</a:t>
            </a:r>
            <a:r>
              <a:rPr sz="3200" b="1" spc="-35" dirty="0">
                <a:latin typeface="Roboto Bk"/>
                <a:cs typeface="Roboto Bk"/>
              </a:rPr>
              <a:t> </a:t>
            </a:r>
            <a:r>
              <a:rPr sz="3200" b="1" spc="-200" dirty="0">
                <a:latin typeface="Roboto Bk"/>
                <a:cs typeface="Roboto Bk"/>
              </a:rPr>
              <a:t>to</a:t>
            </a:r>
            <a:r>
              <a:rPr sz="3200" b="1" spc="-35" dirty="0">
                <a:latin typeface="Roboto Bk"/>
                <a:cs typeface="Roboto Bk"/>
              </a:rPr>
              <a:t> </a:t>
            </a:r>
            <a:r>
              <a:rPr sz="3200" b="1" spc="-235" dirty="0">
                <a:latin typeface="Roboto Bk"/>
                <a:cs typeface="Roboto Bk"/>
              </a:rPr>
              <a:t>which</a:t>
            </a:r>
            <a:r>
              <a:rPr sz="3200" b="1" spc="-35" dirty="0">
                <a:latin typeface="Roboto Bk"/>
                <a:cs typeface="Roboto Bk"/>
              </a:rPr>
              <a:t> </a:t>
            </a:r>
            <a:r>
              <a:rPr sz="3200" b="1" spc="-25" dirty="0">
                <a:latin typeface="Roboto Bk"/>
                <a:cs typeface="Roboto Bk"/>
              </a:rPr>
              <a:t>we </a:t>
            </a:r>
            <a:r>
              <a:rPr sz="3200" b="1" spc="-204" dirty="0">
                <a:latin typeface="Roboto Bk"/>
                <a:cs typeface="Roboto Bk"/>
              </a:rPr>
              <a:t>can</a:t>
            </a:r>
            <a:r>
              <a:rPr sz="3200" b="1" spc="-45" dirty="0">
                <a:latin typeface="Roboto Bk"/>
                <a:cs typeface="Roboto Bk"/>
              </a:rPr>
              <a:t> </a:t>
            </a:r>
            <a:r>
              <a:rPr sz="3200" b="1" spc="-240" dirty="0">
                <a:latin typeface="Roboto Bk"/>
                <a:cs typeface="Roboto Bk"/>
              </a:rPr>
              <a:t>say</a:t>
            </a:r>
            <a:r>
              <a:rPr sz="3200" b="1" spc="-40" dirty="0">
                <a:latin typeface="Roboto Bk"/>
                <a:cs typeface="Roboto Bk"/>
              </a:rPr>
              <a:t> </a:t>
            </a:r>
            <a:r>
              <a:rPr sz="3200" b="1" spc="-210" dirty="0">
                <a:latin typeface="Roboto Bk"/>
                <a:cs typeface="Roboto Bk"/>
              </a:rPr>
              <a:t>that</a:t>
            </a:r>
            <a:r>
              <a:rPr sz="3200" b="1" spc="-40" dirty="0">
                <a:latin typeface="Roboto Bk"/>
                <a:cs typeface="Roboto Bk"/>
              </a:rPr>
              <a:t> </a:t>
            </a:r>
            <a:r>
              <a:rPr sz="3200" b="1" spc="-250" dirty="0">
                <a:latin typeface="Roboto Bk"/>
                <a:cs typeface="Roboto Bk"/>
              </a:rPr>
              <a:t>when</a:t>
            </a:r>
            <a:r>
              <a:rPr sz="3200" b="1" spc="-40" dirty="0">
                <a:latin typeface="Roboto Bk"/>
                <a:cs typeface="Roboto Bk"/>
              </a:rPr>
              <a:t> </a:t>
            </a:r>
            <a:r>
              <a:rPr sz="3200" b="1" spc="-180" dirty="0">
                <a:latin typeface="Roboto Bk"/>
                <a:cs typeface="Roboto Bk"/>
              </a:rPr>
              <a:t>there </a:t>
            </a:r>
            <a:r>
              <a:rPr sz="3200" b="1" spc="-175" dirty="0">
                <a:latin typeface="Roboto Bk"/>
                <a:cs typeface="Roboto Bk"/>
              </a:rPr>
              <a:t>is</a:t>
            </a:r>
            <a:r>
              <a:rPr sz="3200" b="1" spc="-40" dirty="0">
                <a:latin typeface="Roboto Bk"/>
                <a:cs typeface="Roboto Bk"/>
              </a:rPr>
              <a:t> </a:t>
            </a:r>
            <a:r>
              <a:rPr sz="3200" b="1" spc="-185" dirty="0">
                <a:latin typeface="Roboto Bk"/>
                <a:cs typeface="Roboto Bk"/>
              </a:rPr>
              <a:t>less</a:t>
            </a:r>
            <a:r>
              <a:rPr sz="3200" b="1" spc="-40" dirty="0">
                <a:latin typeface="Roboto Bk"/>
                <a:cs typeface="Roboto Bk"/>
              </a:rPr>
              <a:t> </a:t>
            </a:r>
            <a:r>
              <a:rPr sz="3200" b="1" spc="-425" dirty="0">
                <a:latin typeface="Roboto Bk"/>
                <a:cs typeface="Roboto Bk"/>
              </a:rPr>
              <a:t>UV-</a:t>
            </a:r>
            <a:r>
              <a:rPr sz="3200" b="1" spc="-220" dirty="0">
                <a:latin typeface="Roboto Bk"/>
                <a:cs typeface="Roboto Bk"/>
              </a:rPr>
              <a:t>index</a:t>
            </a:r>
            <a:r>
              <a:rPr sz="3200" b="1" spc="-35" dirty="0">
                <a:latin typeface="Roboto Bk"/>
                <a:cs typeface="Roboto Bk"/>
              </a:rPr>
              <a:t> </a:t>
            </a:r>
            <a:r>
              <a:rPr sz="3200" b="1" spc="-25" dirty="0">
                <a:latin typeface="Roboto Bk"/>
                <a:cs typeface="Roboto Bk"/>
              </a:rPr>
              <a:t>cab </a:t>
            </a:r>
            <a:r>
              <a:rPr sz="3200" b="1" spc="-215" dirty="0">
                <a:latin typeface="Roboto Bk"/>
                <a:cs typeface="Roboto Bk"/>
              </a:rPr>
              <a:t>was</a:t>
            </a:r>
            <a:r>
              <a:rPr sz="3200" b="1" spc="-30" dirty="0">
                <a:latin typeface="Roboto Bk"/>
                <a:cs typeface="Roboto Bk"/>
              </a:rPr>
              <a:t> </a:t>
            </a:r>
            <a:r>
              <a:rPr sz="3200" b="1" spc="-215" dirty="0">
                <a:latin typeface="Roboto Bk"/>
                <a:cs typeface="Roboto Bk"/>
              </a:rPr>
              <a:t>opted</a:t>
            </a:r>
            <a:r>
              <a:rPr sz="3200" b="1" spc="-30" dirty="0">
                <a:latin typeface="Roboto Bk"/>
                <a:cs typeface="Roboto Bk"/>
              </a:rPr>
              <a:t> </a:t>
            </a:r>
            <a:r>
              <a:rPr sz="3200" b="1" spc="-20" dirty="0">
                <a:latin typeface="Roboto Bk"/>
                <a:cs typeface="Roboto Bk"/>
              </a:rPr>
              <a:t>most.</a:t>
            </a:r>
            <a:endParaRPr sz="3200">
              <a:latin typeface="Roboto Bk"/>
              <a:cs typeface="Roboto B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6837" y="2714713"/>
            <a:ext cx="12194540" cy="4254500"/>
          </a:xfrm>
          <a:prstGeom prst="rect">
            <a:avLst/>
          </a:prstGeom>
        </p:spPr>
        <p:txBody>
          <a:bodyPr vert="horz" wrap="square" lIns="0" tIns="12700" rIns="0" bIns="0" rtlCol="0">
            <a:spAutoFit/>
          </a:bodyPr>
          <a:lstStyle/>
          <a:p>
            <a:pPr marL="132715" marR="125095" algn="ctr">
              <a:lnSpc>
                <a:spcPct val="115599"/>
              </a:lnSpc>
              <a:spcBef>
                <a:spcPts val="100"/>
              </a:spcBef>
            </a:pPr>
            <a:r>
              <a:rPr sz="4000" b="1" spc="-260" dirty="0">
                <a:latin typeface="Roboto Bk"/>
                <a:cs typeface="Roboto Bk"/>
              </a:rPr>
              <a:t>Label</a:t>
            </a:r>
            <a:r>
              <a:rPr sz="4000" b="1" spc="-40" dirty="0">
                <a:latin typeface="Roboto Bk"/>
                <a:cs typeface="Roboto Bk"/>
              </a:rPr>
              <a:t> </a:t>
            </a:r>
            <a:r>
              <a:rPr sz="4000" b="1" spc="-270" dirty="0">
                <a:latin typeface="Roboto Bk"/>
                <a:cs typeface="Roboto Bk"/>
              </a:rPr>
              <a:t>Encoding</a:t>
            </a:r>
            <a:r>
              <a:rPr sz="4000" b="1" spc="-35" dirty="0">
                <a:latin typeface="Roboto Bk"/>
                <a:cs typeface="Roboto Bk"/>
              </a:rPr>
              <a:t> </a:t>
            </a:r>
            <a:r>
              <a:rPr sz="4000" b="1" spc="-220" dirty="0">
                <a:latin typeface="Roboto Bk"/>
                <a:cs typeface="Roboto Bk"/>
              </a:rPr>
              <a:t>refers</a:t>
            </a:r>
            <a:r>
              <a:rPr sz="4000" b="1" spc="-35" dirty="0">
                <a:latin typeface="Roboto Bk"/>
                <a:cs typeface="Roboto Bk"/>
              </a:rPr>
              <a:t> </a:t>
            </a:r>
            <a:r>
              <a:rPr sz="4000" b="1" spc="-245" dirty="0">
                <a:latin typeface="Roboto Bk"/>
                <a:cs typeface="Roboto Bk"/>
              </a:rPr>
              <a:t>to</a:t>
            </a:r>
            <a:r>
              <a:rPr sz="4000" b="1" spc="-30" dirty="0">
                <a:latin typeface="Roboto Bk"/>
                <a:cs typeface="Roboto Bk"/>
              </a:rPr>
              <a:t> </a:t>
            </a:r>
            <a:r>
              <a:rPr sz="4000" b="1" dirty="0">
                <a:solidFill>
                  <a:srgbClr val="335DE8"/>
                </a:solidFill>
                <a:latin typeface="Roboto Cn"/>
                <a:cs typeface="Roboto Cn"/>
              </a:rPr>
              <a:t>converting</a:t>
            </a:r>
            <a:r>
              <a:rPr sz="4000" b="1" spc="85" dirty="0">
                <a:solidFill>
                  <a:srgbClr val="335DE8"/>
                </a:solidFill>
                <a:latin typeface="Roboto Cn"/>
                <a:cs typeface="Roboto Cn"/>
              </a:rPr>
              <a:t> </a:t>
            </a:r>
            <a:r>
              <a:rPr sz="4000" b="1" dirty="0">
                <a:solidFill>
                  <a:srgbClr val="335DE8"/>
                </a:solidFill>
                <a:latin typeface="Roboto Cn"/>
                <a:cs typeface="Roboto Cn"/>
              </a:rPr>
              <a:t>the</a:t>
            </a:r>
            <a:r>
              <a:rPr sz="4000" b="1" spc="85" dirty="0">
                <a:solidFill>
                  <a:srgbClr val="335DE8"/>
                </a:solidFill>
                <a:latin typeface="Roboto Cn"/>
                <a:cs typeface="Roboto Cn"/>
              </a:rPr>
              <a:t> </a:t>
            </a:r>
            <a:r>
              <a:rPr sz="4000" b="1" dirty="0">
                <a:solidFill>
                  <a:srgbClr val="335DE8"/>
                </a:solidFill>
                <a:latin typeface="Roboto Cn"/>
                <a:cs typeface="Roboto Cn"/>
              </a:rPr>
              <a:t>labels</a:t>
            </a:r>
            <a:r>
              <a:rPr sz="4000" b="1" spc="85" dirty="0">
                <a:solidFill>
                  <a:srgbClr val="335DE8"/>
                </a:solidFill>
                <a:latin typeface="Roboto Cn"/>
                <a:cs typeface="Roboto Cn"/>
              </a:rPr>
              <a:t> </a:t>
            </a:r>
            <a:r>
              <a:rPr sz="4000" b="1" dirty="0">
                <a:solidFill>
                  <a:srgbClr val="335DE8"/>
                </a:solidFill>
                <a:latin typeface="Roboto Cn"/>
                <a:cs typeface="Roboto Cn"/>
              </a:rPr>
              <a:t>into</a:t>
            </a:r>
            <a:r>
              <a:rPr sz="4000" b="1" spc="85" dirty="0">
                <a:solidFill>
                  <a:srgbClr val="335DE8"/>
                </a:solidFill>
                <a:latin typeface="Roboto Cn"/>
                <a:cs typeface="Roboto Cn"/>
              </a:rPr>
              <a:t> </a:t>
            </a:r>
            <a:r>
              <a:rPr sz="4000" b="1" spc="-10" dirty="0">
                <a:solidFill>
                  <a:srgbClr val="335DE8"/>
                </a:solidFill>
                <a:latin typeface="Roboto Cn"/>
                <a:cs typeface="Roboto Cn"/>
              </a:rPr>
              <a:t>numeric </a:t>
            </a:r>
            <a:r>
              <a:rPr sz="4000" b="1" dirty="0">
                <a:solidFill>
                  <a:srgbClr val="335DE8"/>
                </a:solidFill>
                <a:latin typeface="Roboto Cn"/>
                <a:cs typeface="Roboto Cn"/>
              </a:rPr>
              <a:t>form</a:t>
            </a:r>
            <a:r>
              <a:rPr sz="4000" b="1" spc="60" dirty="0">
                <a:solidFill>
                  <a:srgbClr val="335DE8"/>
                </a:solidFill>
                <a:latin typeface="Roboto Cn"/>
                <a:cs typeface="Roboto Cn"/>
              </a:rPr>
              <a:t> </a:t>
            </a:r>
            <a:r>
              <a:rPr sz="4000" b="1" spc="-254" dirty="0">
                <a:latin typeface="Roboto Bk"/>
                <a:cs typeface="Roboto Bk"/>
              </a:rPr>
              <a:t>so</a:t>
            </a:r>
            <a:r>
              <a:rPr sz="4000" b="1" spc="-55" dirty="0">
                <a:latin typeface="Roboto Bk"/>
                <a:cs typeface="Roboto Bk"/>
              </a:rPr>
              <a:t> </a:t>
            </a:r>
            <a:r>
              <a:rPr sz="4000" b="1" spc="-240" dirty="0">
                <a:latin typeface="Roboto Bk"/>
                <a:cs typeface="Roboto Bk"/>
              </a:rPr>
              <a:t>as</a:t>
            </a:r>
            <a:r>
              <a:rPr sz="4000" b="1" spc="-50" dirty="0">
                <a:latin typeface="Roboto Bk"/>
                <a:cs typeface="Roboto Bk"/>
              </a:rPr>
              <a:t> </a:t>
            </a:r>
            <a:r>
              <a:rPr sz="4000" b="1" spc="-250" dirty="0">
                <a:latin typeface="Roboto Bk"/>
                <a:cs typeface="Roboto Bk"/>
              </a:rPr>
              <a:t>to</a:t>
            </a:r>
            <a:r>
              <a:rPr sz="4000" b="1" spc="-55" dirty="0">
                <a:latin typeface="Roboto Bk"/>
                <a:cs typeface="Roboto Bk"/>
              </a:rPr>
              <a:t> </a:t>
            </a:r>
            <a:r>
              <a:rPr sz="4000" b="1" spc="-265" dirty="0">
                <a:latin typeface="Roboto Bk"/>
                <a:cs typeface="Roboto Bk"/>
              </a:rPr>
              <a:t>convert</a:t>
            </a:r>
            <a:r>
              <a:rPr sz="4000" b="1" spc="-55" dirty="0">
                <a:latin typeface="Roboto Bk"/>
                <a:cs typeface="Roboto Bk"/>
              </a:rPr>
              <a:t> </a:t>
            </a:r>
            <a:r>
              <a:rPr sz="4000" b="1" spc="-220" dirty="0">
                <a:latin typeface="Roboto Bk"/>
                <a:cs typeface="Roboto Bk"/>
              </a:rPr>
              <a:t>it</a:t>
            </a:r>
            <a:r>
              <a:rPr sz="4000" b="1" spc="-50" dirty="0">
                <a:latin typeface="Roboto Bk"/>
                <a:cs typeface="Roboto Bk"/>
              </a:rPr>
              <a:t> </a:t>
            </a:r>
            <a:r>
              <a:rPr sz="4000" b="1" spc="-254" dirty="0">
                <a:latin typeface="Roboto Bk"/>
                <a:cs typeface="Roboto Bk"/>
              </a:rPr>
              <a:t>into</a:t>
            </a:r>
            <a:r>
              <a:rPr sz="4000" b="1" spc="-55" dirty="0">
                <a:latin typeface="Roboto Bk"/>
                <a:cs typeface="Roboto Bk"/>
              </a:rPr>
              <a:t> </a:t>
            </a:r>
            <a:r>
              <a:rPr sz="4000" b="1" spc="-275" dirty="0">
                <a:latin typeface="Roboto Bk"/>
                <a:cs typeface="Roboto Bk"/>
              </a:rPr>
              <a:t>the</a:t>
            </a:r>
            <a:r>
              <a:rPr sz="4000" b="1" spc="-50" dirty="0">
                <a:latin typeface="Roboto Bk"/>
                <a:cs typeface="Roboto Bk"/>
              </a:rPr>
              <a:t> </a:t>
            </a:r>
            <a:r>
              <a:rPr sz="4000" b="1" spc="-340" dirty="0">
                <a:latin typeface="Roboto Bk"/>
                <a:cs typeface="Roboto Bk"/>
              </a:rPr>
              <a:t>machine-</a:t>
            </a:r>
            <a:r>
              <a:rPr sz="4000" b="1" spc="-240" dirty="0">
                <a:latin typeface="Roboto Bk"/>
                <a:cs typeface="Roboto Bk"/>
              </a:rPr>
              <a:t>readable</a:t>
            </a:r>
            <a:r>
              <a:rPr sz="4000" b="1" spc="-55" dirty="0">
                <a:latin typeface="Roboto Bk"/>
                <a:cs typeface="Roboto Bk"/>
              </a:rPr>
              <a:t> </a:t>
            </a:r>
            <a:r>
              <a:rPr sz="4000" b="1" spc="-10" dirty="0">
                <a:latin typeface="Roboto Bk"/>
                <a:cs typeface="Roboto Bk"/>
              </a:rPr>
              <a:t>form.</a:t>
            </a:r>
            <a:endParaRPr sz="4000">
              <a:latin typeface="Roboto Bk"/>
              <a:cs typeface="Roboto Bk"/>
            </a:endParaRPr>
          </a:p>
          <a:p>
            <a:pPr marL="12065" marR="5080" indent="-635" algn="ctr">
              <a:lnSpc>
                <a:spcPct val="115599"/>
              </a:lnSpc>
            </a:pPr>
            <a:r>
              <a:rPr sz="4000" b="1" spc="-290" dirty="0">
                <a:latin typeface="Roboto Bk"/>
                <a:cs typeface="Roboto Bk"/>
              </a:rPr>
              <a:t>Machine</a:t>
            </a:r>
            <a:r>
              <a:rPr sz="4000" b="1" spc="-60" dirty="0">
                <a:latin typeface="Roboto Bk"/>
                <a:cs typeface="Roboto Bk"/>
              </a:rPr>
              <a:t> </a:t>
            </a:r>
            <a:r>
              <a:rPr sz="4000" b="1" spc="-250" dirty="0">
                <a:latin typeface="Roboto Bk"/>
                <a:cs typeface="Roboto Bk"/>
              </a:rPr>
              <a:t>learning</a:t>
            </a:r>
            <a:r>
              <a:rPr sz="4000" b="1" spc="-55" dirty="0">
                <a:latin typeface="Roboto Bk"/>
                <a:cs typeface="Roboto Bk"/>
              </a:rPr>
              <a:t> </a:t>
            </a:r>
            <a:r>
              <a:rPr sz="4000" b="1" spc="-265" dirty="0">
                <a:latin typeface="Roboto Bk"/>
                <a:cs typeface="Roboto Bk"/>
              </a:rPr>
              <a:t>algorithms</a:t>
            </a:r>
            <a:r>
              <a:rPr sz="4000" b="1" spc="-55" dirty="0">
                <a:latin typeface="Roboto Bk"/>
                <a:cs typeface="Roboto Bk"/>
              </a:rPr>
              <a:t> </a:t>
            </a:r>
            <a:r>
              <a:rPr sz="4000" b="1" spc="-254" dirty="0">
                <a:latin typeface="Roboto Bk"/>
                <a:cs typeface="Roboto Bk"/>
              </a:rPr>
              <a:t>can</a:t>
            </a:r>
            <a:r>
              <a:rPr sz="4000" b="1" spc="-55" dirty="0">
                <a:latin typeface="Roboto Bk"/>
                <a:cs typeface="Roboto Bk"/>
              </a:rPr>
              <a:t> </a:t>
            </a:r>
            <a:r>
              <a:rPr sz="4000" b="1" spc="-285" dirty="0">
                <a:latin typeface="Roboto Bk"/>
                <a:cs typeface="Roboto Bk"/>
              </a:rPr>
              <a:t>then</a:t>
            </a:r>
            <a:r>
              <a:rPr sz="4000" b="1" spc="-55" dirty="0">
                <a:latin typeface="Roboto Bk"/>
                <a:cs typeface="Roboto Bk"/>
              </a:rPr>
              <a:t> </a:t>
            </a:r>
            <a:r>
              <a:rPr sz="4000" b="1" spc="-245" dirty="0">
                <a:latin typeface="Roboto Bk"/>
                <a:cs typeface="Roboto Bk"/>
              </a:rPr>
              <a:t>decide</a:t>
            </a:r>
            <a:r>
              <a:rPr sz="4000" b="1" spc="-60" dirty="0">
                <a:latin typeface="Roboto Bk"/>
                <a:cs typeface="Roboto Bk"/>
              </a:rPr>
              <a:t> </a:t>
            </a:r>
            <a:r>
              <a:rPr sz="4000" b="1" spc="-254" dirty="0">
                <a:latin typeface="Roboto Bk"/>
                <a:cs typeface="Roboto Bk"/>
              </a:rPr>
              <a:t>in</a:t>
            </a:r>
            <a:r>
              <a:rPr sz="4000" b="1" spc="-55" dirty="0">
                <a:latin typeface="Roboto Bk"/>
                <a:cs typeface="Roboto Bk"/>
              </a:rPr>
              <a:t> </a:t>
            </a:r>
            <a:r>
              <a:rPr sz="4000" b="1" spc="-220" dirty="0">
                <a:latin typeface="Roboto Bk"/>
                <a:cs typeface="Roboto Bk"/>
              </a:rPr>
              <a:t>a</a:t>
            </a:r>
            <a:r>
              <a:rPr sz="4000" b="1" spc="-55" dirty="0">
                <a:latin typeface="Roboto Bk"/>
                <a:cs typeface="Roboto Bk"/>
              </a:rPr>
              <a:t> </a:t>
            </a:r>
            <a:r>
              <a:rPr sz="4000" b="1" spc="-250" dirty="0">
                <a:latin typeface="Roboto Bk"/>
                <a:cs typeface="Roboto Bk"/>
              </a:rPr>
              <a:t>better</a:t>
            </a:r>
            <a:r>
              <a:rPr sz="4000" b="1" spc="-55" dirty="0">
                <a:latin typeface="Roboto Bk"/>
                <a:cs typeface="Roboto Bk"/>
              </a:rPr>
              <a:t> </a:t>
            </a:r>
            <a:r>
              <a:rPr sz="4000" b="1" spc="-345" dirty="0">
                <a:latin typeface="Roboto Bk"/>
                <a:cs typeface="Roboto Bk"/>
              </a:rPr>
              <a:t>way </a:t>
            </a:r>
            <a:r>
              <a:rPr sz="4000" b="1" spc="-285" dirty="0">
                <a:latin typeface="Roboto Bk"/>
                <a:cs typeface="Roboto Bk"/>
              </a:rPr>
              <a:t>on</a:t>
            </a:r>
            <a:r>
              <a:rPr sz="4000" b="1" spc="-65" dirty="0">
                <a:latin typeface="Roboto Bk"/>
                <a:cs typeface="Roboto Bk"/>
              </a:rPr>
              <a:t> </a:t>
            </a:r>
            <a:r>
              <a:rPr sz="4000" b="1" spc="-305" dirty="0">
                <a:latin typeface="Roboto Bk"/>
                <a:cs typeface="Roboto Bk"/>
              </a:rPr>
              <a:t>how</a:t>
            </a:r>
            <a:r>
              <a:rPr sz="4000" b="1" spc="-65" dirty="0">
                <a:latin typeface="Roboto Bk"/>
                <a:cs typeface="Roboto Bk"/>
              </a:rPr>
              <a:t> </a:t>
            </a:r>
            <a:r>
              <a:rPr sz="4000" b="1" spc="-265" dirty="0">
                <a:latin typeface="Roboto Bk"/>
                <a:cs typeface="Roboto Bk"/>
              </a:rPr>
              <a:t>those</a:t>
            </a:r>
            <a:r>
              <a:rPr sz="4000" b="1" spc="-65" dirty="0">
                <a:latin typeface="Roboto Bk"/>
                <a:cs typeface="Roboto Bk"/>
              </a:rPr>
              <a:t> </a:t>
            </a:r>
            <a:r>
              <a:rPr sz="4000" b="1" spc="-235" dirty="0">
                <a:latin typeface="Roboto Bk"/>
                <a:cs typeface="Roboto Bk"/>
              </a:rPr>
              <a:t>labels</a:t>
            </a:r>
            <a:r>
              <a:rPr sz="4000" b="1" spc="-65" dirty="0">
                <a:latin typeface="Roboto Bk"/>
                <a:cs typeface="Roboto Bk"/>
              </a:rPr>
              <a:t> </a:t>
            </a:r>
            <a:r>
              <a:rPr sz="4000" b="1" spc="-325" dirty="0">
                <a:latin typeface="Roboto Bk"/>
                <a:cs typeface="Roboto Bk"/>
              </a:rPr>
              <a:t>must</a:t>
            </a:r>
            <a:r>
              <a:rPr sz="4000" b="1" spc="-65" dirty="0">
                <a:latin typeface="Roboto Bk"/>
                <a:cs typeface="Roboto Bk"/>
              </a:rPr>
              <a:t> </a:t>
            </a:r>
            <a:r>
              <a:rPr sz="4000" b="1" spc="-265" dirty="0">
                <a:latin typeface="Roboto Bk"/>
                <a:cs typeface="Roboto Bk"/>
              </a:rPr>
              <a:t>be</a:t>
            </a:r>
            <a:r>
              <a:rPr sz="4000" b="1" spc="-65" dirty="0">
                <a:latin typeface="Roboto Bk"/>
                <a:cs typeface="Roboto Bk"/>
              </a:rPr>
              <a:t> </a:t>
            </a:r>
            <a:r>
              <a:rPr sz="4000" b="1" spc="-245" dirty="0">
                <a:latin typeface="Roboto Bk"/>
                <a:cs typeface="Roboto Bk"/>
              </a:rPr>
              <a:t>operated.</a:t>
            </a:r>
            <a:r>
              <a:rPr sz="4000" b="1" spc="-65" dirty="0">
                <a:latin typeface="Roboto Bk"/>
                <a:cs typeface="Roboto Bk"/>
              </a:rPr>
              <a:t> </a:t>
            </a:r>
            <a:r>
              <a:rPr sz="4000" b="1" spc="-225" dirty="0">
                <a:latin typeface="Roboto Bk"/>
                <a:cs typeface="Roboto Bk"/>
              </a:rPr>
              <a:t>It</a:t>
            </a:r>
            <a:r>
              <a:rPr sz="4000" b="1" spc="-65" dirty="0">
                <a:latin typeface="Roboto Bk"/>
                <a:cs typeface="Roboto Bk"/>
              </a:rPr>
              <a:t> </a:t>
            </a:r>
            <a:r>
              <a:rPr sz="4000" b="1" spc="-225" dirty="0">
                <a:latin typeface="Roboto Bk"/>
                <a:cs typeface="Roboto Bk"/>
              </a:rPr>
              <a:t>is</a:t>
            </a:r>
            <a:r>
              <a:rPr sz="4000" b="1" spc="-65" dirty="0">
                <a:latin typeface="Roboto Bk"/>
                <a:cs typeface="Roboto Bk"/>
              </a:rPr>
              <a:t> </a:t>
            </a:r>
            <a:r>
              <a:rPr sz="4000" b="1" spc="-270" dirty="0">
                <a:latin typeface="Roboto Bk"/>
                <a:cs typeface="Roboto Bk"/>
              </a:rPr>
              <a:t>an</a:t>
            </a:r>
            <a:r>
              <a:rPr sz="4000" b="1" spc="-65" dirty="0">
                <a:latin typeface="Roboto Bk"/>
                <a:cs typeface="Roboto Bk"/>
              </a:rPr>
              <a:t> </a:t>
            </a:r>
            <a:r>
              <a:rPr sz="4000" b="1" spc="-270" dirty="0">
                <a:latin typeface="Roboto Bk"/>
                <a:cs typeface="Roboto Bk"/>
              </a:rPr>
              <a:t>important</a:t>
            </a:r>
            <a:r>
              <a:rPr sz="4000" b="1" spc="-65" dirty="0">
                <a:latin typeface="Roboto Bk"/>
                <a:cs typeface="Roboto Bk"/>
              </a:rPr>
              <a:t> </a:t>
            </a:r>
            <a:r>
              <a:rPr sz="4000" b="1" spc="-390" dirty="0">
                <a:latin typeface="Roboto Bk"/>
                <a:cs typeface="Roboto Bk"/>
              </a:rPr>
              <a:t>pre- </a:t>
            </a:r>
            <a:r>
              <a:rPr sz="4000" b="1" spc="-254" dirty="0">
                <a:latin typeface="Roboto Bk"/>
                <a:cs typeface="Roboto Bk"/>
              </a:rPr>
              <a:t>processing</a:t>
            </a:r>
            <a:r>
              <a:rPr sz="4000" b="1" spc="-65" dirty="0">
                <a:latin typeface="Roboto Bk"/>
                <a:cs typeface="Roboto Bk"/>
              </a:rPr>
              <a:t> </a:t>
            </a:r>
            <a:r>
              <a:rPr sz="4000" b="1" spc="-254" dirty="0">
                <a:latin typeface="Roboto Bk"/>
                <a:cs typeface="Roboto Bk"/>
              </a:rPr>
              <a:t>step</a:t>
            </a:r>
            <a:r>
              <a:rPr sz="4000" b="1" spc="-65" dirty="0">
                <a:latin typeface="Roboto Bk"/>
                <a:cs typeface="Roboto Bk"/>
              </a:rPr>
              <a:t> </a:t>
            </a:r>
            <a:r>
              <a:rPr sz="4000" b="1" spc="-210" dirty="0">
                <a:latin typeface="Roboto Bk"/>
                <a:cs typeface="Roboto Bk"/>
              </a:rPr>
              <a:t>for</a:t>
            </a:r>
            <a:r>
              <a:rPr sz="4000" b="1" spc="-65" dirty="0">
                <a:latin typeface="Roboto Bk"/>
                <a:cs typeface="Roboto Bk"/>
              </a:rPr>
              <a:t> </a:t>
            </a:r>
            <a:r>
              <a:rPr sz="4000" b="1" spc="-275" dirty="0">
                <a:latin typeface="Roboto Bk"/>
                <a:cs typeface="Roboto Bk"/>
              </a:rPr>
              <a:t>the</a:t>
            </a:r>
            <a:r>
              <a:rPr sz="4000" b="1" spc="-65" dirty="0">
                <a:latin typeface="Roboto Bk"/>
                <a:cs typeface="Roboto Bk"/>
              </a:rPr>
              <a:t> </a:t>
            </a:r>
            <a:r>
              <a:rPr sz="4000" b="1" spc="-254" dirty="0">
                <a:latin typeface="Roboto Bk"/>
                <a:cs typeface="Roboto Bk"/>
              </a:rPr>
              <a:t>structured</a:t>
            </a:r>
            <a:r>
              <a:rPr sz="4000" b="1" spc="-60" dirty="0">
                <a:latin typeface="Roboto Bk"/>
                <a:cs typeface="Roboto Bk"/>
              </a:rPr>
              <a:t> </a:t>
            </a:r>
            <a:r>
              <a:rPr sz="4000" b="1" spc="-245" dirty="0">
                <a:latin typeface="Roboto Bk"/>
                <a:cs typeface="Roboto Bk"/>
              </a:rPr>
              <a:t>dataset</a:t>
            </a:r>
            <a:r>
              <a:rPr sz="4000" b="1" spc="-65" dirty="0">
                <a:latin typeface="Roboto Bk"/>
                <a:cs typeface="Roboto Bk"/>
              </a:rPr>
              <a:t> </a:t>
            </a:r>
            <a:r>
              <a:rPr sz="4000" b="1" spc="-254" dirty="0">
                <a:latin typeface="Roboto Bk"/>
                <a:cs typeface="Roboto Bk"/>
              </a:rPr>
              <a:t>in</a:t>
            </a:r>
            <a:r>
              <a:rPr sz="4000" b="1" spc="-65" dirty="0">
                <a:latin typeface="Roboto Bk"/>
                <a:cs typeface="Roboto Bk"/>
              </a:rPr>
              <a:t> </a:t>
            </a:r>
            <a:r>
              <a:rPr sz="4000" b="1" spc="-275" dirty="0">
                <a:latin typeface="Roboto Bk"/>
                <a:cs typeface="Roboto Bk"/>
              </a:rPr>
              <a:t>supervised </a:t>
            </a:r>
            <a:r>
              <a:rPr sz="4000" b="1" spc="-135" dirty="0">
                <a:latin typeface="Roboto Bk"/>
                <a:cs typeface="Roboto Bk"/>
              </a:rPr>
              <a:t>learning.</a:t>
            </a:r>
            <a:endParaRPr sz="4000">
              <a:latin typeface="Roboto Bk"/>
              <a:cs typeface="Roboto Bk"/>
            </a:endParaRPr>
          </a:p>
        </p:txBody>
      </p:sp>
      <p:sp>
        <p:nvSpPr>
          <p:cNvPr id="3" name="object 3"/>
          <p:cNvSpPr txBox="1">
            <a:spLocks noGrp="1"/>
          </p:cNvSpPr>
          <p:nvPr>
            <p:ph type="title"/>
          </p:nvPr>
        </p:nvSpPr>
        <p:spPr>
          <a:xfrm>
            <a:off x="5257800" y="800103"/>
            <a:ext cx="6577875" cy="787400"/>
          </a:xfrm>
          <a:prstGeom prst="rect">
            <a:avLst/>
          </a:prstGeom>
        </p:spPr>
        <p:txBody>
          <a:bodyPr vert="horz" wrap="square" lIns="0" tIns="12700" rIns="0" bIns="0" rtlCol="0">
            <a:spAutoFit/>
          </a:bodyPr>
          <a:lstStyle/>
          <a:p>
            <a:pPr marL="12700">
              <a:lnSpc>
                <a:spcPct val="100000"/>
              </a:lnSpc>
              <a:spcBef>
                <a:spcPts val="100"/>
              </a:spcBef>
              <a:tabLst>
                <a:tab pos="2176780" algn="l"/>
              </a:tabLst>
            </a:pPr>
            <a:r>
              <a:rPr b="1" spc="90" dirty="0">
                <a:latin typeface="Roboto Bk"/>
                <a:cs typeface="Roboto Bk"/>
              </a:rPr>
              <a:t>LABE</a:t>
            </a:r>
            <a:r>
              <a:rPr b="1" spc="-415" dirty="0">
                <a:latin typeface="Roboto Bk"/>
                <a:cs typeface="Roboto Bk"/>
              </a:rPr>
              <a:t>L</a:t>
            </a:r>
            <a:r>
              <a:rPr b="1" dirty="0">
                <a:latin typeface="Roboto Bk"/>
                <a:cs typeface="Roboto Bk"/>
              </a:rPr>
              <a:t>	</a:t>
            </a:r>
            <a:r>
              <a:rPr lang="en-IN" b="1" dirty="0">
                <a:latin typeface="Roboto Bk"/>
                <a:cs typeface="Roboto Bk"/>
              </a:rPr>
              <a:t> </a:t>
            </a:r>
            <a:r>
              <a:rPr b="1" spc="105" dirty="0">
                <a:latin typeface="Roboto Bk"/>
                <a:cs typeface="Roboto Bk"/>
              </a:rPr>
              <a:t>ENCODIN</a:t>
            </a:r>
            <a:r>
              <a:rPr b="1" spc="-400" dirty="0">
                <a:latin typeface="Roboto Bk"/>
                <a:cs typeface="Roboto Bk"/>
              </a:rPr>
              <a:t>G</a:t>
            </a:r>
          </a:p>
        </p:txBody>
      </p:sp>
      <p:sp>
        <p:nvSpPr>
          <p:cNvPr id="4" name="object 4"/>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sp>
        <p:nvSpPr>
          <p:cNvPr id="3" name="object 3"/>
          <p:cNvSpPr txBox="1"/>
          <p:nvPr/>
        </p:nvSpPr>
        <p:spPr>
          <a:xfrm>
            <a:off x="4065696" y="2891898"/>
            <a:ext cx="10156825" cy="3454400"/>
          </a:xfrm>
          <a:prstGeom prst="rect">
            <a:avLst/>
          </a:prstGeom>
        </p:spPr>
        <p:txBody>
          <a:bodyPr vert="horz" wrap="square" lIns="0" tIns="12700" rIns="0" bIns="0" rtlCol="0">
            <a:spAutoFit/>
          </a:bodyPr>
          <a:lstStyle/>
          <a:p>
            <a:pPr algn="ctr">
              <a:lnSpc>
                <a:spcPct val="100000"/>
              </a:lnSpc>
              <a:spcBef>
                <a:spcPts val="100"/>
              </a:spcBef>
            </a:pPr>
            <a:r>
              <a:rPr sz="4000" spc="-300" dirty="0">
                <a:latin typeface="Roboto"/>
                <a:cs typeface="Roboto"/>
              </a:rPr>
              <a:t>Our</a:t>
            </a:r>
            <a:r>
              <a:rPr sz="4000" spc="-70" dirty="0">
                <a:latin typeface="Roboto"/>
                <a:cs typeface="Roboto"/>
              </a:rPr>
              <a:t> </a:t>
            </a:r>
            <a:r>
              <a:rPr sz="4000" spc="-265" dirty="0">
                <a:latin typeface="Roboto"/>
                <a:cs typeface="Roboto"/>
              </a:rPr>
              <a:t>data</a:t>
            </a:r>
            <a:r>
              <a:rPr sz="4000" spc="-65" dirty="0">
                <a:latin typeface="Roboto"/>
                <a:cs typeface="Roboto"/>
              </a:rPr>
              <a:t> </a:t>
            </a:r>
            <a:r>
              <a:rPr sz="4000" spc="-235" dirty="0">
                <a:latin typeface="Roboto"/>
                <a:cs typeface="Roboto"/>
              </a:rPr>
              <a:t>set</a:t>
            </a:r>
            <a:r>
              <a:rPr sz="4000" spc="-65" dirty="0">
                <a:latin typeface="Roboto"/>
                <a:cs typeface="Roboto"/>
              </a:rPr>
              <a:t> </a:t>
            </a:r>
            <a:r>
              <a:rPr sz="4000" spc="-260" dirty="0">
                <a:latin typeface="Roboto"/>
                <a:cs typeface="Roboto"/>
              </a:rPr>
              <a:t>contain</a:t>
            </a:r>
            <a:r>
              <a:rPr sz="4000" spc="-65" dirty="0">
                <a:latin typeface="Roboto"/>
                <a:cs typeface="Roboto"/>
              </a:rPr>
              <a:t> </a:t>
            </a:r>
            <a:r>
              <a:rPr sz="4000" spc="-300" dirty="0">
                <a:latin typeface="Roboto"/>
                <a:cs typeface="Roboto"/>
              </a:rPr>
              <a:t>NANs</a:t>
            </a:r>
            <a:r>
              <a:rPr sz="4000" spc="-70" dirty="0">
                <a:latin typeface="Roboto"/>
                <a:cs typeface="Roboto"/>
              </a:rPr>
              <a:t> </a:t>
            </a:r>
            <a:r>
              <a:rPr sz="4000" spc="-275" dirty="0">
                <a:latin typeface="Roboto"/>
                <a:cs typeface="Roboto"/>
              </a:rPr>
              <a:t>only</a:t>
            </a:r>
            <a:r>
              <a:rPr sz="4000" spc="-65" dirty="0">
                <a:latin typeface="Roboto"/>
                <a:cs typeface="Roboto"/>
              </a:rPr>
              <a:t> </a:t>
            </a:r>
            <a:r>
              <a:rPr sz="4000" spc="-229" dirty="0">
                <a:latin typeface="Roboto"/>
                <a:cs typeface="Roboto"/>
              </a:rPr>
              <a:t>in</a:t>
            </a:r>
            <a:r>
              <a:rPr sz="4000" spc="-65" dirty="0">
                <a:latin typeface="Roboto"/>
                <a:cs typeface="Roboto"/>
              </a:rPr>
              <a:t> </a:t>
            </a:r>
            <a:r>
              <a:rPr sz="4000" spc="-235" dirty="0">
                <a:latin typeface="Roboto"/>
                <a:cs typeface="Roboto"/>
              </a:rPr>
              <a:t>Price</a:t>
            </a:r>
            <a:r>
              <a:rPr sz="4000" spc="-65" dirty="0">
                <a:latin typeface="Roboto"/>
                <a:cs typeface="Roboto"/>
              </a:rPr>
              <a:t> </a:t>
            </a:r>
            <a:r>
              <a:rPr sz="4000" spc="-290" dirty="0">
                <a:latin typeface="Roboto"/>
                <a:cs typeface="Roboto"/>
              </a:rPr>
              <a:t>column.</a:t>
            </a:r>
            <a:endParaRPr sz="4000">
              <a:latin typeface="Roboto"/>
              <a:cs typeface="Roboto"/>
            </a:endParaRPr>
          </a:p>
          <a:p>
            <a:pPr>
              <a:lnSpc>
                <a:spcPct val="100000"/>
              </a:lnSpc>
              <a:spcBef>
                <a:spcPts val="1495"/>
              </a:spcBef>
            </a:pPr>
            <a:endParaRPr sz="4000">
              <a:latin typeface="Roboto"/>
              <a:cs typeface="Roboto"/>
            </a:endParaRPr>
          </a:p>
          <a:p>
            <a:pPr algn="ctr">
              <a:lnSpc>
                <a:spcPct val="100000"/>
              </a:lnSpc>
            </a:pPr>
            <a:r>
              <a:rPr sz="4000" spc="-310" dirty="0">
                <a:latin typeface="Roboto"/>
                <a:cs typeface="Roboto"/>
              </a:rPr>
              <a:t>The</a:t>
            </a:r>
            <a:r>
              <a:rPr sz="4000" spc="-80" dirty="0">
                <a:latin typeface="Roboto"/>
                <a:cs typeface="Roboto"/>
              </a:rPr>
              <a:t> </a:t>
            </a:r>
            <a:r>
              <a:rPr sz="4000" spc="-290" dirty="0">
                <a:latin typeface="Roboto"/>
                <a:cs typeface="Roboto"/>
              </a:rPr>
              <a:t>count</a:t>
            </a:r>
            <a:r>
              <a:rPr sz="4000" spc="-75" dirty="0">
                <a:latin typeface="Roboto"/>
                <a:cs typeface="Roboto"/>
              </a:rPr>
              <a:t> </a:t>
            </a:r>
            <a:r>
              <a:rPr sz="4000" spc="-170" dirty="0">
                <a:latin typeface="Roboto"/>
                <a:cs typeface="Roboto"/>
              </a:rPr>
              <a:t>of</a:t>
            </a:r>
            <a:r>
              <a:rPr sz="4000" spc="-80" dirty="0">
                <a:latin typeface="Roboto"/>
                <a:cs typeface="Roboto"/>
              </a:rPr>
              <a:t> </a:t>
            </a:r>
            <a:r>
              <a:rPr sz="4000" spc="-300" dirty="0">
                <a:latin typeface="Roboto"/>
                <a:cs typeface="Roboto"/>
              </a:rPr>
              <a:t>NANs</a:t>
            </a:r>
            <a:r>
              <a:rPr sz="4000" spc="-75" dirty="0">
                <a:latin typeface="Roboto"/>
                <a:cs typeface="Roboto"/>
              </a:rPr>
              <a:t> </a:t>
            </a:r>
            <a:r>
              <a:rPr sz="4000" spc="-145" dirty="0">
                <a:latin typeface="Roboto"/>
                <a:cs typeface="Roboto"/>
              </a:rPr>
              <a:t>is:</a:t>
            </a:r>
            <a:r>
              <a:rPr sz="4000" spc="-75" dirty="0">
                <a:latin typeface="Roboto"/>
                <a:cs typeface="Roboto"/>
              </a:rPr>
              <a:t> </a:t>
            </a:r>
            <a:r>
              <a:rPr sz="4000" spc="-310" dirty="0">
                <a:latin typeface="Roboto"/>
                <a:cs typeface="Roboto"/>
              </a:rPr>
              <a:t>55095</a:t>
            </a:r>
            <a:endParaRPr sz="4000">
              <a:latin typeface="Roboto"/>
              <a:cs typeface="Roboto"/>
            </a:endParaRPr>
          </a:p>
          <a:p>
            <a:pPr>
              <a:lnSpc>
                <a:spcPct val="100000"/>
              </a:lnSpc>
              <a:spcBef>
                <a:spcPts val="1500"/>
              </a:spcBef>
            </a:pPr>
            <a:endParaRPr sz="4000">
              <a:latin typeface="Roboto"/>
              <a:cs typeface="Roboto"/>
            </a:endParaRPr>
          </a:p>
          <a:p>
            <a:pPr algn="ctr">
              <a:lnSpc>
                <a:spcPct val="100000"/>
              </a:lnSpc>
            </a:pPr>
            <a:r>
              <a:rPr sz="4000" spc="-310" dirty="0">
                <a:latin typeface="Roboto"/>
                <a:cs typeface="Roboto"/>
              </a:rPr>
              <a:t>The</a:t>
            </a:r>
            <a:r>
              <a:rPr sz="4000" spc="-70" dirty="0">
                <a:latin typeface="Roboto"/>
                <a:cs typeface="Roboto"/>
              </a:rPr>
              <a:t> </a:t>
            </a:r>
            <a:r>
              <a:rPr sz="4000" spc="-300" dirty="0">
                <a:latin typeface="Roboto"/>
                <a:cs typeface="Roboto"/>
              </a:rPr>
              <a:t>NANs</a:t>
            </a:r>
            <a:r>
              <a:rPr sz="4000" spc="-65" dirty="0">
                <a:latin typeface="Roboto"/>
                <a:cs typeface="Roboto"/>
              </a:rPr>
              <a:t> </a:t>
            </a:r>
            <a:r>
              <a:rPr sz="4000" spc="-195" dirty="0">
                <a:latin typeface="Roboto"/>
                <a:cs typeface="Roboto"/>
              </a:rPr>
              <a:t>is</a:t>
            </a:r>
            <a:r>
              <a:rPr sz="4000" spc="-65" dirty="0">
                <a:latin typeface="Roboto"/>
                <a:cs typeface="Roboto"/>
              </a:rPr>
              <a:t> </a:t>
            </a:r>
            <a:r>
              <a:rPr sz="4000" spc="-145" dirty="0">
                <a:latin typeface="Roboto"/>
                <a:cs typeface="Roboto"/>
              </a:rPr>
              <a:t>filled</a:t>
            </a:r>
            <a:r>
              <a:rPr sz="4000" spc="-70" dirty="0">
                <a:latin typeface="Roboto"/>
                <a:cs typeface="Roboto"/>
              </a:rPr>
              <a:t> </a:t>
            </a:r>
            <a:r>
              <a:rPr sz="4000" spc="-275" dirty="0">
                <a:latin typeface="Roboto"/>
                <a:cs typeface="Roboto"/>
              </a:rPr>
              <a:t>with</a:t>
            </a:r>
            <a:r>
              <a:rPr sz="4000" spc="-65" dirty="0">
                <a:latin typeface="Roboto"/>
                <a:cs typeface="Roboto"/>
              </a:rPr>
              <a:t> </a:t>
            </a:r>
            <a:r>
              <a:rPr sz="4000" spc="-260" dirty="0">
                <a:latin typeface="Roboto"/>
                <a:cs typeface="Roboto"/>
              </a:rPr>
              <a:t>the</a:t>
            </a:r>
            <a:r>
              <a:rPr sz="4000" spc="-65" dirty="0">
                <a:latin typeface="Roboto"/>
                <a:cs typeface="Roboto"/>
              </a:rPr>
              <a:t> </a:t>
            </a:r>
            <a:r>
              <a:rPr sz="4000" spc="-310" dirty="0">
                <a:latin typeface="Roboto"/>
                <a:cs typeface="Roboto"/>
              </a:rPr>
              <a:t>median</a:t>
            </a:r>
            <a:r>
              <a:rPr sz="4000" spc="-70" dirty="0">
                <a:latin typeface="Roboto"/>
                <a:cs typeface="Roboto"/>
              </a:rPr>
              <a:t> </a:t>
            </a:r>
            <a:r>
              <a:rPr sz="4000" spc="-170" dirty="0">
                <a:latin typeface="Roboto"/>
                <a:cs typeface="Roboto"/>
              </a:rPr>
              <a:t>of</a:t>
            </a:r>
            <a:r>
              <a:rPr sz="4000" spc="-65" dirty="0">
                <a:latin typeface="Roboto"/>
                <a:cs typeface="Roboto"/>
              </a:rPr>
              <a:t> </a:t>
            </a:r>
            <a:r>
              <a:rPr sz="4000" spc="-254" dirty="0">
                <a:latin typeface="Roboto"/>
                <a:cs typeface="Roboto"/>
              </a:rPr>
              <a:t>other</a:t>
            </a:r>
            <a:r>
              <a:rPr sz="4000" spc="-65" dirty="0">
                <a:latin typeface="Roboto"/>
                <a:cs typeface="Roboto"/>
              </a:rPr>
              <a:t> </a:t>
            </a:r>
            <a:r>
              <a:rPr sz="4000" spc="-160" dirty="0">
                <a:latin typeface="Roboto"/>
                <a:cs typeface="Roboto"/>
              </a:rPr>
              <a:t>values.</a:t>
            </a:r>
            <a:endParaRPr sz="4000">
              <a:latin typeface="Roboto"/>
              <a:cs typeface="Roboto"/>
            </a:endParaRPr>
          </a:p>
        </p:txBody>
      </p:sp>
      <p:sp>
        <p:nvSpPr>
          <p:cNvPr id="4" name="object 4"/>
          <p:cNvSpPr txBox="1">
            <a:spLocks noGrp="1"/>
          </p:cNvSpPr>
          <p:nvPr>
            <p:ph type="title"/>
          </p:nvPr>
        </p:nvSpPr>
        <p:spPr>
          <a:xfrm>
            <a:off x="5850473" y="800103"/>
            <a:ext cx="6587490" cy="787400"/>
          </a:xfrm>
          <a:prstGeom prst="rect">
            <a:avLst/>
          </a:prstGeom>
        </p:spPr>
        <p:txBody>
          <a:bodyPr vert="horz" wrap="square" lIns="0" tIns="12700" rIns="0" bIns="0" rtlCol="0">
            <a:spAutoFit/>
          </a:bodyPr>
          <a:lstStyle/>
          <a:p>
            <a:pPr marL="12700">
              <a:lnSpc>
                <a:spcPct val="100000"/>
              </a:lnSpc>
              <a:spcBef>
                <a:spcPts val="100"/>
              </a:spcBef>
              <a:tabLst>
                <a:tab pos="2670175" algn="l"/>
                <a:tab pos="4226560" algn="l"/>
              </a:tabLst>
            </a:pPr>
            <a:r>
              <a:rPr spc="155" dirty="0">
                <a:latin typeface="Roboto"/>
                <a:cs typeface="Roboto"/>
              </a:rPr>
              <a:t>FILLIN</a:t>
            </a:r>
            <a:r>
              <a:rPr spc="-350" dirty="0">
                <a:latin typeface="Roboto"/>
                <a:cs typeface="Roboto"/>
              </a:rPr>
              <a:t>G</a:t>
            </a:r>
            <a:r>
              <a:rPr dirty="0">
                <a:latin typeface="Roboto"/>
                <a:cs typeface="Roboto"/>
              </a:rPr>
              <a:t>	</a:t>
            </a:r>
            <a:r>
              <a:rPr spc="140" dirty="0">
                <a:latin typeface="Roboto"/>
                <a:cs typeface="Roboto"/>
              </a:rPr>
              <a:t>NA</a:t>
            </a:r>
            <a:r>
              <a:rPr spc="-365" dirty="0">
                <a:latin typeface="Roboto"/>
                <a:cs typeface="Roboto"/>
              </a:rPr>
              <a:t>N</a:t>
            </a:r>
            <a:r>
              <a:rPr dirty="0">
                <a:latin typeface="Roboto"/>
                <a:cs typeface="Roboto"/>
              </a:rPr>
              <a:t>	</a:t>
            </a:r>
            <a:r>
              <a:rPr spc="70" dirty="0">
                <a:latin typeface="Roboto"/>
                <a:cs typeface="Roboto"/>
              </a:rPr>
              <a:t>VALUE</a:t>
            </a:r>
            <a:r>
              <a:rPr spc="-434" dirty="0">
                <a:latin typeface="Roboto"/>
                <a:cs typeface="Roboto"/>
              </a:rPr>
              <a: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700" rIns="0" bIns="0" rtlCol="0">
            <a:spAutoFit/>
          </a:bodyPr>
          <a:lstStyle/>
          <a:p>
            <a:pPr marL="12065" marR="5080" indent="-635" algn="ctr">
              <a:lnSpc>
                <a:spcPct val="115599"/>
              </a:lnSpc>
              <a:spcBef>
                <a:spcPts val="100"/>
              </a:spcBef>
            </a:pPr>
            <a:r>
              <a:rPr spc="-120" dirty="0"/>
              <a:t>After</a:t>
            </a:r>
            <a:r>
              <a:rPr spc="-85" dirty="0"/>
              <a:t> </a:t>
            </a:r>
            <a:r>
              <a:rPr spc="-220" dirty="0"/>
              <a:t>applying</a:t>
            </a:r>
            <a:r>
              <a:rPr spc="-60" dirty="0"/>
              <a:t> </a:t>
            </a:r>
            <a:r>
              <a:rPr spc="-340" dirty="0"/>
              <a:t>RFE</a:t>
            </a:r>
            <a:r>
              <a:rPr spc="-60" dirty="0"/>
              <a:t> </a:t>
            </a:r>
            <a:r>
              <a:rPr spc="-335" dirty="0"/>
              <a:t>we</a:t>
            </a:r>
            <a:r>
              <a:rPr spc="-60" dirty="0"/>
              <a:t> </a:t>
            </a:r>
            <a:r>
              <a:rPr spc="-204" dirty="0"/>
              <a:t>get</a:t>
            </a:r>
            <a:r>
              <a:rPr spc="-60" dirty="0"/>
              <a:t> </a:t>
            </a:r>
            <a:r>
              <a:rPr spc="-235" dirty="0"/>
              <a:t>our</a:t>
            </a:r>
            <a:r>
              <a:rPr spc="-60" dirty="0"/>
              <a:t> </a:t>
            </a:r>
            <a:r>
              <a:rPr spc="-254" dirty="0"/>
              <a:t>25</a:t>
            </a:r>
            <a:r>
              <a:rPr spc="-60" dirty="0"/>
              <a:t> </a:t>
            </a:r>
            <a:r>
              <a:rPr spc="-210" dirty="0"/>
              <a:t>best</a:t>
            </a:r>
            <a:r>
              <a:rPr spc="-60" dirty="0"/>
              <a:t> </a:t>
            </a:r>
            <a:r>
              <a:rPr spc="-190" dirty="0"/>
              <a:t>features</a:t>
            </a:r>
            <a:r>
              <a:rPr spc="-60" dirty="0"/>
              <a:t> </a:t>
            </a:r>
            <a:r>
              <a:rPr spc="-240" dirty="0"/>
              <a:t>but</a:t>
            </a:r>
            <a:r>
              <a:rPr spc="-60" dirty="0"/>
              <a:t> </a:t>
            </a:r>
            <a:r>
              <a:rPr spc="-30" dirty="0"/>
              <a:t>still,</a:t>
            </a:r>
            <a:r>
              <a:rPr spc="-60" dirty="0"/>
              <a:t> </a:t>
            </a:r>
            <a:r>
              <a:rPr spc="-10" dirty="0"/>
              <a:t>there </a:t>
            </a:r>
            <a:r>
              <a:rPr spc="-204" dirty="0"/>
              <a:t>are</a:t>
            </a:r>
            <a:r>
              <a:rPr spc="-55" dirty="0"/>
              <a:t> </a:t>
            </a:r>
            <a:r>
              <a:rPr spc="-365" dirty="0"/>
              <a:t>many</a:t>
            </a:r>
            <a:r>
              <a:rPr spc="-55" dirty="0"/>
              <a:t> </a:t>
            </a:r>
            <a:r>
              <a:rPr spc="-190" dirty="0"/>
              <a:t>features</a:t>
            </a:r>
            <a:r>
              <a:rPr spc="-50" dirty="0"/>
              <a:t> </a:t>
            </a:r>
            <a:r>
              <a:rPr spc="-265" dirty="0"/>
              <a:t>which</a:t>
            </a:r>
            <a:r>
              <a:rPr spc="-55" dirty="0"/>
              <a:t> </a:t>
            </a:r>
            <a:r>
              <a:rPr spc="-245" dirty="0"/>
              <a:t>do</a:t>
            </a:r>
            <a:r>
              <a:rPr spc="-55" dirty="0"/>
              <a:t> </a:t>
            </a:r>
            <a:r>
              <a:rPr spc="-220" dirty="0"/>
              <a:t>not</a:t>
            </a:r>
            <a:r>
              <a:rPr spc="-50" dirty="0"/>
              <a:t> </a:t>
            </a:r>
            <a:r>
              <a:rPr spc="-135" dirty="0"/>
              <a:t>affect</a:t>
            </a:r>
            <a:r>
              <a:rPr spc="-55" dirty="0"/>
              <a:t> </a:t>
            </a:r>
            <a:r>
              <a:rPr spc="-220" dirty="0"/>
              <a:t>the</a:t>
            </a:r>
            <a:r>
              <a:rPr spc="-50" dirty="0"/>
              <a:t> </a:t>
            </a:r>
            <a:r>
              <a:rPr spc="-170" dirty="0"/>
              <a:t>price</a:t>
            </a:r>
            <a:r>
              <a:rPr spc="-55" dirty="0"/>
              <a:t> </a:t>
            </a:r>
            <a:r>
              <a:rPr spc="-160" dirty="0"/>
              <a:t>directly</a:t>
            </a:r>
            <a:r>
              <a:rPr spc="-55" dirty="0"/>
              <a:t> </a:t>
            </a:r>
            <a:r>
              <a:rPr spc="-235" dirty="0"/>
              <a:t>so</a:t>
            </a:r>
            <a:r>
              <a:rPr spc="-50" dirty="0"/>
              <a:t> </a:t>
            </a:r>
            <a:r>
              <a:rPr spc="-360" dirty="0"/>
              <a:t>we </a:t>
            </a:r>
            <a:r>
              <a:rPr spc="-229" dirty="0"/>
              <a:t>drop</a:t>
            </a:r>
            <a:r>
              <a:rPr spc="-45" dirty="0"/>
              <a:t> </a:t>
            </a:r>
            <a:r>
              <a:rPr spc="-225" dirty="0"/>
              <a:t>those</a:t>
            </a:r>
            <a:r>
              <a:rPr spc="-45" dirty="0"/>
              <a:t> </a:t>
            </a:r>
            <a:r>
              <a:rPr spc="-190" dirty="0"/>
              <a:t>features</a:t>
            </a:r>
            <a:r>
              <a:rPr spc="-45" dirty="0"/>
              <a:t> </a:t>
            </a:r>
            <a:r>
              <a:rPr spc="-220" dirty="0"/>
              <a:t>according</a:t>
            </a:r>
            <a:r>
              <a:rPr spc="-45" dirty="0"/>
              <a:t> </a:t>
            </a:r>
            <a:r>
              <a:rPr spc="-160" dirty="0"/>
              <a:t>to</a:t>
            </a:r>
            <a:r>
              <a:rPr spc="-45" dirty="0"/>
              <a:t> </a:t>
            </a:r>
            <a:r>
              <a:rPr dirty="0"/>
              <a:t>it.</a:t>
            </a:r>
            <a:r>
              <a:rPr spc="-45" dirty="0"/>
              <a:t> </a:t>
            </a:r>
            <a:r>
              <a:rPr spc="-240" dirty="0"/>
              <a:t>And</a:t>
            </a:r>
            <a:r>
              <a:rPr spc="-45" dirty="0"/>
              <a:t> </a:t>
            </a:r>
            <a:r>
              <a:rPr spc="-185" dirty="0"/>
              <a:t>eight</a:t>
            </a:r>
            <a:r>
              <a:rPr spc="-45" dirty="0"/>
              <a:t> </a:t>
            </a:r>
            <a:r>
              <a:rPr spc="-20" dirty="0"/>
              <a:t>features </a:t>
            </a:r>
            <a:r>
              <a:rPr spc="-250" dirty="0"/>
              <a:t>remained</a:t>
            </a:r>
            <a:r>
              <a:rPr spc="-55" dirty="0"/>
              <a:t> </a:t>
            </a:r>
            <a:r>
              <a:rPr spc="-135" dirty="0"/>
              <a:t>in</a:t>
            </a:r>
            <a:r>
              <a:rPr spc="-55" dirty="0"/>
              <a:t> </a:t>
            </a:r>
            <a:r>
              <a:rPr spc="-235" dirty="0"/>
              <a:t>our</a:t>
            </a:r>
            <a:r>
              <a:rPr spc="-50" dirty="0"/>
              <a:t> </a:t>
            </a:r>
            <a:r>
              <a:rPr spc="-25" dirty="0"/>
              <a:t>dataset.</a:t>
            </a:r>
          </a:p>
        </p:txBody>
      </p:sp>
      <p:sp>
        <p:nvSpPr>
          <p:cNvPr id="3" name="object 3"/>
          <p:cNvSpPr txBox="1">
            <a:spLocks noGrp="1"/>
          </p:cNvSpPr>
          <p:nvPr>
            <p:ph type="title"/>
          </p:nvPr>
        </p:nvSpPr>
        <p:spPr>
          <a:xfrm>
            <a:off x="3886200" y="800103"/>
            <a:ext cx="9245064" cy="787400"/>
          </a:xfrm>
          <a:prstGeom prst="rect">
            <a:avLst/>
          </a:prstGeom>
        </p:spPr>
        <p:txBody>
          <a:bodyPr vert="horz" wrap="square" lIns="0" tIns="12700" rIns="0" bIns="0" rtlCol="0">
            <a:spAutoFit/>
          </a:bodyPr>
          <a:lstStyle/>
          <a:p>
            <a:pPr marL="12700">
              <a:lnSpc>
                <a:spcPct val="100000"/>
              </a:lnSpc>
              <a:spcBef>
                <a:spcPts val="100"/>
              </a:spcBef>
              <a:tabLst>
                <a:tab pos="1913889" algn="l"/>
                <a:tab pos="4853305" algn="l"/>
              </a:tabLst>
            </a:pPr>
            <a:r>
              <a:rPr spc="105" dirty="0"/>
              <a:t>DRO</a:t>
            </a:r>
            <a:r>
              <a:rPr spc="-400" dirty="0"/>
              <a:t>P</a:t>
            </a:r>
            <a:r>
              <a:rPr dirty="0"/>
              <a:t>	</a:t>
            </a:r>
            <a:r>
              <a:rPr lang="en-IN" dirty="0"/>
              <a:t> </a:t>
            </a:r>
            <a:r>
              <a:rPr spc="60" dirty="0"/>
              <a:t>USELES</a:t>
            </a:r>
            <a:r>
              <a:rPr spc="-445" dirty="0"/>
              <a:t>S</a:t>
            </a:r>
            <a:r>
              <a:rPr dirty="0"/>
              <a:t>	</a:t>
            </a:r>
            <a:r>
              <a:rPr spc="100" dirty="0"/>
              <a:t>FEATURE</a:t>
            </a:r>
            <a:r>
              <a:rPr spc="-405" dirty="0"/>
              <a:t>S</a:t>
            </a:r>
          </a:p>
        </p:txBody>
      </p:sp>
      <p:sp>
        <p:nvSpPr>
          <p:cNvPr id="4" name="object 4"/>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pic>
        <p:nvPicPr>
          <p:cNvPr id="3" name="object 3"/>
          <p:cNvPicPr/>
          <p:nvPr/>
        </p:nvPicPr>
        <p:blipFill>
          <a:blip r:embed="rId2" cstate="print"/>
          <a:stretch>
            <a:fillRect/>
          </a:stretch>
        </p:blipFill>
        <p:spPr>
          <a:xfrm>
            <a:off x="3321663" y="5653616"/>
            <a:ext cx="11684238" cy="3414615"/>
          </a:xfrm>
          <a:prstGeom prst="rect">
            <a:avLst/>
          </a:prstGeom>
        </p:spPr>
      </p:pic>
      <p:sp>
        <p:nvSpPr>
          <p:cNvPr id="4" name="object 4"/>
          <p:cNvSpPr txBox="1"/>
          <p:nvPr/>
        </p:nvSpPr>
        <p:spPr>
          <a:xfrm>
            <a:off x="1297565" y="2069718"/>
            <a:ext cx="15692755" cy="2501900"/>
          </a:xfrm>
          <a:prstGeom prst="rect">
            <a:avLst/>
          </a:prstGeom>
        </p:spPr>
        <p:txBody>
          <a:bodyPr vert="horz" wrap="square" lIns="0" tIns="12700" rIns="0" bIns="0" rtlCol="0">
            <a:spAutoFit/>
          </a:bodyPr>
          <a:lstStyle/>
          <a:p>
            <a:pPr marL="167640" marR="160020" algn="ctr">
              <a:lnSpc>
                <a:spcPct val="116100"/>
              </a:lnSpc>
              <a:spcBef>
                <a:spcPts val="100"/>
              </a:spcBef>
            </a:pPr>
            <a:r>
              <a:rPr sz="2800" spc="-265" dirty="0">
                <a:latin typeface="Roboto"/>
                <a:cs typeface="Roboto"/>
              </a:rPr>
              <a:t>Many</a:t>
            </a:r>
            <a:r>
              <a:rPr sz="2800" spc="-25" dirty="0">
                <a:latin typeface="Roboto"/>
                <a:cs typeface="Roboto"/>
              </a:rPr>
              <a:t> </a:t>
            </a:r>
            <a:r>
              <a:rPr sz="2800" spc="-190" dirty="0">
                <a:latin typeface="Roboto"/>
                <a:cs typeface="Roboto"/>
              </a:rPr>
              <a:t>times</a:t>
            </a:r>
            <a:r>
              <a:rPr sz="2800" spc="-20" dirty="0">
                <a:latin typeface="Roboto"/>
                <a:cs typeface="Roboto"/>
              </a:rPr>
              <a:t> </a:t>
            </a:r>
            <a:r>
              <a:rPr sz="2800" spc="-250" dirty="0">
                <a:latin typeface="Roboto"/>
                <a:cs typeface="Roboto"/>
              </a:rPr>
              <a:t>we</a:t>
            </a:r>
            <a:r>
              <a:rPr sz="2800" spc="-25" dirty="0">
                <a:latin typeface="Roboto"/>
                <a:cs typeface="Roboto"/>
              </a:rPr>
              <a:t> </a:t>
            </a:r>
            <a:r>
              <a:rPr sz="2800" spc="-204" dirty="0">
                <a:latin typeface="Roboto"/>
                <a:cs typeface="Roboto"/>
              </a:rPr>
              <a:t>use</a:t>
            </a:r>
            <a:r>
              <a:rPr sz="2800" spc="-20" dirty="0">
                <a:latin typeface="Roboto"/>
                <a:cs typeface="Roboto"/>
              </a:rPr>
              <a:t> </a:t>
            </a:r>
            <a:r>
              <a:rPr sz="2800" spc="-204" dirty="0">
                <a:latin typeface="Roboto"/>
                <a:cs typeface="Roboto"/>
              </a:rPr>
              <a:t>a</a:t>
            </a:r>
            <a:r>
              <a:rPr sz="2800" spc="-25" dirty="0">
                <a:latin typeface="Roboto"/>
                <a:cs typeface="Roboto"/>
              </a:rPr>
              <a:t> </a:t>
            </a:r>
            <a:r>
              <a:rPr sz="2800" spc="-225" dirty="0">
                <a:latin typeface="Roboto"/>
                <a:cs typeface="Roboto"/>
              </a:rPr>
              <a:t>method</a:t>
            </a:r>
            <a:r>
              <a:rPr sz="2800" spc="-20" dirty="0">
                <a:latin typeface="Roboto"/>
                <a:cs typeface="Roboto"/>
              </a:rPr>
              <a:t> </a:t>
            </a:r>
            <a:r>
              <a:rPr sz="2800" spc="-155" dirty="0">
                <a:latin typeface="Roboto"/>
                <a:cs typeface="Roboto"/>
              </a:rPr>
              <a:t>called</a:t>
            </a:r>
            <a:r>
              <a:rPr sz="2800" spc="-25" dirty="0">
                <a:latin typeface="Roboto"/>
                <a:cs typeface="Roboto"/>
              </a:rPr>
              <a:t> </a:t>
            </a:r>
            <a:r>
              <a:rPr sz="2800" spc="-190" dirty="0">
                <a:latin typeface="Roboto"/>
                <a:cs typeface="Roboto"/>
              </a:rPr>
              <a:t>data</a:t>
            </a:r>
            <a:r>
              <a:rPr sz="2800" spc="-20" dirty="0">
                <a:latin typeface="Roboto"/>
                <a:cs typeface="Roboto"/>
              </a:rPr>
              <a:t> </a:t>
            </a:r>
            <a:r>
              <a:rPr sz="2800" spc="-210" dirty="0">
                <a:latin typeface="Roboto"/>
                <a:cs typeface="Roboto"/>
              </a:rPr>
              <a:t>smoothing</a:t>
            </a:r>
            <a:r>
              <a:rPr sz="2800" spc="-25" dirty="0">
                <a:latin typeface="Roboto"/>
                <a:cs typeface="Roboto"/>
              </a:rPr>
              <a:t> </a:t>
            </a:r>
            <a:r>
              <a:rPr sz="2800" spc="-160" dirty="0">
                <a:latin typeface="Roboto"/>
                <a:cs typeface="Roboto"/>
              </a:rPr>
              <a:t>to</a:t>
            </a:r>
            <a:r>
              <a:rPr sz="2800" spc="-20" dirty="0">
                <a:latin typeface="Roboto"/>
                <a:cs typeface="Roboto"/>
              </a:rPr>
              <a:t> </a:t>
            </a:r>
            <a:r>
              <a:rPr sz="2800" spc="-240" dirty="0">
                <a:latin typeface="Roboto"/>
                <a:cs typeface="Roboto"/>
              </a:rPr>
              <a:t>make</a:t>
            </a:r>
            <a:r>
              <a:rPr sz="2800" spc="-25" dirty="0">
                <a:latin typeface="Roboto"/>
                <a:cs typeface="Roboto"/>
              </a:rPr>
              <a:t> </a:t>
            </a:r>
            <a:r>
              <a:rPr sz="2800" spc="-180" dirty="0">
                <a:latin typeface="Roboto"/>
                <a:cs typeface="Roboto"/>
              </a:rPr>
              <a:t>the</a:t>
            </a:r>
            <a:r>
              <a:rPr sz="2800" spc="-20" dirty="0">
                <a:latin typeface="Roboto"/>
                <a:cs typeface="Roboto"/>
              </a:rPr>
              <a:t> </a:t>
            </a:r>
            <a:r>
              <a:rPr sz="2800" spc="-190" dirty="0">
                <a:latin typeface="Roboto"/>
                <a:cs typeface="Roboto"/>
              </a:rPr>
              <a:t>data</a:t>
            </a:r>
            <a:r>
              <a:rPr sz="2800" spc="-25" dirty="0">
                <a:latin typeface="Roboto"/>
                <a:cs typeface="Roboto"/>
              </a:rPr>
              <a:t> </a:t>
            </a:r>
            <a:r>
              <a:rPr sz="2800" spc="-160" dirty="0">
                <a:latin typeface="Roboto"/>
                <a:cs typeface="Roboto"/>
              </a:rPr>
              <a:t>proper.</a:t>
            </a:r>
            <a:r>
              <a:rPr sz="2800" spc="-20" dirty="0">
                <a:latin typeface="Roboto"/>
                <a:cs typeface="Roboto"/>
              </a:rPr>
              <a:t> </a:t>
            </a:r>
            <a:r>
              <a:rPr sz="2800" spc="-210" dirty="0">
                <a:latin typeface="Roboto"/>
                <a:cs typeface="Roboto"/>
              </a:rPr>
              <a:t>During</a:t>
            </a:r>
            <a:r>
              <a:rPr sz="2800" spc="-25" dirty="0">
                <a:latin typeface="Roboto"/>
                <a:cs typeface="Roboto"/>
              </a:rPr>
              <a:t> </a:t>
            </a:r>
            <a:r>
              <a:rPr sz="2800" spc="-160" dirty="0">
                <a:latin typeface="Roboto"/>
                <a:cs typeface="Roboto"/>
              </a:rPr>
              <a:t>this</a:t>
            </a:r>
            <a:r>
              <a:rPr sz="2800" spc="-20" dirty="0">
                <a:latin typeface="Roboto"/>
                <a:cs typeface="Roboto"/>
              </a:rPr>
              <a:t> </a:t>
            </a:r>
            <a:r>
              <a:rPr sz="2800" spc="-170" dirty="0">
                <a:latin typeface="Roboto"/>
                <a:cs typeface="Roboto"/>
              </a:rPr>
              <a:t>process,</a:t>
            </a:r>
            <a:r>
              <a:rPr sz="2800" spc="-25" dirty="0">
                <a:latin typeface="Roboto"/>
                <a:cs typeface="Roboto"/>
              </a:rPr>
              <a:t> </a:t>
            </a:r>
            <a:r>
              <a:rPr sz="2800" spc="-250" dirty="0">
                <a:latin typeface="Roboto"/>
                <a:cs typeface="Roboto"/>
              </a:rPr>
              <a:t>we</a:t>
            </a:r>
            <a:r>
              <a:rPr sz="2800" spc="-20" dirty="0">
                <a:latin typeface="Roboto"/>
                <a:cs typeface="Roboto"/>
              </a:rPr>
              <a:t> </a:t>
            </a:r>
            <a:r>
              <a:rPr sz="2800" spc="-155" dirty="0">
                <a:latin typeface="Roboto"/>
                <a:cs typeface="Roboto"/>
              </a:rPr>
              <a:t>define</a:t>
            </a:r>
            <a:r>
              <a:rPr sz="2800" spc="-25" dirty="0">
                <a:latin typeface="Roboto"/>
                <a:cs typeface="Roboto"/>
              </a:rPr>
              <a:t> </a:t>
            </a:r>
            <a:r>
              <a:rPr sz="2800" spc="-50" dirty="0">
                <a:latin typeface="Roboto"/>
                <a:cs typeface="Roboto"/>
              </a:rPr>
              <a:t>a </a:t>
            </a:r>
            <a:r>
              <a:rPr sz="2800" spc="-200" dirty="0">
                <a:latin typeface="Roboto"/>
                <a:cs typeface="Roboto"/>
              </a:rPr>
              <a:t>range</a:t>
            </a:r>
            <a:r>
              <a:rPr sz="2800" spc="-35" dirty="0">
                <a:latin typeface="Roboto"/>
                <a:cs typeface="Roboto"/>
              </a:rPr>
              <a:t> </a:t>
            </a:r>
            <a:r>
              <a:rPr sz="2800" spc="-170" dirty="0">
                <a:latin typeface="Roboto"/>
                <a:cs typeface="Roboto"/>
              </a:rPr>
              <a:t>also</a:t>
            </a:r>
            <a:r>
              <a:rPr sz="2800" spc="-30" dirty="0">
                <a:latin typeface="Roboto"/>
                <a:cs typeface="Roboto"/>
              </a:rPr>
              <a:t> </a:t>
            </a:r>
            <a:r>
              <a:rPr sz="2800" spc="-155" dirty="0">
                <a:latin typeface="Roboto"/>
                <a:cs typeface="Roboto"/>
              </a:rPr>
              <a:t>called</a:t>
            </a:r>
            <a:r>
              <a:rPr sz="2800" spc="-30" dirty="0">
                <a:latin typeface="Roboto"/>
                <a:cs typeface="Roboto"/>
              </a:rPr>
              <a:t> </a:t>
            </a:r>
            <a:r>
              <a:rPr sz="2800" spc="-185" dirty="0">
                <a:latin typeface="Roboto"/>
                <a:cs typeface="Roboto"/>
              </a:rPr>
              <a:t>bin</a:t>
            </a:r>
            <a:r>
              <a:rPr sz="2800" spc="-30" dirty="0">
                <a:latin typeface="Roboto"/>
                <a:cs typeface="Roboto"/>
              </a:rPr>
              <a:t> </a:t>
            </a:r>
            <a:r>
              <a:rPr sz="2800" spc="-225" dirty="0">
                <a:latin typeface="Roboto"/>
                <a:cs typeface="Roboto"/>
              </a:rPr>
              <a:t>and</a:t>
            </a:r>
            <a:r>
              <a:rPr sz="2800" spc="-35" dirty="0">
                <a:latin typeface="Roboto"/>
                <a:cs typeface="Roboto"/>
              </a:rPr>
              <a:t> </a:t>
            </a:r>
            <a:r>
              <a:rPr sz="2800" spc="-240" dirty="0">
                <a:latin typeface="Roboto"/>
                <a:cs typeface="Roboto"/>
              </a:rPr>
              <a:t>any</a:t>
            </a:r>
            <a:r>
              <a:rPr sz="2800" spc="-30" dirty="0">
                <a:latin typeface="Roboto"/>
                <a:cs typeface="Roboto"/>
              </a:rPr>
              <a:t> </a:t>
            </a:r>
            <a:r>
              <a:rPr sz="2800" spc="-190" dirty="0">
                <a:latin typeface="Roboto"/>
                <a:cs typeface="Roboto"/>
              </a:rPr>
              <a:t>data</a:t>
            </a:r>
            <a:r>
              <a:rPr sz="2800" spc="-30" dirty="0">
                <a:latin typeface="Roboto"/>
                <a:cs typeface="Roboto"/>
              </a:rPr>
              <a:t> </a:t>
            </a:r>
            <a:r>
              <a:rPr sz="2800" spc="-190" dirty="0">
                <a:latin typeface="Roboto"/>
                <a:cs typeface="Roboto"/>
              </a:rPr>
              <a:t>value</a:t>
            </a:r>
            <a:r>
              <a:rPr sz="2800" spc="-30" dirty="0">
                <a:latin typeface="Roboto"/>
                <a:cs typeface="Roboto"/>
              </a:rPr>
              <a:t> </a:t>
            </a:r>
            <a:r>
              <a:rPr sz="2800" spc="-180" dirty="0">
                <a:latin typeface="Roboto"/>
                <a:cs typeface="Roboto"/>
              </a:rPr>
              <a:t>within</a:t>
            </a:r>
            <a:r>
              <a:rPr sz="2800" spc="-30" dirty="0">
                <a:latin typeface="Roboto"/>
                <a:cs typeface="Roboto"/>
              </a:rPr>
              <a:t> </a:t>
            </a:r>
            <a:r>
              <a:rPr sz="2800" spc="-180" dirty="0">
                <a:latin typeface="Roboto"/>
                <a:cs typeface="Roboto"/>
              </a:rPr>
              <a:t>the</a:t>
            </a:r>
            <a:r>
              <a:rPr sz="2800" spc="-35" dirty="0">
                <a:latin typeface="Roboto"/>
                <a:cs typeface="Roboto"/>
              </a:rPr>
              <a:t> </a:t>
            </a:r>
            <a:r>
              <a:rPr sz="2800" spc="-200" dirty="0">
                <a:latin typeface="Roboto"/>
                <a:cs typeface="Roboto"/>
              </a:rPr>
              <a:t>range</a:t>
            </a:r>
            <a:r>
              <a:rPr sz="2800" spc="-30" dirty="0">
                <a:latin typeface="Roboto"/>
                <a:cs typeface="Roboto"/>
              </a:rPr>
              <a:t> </a:t>
            </a:r>
            <a:r>
              <a:rPr sz="2800" spc="-130" dirty="0">
                <a:latin typeface="Roboto"/>
                <a:cs typeface="Roboto"/>
              </a:rPr>
              <a:t>is</a:t>
            </a:r>
            <a:r>
              <a:rPr sz="2800" spc="-30" dirty="0">
                <a:latin typeface="Roboto"/>
                <a:cs typeface="Roboto"/>
              </a:rPr>
              <a:t> </a:t>
            </a:r>
            <a:r>
              <a:rPr sz="2800" spc="-245" dirty="0">
                <a:latin typeface="Roboto"/>
                <a:cs typeface="Roboto"/>
              </a:rPr>
              <a:t>made</a:t>
            </a:r>
            <a:r>
              <a:rPr sz="2800" spc="-30" dirty="0">
                <a:latin typeface="Roboto"/>
                <a:cs typeface="Roboto"/>
              </a:rPr>
              <a:t> </a:t>
            </a:r>
            <a:r>
              <a:rPr sz="2800" spc="-160" dirty="0">
                <a:latin typeface="Roboto"/>
                <a:cs typeface="Roboto"/>
              </a:rPr>
              <a:t>to</a:t>
            </a:r>
            <a:r>
              <a:rPr sz="2800" spc="-30" dirty="0">
                <a:latin typeface="Roboto"/>
                <a:cs typeface="Roboto"/>
              </a:rPr>
              <a:t> </a:t>
            </a:r>
            <a:r>
              <a:rPr sz="2800" spc="-60" dirty="0">
                <a:latin typeface="Roboto"/>
                <a:cs typeface="Roboto"/>
              </a:rPr>
              <a:t>fit</a:t>
            </a:r>
            <a:r>
              <a:rPr sz="2800" spc="-35" dirty="0">
                <a:latin typeface="Roboto"/>
                <a:cs typeface="Roboto"/>
              </a:rPr>
              <a:t> </a:t>
            </a:r>
            <a:r>
              <a:rPr sz="2800" spc="-160" dirty="0">
                <a:latin typeface="Roboto"/>
                <a:cs typeface="Roboto"/>
              </a:rPr>
              <a:t>into</a:t>
            </a:r>
            <a:r>
              <a:rPr sz="2800" spc="-30" dirty="0">
                <a:latin typeface="Roboto"/>
                <a:cs typeface="Roboto"/>
              </a:rPr>
              <a:t> </a:t>
            </a:r>
            <a:r>
              <a:rPr sz="2800" spc="-180" dirty="0">
                <a:latin typeface="Roboto"/>
                <a:cs typeface="Roboto"/>
              </a:rPr>
              <a:t>the</a:t>
            </a:r>
            <a:r>
              <a:rPr sz="2800" spc="-30" dirty="0">
                <a:latin typeface="Roboto"/>
                <a:cs typeface="Roboto"/>
              </a:rPr>
              <a:t> </a:t>
            </a:r>
            <a:r>
              <a:rPr sz="2800" spc="-140" dirty="0">
                <a:latin typeface="Roboto"/>
                <a:cs typeface="Roboto"/>
              </a:rPr>
              <a:t>bin.</a:t>
            </a:r>
            <a:r>
              <a:rPr sz="2800" spc="-30" dirty="0">
                <a:latin typeface="Roboto"/>
                <a:cs typeface="Roboto"/>
              </a:rPr>
              <a:t> </a:t>
            </a:r>
            <a:r>
              <a:rPr sz="2800" spc="-185" dirty="0">
                <a:latin typeface="Roboto"/>
                <a:cs typeface="Roboto"/>
              </a:rPr>
              <a:t>This</a:t>
            </a:r>
            <a:r>
              <a:rPr sz="2800" spc="-30" dirty="0">
                <a:latin typeface="Roboto"/>
                <a:cs typeface="Roboto"/>
              </a:rPr>
              <a:t> </a:t>
            </a:r>
            <a:r>
              <a:rPr sz="2800" spc="-130" dirty="0">
                <a:latin typeface="Roboto"/>
                <a:cs typeface="Roboto"/>
              </a:rPr>
              <a:t>is</a:t>
            </a:r>
            <a:r>
              <a:rPr sz="2800" spc="-35" dirty="0">
                <a:latin typeface="Roboto"/>
                <a:cs typeface="Roboto"/>
              </a:rPr>
              <a:t> </a:t>
            </a:r>
            <a:r>
              <a:rPr sz="2800" spc="-155" dirty="0">
                <a:latin typeface="Roboto"/>
                <a:cs typeface="Roboto"/>
              </a:rPr>
              <a:t>called</a:t>
            </a:r>
            <a:r>
              <a:rPr sz="2800" spc="-30" dirty="0">
                <a:latin typeface="Roboto"/>
                <a:cs typeface="Roboto"/>
              </a:rPr>
              <a:t> </a:t>
            </a:r>
            <a:r>
              <a:rPr sz="2800" spc="-180" dirty="0">
                <a:latin typeface="Roboto"/>
                <a:cs typeface="Roboto"/>
              </a:rPr>
              <a:t>the</a:t>
            </a:r>
            <a:r>
              <a:rPr sz="2800" spc="-30" dirty="0">
                <a:latin typeface="Roboto"/>
                <a:cs typeface="Roboto"/>
              </a:rPr>
              <a:t> </a:t>
            </a:r>
            <a:r>
              <a:rPr sz="2800" spc="-10" dirty="0">
                <a:latin typeface="Roboto"/>
                <a:cs typeface="Roboto"/>
              </a:rPr>
              <a:t>binning.</a:t>
            </a:r>
            <a:endParaRPr sz="2800">
              <a:latin typeface="Roboto"/>
              <a:cs typeface="Roboto"/>
            </a:endParaRPr>
          </a:p>
          <a:p>
            <a:pPr algn="ctr">
              <a:lnSpc>
                <a:spcPct val="100000"/>
              </a:lnSpc>
              <a:spcBef>
                <a:spcPts val="540"/>
              </a:spcBef>
            </a:pPr>
            <a:r>
              <a:rPr sz="2800" spc="-200" dirty="0">
                <a:latin typeface="Roboto"/>
                <a:cs typeface="Roboto"/>
              </a:rPr>
              <a:t>Binning</a:t>
            </a:r>
            <a:r>
              <a:rPr sz="2800" spc="-25" dirty="0">
                <a:latin typeface="Roboto"/>
                <a:cs typeface="Roboto"/>
              </a:rPr>
              <a:t> </a:t>
            </a:r>
            <a:r>
              <a:rPr sz="2800" spc="-130" dirty="0">
                <a:latin typeface="Roboto"/>
                <a:cs typeface="Roboto"/>
              </a:rPr>
              <a:t>is</a:t>
            </a:r>
            <a:r>
              <a:rPr sz="2800" spc="-25" dirty="0">
                <a:latin typeface="Roboto"/>
                <a:cs typeface="Roboto"/>
              </a:rPr>
              <a:t> </a:t>
            </a:r>
            <a:r>
              <a:rPr sz="2800" spc="-210" dirty="0">
                <a:latin typeface="Roboto"/>
                <a:cs typeface="Roboto"/>
              </a:rPr>
              <a:t>used</a:t>
            </a:r>
            <a:r>
              <a:rPr sz="2800" spc="-20" dirty="0">
                <a:latin typeface="Roboto"/>
                <a:cs typeface="Roboto"/>
              </a:rPr>
              <a:t> </a:t>
            </a:r>
            <a:r>
              <a:rPr sz="2800" spc="-160" dirty="0">
                <a:latin typeface="Roboto"/>
                <a:cs typeface="Roboto"/>
              </a:rPr>
              <a:t>to</a:t>
            </a:r>
            <a:r>
              <a:rPr sz="2800" spc="-25" dirty="0">
                <a:latin typeface="Roboto"/>
                <a:cs typeface="Roboto"/>
              </a:rPr>
              <a:t> </a:t>
            </a:r>
            <a:r>
              <a:rPr sz="2800" spc="-210" dirty="0">
                <a:latin typeface="Roboto"/>
                <a:cs typeface="Roboto"/>
              </a:rPr>
              <a:t>smoothing</a:t>
            </a:r>
            <a:r>
              <a:rPr sz="2800" spc="-25" dirty="0">
                <a:latin typeface="Roboto"/>
                <a:cs typeface="Roboto"/>
              </a:rPr>
              <a:t> </a:t>
            </a:r>
            <a:r>
              <a:rPr sz="2800" spc="-180" dirty="0">
                <a:latin typeface="Roboto"/>
                <a:cs typeface="Roboto"/>
              </a:rPr>
              <a:t>the</a:t>
            </a:r>
            <a:r>
              <a:rPr sz="2800" spc="-20" dirty="0">
                <a:latin typeface="Roboto"/>
                <a:cs typeface="Roboto"/>
              </a:rPr>
              <a:t> </a:t>
            </a:r>
            <a:r>
              <a:rPr sz="2800" spc="-190" dirty="0">
                <a:latin typeface="Roboto"/>
                <a:cs typeface="Roboto"/>
              </a:rPr>
              <a:t>data</a:t>
            </a:r>
            <a:r>
              <a:rPr sz="2800" spc="-25" dirty="0">
                <a:latin typeface="Roboto"/>
                <a:cs typeface="Roboto"/>
              </a:rPr>
              <a:t> </a:t>
            </a:r>
            <a:r>
              <a:rPr sz="2800" spc="-170" dirty="0">
                <a:latin typeface="Roboto"/>
                <a:cs typeface="Roboto"/>
              </a:rPr>
              <a:t>or</a:t>
            </a:r>
            <a:r>
              <a:rPr sz="2800" spc="-20" dirty="0">
                <a:latin typeface="Roboto"/>
                <a:cs typeface="Roboto"/>
              </a:rPr>
              <a:t> </a:t>
            </a:r>
            <a:r>
              <a:rPr sz="2800" spc="-160" dirty="0">
                <a:latin typeface="Roboto"/>
                <a:cs typeface="Roboto"/>
              </a:rPr>
              <a:t>to</a:t>
            </a:r>
            <a:r>
              <a:rPr sz="2800" spc="-25" dirty="0">
                <a:latin typeface="Roboto"/>
                <a:cs typeface="Roboto"/>
              </a:rPr>
              <a:t> </a:t>
            </a:r>
            <a:r>
              <a:rPr sz="2800" spc="-195" dirty="0">
                <a:latin typeface="Roboto"/>
                <a:cs typeface="Roboto"/>
              </a:rPr>
              <a:t>handle</a:t>
            </a:r>
            <a:r>
              <a:rPr sz="2800" spc="-25" dirty="0">
                <a:latin typeface="Roboto"/>
                <a:cs typeface="Roboto"/>
              </a:rPr>
              <a:t> </a:t>
            </a:r>
            <a:r>
              <a:rPr sz="2800" spc="-200" dirty="0">
                <a:latin typeface="Roboto"/>
                <a:cs typeface="Roboto"/>
              </a:rPr>
              <a:t>noisy</a:t>
            </a:r>
            <a:r>
              <a:rPr sz="2800" spc="-20" dirty="0">
                <a:latin typeface="Roboto"/>
                <a:cs typeface="Roboto"/>
              </a:rPr>
              <a:t> </a:t>
            </a:r>
            <a:r>
              <a:rPr sz="2800" spc="-10" dirty="0">
                <a:latin typeface="Roboto"/>
                <a:cs typeface="Roboto"/>
              </a:rPr>
              <a:t>data.</a:t>
            </a:r>
            <a:endParaRPr sz="2800">
              <a:latin typeface="Roboto"/>
              <a:cs typeface="Roboto"/>
            </a:endParaRPr>
          </a:p>
          <a:p>
            <a:pPr marL="12065" marR="5080" algn="ctr">
              <a:lnSpc>
                <a:spcPct val="116100"/>
              </a:lnSpc>
            </a:pPr>
            <a:r>
              <a:rPr sz="2800" spc="-240" dirty="0">
                <a:latin typeface="Roboto"/>
                <a:cs typeface="Roboto"/>
              </a:rPr>
              <a:t>So</a:t>
            </a:r>
            <a:r>
              <a:rPr sz="2800" spc="-25" dirty="0">
                <a:latin typeface="Roboto"/>
                <a:cs typeface="Roboto"/>
              </a:rPr>
              <a:t> </a:t>
            </a:r>
            <a:r>
              <a:rPr sz="2800" spc="-135" dirty="0">
                <a:latin typeface="Roboto"/>
                <a:cs typeface="Roboto"/>
              </a:rPr>
              <a:t>after</a:t>
            </a:r>
            <a:r>
              <a:rPr sz="2800" spc="-25" dirty="0">
                <a:latin typeface="Roboto"/>
                <a:cs typeface="Roboto"/>
              </a:rPr>
              <a:t> </a:t>
            </a:r>
            <a:r>
              <a:rPr sz="2800" spc="-195" dirty="0">
                <a:latin typeface="Roboto"/>
                <a:cs typeface="Roboto"/>
              </a:rPr>
              <a:t>dropping</a:t>
            </a:r>
            <a:r>
              <a:rPr sz="2800" spc="-25" dirty="0">
                <a:latin typeface="Roboto"/>
                <a:cs typeface="Roboto"/>
              </a:rPr>
              <a:t> </a:t>
            </a:r>
            <a:r>
              <a:rPr sz="2800" spc="-180" dirty="0">
                <a:latin typeface="Roboto"/>
                <a:cs typeface="Roboto"/>
              </a:rPr>
              <a:t>useless</a:t>
            </a:r>
            <a:r>
              <a:rPr sz="2800" spc="-25" dirty="0">
                <a:latin typeface="Roboto"/>
                <a:cs typeface="Roboto"/>
              </a:rPr>
              <a:t> </a:t>
            </a:r>
            <a:r>
              <a:rPr sz="2800" spc="-150" dirty="0">
                <a:latin typeface="Roboto"/>
                <a:cs typeface="Roboto"/>
              </a:rPr>
              <a:t>features,</a:t>
            </a:r>
            <a:r>
              <a:rPr sz="2800" spc="-25" dirty="0">
                <a:latin typeface="Roboto"/>
                <a:cs typeface="Roboto"/>
              </a:rPr>
              <a:t> </a:t>
            </a:r>
            <a:r>
              <a:rPr sz="2800" spc="-240" dirty="0">
                <a:latin typeface="Roboto"/>
                <a:cs typeface="Roboto"/>
              </a:rPr>
              <a:t>some</a:t>
            </a:r>
            <a:r>
              <a:rPr sz="2800" spc="-25" dirty="0">
                <a:latin typeface="Roboto"/>
                <a:cs typeface="Roboto"/>
              </a:rPr>
              <a:t> </a:t>
            </a:r>
            <a:r>
              <a:rPr sz="2800" spc="-165" dirty="0">
                <a:latin typeface="Roboto"/>
                <a:cs typeface="Roboto"/>
              </a:rPr>
              <a:t>features</a:t>
            </a:r>
            <a:r>
              <a:rPr sz="2800" spc="-25" dirty="0">
                <a:latin typeface="Roboto"/>
                <a:cs typeface="Roboto"/>
              </a:rPr>
              <a:t> </a:t>
            </a:r>
            <a:r>
              <a:rPr sz="2800" spc="-170" dirty="0">
                <a:latin typeface="Roboto"/>
                <a:cs typeface="Roboto"/>
              </a:rPr>
              <a:t>are</a:t>
            </a:r>
            <a:r>
              <a:rPr sz="2800" spc="-25" dirty="0">
                <a:latin typeface="Roboto"/>
                <a:cs typeface="Roboto"/>
              </a:rPr>
              <a:t> </a:t>
            </a:r>
            <a:r>
              <a:rPr sz="2800" spc="-190" dirty="0">
                <a:latin typeface="Roboto"/>
                <a:cs typeface="Roboto"/>
              </a:rPr>
              <a:t>not</a:t>
            </a:r>
            <a:r>
              <a:rPr sz="2800" spc="-25" dirty="0">
                <a:latin typeface="Roboto"/>
                <a:cs typeface="Roboto"/>
              </a:rPr>
              <a:t> </a:t>
            </a:r>
            <a:r>
              <a:rPr sz="2800" spc="-160" dirty="0">
                <a:latin typeface="Roboto"/>
                <a:cs typeface="Roboto"/>
              </a:rPr>
              <a:t>in</a:t>
            </a:r>
            <a:r>
              <a:rPr sz="2800" spc="-25" dirty="0">
                <a:latin typeface="Roboto"/>
                <a:cs typeface="Roboto"/>
              </a:rPr>
              <a:t> </a:t>
            </a:r>
            <a:r>
              <a:rPr sz="2800" spc="-200" dirty="0">
                <a:latin typeface="Roboto"/>
                <a:cs typeface="Roboto"/>
              </a:rPr>
              <a:t>range</a:t>
            </a:r>
            <a:r>
              <a:rPr sz="2800" spc="-20" dirty="0">
                <a:latin typeface="Roboto"/>
                <a:cs typeface="Roboto"/>
              </a:rPr>
              <a:t> </a:t>
            </a:r>
            <a:r>
              <a:rPr sz="2800" spc="-200" dirty="0">
                <a:latin typeface="Roboto"/>
                <a:cs typeface="Roboto"/>
              </a:rPr>
              <a:t>so</a:t>
            </a:r>
            <a:r>
              <a:rPr sz="2800" spc="-25" dirty="0">
                <a:latin typeface="Roboto"/>
                <a:cs typeface="Roboto"/>
              </a:rPr>
              <a:t> </a:t>
            </a:r>
            <a:r>
              <a:rPr sz="2800" spc="-160" dirty="0">
                <a:latin typeface="Roboto"/>
                <a:cs typeface="Roboto"/>
              </a:rPr>
              <a:t>to</a:t>
            </a:r>
            <a:r>
              <a:rPr sz="2800" spc="-25" dirty="0">
                <a:latin typeface="Roboto"/>
                <a:cs typeface="Roboto"/>
              </a:rPr>
              <a:t> </a:t>
            </a:r>
            <a:r>
              <a:rPr sz="2800" spc="-240" dirty="0">
                <a:latin typeface="Roboto"/>
                <a:cs typeface="Roboto"/>
              </a:rPr>
              <a:t>make</a:t>
            </a:r>
            <a:r>
              <a:rPr sz="2800" spc="-25" dirty="0">
                <a:latin typeface="Roboto"/>
                <a:cs typeface="Roboto"/>
              </a:rPr>
              <a:t> </a:t>
            </a:r>
            <a:r>
              <a:rPr sz="2800" spc="-110" dirty="0">
                <a:latin typeface="Roboto"/>
                <a:cs typeface="Roboto"/>
              </a:rPr>
              <a:t>all</a:t>
            </a:r>
            <a:r>
              <a:rPr sz="2800" spc="-25" dirty="0">
                <a:latin typeface="Roboto"/>
                <a:cs typeface="Roboto"/>
              </a:rPr>
              <a:t> </a:t>
            </a:r>
            <a:r>
              <a:rPr sz="2800" spc="-180" dirty="0">
                <a:latin typeface="Roboto"/>
                <a:cs typeface="Roboto"/>
              </a:rPr>
              <a:t>the</a:t>
            </a:r>
            <a:r>
              <a:rPr sz="2800" spc="-25" dirty="0">
                <a:latin typeface="Roboto"/>
                <a:cs typeface="Roboto"/>
              </a:rPr>
              <a:t> </a:t>
            </a:r>
            <a:r>
              <a:rPr sz="2800" spc="-165" dirty="0">
                <a:latin typeface="Roboto"/>
                <a:cs typeface="Roboto"/>
              </a:rPr>
              <a:t>features</a:t>
            </a:r>
            <a:r>
              <a:rPr sz="2800" spc="-25" dirty="0">
                <a:latin typeface="Roboto"/>
                <a:cs typeface="Roboto"/>
              </a:rPr>
              <a:t> </a:t>
            </a:r>
            <a:r>
              <a:rPr sz="2800" spc="-160" dirty="0">
                <a:latin typeface="Roboto"/>
                <a:cs typeface="Roboto"/>
              </a:rPr>
              <a:t>in</a:t>
            </a:r>
            <a:r>
              <a:rPr sz="2800" spc="-25" dirty="0">
                <a:latin typeface="Roboto"/>
                <a:cs typeface="Roboto"/>
              </a:rPr>
              <a:t> </a:t>
            </a:r>
            <a:r>
              <a:rPr sz="2800" spc="-180" dirty="0">
                <a:latin typeface="Roboto"/>
                <a:cs typeface="Roboto"/>
              </a:rPr>
              <a:t>the</a:t>
            </a:r>
            <a:r>
              <a:rPr sz="2800" spc="-25" dirty="0">
                <a:latin typeface="Roboto"/>
                <a:cs typeface="Roboto"/>
              </a:rPr>
              <a:t> </a:t>
            </a:r>
            <a:r>
              <a:rPr sz="2800" spc="-240" dirty="0">
                <a:latin typeface="Roboto"/>
                <a:cs typeface="Roboto"/>
              </a:rPr>
              <a:t>same</a:t>
            </a:r>
            <a:r>
              <a:rPr sz="2800" spc="-25" dirty="0">
                <a:latin typeface="Roboto"/>
                <a:cs typeface="Roboto"/>
              </a:rPr>
              <a:t> </a:t>
            </a:r>
            <a:r>
              <a:rPr sz="2800" spc="-55" dirty="0">
                <a:latin typeface="Roboto"/>
                <a:cs typeface="Roboto"/>
              </a:rPr>
              <a:t>range </a:t>
            </a:r>
            <a:r>
              <a:rPr sz="2800" spc="-250" dirty="0">
                <a:latin typeface="Roboto"/>
                <a:cs typeface="Roboto"/>
              </a:rPr>
              <a:t>we</a:t>
            </a:r>
            <a:r>
              <a:rPr sz="2800" spc="-25" dirty="0">
                <a:latin typeface="Roboto"/>
                <a:cs typeface="Roboto"/>
              </a:rPr>
              <a:t> </a:t>
            </a:r>
            <a:r>
              <a:rPr sz="2800" spc="-204" dirty="0">
                <a:latin typeface="Roboto"/>
                <a:cs typeface="Roboto"/>
              </a:rPr>
              <a:t>apply</a:t>
            </a:r>
            <a:r>
              <a:rPr sz="2800" spc="-25" dirty="0">
                <a:latin typeface="Roboto"/>
                <a:cs typeface="Roboto"/>
              </a:rPr>
              <a:t> </a:t>
            </a:r>
            <a:r>
              <a:rPr sz="2800" spc="-195" dirty="0">
                <a:latin typeface="Roboto"/>
                <a:cs typeface="Roboto"/>
              </a:rPr>
              <a:t>binning</a:t>
            </a:r>
            <a:r>
              <a:rPr sz="2800" spc="-25" dirty="0">
                <a:latin typeface="Roboto"/>
                <a:cs typeface="Roboto"/>
              </a:rPr>
              <a:t> </a:t>
            </a:r>
            <a:r>
              <a:rPr sz="2800" spc="-225" dirty="0">
                <a:latin typeface="Roboto"/>
                <a:cs typeface="Roboto"/>
              </a:rPr>
              <a:t>and</a:t>
            </a:r>
            <a:r>
              <a:rPr sz="2800" spc="-25" dirty="0">
                <a:latin typeface="Roboto"/>
                <a:cs typeface="Roboto"/>
              </a:rPr>
              <a:t> </a:t>
            </a:r>
            <a:r>
              <a:rPr sz="2800" spc="-175" dirty="0">
                <a:latin typeface="Roboto"/>
                <a:cs typeface="Roboto"/>
              </a:rPr>
              <a:t>get</a:t>
            </a:r>
            <a:r>
              <a:rPr sz="2800" spc="-25" dirty="0">
                <a:latin typeface="Roboto"/>
                <a:cs typeface="Roboto"/>
              </a:rPr>
              <a:t> </a:t>
            </a:r>
            <a:r>
              <a:rPr sz="2800" spc="-195" dirty="0">
                <a:latin typeface="Roboto"/>
                <a:cs typeface="Roboto"/>
              </a:rPr>
              <a:t>our</a:t>
            </a:r>
            <a:r>
              <a:rPr sz="2800" spc="-25" dirty="0">
                <a:latin typeface="Roboto"/>
                <a:cs typeface="Roboto"/>
              </a:rPr>
              <a:t> </a:t>
            </a:r>
            <a:r>
              <a:rPr sz="2800" spc="-130" dirty="0">
                <a:latin typeface="Roboto"/>
                <a:cs typeface="Roboto"/>
              </a:rPr>
              <a:t>final</a:t>
            </a:r>
            <a:r>
              <a:rPr sz="2800" spc="-25" dirty="0">
                <a:latin typeface="Roboto"/>
                <a:cs typeface="Roboto"/>
              </a:rPr>
              <a:t> </a:t>
            </a:r>
            <a:r>
              <a:rPr sz="2800" spc="-180" dirty="0">
                <a:latin typeface="Roboto"/>
                <a:cs typeface="Roboto"/>
              </a:rPr>
              <a:t>dataset</a:t>
            </a:r>
            <a:r>
              <a:rPr sz="2800" spc="-25" dirty="0">
                <a:latin typeface="Roboto"/>
                <a:cs typeface="Roboto"/>
              </a:rPr>
              <a:t> </a:t>
            </a:r>
            <a:r>
              <a:rPr sz="2800" spc="-215" dirty="0">
                <a:latin typeface="Roboto"/>
                <a:cs typeface="Roboto"/>
              </a:rPr>
              <a:t>which</a:t>
            </a:r>
            <a:r>
              <a:rPr sz="2800" spc="-25" dirty="0">
                <a:latin typeface="Roboto"/>
                <a:cs typeface="Roboto"/>
              </a:rPr>
              <a:t> </a:t>
            </a:r>
            <a:r>
              <a:rPr sz="2800" spc="-130" dirty="0">
                <a:latin typeface="Roboto"/>
                <a:cs typeface="Roboto"/>
              </a:rPr>
              <a:t>is</a:t>
            </a:r>
            <a:r>
              <a:rPr sz="2800" spc="-25" dirty="0">
                <a:latin typeface="Roboto"/>
                <a:cs typeface="Roboto"/>
              </a:rPr>
              <a:t> </a:t>
            </a:r>
            <a:r>
              <a:rPr sz="2800" spc="-160" dirty="0">
                <a:latin typeface="Roboto"/>
                <a:cs typeface="Roboto"/>
              </a:rPr>
              <a:t>further</a:t>
            </a:r>
            <a:r>
              <a:rPr sz="2800" spc="-25" dirty="0">
                <a:latin typeface="Roboto"/>
                <a:cs typeface="Roboto"/>
              </a:rPr>
              <a:t> </a:t>
            </a:r>
            <a:r>
              <a:rPr sz="2800" spc="-210" dirty="0">
                <a:latin typeface="Roboto"/>
                <a:cs typeface="Roboto"/>
              </a:rPr>
              <a:t>used</a:t>
            </a:r>
            <a:r>
              <a:rPr sz="2800" spc="-25" dirty="0">
                <a:latin typeface="Roboto"/>
                <a:cs typeface="Roboto"/>
              </a:rPr>
              <a:t> </a:t>
            </a:r>
            <a:r>
              <a:rPr sz="2800" spc="-125" dirty="0">
                <a:latin typeface="Roboto"/>
                <a:cs typeface="Roboto"/>
              </a:rPr>
              <a:t>for</a:t>
            </a:r>
            <a:r>
              <a:rPr sz="2800" spc="-25" dirty="0">
                <a:latin typeface="Roboto"/>
                <a:cs typeface="Roboto"/>
              </a:rPr>
              <a:t> modeling.</a:t>
            </a:r>
            <a:endParaRPr sz="2800">
              <a:latin typeface="Roboto"/>
              <a:cs typeface="Roboto"/>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6824345">
              <a:lnSpc>
                <a:spcPct val="100000"/>
              </a:lnSpc>
              <a:spcBef>
                <a:spcPts val="100"/>
              </a:spcBef>
            </a:pPr>
            <a:r>
              <a:rPr spc="120" dirty="0">
                <a:latin typeface="Roboto"/>
                <a:cs typeface="Roboto"/>
              </a:rPr>
              <a:t>BINNIN</a:t>
            </a:r>
            <a:r>
              <a:rPr spc="-385" dirty="0">
                <a:latin typeface="Roboto"/>
                <a:cs typeface="Roboto"/>
              </a:rPr>
              <a:t>G</a:t>
            </a:r>
          </a:p>
        </p:txBody>
      </p:sp>
      <p:sp>
        <p:nvSpPr>
          <p:cNvPr id="6" name="object 6"/>
          <p:cNvSpPr txBox="1"/>
          <p:nvPr/>
        </p:nvSpPr>
        <p:spPr>
          <a:xfrm>
            <a:off x="2295415" y="6009420"/>
            <a:ext cx="472440" cy="2517775"/>
          </a:xfrm>
          <a:prstGeom prst="rect">
            <a:avLst/>
          </a:prstGeom>
        </p:spPr>
        <p:txBody>
          <a:bodyPr vert="vert270" wrap="square" lIns="0" tIns="0" rIns="0" bIns="0" rtlCol="0">
            <a:spAutoFit/>
          </a:bodyPr>
          <a:lstStyle/>
          <a:p>
            <a:pPr marL="12700">
              <a:lnSpc>
                <a:spcPts val="3485"/>
              </a:lnSpc>
            </a:pPr>
            <a:r>
              <a:rPr sz="3000" b="1" dirty="0">
                <a:latin typeface="Roboto Cn"/>
                <a:cs typeface="Roboto Cn"/>
              </a:rPr>
              <a:t>FINAL</a:t>
            </a:r>
            <a:r>
              <a:rPr sz="3000" b="1" spc="95" dirty="0">
                <a:latin typeface="Roboto Cn"/>
                <a:cs typeface="Roboto Cn"/>
              </a:rPr>
              <a:t> </a:t>
            </a:r>
            <a:r>
              <a:rPr sz="3000" b="1" spc="50" dirty="0">
                <a:latin typeface="Roboto Cn"/>
                <a:cs typeface="Roboto Cn"/>
              </a:rPr>
              <a:t>DATASET</a:t>
            </a:r>
            <a:endParaRPr sz="3000">
              <a:latin typeface="Roboto Cn"/>
              <a:cs typeface="Roboto Cn"/>
            </a:endParaRPr>
          </a:p>
        </p:txBody>
      </p:sp>
      <p:sp>
        <p:nvSpPr>
          <p:cNvPr id="7" name="object 7"/>
          <p:cNvSpPr txBox="1"/>
          <p:nvPr/>
        </p:nvSpPr>
        <p:spPr>
          <a:xfrm>
            <a:off x="15524460" y="6009233"/>
            <a:ext cx="472440" cy="2517775"/>
          </a:xfrm>
          <a:prstGeom prst="rect">
            <a:avLst/>
          </a:prstGeom>
        </p:spPr>
        <p:txBody>
          <a:bodyPr vert="vert" wrap="square" lIns="0" tIns="0" rIns="0" bIns="0" rtlCol="0">
            <a:spAutoFit/>
          </a:bodyPr>
          <a:lstStyle/>
          <a:p>
            <a:pPr marL="12700">
              <a:lnSpc>
                <a:spcPts val="3485"/>
              </a:lnSpc>
            </a:pPr>
            <a:r>
              <a:rPr sz="3000" b="1" dirty="0">
                <a:latin typeface="Roboto Cn"/>
                <a:cs typeface="Roboto Cn"/>
              </a:rPr>
              <a:t>FINAL</a:t>
            </a:r>
            <a:r>
              <a:rPr sz="3000" b="1" spc="95" dirty="0">
                <a:latin typeface="Roboto Cn"/>
                <a:cs typeface="Roboto Cn"/>
              </a:rPr>
              <a:t> </a:t>
            </a:r>
            <a:r>
              <a:rPr sz="3000" b="1" spc="50" dirty="0">
                <a:latin typeface="Roboto Cn"/>
                <a:cs typeface="Roboto Cn"/>
              </a:rPr>
              <a:t>DATASET</a:t>
            </a:r>
            <a:endParaRPr sz="3000">
              <a:latin typeface="Roboto Cn"/>
              <a:cs typeface="Roboto C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sp>
        <p:nvSpPr>
          <p:cNvPr id="3" name="object 3"/>
          <p:cNvSpPr txBox="1"/>
          <p:nvPr/>
        </p:nvSpPr>
        <p:spPr>
          <a:xfrm>
            <a:off x="2568187" y="2599246"/>
            <a:ext cx="13152119" cy="4511040"/>
          </a:xfrm>
          <a:prstGeom prst="rect">
            <a:avLst/>
          </a:prstGeom>
        </p:spPr>
        <p:txBody>
          <a:bodyPr vert="horz" wrap="square" lIns="0" tIns="12700" rIns="0" bIns="0" rtlCol="0">
            <a:spAutoFit/>
          </a:bodyPr>
          <a:lstStyle/>
          <a:p>
            <a:pPr marL="12700" marR="5080" indent="-635" algn="ctr">
              <a:lnSpc>
                <a:spcPct val="116300"/>
              </a:lnSpc>
              <a:spcBef>
                <a:spcPts val="100"/>
              </a:spcBef>
            </a:pPr>
            <a:r>
              <a:rPr sz="3600" spc="-229" dirty="0">
                <a:latin typeface="Roboto Th"/>
                <a:cs typeface="Roboto Th"/>
              </a:rPr>
              <a:t>The</a:t>
            </a:r>
            <a:r>
              <a:rPr sz="3600" spc="-40" dirty="0">
                <a:latin typeface="Roboto Th"/>
                <a:cs typeface="Roboto Th"/>
              </a:rPr>
              <a:t> </a:t>
            </a:r>
            <a:r>
              <a:rPr sz="3600" spc="-170" dirty="0">
                <a:latin typeface="Roboto Th"/>
                <a:cs typeface="Roboto Th"/>
              </a:rPr>
              <a:t>process</a:t>
            </a:r>
            <a:r>
              <a:rPr sz="3600" spc="-50" dirty="0">
                <a:latin typeface="Roboto Th"/>
                <a:cs typeface="Roboto Th"/>
              </a:rPr>
              <a:t> </a:t>
            </a:r>
            <a:r>
              <a:rPr sz="3600" spc="-10" dirty="0">
                <a:latin typeface="Roboto Th"/>
                <a:cs typeface="Roboto Th"/>
              </a:rPr>
              <a:t>of</a:t>
            </a:r>
            <a:r>
              <a:rPr sz="3600" spc="-55" dirty="0">
                <a:latin typeface="Roboto Th"/>
                <a:cs typeface="Roboto Th"/>
              </a:rPr>
              <a:t> </a:t>
            </a:r>
            <a:r>
              <a:rPr sz="3600" spc="-180" dirty="0">
                <a:latin typeface="Roboto Th"/>
                <a:cs typeface="Roboto Th"/>
              </a:rPr>
              <a:t>modeling</a:t>
            </a:r>
            <a:r>
              <a:rPr sz="3600" spc="-40" dirty="0">
                <a:latin typeface="Roboto Th"/>
                <a:cs typeface="Roboto Th"/>
              </a:rPr>
              <a:t> </a:t>
            </a:r>
            <a:r>
              <a:rPr sz="3600" spc="-265" dirty="0">
                <a:latin typeface="Roboto Th"/>
                <a:cs typeface="Roboto Th"/>
              </a:rPr>
              <a:t>means</a:t>
            </a:r>
            <a:r>
              <a:rPr sz="3600" spc="-40" dirty="0">
                <a:latin typeface="Roboto Th"/>
                <a:cs typeface="Roboto Th"/>
              </a:rPr>
              <a:t> </a:t>
            </a:r>
            <a:r>
              <a:rPr sz="3600" spc="-110" dirty="0">
                <a:latin typeface="Roboto Th"/>
                <a:cs typeface="Roboto Th"/>
              </a:rPr>
              <a:t>training</a:t>
            </a:r>
            <a:r>
              <a:rPr sz="3600" spc="-45" dirty="0">
                <a:latin typeface="Roboto Th"/>
                <a:cs typeface="Roboto Th"/>
              </a:rPr>
              <a:t> </a:t>
            </a:r>
            <a:r>
              <a:rPr sz="3600" spc="-190" dirty="0">
                <a:latin typeface="Roboto Th"/>
                <a:cs typeface="Roboto Th"/>
              </a:rPr>
              <a:t>a</a:t>
            </a:r>
            <a:r>
              <a:rPr sz="3600" spc="-40" dirty="0">
                <a:latin typeface="Roboto Th"/>
                <a:cs typeface="Roboto Th"/>
              </a:rPr>
              <a:t> </a:t>
            </a:r>
            <a:r>
              <a:rPr sz="3600" spc="-254" dirty="0">
                <a:latin typeface="Roboto Th"/>
                <a:cs typeface="Roboto Th"/>
              </a:rPr>
              <a:t>machine-</a:t>
            </a:r>
            <a:r>
              <a:rPr sz="3600" spc="-125" dirty="0">
                <a:latin typeface="Roboto Th"/>
                <a:cs typeface="Roboto Th"/>
              </a:rPr>
              <a:t>learning</a:t>
            </a:r>
            <a:r>
              <a:rPr sz="3600" spc="-45" dirty="0">
                <a:latin typeface="Roboto Th"/>
                <a:cs typeface="Roboto Th"/>
              </a:rPr>
              <a:t> </a:t>
            </a:r>
            <a:r>
              <a:rPr sz="3600" spc="-160" dirty="0">
                <a:latin typeface="Roboto Th"/>
                <a:cs typeface="Roboto Th"/>
              </a:rPr>
              <a:t>algorithm</a:t>
            </a:r>
            <a:r>
              <a:rPr sz="3600" spc="-45" dirty="0">
                <a:latin typeface="Roboto Th"/>
                <a:cs typeface="Roboto Th"/>
              </a:rPr>
              <a:t> </a:t>
            </a:r>
            <a:r>
              <a:rPr sz="3600" spc="-25" dirty="0">
                <a:latin typeface="Roboto Th"/>
                <a:cs typeface="Roboto Th"/>
              </a:rPr>
              <a:t>to </a:t>
            </a:r>
            <a:r>
              <a:rPr sz="3600" spc="-114" dirty="0">
                <a:latin typeface="Roboto Th"/>
                <a:cs typeface="Roboto Th"/>
              </a:rPr>
              <a:t>predict</a:t>
            </a:r>
            <a:r>
              <a:rPr sz="3600" spc="-95" dirty="0">
                <a:latin typeface="Roboto Th"/>
                <a:cs typeface="Roboto Th"/>
              </a:rPr>
              <a:t> </a:t>
            </a:r>
            <a:r>
              <a:rPr sz="3600" spc="-140" dirty="0">
                <a:latin typeface="Roboto Th"/>
                <a:cs typeface="Roboto Th"/>
              </a:rPr>
              <a:t>the</a:t>
            </a:r>
            <a:r>
              <a:rPr sz="3600" spc="-65" dirty="0">
                <a:latin typeface="Roboto Th"/>
                <a:cs typeface="Roboto Th"/>
              </a:rPr>
              <a:t> </a:t>
            </a:r>
            <a:r>
              <a:rPr sz="3600" spc="-85" dirty="0">
                <a:latin typeface="Roboto Th"/>
                <a:cs typeface="Roboto Th"/>
              </a:rPr>
              <a:t>labels</a:t>
            </a:r>
            <a:r>
              <a:rPr sz="3600" spc="-60" dirty="0">
                <a:latin typeface="Roboto Th"/>
                <a:cs typeface="Roboto Th"/>
              </a:rPr>
              <a:t> </a:t>
            </a:r>
            <a:r>
              <a:rPr sz="3600" spc="-215" dirty="0">
                <a:latin typeface="Roboto Th"/>
                <a:cs typeface="Roboto Th"/>
              </a:rPr>
              <a:t>from</a:t>
            </a:r>
            <a:r>
              <a:rPr sz="3600" spc="-40" dirty="0">
                <a:latin typeface="Roboto Th"/>
                <a:cs typeface="Roboto Th"/>
              </a:rPr>
              <a:t> </a:t>
            </a:r>
            <a:r>
              <a:rPr sz="3600" spc="-140" dirty="0">
                <a:latin typeface="Roboto Th"/>
                <a:cs typeface="Roboto Th"/>
              </a:rPr>
              <a:t>the</a:t>
            </a:r>
            <a:r>
              <a:rPr sz="3600" spc="-60" dirty="0">
                <a:latin typeface="Roboto Th"/>
                <a:cs typeface="Roboto Th"/>
              </a:rPr>
              <a:t> </a:t>
            </a:r>
            <a:r>
              <a:rPr sz="3600" spc="-114" dirty="0">
                <a:latin typeface="Roboto Th"/>
                <a:cs typeface="Roboto Th"/>
              </a:rPr>
              <a:t>features,</a:t>
            </a:r>
            <a:r>
              <a:rPr sz="3600" spc="-65" dirty="0">
                <a:latin typeface="Roboto Th"/>
                <a:cs typeface="Roboto Th"/>
              </a:rPr>
              <a:t> </a:t>
            </a:r>
            <a:r>
              <a:rPr sz="3600" spc="-155" dirty="0">
                <a:latin typeface="Roboto Th"/>
                <a:cs typeface="Roboto Th"/>
              </a:rPr>
              <a:t>tuning</a:t>
            </a:r>
            <a:r>
              <a:rPr sz="3600" spc="-60" dirty="0">
                <a:latin typeface="Roboto Th"/>
                <a:cs typeface="Roboto Th"/>
              </a:rPr>
              <a:t> </a:t>
            </a:r>
            <a:r>
              <a:rPr sz="3600" dirty="0">
                <a:latin typeface="Roboto Th"/>
                <a:cs typeface="Roboto Th"/>
              </a:rPr>
              <a:t>it</a:t>
            </a:r>
            <a:r>
              <a:rPr sz="3600" spc="-65" dirty="0">
                <a:latin typeface="Roboto Th"/>
                <a:cs typeface="Roboto Th"/>
              </a:rPr>
              <a:t> </a:t>
            </a:r>
            <a:r>
              <a:rPr sz="3600" spc="-70" dirty="0">
                <a:latin typeface="Roboto Th"/>
                <a:cs typeface="Roboto Th"/>
              </a:rPr>
              <a:t>for</a:t>
            </a:r>
            <a:r>
              <a:rPr sz="3600" spc="-60" dirty="0">
                <a:latin typeface="Roboto Th"/>
                <a:cs typeface="Roboto Th"/>
              </a:rPr>
              <a:t> </a:t>
            </a:r>
            <a:r>
              <a:rPr sz="3600" spc="-140" dirty="0">
                <a:latin typeface="Roboto Th"/>
                <a:cs typeface="Roboto Th"/>
              </a:rPr>
              <a:t>the</a:t>
            </a:r>
            <a:r>
              <a:rPr sz="3600" spc="-60" dirty="0">
                <a:latin typeface="Roboto Th"/>
                <a:cs typeface="Roboto Th"/>
              </a:rPr>
              <a:t> </a:t>
            </a:r>
            <a:r>
              <a:rPr sz="3600" spc="-160" dirty="0">
                <a:latin typeface="Roboto Th"/>
                <a:cs typeface="Roboto Th"/>
              </a:rPr>
              <a:t>business</a:t>
            </a:r>
            <a:r>
              <a:rPr sz="3600" spc="-60" dirty="0">
                <a:latin typeface="Roboto Th"/>
                <a:cs typeface="Roboto Th"/>
              </a:rPr>
              <a:t> </a:t>
            </a:r>
            <a:r>
              <a:rPr sz="3600" spc="-145" dirty="0">
                <a:latin typeface="Roboto Th"/>
                <a:cs typeface="Roboto Th"/>
              </a:rPr>
              <a:t>needs,</a:t>
            </a:r>
            <a:r>
              <a:rPr sz="3600" spc="-60" dirty="0">
                <a:latin typeface="Roboto Th"/>
                <a:cs typeface="Roboto Th"/>
              </a:rPr>
              <a:t> </a:t>
            </a:r>
            <a:r>
              <a:rPr sz="3600" spc="-25" dirty="0">
                <a:latin typeface="Roboto Th"/>
                <a:cs typeface="Roboto Th"/>
              </a:rPr>
              <a:t>and </a:t>
            </a:r>
            <a:r>
              <a:rPr sz="3600" spc="-110" dirty="0">
                <a:latin typeface="Roboto Th"/>
                <a:cs typeface="Roboto Th"/>
              </a:rPr>
              <a:t>validating</a:t>
            </a:r>
            <a:r>
              <a:rPr sz="3600" spc="-55" dirty="0">
                <a:latin typeface="Roboto Th"/>
                <a:cs typeface="Roboto Th"/>
              </a:rPr>
              <a:t> </a:t>
            </a:r>
            <a:r>
              <a:rPr sz="3600" dirty="0">
                <a:latin typeface="Roboto Th"/>
                <a:cs typeface="Roboto Th"/>
              </a:rPr>
              <a:t>it</a:t>
            </a:r>
            <a:r>
              <a:rPr sz="3600" spc="-40" dirty="0">
                <a:latin typeface="Roboto Th"/>
                <a:cs typeface="Roboto Th"/>
              </a:rPr>
              <a:t> </a:t>
            </a:r>
            <a:r>
              <a:rPr sz="3600" spc="-215" dirty="0">
                <a:latin typeface="Roboto Th"/>
                <a:cs typeface="Roboto Th"/>
              </a:rPr>
              <a:t>on</a:t>
            </a:r>
            <a:r>
              <a:rPr sz="3600" spc="-40" dirty="0">
                <a:latin typeface="Roboto Th"/>
                <a:cs typeface="Roboto Th"/>
              </a:rPr>
              <a:t> </a:t>
            </a:r>
            <a:r>
              <a:rPr sz="3600" spc="-145" dirty="0">
                <a:latin typeface="Roboto Th"/>
                <a:cs typeface="Roboto Th"/>
              </a:rPr>
              <a:t>holdout</a:t>
            </a:r>
            <a:r>
              <a:rPr sz="3600" spc="-45" dirty="0">
                <a:latin typeface="Roboto Th"/>
                <a:cs typeface="Roboto Th"/>
              </a:rPr>
              <a:t> </a:t>
            </a:r>
            <a:r>
              <a:rPr sz="3600" spc="-80" dirty="0">
                <a:latin typeface="Roboto Th"/>
                <a:cs typeface="Roboto Th"/>
              </a:rPr>
              <a:t>data.</a:t>
            </a:r>
            <a:r>
              <a:rPr sz="3600" spc="-40" dirty="0">
                <a:latin typeface="Roboto Th"/>
                <a:cs typeface="Roboto Th"/>
              </a:rPr>
              <a:t> </a:t>
            </a:r>
            <a:r>
              <a:rPr sz="3600" spc="-290" dirty="0">
                <a:latin typeface="Roboto Th"/>
                <a:cs typeface="Roboto Th"/>
              </a:rPr>
              <a:t>When</a:t>
            </a:r>
            <a:r>
              <a:rPr sz="3600" spc="-40" dirty="0">
                <a:latin typeface="Roboto Th"/>
                <a:cs typeface="Roboto Th"/>
              </a:rPr>
              <a:t> </a:t>
            </a:r>
            <a:r>
              <a:rPr sz="3600" spc="-225" dirty="0">
                <a:latin typeface="Roboto Th"/>
                <a:cs typeface="Roboto Th"/>
              </a:rPr>
              <a:t>you</a:t>
            </a:r>
            <a:r>
              <a:rPr sz="3600" spc="-40" dirty="0">
                <a:latin typeface="Roboto Th"/>
                <a:cs typeface="Roboto Th"/>
              </a:rPr>
              <a:t> </a:t>
            </a:r>
            <a:r>
              <a:rPr sz="3600" spc="-90" dirty="0">
                <a:latin typeface="Roboto Th"/>
                <a:cs typeface="Roboto Th"/>
              </a:rPr>
              <a:t>train</a:t>
            </a:r>
            <a:r>
              <a:rPr sz="3600" spc="-45" dirty="0">
                <a:latin typeface="Roboto Th"/>
                <a:cs typeface="Roboto Th"/>
              </a:rPr>
              <a:t> </a:t>
            </a:r>
            <a:r>
              <a:rPr sz="3600" spc="-225" dirty="0">
                <a:latin typeface="Roboto Th"/>
                <a:cs typeface="Roboto Th"/>
              </a:rPr>
              <a:t>an</a:t>
            </a:r>
            <a:r>
              <a:rPr sz="3600" spc="-40" dirty="0">
                <a:latin typeface="Roboto Th"/>
                <a:cs typeface="Roboto Th"/>
              </a:rPr>
              <a:t> </a:t>
            </a:r>
            <a:r>
              <a:rPr sz="3600" spc="-160" dirty="0">
                <a:latin typeface="Roboto Th"/>
                <a:cs typeface="Roboto Th"/>
              </a:rPr>
              <a:t>algorithm</a:t>
            </a:r>
            <a:r>
              <a:rPr sz="3600" spc="-40" dirty="0">
                <a:latin typeface="Roboto Th"/>
                <a:cs typeface="Roboto Th"/>
              </a:rPr>
              <a:t> </a:t>
            </a:r>
            <a:r>
              <a:rPr sz="3600" spc="-160" dirty="0">
                <a:latin typeface="Roboto Th"/>
                <a:cs typeface="Roboto Th"/>
              </a:rPr>
              <a:t>with</a:t>
            </a:r>
            <a:r>
              <a:rPr sz="3600" spc="-45" dirty="0">
                <a:latin typeface="Roboto Th"/>
                <a:cs typeface="Roboto Th"/>
              </a:rPr>
              <a:t> </a:t>
            </a:r>
            <a:r>
              <a:rPr sz="3600" spc="-165" dirty="0">
                <a:latin typeface="Roboto Th"/>
                <a:cs typeface="Roboto Th"/>
              </a:rPr>
              <a:t>data</a:t>
            </a:r>
            <a:r>
              <a:rPr sz="3600" spc="-40" dirty="0">
                <a:latin typeface="Roboto Th"/>
                <a:cs typeface="Roboto Th"/>
              </a:rPr>
              <a:t> </a:t>
            </a:r>
            <a:r>
              <a:rPr sz="3600" dirty="0">
                <a:latin typeface="Roboto Th"/>
                <a:cs typeface="Roboto Th"/>
              </a:rPr>
              <a:t>it</a:t>
            </a:r>
            <a:r>
              <a:rPr sz="3600" spc="-45" dirty="0">
                <a:latin typeface="Roboto Th"/>
                <a:cs typeface="Roboto Th"/>
              </a:rPr>
              <a:t> </a:t>
            </a:r>
            <a:r>
              <a:rPr sz="3600" spc="-20" dirty="0">
                <a:latin typeface="Roboto Th"/>
                <a:cs typeface="Roboto Th"/>
              </a:rPr>
              <a:t>will </a:t>
            </a:r>
            <a:r>
              <a:rPr sz="3600" spc="-245" dirty="0">
                <a:latin typeface="Roboto Th"/>
                <a:cs typeface="Roboto Th"/>
              </a:rPr>
              <a:t>become</a:t>
            </a:r>
            <a:r>
              <a:rPr sz="3600" spc="-20" dirty="0">
                <a:latin typeface="Roboto Th"/>
                <a:cs typeface="Roboto Th"/>
              </a:rPr>
              <a:t> </a:t>
            </a:r>
            <a:r>
              <a:rPr sz="3600" spc="-190" dirty="0">
                <a:latin typeface="Roboto Th"/>
                <a:cs typeface="Roboto Th"/>
              </a:rPr>
              <a:t>a</a:t>
            </a:r>
            <a:r>
              <a:rPr sz="3600" spc="-15" dirty="0">
                <a:latin typeface="Roboto Th"/>
                <a:cs typeface="Roboto Th"/>
              </a:rPr>
              <a:t> </a:t>
            </a:r>
            <a:r>
              <a:rPr sz="3600" spc="-10" dirty="0">
                <a:latin typeface="Roboto Th"/>
                <a:cs typeface="Roboto Th"/>
              </a:rPr>
              <a:t>model.</a:t>
            </a:r>
            <a:endParaRPr sz="3600">
              <a:latin typeface="Roboto Th"/>
              <a:cs typeface="Roboto Th"/>
            </a:endParaRPr>
          </a:p>
          <a:p>
            <a:pPr>
              <a:lnSpc>
                <a:spcPct val="100000"/>
              </a:lnSpc>
              <a:spcBef>
                <a:spcPts val="2630"/>
              </a:spcBef>
            </a:pPr>
            <a:endParaRPr sz="3600">
              <a:latin typeface="Roboto Th"/>
              <a:cs typeface="Roboto Th"/>
            </a:endParaRPr>
          </a:p>
          <a:p>
            <a:pPr algn="ctr">
              <a:lnSpc>
                <a:spcPct val="100000"/>
              </a:lnSpc>
            </a:pPr>
            <a:r>
              <a:rPr sz="3200" spc="-105" dirty="0">
                <a:latin typeface="Roboto Th"/>
                <a:cs typeface="Roboto Th"/>
              </a:rPr>
              <a:t>In</a:t>
            </a:r>
            <a:r>
              <a:rPr sz="3200" spc="-45" dirty="0">
                <a:latin typeface="Roboto Th"/>
                <a:cs typeface="Roboto Th"/>
              </a:rPr>
              <a:t> </a:t>
            </a:r>
            <a:r>
              <a:rPr sz="3200" spc="-70" dirty="0">
                <a:latin typeface="Roboto Th"/>
                <a:cs typeface="Roboto Th"/>
              </a:rPr>
              <a:t>this</a:t>
            </a:r>
            <a:r>
              <a:rPr sz="3200" spc="-35" dirty="0">
                <a:latin typeface="Roboto Th"/>
                <a:cs typeface="Roboto Th"/>
              </a:rPr>
              <a:t> </a:t>
            </a:r>
            <a:r>
              <a:rPr sz="3200" spc="-95" dirty="0">
                <a:latin typeface="Roboto Th"/>
                <a:cs typeface="Roboto Th"/>
              </a:rPr>
              <a:t>project,</a:t>
            </a:r>
            <a:r>
              <a:rPr sz="3200" spc="-35" dirty="0">
                <a:latin typeface="Roboto Th"/>
                <a:cs typeface="Roboto Th"/>
              </a:rPr>
              <a:t> </a:t>
            </a:r>
            <a:r>
              <a:rPr sz="3200" spc="-254" dirty="0">
                <a:latin typeface="Roboto Th"/>
                <a:cs typeface="Roboto Th"/>
              </a:rPr>
              <a:t>we</a:t>
            </a:r>
            <a:r>
              <a:rPr sz="3200" spc="-35" dirty="0">
                <a:latin typeface="Roboto Th"/>
                <a:cs typeface="Roboto Th"/>
              </a:rPr>
              <a:t> </a:t>
            </a:r>
            <a:r>
              <a:rPr sz="3200" spc="-170" dirty="0">
                <a:latin typeface="Roboto Th"/>
                <a:cs typeface="Roboto Th"/>
              </a:rPr>
              <a:t>use</a:t>
            </a:r>
            <a:r>
              <a:rPr sz="3200" spc="-35" dirty="0">
                <a:latin typeface="Roboto Th"/>
                <a:cs typeface="Roboto Th"/>
              </a:rPr>
              <a:t> </a:t>
            </a:r>
            <a:r>
              <a:rPr sz="3200" spc="-140" dirty="0">
                <a:latin typeface="Roboto Th"/>
                <a:cs typeface="Roboto Th"/>
              </a:rPr>
              <a:t>Scikit-</a:t>
            </a:r>
            <a:r>
              <a:rPr sz="3200" spc="-180" dirty="0">
                <a:latin typeface="Roboto Th"/>
                <a:cs typeface="Roboto Th"/>
              </a:rPr>
              <a:t>Learn</a:t>
            </a:r>
            <a:r>
              <a:rPr sz="3200" spc="-35" dirty="0">
                <a:latin typeface="Roboto Th"/>
                <a:cs typeface="Roboto Th"/>
              </a:rPr>
              <a:t> </a:t>
            </a:r>
            <a:r>
              <a:rPr sz="3200" spc="-60" dirty="0">
                <a:latin typeface="Roboto Th"/>
                <a:cs typeface="Roboto Th"/>
              </a:rPr>
              <a:t>to</a:t>
            </a:r>
            <a:r>
              <a:rPr sz="3200" spc="-35" dirty="0">
                <a:latin typeface="Roboto Th"/>
                <a:cs typeface="Roboto Th"/>
              </a:rPr>
              <a:t> </a:t>
            </a:r>
            <a:r>
              <a:rPr sz="3200" spc="-100" dirty="0">
                <a:latin typeface="Roboto Th"/>
                <a:cs typeface="Roboto Th"/>
              </a:rPr>
              <a:t>rapidly</a:t>
            </a:r>
            <a:r>
              <a:rPr sz="3200" spc="-35" dirty="0">
                <a:latin typeface="Roboto Th"/>
                <a:cs typeface="Roboto Th"/>
              </a:rPr>
              <a:t> </a:t>
            </a:r>
            <a:r>
              <a:rPr sz="3200" spc="-185" dirty="0">
                <a:latin typeface="Roboto Th"/>
                <a:cs typeface="Roboto Th"/>
              </a:rPr>
              <a:t>implement</a:t>
            </a:r>
            <a:r>
              <a:rPr sz="3200" spc="-35" dirty="0">
                <a:latin typeface="Roboto Th"/>
                <a:cs typeface="Roboto Th"/>
              </a:rPr>
              <a:t> </a:t>
            </a:r>
            <a:r>
              <a:rPr sz="3200" spc="-170" dirty="0">
                <a:latin typeface="Roboto Th"/>
                <a:cs typeface="Roboto Th"/>
              </a:rPr>
              <a:t>a</a:t>
            </a:r>
            <a:r>
              <a:rPr sz="3200" spc="-35" dirty="0">
                <a:latin typeface="Roboto Th"/>
                <a:cs typeface="Roboto Th"/>
              </a:rPr>
              <a:t> </a:t>
            </a:r>
            <a:r>
              <a:rPr sz="3200" spc="-175" dirty="0">
                <a:latin typeface="Roboto Th"/>
                <a:cs typeface="Roboto Th"/>
              </a:rPr>
              <a:t>few</a:t>
            </a:r>
            <a:r>
              <a:rPr sz="3200" spc="-35" dirty="0">
                <a:latin typeface="Roboto Th"/>
                <a:cs typeface="Roboto Th"/>
              </a:rPr>
              <a:t> </a:t>
            </a:r>
            <a:r>
              <a:rPr sz="3200" spc="-180" dirty="0">
                <a:latin typeface="Roboto Th"/>
                <a:cs typeface="Roboto Th"/>
              </a:rPr>
              <a:t>models</a:t>
            </a:r>
            <a:r>
              <a:rPr sz="3200" spc="-35" dirty="0">
                <a:latin typeface="Roboto Th"/>
                <a:cs typeface="Roboto Th"/>
              </a:rPr>
              <a:t> </a:t>
            </a:r>
            <a:r>
              <a:rPr sz="3200" spc="-190" dirty="0">
                <a:latin typeface="Roboto Th"/>
                <a:cs typeface="Roboto Th"/>
              </a:rPr>
              <a:t>such</a:t>
            </a:r>
            <a:r>
              <a:rPr sz="3200" spc="-35" dirty="0">
                <a:latin typeface="Roboto Th"/>
                <a:cs typeface="Roboto Th"/>
              </a:rPr>
              <a:t> </a:t>
            </a:r>
            <a:r>
              <a:rPr sz="3200" spc="-25" dirty="0">
                <a:latin typeface="Roboto Th"/>
                <a:cs typeface="Roboto Th"/>
              </a:rPr>
              <a:t>as</a:t>
            </a:r>
            <a:endParaRPr sz="3200">
              <a:latin typeface="Roboto Th"/>
              <a:cs typeface="Roboto Th"/>
            </a:endParaRPr>
          </a:p>
          <a:p>
            <a:pPr algn="ctr">
              <a:lnSpc>
                <a:spcPct val="100000"/>
              </a:lnSpc>
              <a:spcBef>
                <a:spcPts val="585"/>
              </a:spcBef>
            </a:pPr>
            <a:r>
              <a:rPr sz="3200" b="1" dirty="0">
                <a:solidFill>
                  <a:srgbClr val="FF3131"/>
                </a:solidFill>
                <a:latin typeface="Roboto Cn"/>
                <a:cs typeface="Roboto Cn"/>
              </a:rPr>
              <a:t>Linear</a:t>
            </a:r>
            <a:r>
              <a:rPr sz="3200" b="1" spc="114" dirty="0">
                <a:solidFill>
                  <a:srgbClr val="FF3131"/>
                </a:solidFill>
                <a:latin typeface="Roboto Cn"/>
                <a:cs typeface="Roboto Cn"/>
              </a:rPr>
              <a:t> </a:t>
            </a:r>
            <a:r>
              <a:rPr sz="3200" b="1" spc="-10" dirty="0">
                <a:solidFill>
                  <a:srgbClr val="FF3131"/>
                </a:solidFill>
                <a:latin typeface="Roboto Cn"/>
                <a:cs typeface="Roboto Cn"/>
              </a:rPr>
              <a:t>Regression.</a:t>
            </a:r>
            <a:endParaRPr sz="3200">
              <a:latin typeface="Roboto Cn"/>
              <a:cs typeface="Roboto Cn"/>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6334125">
              <a:lnSpc>
                <a:spcPct val="100000"/>
              </a:lnSpc>
              <a:spcBef>
                <a:spcPts val="100"/>
              </a:spcBef>
            </a:pPr>
            <a:r>
              <a:rPr spc="100" dirty="0">
                <a:latin typeface="Roboto Th"/>
                <a:cs typeface="Roboto Th"/>
              </a:rPr>
              <a:t>MODELLIN</a:t>
            </a:r>
            <a:r>
              <a:rPr spc="-405" dirty="0">
                <a:latin typeface="Roboto Th"/>
                <a:cs typeface="Roboto Th"/>
              </a:rPr>
              <a:t>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A6BFD3"/>
          </a:solidFill>
        </p:spPr>
        <p:txBody>
          <a:bodyPr wrap="square" lIns="0" tIns="0" rIns="0" bIns="0" rtlCol="0"/>
          <a:lstStyle/>
          <a:p>
            <a:endParaRPr/>
          </a:p>
        </p:txBody>
      </p:sp>
      <p:sp>
        <p:nvSpPr>
          <p:cNvPr id="3" name="object 3"/>
          <p:cNvSpPr txBox="1">
            <a:spLocks noGrp="1"/>
          </p:cNvSpPr>
          <p:nvPr>
            <p:ph type="title"/>
          </p:nvPr>
        </p:nvSpPr>
        <p:spPr>
          <a:xfrm>
            <a:off x="1310773" y="2685160"/>
            <a:ext cx="4607560" cy="1244600"/>
          </a:xfrm>
          <a:prstGeom prst="rect">
            <a:avLst/>
          </a:prstGeom>
        </p:spPr>
        <p:txBody>
          <a:bodyPr vert="horz" wrap="square" lIns="0" tIns="12700" rIns="0" bIns="0" rtlCol="0">
            <a:spAutoFit/>
          </a:bodyPr>
          <a:lstStyle/>
          <a:p>
            <a:pPr marL="12700">
              <a:lnSpc>
                <a:spcPct val="100000"/>
              </a:lnSpc>
              <a:spcBef>
                <a:spcPts val="100"/>
              </a:spcBef>
            </a:pPr>
            <a:r>
              <a:rPr sz="8000" b="1" spc="295" dirty="0">
                <a:solidFill>
                  <a:srgbClr val="000000"/>
                </a:solidFill>
                <a:latin typeface="Tahoma"/>
                <a:cs typeface="Tahoma"/>
              </a:rPr>
              <a:t>AGENDA</a:t>
            </a:r>
            <a:endParaRPr sz="8000">
              <a:latin typeface="Tahoma"/>
              <a:cs typeface="Tahoma"/>
            </a:endParaRPr>
          </a:p>
        </p:txBody>
      </p:sp>
      <p:sp>
        <p:nvSpPr>
          <p:cNvPr id="4" name="object 4"/>
          <p:cNvSpPr txBox="1"/>
          <p:nvPr/>
        </p:nvSpPr>
        <p:spPr>
          <a:xfrm>
            <a:off x="11307048" y="2122705"/>
            <a:ext cx="2559050" cy="406400"/>
          </a:xfrm>
          <a:prstGeom prst="rect">
            <a:avLst/>
          </a:prstGeom>
        </p:spPr>
        <p:txBody>
          <a:bodyPr vert="horz" wrap="square" lIns="0" tIns="12700" rIns="0" bIns="0" rtlCol="0">
            <a:spAutoFit/>
          </a:bodyPr>
          <a:lstStyle/>
          <a:p>
            <a:pPr marL="12700">
              <a:lnSpc>
                <a:spcPct val="100000"/>
              </a:lnSpc>
              <a:spcBef>
                <a:spcPts val="100"/>
              </a:spcBef>
            </a:pPr>
            <a:r>
              <a:rPr sz="2500" b="1" spc="-40" dirty="0">
                <a:latin typeface="Tahoma"/>
                <a:cs typeface="Tahoma"/>
              </a:rPr>
              <a:t>INTRODUCTION</a:t>
            </a:r>
            <a:endParaRPr sz="2500">
              <a:latin typeface="Tahoma"/>
              <a:cs typeface="Tahoma"/>
            </a:endParaRPr>
          </a:p>
        </p:txBody>
      </p:sp>
      <p:sp>
        <p:nvSpPr>
          <p:cNvPr id="5" name="object 5"/>
          <p:cNvSpPr txBox="1"/>
          <p:nvPr/>
        </p:nvSpPr>
        <p:spPr>
          <a:xfrm>
            <a:off x="11307048" y="3136383"/>
            <a:ext cx="1852295" cy="406400"/>
          </a:xfrm>
          <a:prstGeom prst="rect">
            <a:avLst/>
          </a:prstGeom>
        </p:spPr>
        <p:txBody>
          <a:bodyPr vert="horz" wrap="square" lIns="0" tIns="12700" rIns="0" bIns="0" rtlCol="0">
            <a:spAutoFit/>
          </a:bodyPr>
          <a:lstStyle/>
          <a:p>
            <a:pPr marL="12700">
              <a:lnSpc>
                <a:spcPct val="100000"/>
              </a:lnSpc>
              <a:spcBef>
                <a:spcPts val="100"/>
              </a:spcBef>
            </a:pPr>
            <a:r>
              <a:rPr sz="2500" b="1" spc="-10" dirty="0">
                <a:latin typeface="Tahoma"/>
                <a:cs typeface="Tahoma"/>
              </a:rPr>
              <a:t>OBJECTIVE</a:t>
            </a:r>
            <a:endParaRPr sz="2500">
              <a:latin typeface="Tahoma"/>
              <a:cs typeface="Tahoma"/>
            </a:endParaRPr>
          </a:p>
        </p:txBody>
      </p:sp>
      <p:sp>
        <p:nvSpPr>
          <p:cNvPr id="6" name="object 6"/>
          <p:cNvSpPr txBox="1"/>
          <p:nvPr/>
        </p:nvSpPr>
        <p:spPr>
          <a:xfrm>
            <a:off x="10270655" y="2008405"/>
            <a:ext cx="704215" cy="4690110"/>
          </a:xfrm>
          <a:prstGeom prst="rect">
            <a:avLst/>
          </a:prstGeom>
        </p:spPr>
        <p:txBody>
          <a:bodyPr vert="horz" wrap="square" lIns="0" tIns="12700" rIns="0" bIns="0" rtlCol="0">
            <a:spAutoFit/>
          </a:bodyPr>
          <a:lstStyle/>
          <a:p>
            <a:pPr marL="68580">
              <a:lnSpc>
                <a:spcPct val="100000"/>
              </a:lnSpc>
              <a:spcBef>
                <a:spcPts val="100"/>
              </a:spcBef>
            </a:pPr>
            <a:r>
              <a:rPr sz="4000" b="1" spc="-360" dirty="0">
                <a:latin typeface="Tahoma"/>
                <a:cs typeface="Tahoma"/>
              </a:rPr>
              <a:t>01</a:t>
            </a:r>
            <a:endParaRPr sz="4000">
              <a:latin typeface="Tahoma"/>
              <a:cs typeface="Tahoma"/>
            </a:endParaRPr>
          </a:p>
          <a:p>
            <a:pPr marL="20955">
              <a:lnSpc>
                <a:spcPct val="100000"/>
              </a:lnSpc>
              <a:spcBef>
                <a:spcPts val="3180"/>
              </a:spcBef>
            </a:pPr>
            <a:r>
              <a:rPr sz="4000" b="1" spc="-25" dirty="0">
                <a:latin typeface="Tahoma"/>
                <a:cs typeface="Tahoma"/>
              </a:rPr>
              <a:t>02</a:t>
            </a:r>
            <a:endParaRPr sz="4000">
              <a:latin typeface="Tahoma"/>
              <a:cs typeface="Tahoma"/>
            </a:endParaRPr>
          </a:p>
          <a:p>
            <a:pPr marL="31115">
              <a:lnSpc>
                <a:spcPct val="100000"/>
              </a:lnSpc>
              <a:spcBef>
                <a:spcPts val="3180"/>
              </a:spcBef>
            </a:pPr>
            <a:r>
              <a:rPr sz="4000" b="1" spc="-25" dirty="0">
                <a:latin typeface="Tahoma"/>
                <a:cs typeface="Tahoma"/>
              </a:rPr>
              <a:t>03</a:t>
            </a:r>
            <a:endParaRPr sz="4000">
              <a:latin typeface="Tahoma"/>
              <a:cs typeface="Tahoma"/>
            </a:endParaRPr>
          </a:p>
          <a:p>
            <a:pPr marL="12700">
              <a:lnSpc>
                <a:spcPct val="100000"/>
              </a:lnSpc>
              <a:spcBef>
                <a:spcPts val="3185"/>
              </a:spcBef>
            </a:pPr>
            <a:r>
              <a:rPr sz="4000" b="1" spc="85" dirty="0">
                <a:latin typeface="Tahoma"/>
                <a:cs typeface="Tahoma"/>
              </a:rPr>
              <a:t>04</a:t>
            </a:r>
            <a:endParaRPr sz="4000">
              <a:latin typeface="Tahoma"/>
              <a:cs typeface="Tahoma"/>
            </a:endParaRPr>
          </a:p>
          <a:p>
            <a:pPr marL="21590">
              <a:lnSpc>
                <a:spcPct val="100000"/>
              </a:lnSpc>
              <a:spcBef>
                <a:spcPts val="3180"/>
              </a:spcBef>
            </a:pPr>
            <a:r>
              <a:rPr sz="4000" b="1" spc="-25" dirty="0">
                <a:latin typeface="Tahoma"/>
                <a:cs typeface="Tahoma"/>
              </a:rPr>
              <a:t>05</a:t>
            </a:r>
            <a:endParaRPr sz="4000">
              <a:latin typeface="Tahoma"/>
              <a:cs typeface="Tahoma"/>
            </a:endParaRPr>
          </a:p>
        </p:txBody>
      </p:sp>
      <p:sp>
        <p:nvSpPr>
          <p:cNvPr id="7" name="object 7"/>
          <p:cNvSpPr txBox="1"/>
          <p:nvPr/>
        </p:nvSpPr>
        <p:spPr>
          <a:xfrm>
            <a:off x="11307048" y="4146033"/>
            <a:ext cx="5964555" cy="2437765"/>
          </a:xfrm>
          <a:prstGeom prst="rect">
            <a:avLst/>
          </a:prstGeom>
        </p:spPr>
        <p:txBody>
          <a:bodyPr vert="horz" wrap="square" lIns="0" tIns="12700" rIns="0" bIns="0" rtlCol="0">
            <a:spAutoFit/>
          </a:bodyPr>
          <a:lstStyle/>
          <a:p>
            <a:pPr marL="12700">
              <a:lnSpc>
                <a:spcPct val="100000"/>
              </a:lnSpc>
              <a:spcBef>
                <a:spcPts val="100"/>
              </a:spcBef>
            </a:pPr>
            <a:r>
              <a:rPr sz="2500" b="1" dirty="0">
                <a:latin typeface="Tahoma"/>
                <a:cs typeface="Tahoma"/>
              </a:rPr>
              <a:t>METHODOLOGY</a:t>
            </a:r>
            <a:r>
              <a:rPr sz="2500" b="1" spc="20" dirty="0">
                <a:latin typeface="Tahoma"/>
                <a:cs typeface="Tahoma"/>
              </a:rPr>
              <a:t> </a:t>
            </a:r>
            <a:r>
              <a:rPr sz="2500" b="1" spc="-254" dirty="0">
                <a:latin typeface="Tahoma"/>
                <a:cs typeface="Tahoma"/>
              </a:rPr>
              <a:t>&amp;</a:t>
            </a:r>
            <a:r>
              <a:rPr sz="2500" b="1" spc="30" dirty="0">
                <a:latin typeface="Tahoma"/>
                <a:cs typeface="Tahoma"/>
              </a:rPr>
              <a:t> </a:t>
            </a:r>
            <a:r>
              <a:rPr sz="2500" b="1" spc="-10" dirty="0">
                <a:latin typeface="Tahoma"/>
                <a:cs typeface="Tahoma"/>
              </a:rPr>
              <a:t>IMPLEMENTATION</a:t>
            </a:r>
            <a:endParaRPr sz="2500">
              <a:latin typeface="Tahoma"/>
              <a:cs typeface="Tahoma"/>
            </a:endParaRPr>
          </a:p>
          <a:p>
            <a:pPr marL="12700" marR="2396490">
              <a:lnSpc>
                <a:spcPct val="265000"/>
              </a:lnSpc>
              <a:spcBef>
                <a:spcPts val="95"/>
              </a:spcBef>
            </a:pPr>
            <a:r>
              <a:rPr sz="2500" b="1" spc="-10" dirty="0">
                <a:latin typeface="Tahoma"/>
                <a:cs typeface="Tahoma"/>
              </a:rPr>
              <a:t>CONCLUSION </a:t>
            </a:r>
            <a:r>
              <a:rPr sz="2500" b="1" dirty="0">
                <a:latin typeface="Tahoma"/>
                <a:cs typeface="Tahoma"/>
              </a:rPr>
              <a:t>TECHNOLOGIES</a:t>
            </a:r>
            <a:r>
              <a:rPr sz="2500" b="1" spc="-90" dirty="0">
                <a:latin typeface="Tahoma"/>
                <a:cs typeface="Tahoma"/>
              </a:rPr>
              <a:t> </a:t>
            </a:r>
            <a:r>
              <a:rPr sz="2500" b="1" spc="-20" dirty="0">
                <a:latin typeface="Tahoma"/>
                <a:cs typeface="Tahoma"/>
              </a:rPr>
              <a:t>USED</a:t>
            </a:r>
            <a:endParaRPr sz="250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sp>
        <p:nvSpPr>
          <p:cNvPr id="3" name="object 3"/>
          <p:cNvSpPr txBox="1"/>
          <p:nvPr/>
        </p:nvSpPr>
        <p:spPr>
          <a:xfrm>
            <a:off x="2597209" y="2599246"/>
            <a:ext cx="13093700" cy="1939925"/>
          </a:xfrm>
          <a:prstGeom prst="rect">
            <a:avLst/>
          </a:prstGeom>
        </p:spPr>
        <p:txBody>
          <a:bodyPr vert="horz" wrap="square" lIns="0" tIns="12700" rIns="0" bIns="0" rtlCol="0">
            <a:spAutoFit/>
          </a:bodyPr>
          <a:lstStyle/>
          <a:p>
            <a:pPr marL="12065" marR="5080" algn="ctr">
              <a:lnSpc>
                <a:spcPct val="116300"/>
              </a:lnSpc>
              <a:spcBef>
                <a:spcPts val="100"/>
              </a:spcBef>
            </a:pPr>
            <a:r>
              <a:rPr sz="3600" spc="-254" dirty="0">
                <a:latin typeface="Roboto Lt"/>
                <a:cs typeface="Roboto Lt"/>
              </a:rPr>
              <a:t>The</a:t>
            </a:r>
            <a:r>
              <a:rPr sz="3600" spc="-45" dirty="0">
                <a:latin typeface="Roboto Lt"/>
                <a:cs typeface="Roboto Lt"/>
              </a:rPr>
              <a:t> </a:t>
            </a:r>
            <a:r>
              <a:rPr sz="3600" spc="-229" dirty="0">
                <a:latin typeface="Roboto Lt"/>
                <a:cs typeface="Roboto Lt"/>
              </a:rPr>
              <a:t>usage</a:t>
            </a:r>
            <a:r>
              <a:rPr sz="3600" spc="-40" dirty="0">
                <a:latin typeface="Roboto Lt"/>
                <a:cs typeface="Roboto Lt"/>
              </a:rPr>
              <a:t> </a:t>
            </a:r>
            <a:r>
              <a:rPr sz="3600" spc="-85" dirty="0">
                <a:latin typeface="Roboto Lt"/>
                <a:cs typeface="Roboto Lt"/>
              </a:rPr>
              <a:t>of</a:t>
            </a:r>
            <a:r>
              <a:rPr sz="3600" spc="-40" dirty="0">
                <a:latin typeface="Roboto Lt"/>
                <a:cs typeface="Roboto Lt"/>
              </a:rPr>
              <a:t> </a:t>
            </a:r>
            <a:r>
              <a:rPr sz="3600" spc="-195" dirty="0">
                <a:latin typeface="Roboto Lt"/>
                <a:cs typeface="Roboto Lt"/>
              </a:rPr>
              <a:t>the</a:t>
            </a:r>
            <a:r>
              <a:rPr sz="3600" spc="-45" dirty="0">
                <a:latin typeface="Roboto Lt"/>
                <a:cs typeface="Roboto Lt"/>
              </a:rPr>
              <a:t> </a:t>
            </a:r>
            <a:r>
              <a:rPr sz="3600" spc="-250" dirty="0">
                <a:latin typeface="Roboto Lt"/>
                <a:cs typeface="Roboto Lt"/>
              </a:rPr>
              <a:t>word</a:t>
            </a:r>
            <a:r>
              <a:rPr sz="3600" spc="-40" dirty="0">
                <a:latin typeface="Roboto Lt"/>
                <a:cs typeface="Roboto Lt"/>
              </a:rPr>
              <a:t> </a:t>
            </a:r>
            <a:r>
              <a:rPr sz="3600" spc="-135" dirty="0">
                <a:latin typeface="Roboto Lt"/>
                <a:cs typeface="Roboto Lt"/>
              </a:rPr>
              <a:t>"testing"</a:t>
            </a:r>
            <a:r>
              <a:rPr sz="3600" spc="-40" dirty="0">
                <a:latin typeface="Roboto Lt"/>
                <a:cs typeface="Roboto Lt"/>
              </a:rPr>
              <a:t> </a:t>
            </a:r>
            <a:r>
              <a:rPr sz="3600" spc="-95" dirty="0">
                <a:latin typeface="Roboto Lt"/>
                <a:cs typeface="Roboto Lt"/>
              </a:rPr>
              <a:t>in</a:t>
            </a:r>
            <a:r>
              <a:rPr sz="3600" spc="-40" dirty="0">
                <a:latin typeface="Roboto Lt"/>
                <a:cs typeface="Roboto Lt"/>
              </a:rPr>
              <a:t> </a:t>
            </a:r>
            <a:r>
              <a:rPr sz="3600" spc="-140" dirty="0">
                <a:latin typeface="Roboto Lt"/>
                <a:cs typeface="Roboto Lt"/>
              </a:rPr>
              <a:t>relation</a:t>
            </a:r>
            <a:r>
              <a:rPr sz="3600" spc="-45" dirty="0">
                <a:latin typeface="Roboto Lt"/>
                <a:cs typeface="Roboto Lt"/>
              </a:rPr>
              <a:t> </a:t>
            </a:r>
            <a:r>
              <a:rPr sz="3600" spc="-155" dirty="0">
                <a:latin typeface="Roboto Lt"/>
                <a:cs typeface="Roboto Lt"/>
              </a:rPr>
              <a:t>to</a:t>
            </a:r>
            <a:r>
              <a:rPr sz="3600" spc="-40" dirty="0">
                <a:latin typeface="Roboto Lt"/>
                <a:cs typeface="Roboto Lt"/>
              </a:rPr>
              <a:t> </a:t>
            </a:r>
            <a:r>
              <a:rPr sz="3600" spc="-245" dirty="0">
                <a:latin typeface="Roboto Lt"/>
                <a:cs typeface="Roboto Lt"/>
              </a:rPr>
              <a:t>machine</a:t>
            </a:r>
            <a:r>
              <a:rPr sz="3600" spc="-40" dirty="0">
                <a:latin typeface="Roboto Lt"/>
                <a:cs typeface="Roboto Lt"/>
              </a:rPr>
              <a:t> </a:t>
            </a:r>
            <a:r>
              <a:rPr sz="3600" spc="-165" dirty="0">
                <a:latin typeface="Roboto Lt"/>
                <a:cs typeface="Roboto Lt"/>
              </a:rPr>
              <a:t>learning</a:t>
            </a:r>
            <a:r>
              <a:rPr sz="3600" spc="-40" dirty="0">
                <a:latin typeface="Roboto Lt"/>
                <a:cs typeface="Roboto Lt"/>
              </a:rPr>
              <a:t> </a:t>
            </a:r>
            <a:r>
              <a:rPr sz="3600" spc="-225" dirty="0">
                <a:latin typeface="Roboto Lt"/>
                <a:cs typeface="Roboto Lt"/>
              </a:rPr>
              <a:t>models</a:t>
            </a:r>
            <a:r>
              <a:rPr sz="3600" spc="-45" dirty="0">
                <a:latin typeface="Roboto Lt"/>
                <a:cs typeface="Roboto Lt"/>
              </a:rPr>
              <a:t> </a:t>
            </a:r>
            <a:r>
              <a:rPr sz="3600" spc="-35" dirty="0">
                <a:latin typeface="Roboto Lt"/>
                <a:cs typeface="Roboto Lt"/>
              </a:rPr>
              <a:t>is </a:t>
            </a:r>
            <a:r>
              <a:rPr sz="3600" spc="-175" dirty="0">
                <a:latin typeface="Roboto Lt"/>
                <a:cs typeface="Roboto Lt"/>
              </a:rPr>
              <a:t>primarily</a:t>
            </a:r>
            <a:r>
              <a:rPr sz="3600" spc="-30" dirty="0">
                <a:latin typeface="Roboto Lt"/>
                <a:cs typeface="Roboto Lt"/>
              </a:rPr>
              <a:t> </a:t>
            </a:r>
            <a:r>
              <a:rPr sz="3600" spc="-225" dirty="0">
                <a:latin typeface="Roboto Lt"/>
                <a:cs typeface="Roboto Lt"/>
              </a:rPr>
              <a:t>used</a:t>
            </a:r>
            <a:r>
              <a:rPr sz="3600" spc="-30" dirty="0">
                <a:latin typeface="Roboto Lt"/>
                <a:cs typeface="Roboto Lt"/>
              </a:rPr>
              <a:t> </a:t>
            </a:r>
            <a:r>
              <a:rPr sz="3600" spc="-114" dirty="0">
                <a:latin typeface="Roboto Lt"/>
                <a:cs typeface="Roboto Lt"/>
              </a:rPr>
              <a:t>for</a:t>
            </a:r>
            <a:r>
              <a:rPr sz="3600" spc="-30" dirty="0">
                <a:latin typeface="Roboto Lt"/>
                <a:cs typeface="Roboto Lt"/>
              </a:rPr>
              <a:t> </a:t>
            </a:r>
            <a:r>
              <a:rPr sz="3600" spc="-160" dirty="0">
                <a:latin typeface="Roboto Lt"/>
                <a:cs typeface="Roboto Lt"/>
              </a:rPr>
              <a:t>testing</a:t>
            </a:r>
            <a:r>
              <a:rPr sz="3600" spc="-30" dirty="0">
                <a:latin typeface="Roboto Lt"/>
                <a:cs typeface="Roboto Lt"/>
              </a:rPr>
              <a:t> </a:t>
            </a:r>
            <a:r>
              <a:rPr sz="3600" spc="-195" dirty="0">
                <a:latin typeface="Roboto Lt"/>
                <a:cs typeface="Roboto Lt"/>
              </a:rPr>
              <a:t>the</a:t>
            </a:r>
            <a:r>
              <a:rPr sz="3600" spc="-30" dirty="0">
                <a:latin typeface="Roboto Lt"/>
                <a:cs typeface="Roboto Lt"/>
              </a:rPr>
              <a:t> </a:t>
            </a:r>
            <a:r>
              <a:rPr sz="3600" spc="-229" dirty="0">
                <a:latin typeface="Roboto Lt"/>
                <a:cs typeface="Roboto Lt"/>
              </a:rPr>
              <a:t>model</a:t>
            </a:r>
            <a:r>
              <a:rPr sz="3600" spc="-30" dirty="0">
                <a:latin typeface="Roboto Lt"/>
                <a:cs typeface="Roboto Lt"/>
              </a:rPr>
              <a:t> </a:t>
            </a:r>
            <a:r>
              <a:rPr sz="3600" spc="-220" dirty="0">
                <a:latin typeface="Roboto Lt"/>
                <a:cs typeface="Roboto Lt"/>
              </a:rPr>
              <a:t>performance</a:t>
            </a:r>
            <a:r>
              <a:rPr sz="3600" spc="-30" dirty="0">
                <a:latin typeface="Roboto Lt"/>
                <a:cs typeface="Roboto Lt"/>
              </a:rPr>
              <a:t> </a:t>
            </a:r>
            <a:r>
              <a:rPr sz="3600" spc="-95" dirty="0">
                <a:latin typeface="Roboto Lt"/>
                <a:cs typeface="Roboto Lt"/>
              </a:rPr>
              <a:t>in</a:t>
            </a:r>
            <a:r>
              <a:rPr sz="3600" spc="-30" dirty="0">
                <a:latin typeface="Roboto Lt"/>
                <a:cs typeface="Roboto Lt"/>
              </a:rPr>
              <a:t> </a:t>
            </a:r>
            <a:r>
              <a:rPr sz="3600" spc="-235" dirty="0">
                <a:latin typeface="Roboto Lt"/>
                <a:cs typeface="Roboto Lt"/>
              </a:rPr>
              <a:t>terms</a:t>
            </a:r>
            <a:r>
              <a:rPr sz="3600" spc="-30" dirty="0">
                <a:latin typeface="Roboto Lt"/>
                <a:cs typeface="Roboto Lt"/>
              </a:rPr>
              <a:t> </a:t>
            </a:r>
            <a:r>
              <a:rPr sz="3600" spc="-25" dirty="0">
                <a:latin typeface="Roboto Lt"/>
                <a:cs typeface="Roboto Lt"/>
              </a:rPr>
              <a:t>of </a:t>
            </a:r>
            <a:r>
              <a:rPr sz="3600" spc="-190" dirty="0">
                <a:latin typeface="Roboto Lt"/>
                <a:cs typeface="Roboto Lt"/>
              </a:rPr>
              <a:t>accuracy/precision</a:t>
            </a:r>
            <a:r>
              <a:rPr sz="3600" spc="-25" dirty="0">
                <a:latin typeface="Roboto Lt"/>
                <a:cs typeface="Roboto Lt"/>
              </a:rPr>
              <a:t> </a:t>
            </a:r>
            <a:r>
              <a:rPr sz="3600" spc="-85" dirty="0">
                <a:latin typeface="Roboto Lt"/>
                <a:cs typeface="Roboto Lt"/>
              </a:rPr>
              <a:t>of</a:t>
            </a:r>
            <a:r>
              <a:rPr sz="3600" spc="-20" dirty="0">
                <a:latin typeface="Roboto Lt"/>
                <a:cs typeface="Roboto Lt"/>
              </a:rPr>
              <a:t> </a:t>
            </a:r>
            <a:r>
              <a:rPr sz="3600" spc="-195" dirty="0">
                <a:latin typeface="Roboto Lt"/>
                <a:cs typeface="Roboto Lt"/>
              </a:rPr>
              <a:t>the</a:t>
            </a:r>
            <a:r>
              <a:rPr sz="3600" spc="-20" dirty="0">
                <a:latin typeface="Roboto Lt"/>
                <a:cs typeface="Roboto Lt"/>
              </a:rPr>
              <a:t> </a:t>
            </a:r>
            <a:r>
              <a:rPr sz="3600" spc="-10" dirty="0">
                <a:latin typeface="Roboto Lt"/>
                <a:cs typeface="Roboto Lt"/>
              </a:rPr>
              <a:t>model.</a:t>
            </a:r>
            <a:endParaRPr sz="3600">
              <a:latin typeface="Roboto Lt"/>
              <a:cs typeface="Roboto Lt"/>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6817359">
              <a:lnSpc>
                <a:spcPct val="100000"/>
              </a:lnSpc>
              <a:spcBef>
                <a:spcPts val="100"/>
              </a:spcBef>
            </a:pPr>
            <a:r>
              <a:rPr spc="120" dirty="0"/>
              <a:t>TESTIN</a:t>
            </a:r>
            <a:r>
              <a:rPr spc="-385" dirty="0"/>
              <a:t>G</a:t>
            </a:r>
          </a:p>
        </p:txBody>
      </p:sp>
      <p:sp>
        <p:nvSpPr>
          <p:cNvPr id="5" name="object 5"/>
          <p:cNvSpPr txBox="1"/>
          <p:nvPr/>
        </p:nvSpPr>
        <p:spPr>
          <a:xfrm>
            <a:off x="2211446" y="5957570"/>
            <a:ext cx="13865225" cy="1149350"/>
          </a:xfrm>
          <a:prstGeom prst="rect">
            <a:avLst/>
          </a:prstGeom>
        </p:spPr>
        <p:txBody>
          <a:bodyPr vert="horz" wrap="square" lIns="0" tIns="86995" rIns="0" bIns="0" rtlCol="0">
            <a:spAutoFit/>
          </a:bodyPr>
          <a:lstStyle/>
          <a:p>
            <a:pPr algn="ctr">
              <a:lnSpc>
                <a:spcPct val="100000"/>
              </a:lnSpc>
              <a:spcBef>
                <a:spcPts val="685"/>
              </a:spcBef>
            </a:pPr>
            <a:r>
              <a:rPr sz="3200" b="1" dirty="0">
                <a:solidFill>
                  <a:srgbClr val="004AAC"/>
                </a:solidFill>
                <a:latin typeface="Roboto Cn"/>
                <a:cs typeface="Roboto Cn"/>
              </a:rPr>
              <a:t>Mean</a:t>
            </a:r>
            <a:r>
              <a:rPr sz="3200" b="1" spc="120" dirty="0">
                <a:solidFill>
                  <a:srgbClr val="004AAC"/>
                </a:solidFill>
                <a:latin typeface="Roboto Cn"/>
                <a:cs typeface="Roboto Cn"/>
              </a:rPr>
              <a:t> </a:t>
            </a:r>
            <a:r>
              <a:rPr sz="3200" b="1" dirty="0">
                <a:solidFill>
                  <a:srgbClr val="004AAC"/>
                </a:solidFill>
                <a:latin typeface="Roboto Cn"/>
                <a:cs typeface="Roboto Cn"/>
              </a:rPr>
              <a:t>Squared</a:t>
            </a:r>
            <a:r>
              <a:rPr sz="3200" b="1" spc="120" dirty="0">
                <a:solidFill>
                  <a:srgbClr val="004AAC"/>
                </a:solidFill>
                <a:latin typeface="Roboto Cn"/>
                <a:cs typeface="Roboto Cn"/>
              </a:rPr>
              <a:t> </a:t>
            </a:r>
            <a:r>
              <a:rPr sz="3200" b="1" dirty="0">
                <a:solidFill>
                  <a:srgbClr val="004AAC"/>
                </a:solidFill>
                <a:latin typeface="Roboto Cn"/>
                <a:cs typeface="Roboto Cn"/>
              </a:rPr>
              <a:t>Error</a:t>
            </a:r>
            <a:r>
              <a:rPr sz="3200" b="1" spc="120" dirty="0">
                <a:solidFill>
                  <a:srgbClr val="004AAC"/>
                </a:solidFill>
                <a:latin typeface="Roboto Cn"/>
                <a:cs typeface="Roboto Cn"/>
              </a:rPr>
              <a:t> </a:t>
            </a:r>
            <a:r>
              <a:rPr sz="3200" spc="-145" dirty="0">
                <a:latin typeface="Roboto Lt"/>
                <a:cs typeface="Roboto Lt"/>
              </a:rPr>
              <a:t>(MSE),</a:t>
            </a:r>
            <a:r>
              <a:rPr sz="3200" spc="45" dirty="0">
                <a:latin typeface="Roboto Lt"/>
                <a:cs typeface="Roboto Lt"/>
              </a:rPr>
              <a:t> </a:t>
            </a:r>
            <a:r>
              <a:rPr sz="3200" b="1" dirty="0">
                <a:solidFill>
                  <a:srgbClr val="FF3131"/>
                </a:solidFill>
                <a:latin typeface="Roboto Cn"/>
                <a:cs typeface="Roboto Cn"/>
              </a:rPr>
              <a:t>Mean</a:t>
            </a:r>
            <a:r>
              <a:rPr sz="3200" b="1" spc="125" dirty="0">
                <a:solidFill>
                  <a:srgbClr val="FF3131"/>
                </a:solidFill>
                <a:latin typeface="Roboto Cn"/>
                <a:cs typeface="Roboto Cn"/>
              </a:rPr>
              <a:t> </a:t>
            </a:r>
            <a:r>
              <a:rPr sz="3200" b="1" dirty="0">
                <a:solidFill>
                  <a:srgbClr val="FF3131"/>
                </a:solidFill>
                <a:latin typeface="Roboto Cn"/>
                <a:cs typeface="Roboto Cn"/>
              </a:rPr>
              <a:t>Absolute</a:t>
            </a:r>
            <a:r>
              <a:rPr sz="3200" b="1" spc="120" dirty="0">
                <a:solidFill>
                  <a:srgbClr val="FF3131"/>
                </a:solidFill>
                <a:latin typeface="Roboto Cn"/>
                <a:cs typeface="Roboto Cn"/>
              </a:rPr>
              <a:t> </a:t>
            </a:r>
            <a:r>
              <a:rPr sz="3200" b="1" dirty="0">
                <a:solidFill>
                  <a:srgbClr val="FF3131"/>
                </a:solidFill>
                <a:latin typeface="Roboto Cn"/>
                <a:cs typeface="Roboto Cn"/>
              </a:rPr>
              <a:t>Error</a:t>
            </a:r>
            <a:r>
              <a:rPr sz="3200" b="1" spc="120" dirty="0">
                <a:solidFill>
                  <a:srgbClr val="FF3131"/>
                </a:solidFill>
                <a:latin typeface="Roboto Cn"/>
                <a:cs typeface="Roboto Cn"/>
              </a:rPr>
              <a:t> </a:t>
            </a:r>
            <a:r>
              <a:rPr sz="3200" spc="-114" dirty="0">
                <a:latin typeface="Roboto Lt"/>
                <a:cs typeface="Roboto Lt"/>
              </a:rPr>
              <a:t>(MAE),</a:t>
            </a:r>
            <a:r>
              <a:rPr sz="3200" spc="45" dirty="0">
                <a:latin typeface="Roboto Lt"/>
                <a:cs typeface="Roboto Lt"/>
              </a:rPr>
              <a:t> </a:t>
            </a:r>
            <a:r>
              <a:rPr sz="3200" spc="-235" dirty="0">
                <a:latin typeface="Roboto Lt"/>
                <a:cs typeface="Roboto Lt"/>
              </a:rPr>
              <a:t>and</a:t>
            </a:r>
            <a:r>
              <a:rPr sz="3200" spc="55" dirty="0">
                <a:latin typeface="Roboto Lt"/>
                <a:cs typeface="Roboto Lt"/>
              </a:rPr>
              <a:t> </a:t>
            </a:r>
            <a:r>
              <a:rPr sz="3200" b="1" dirty="0">
                <a:solidFill>
                  <a:srgbClr val="004AAC"/>
                </a:solidFill>
                <a:latin typeface="Roboto Cn"/>
                <a:cs typeface="Roboto Cn"/>
              </a:rPr>
              <a:t>Root</a:t>
            </a:r>
            <a:r>
              <a:rPr sz="3200" b="1" spc="120" dirty="0">
                <a:solidFill>
                  <a:srgbClr val="004AAC"/>
                </a:solidFill>
                <a:latin typeface="Roboto Cn"/>
                <a:cs typeface="Roboto Cn"/>
              </a:rPr>
              <a:t> </a:t>
            </a:r>
            <a:r>
              <a:rPr sz="3200" b="1" dirty="0">
                <a:solidFill>
                  <a:srgbClr val="004AAC"/>
                </a:solidFill>
                <a:latin typeface="Roboto Cn"/>
                <a:cs typeface="Roboto Cn"/>
              </a:rPr>
              <a:t>Mean</a:t>
            </a:r>
            <a:r>
              <a:rPr sz="3200" b="1" spc="120" dirty="0">
                <a:solidFill>
                  <a:srgbClr val="004AAC"/>
                </a:solidFill>
                <a:latin typeface="Roboto Cn"/>
                <a:cs typeface="Roboto Cn"/>
              </a:rPr>
              <a:t> </a:t>
            </a:r>
            <a:r>
              <a:rPr sz="3200" b="1" dirty="0">
                <a:solidFill>
                  <a:srgbClr val="004AAC"/>
                </a:solidFill>
                <a:latin typeface="Roboto Cn"/>
                <a:cs typeface="Roboto Cn"/>
              </a:rPr>
              <a:t>Squared</a:t>
            </a:r>
            <a:r>
              <a:rPr sz="3200" b="1" spc="125" dirty="0">
                <a:solidFill>
                  <a:srgbClr val="004AAC"/>
                </a:solidFill>
                <a:latin typeface="Roboto Cn"/>
                <a:cs typeface="Roboto Cn"/>
              </a:rPr>
              <a:t> </a:t>
            </a:r>
            <a:r>
              <a:rPr sz="3200" b="1" spc="-20" dirty="0">
                <a:solidFill>
                  <a:srgbClr val="004AAC"/>
                </a:solidFill>
                <a:latin typeface="Roboto Cn"/>
                <a:cs typeface="Roboto Cn"/>
              </a:rPr>
              <a:t>Error</a:t>
            </a:r>
            <a:endParaRPr sz="3200">
              <a:latin typeface="Roboto Cn"/>
              <a:cs typeface="Roboto Cn"/>
            </a:endParaRPr>
          </a:p>
          <a:p>
            <a:pPr algn="ctr">
              <a:lnSpc>
                <a:spcPct val="100000"/>
              </a:lnSpc>
              <a:spcBef>
                <a:spcPts val="585"/>
              </a:spcBef>
            </a:pPr>
            <a:r>
              <a:rPr sz="3200" spc="-215" dirty="0">
                <a:latin typeface="Roboto Lt"/>
                <a:cs typeface="Roboto Lt"/>
              </a:rPr>
              <a:t>(RMSE)</a:t>
            </a:r>
            <a:r>
              <a:rPr sz="3200" spc="-15" dirty="0">
                <a:latin typeface="Roboto Lt"/>
                <a:cs typeface="Roboto Lt"/>
              </a:rPr>
              <a:t> </a:t>
            </a:r>
            <a:r>
              <a:rPr sz="3200" spc="-175" dirty="0">
                <a:latin typeface="Roboto Lt"/>
                <a:cs typeface="Roboto Lt"/>
              </a:rPr>
              <a:t>are</a:t>
            </a:r>
            <a:r>
              <a:rPr sz="3200" spc="-10" dirty="0">
                <a:latin typeface="Roboto Lt"/>
                <a:cs typeface="Roboto Lt"/>
              </a:rPr>
              <a:t> </a:t>
            </a:r>
            <a:r>
              <a:rPr sz="3200" spc="-215" dirty="0">
                <a:latin typeface="Roboto Lt"/>
                <a:cs typeface="Roboto Lt"/>
              </a:rPr>
              <a:t>used</a:t>
            </a:r>
            <a:r>
              <a:rPr sz="3200" spc="-15" dirty="0">
                <a:latin typeface="Roboto Lt"/>
                <a:cs typeface="Roboto Lt"/>
              </a:rPr>
              <a:t> </a:t>
            </a:r>
            <a:r>
              <a:rPr sz="3200" spc="-145" dirty="0">
                <a:latin typeface="Roboto Lt"/>
                <a:cs typeface="Roboto Lt"/>
              </a:rPr>
              <a:t>to</a:t>
            </a:r>
            <a:r>
              <a:rPr sz="3200" spc="-10" dirty="0">
                <a:latin typeface="Roboto Lt"/>
                <a:cs typeface="Roboto Lt"/>
              </a:rPr>
              <a:t> </a:t>
            </a:r>
            <a:r>
              <a:rPr sz="3200" spc="-170" dirty="0">
                <a:latin typeface="Roboto Lt"/>
                <a:cs typeface="Roboto Lt"/>
              </a:rPr>
              <a:t>evaluate</a:t>
            </a:r>
            <a:r>
              <a:rPr sz="3200" spc="-15" dirty="0">
                <a:latin typeface="Roboto Lt"/>
                <a:cs typeface="Roboto Lt"/>
              </a:rPr>
              <a:t> </a:t>
            </a:r>
            <a:r>
              <a:rPr sz="3200" spc="-170" dirty="0">
                <a:latin typeface="Roboto Lt"/>
                <a:cs typeface="Roboto Lt"/>
              </a:rPr>
              <a:t>the</a:t>
            </a:r>
            <a:r>
              <a:rPr sz="3200" spc="-10" dirty="0">
                <a:latin typeface="Roboto Lt"/>
                <a:cs typeface="Roboto Lt"/>
              </a:rPr>
              <a:t> </a:t>
            </a:r>
            <a:r>
              <a:rPr sz="3200" spc="-170" dirty="0">
                <a:latin typeface="Roboto Lt"/>
                <a:cs typeface="Roboto Lt"/>
              </a:rPr>
              <a:t>regression</a:t>
            </a:r>
            <a:r>
              <a:rPr sz="3200" spc="-15" dirty="0">
                <a:latin typeface="Roboto Lt"/>
                <a:cs typeface="Roboto Lt"/>
              </a:rPr>
              <a:t> </a:t>
            </a:r>
            <a:r>
              <a:rPr sz="3200" spc="-195" dirty="0">
                <a:latin typeface="Roboto Lt"/>
                <a:cs typeface="Roboto Lt"/>
              </a:rPr>
              <a:t>problem's</a:t>
            </a:r>
            <a:r>
              <a:rPr sz="3200" spc="-10" dirty="0">
                <a:latin typeface="Roboto Lt"/>
                <a:cs typeface="Roboto Lt"/>
              </a:rPr>
              <a:t> accuracy.</a:t>
            </a:r>
            <a:endParaRPr sz="3200">
              <a:latin typeface="Roboto Lt"/>
              <a:cs typeface="Roboto 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909941"/>
            <a:ext cx="16215360" cy="2082800"/>
          </a:xfrm>
          <a:prstGeom prst="rect">
            <a:avLst/>
          </a:prstGeom>
        </p:spPr>
        <p:txBody>
          <a:bodyPr vert="horz" wrap="square" lIns="0" tIns="12700" rIns="0" bIns="0" rtlCol="0">
            <a:spAutoFit/>
          </a:bodyPr>
          <a:lstStyle/>
          <a:p>
            <a:pPr marL="12700" marR="5080">
              <a:lnSpc>
                <a:spcPct val="116399"/>
              </a:lnSpc>
              <a:spcBef>
                <a:spcPts val="100"/>
              </a:spcBef>
            </a:pPr>
            <a:r>
              <a:rPr sz="2900" b="1" dirty="0">
                <a:solidFill>
                  <a:srgbClr val="004AAC"/>
                </a:solidFill>
                <a:latin typeface="Roboto Cn"/>
                <a:cs typeface="Roboto Cn"/>
              </a:rPr>
              <a:t>Mean</a:t>
            </a:r>
            <a:r>
              <a:rPr sz="2900" b="1" spc="30" dirty="0">
                <a:solidFill>
                  <a:srgbClr val="004AAC"/>
                </a:solidFill>
                <a:latin typeface="Roboto Cn"/>
                <a:cs typeface="Roboto Cn"/>
              </a:rPr>
              <a:t> </a:t>
            </a:r>
            <a:r>
              <a:rPr sz="2900" b="1" dirty="0">
                <a:solidFill>
                  <a:srgbClr val="004AAC"/>
                </a:solidFill>
                <a:latin typeface="Roboto Cn"/>
                <a:cs typeface="Roboto Cn"/>
              </a:rPr>
              <a:t>Absolute</a:t>
            </a:r>
            <a:r>
              <a:rPr sz="2900" b="1" spc="35" dirty="0">
                <a:solidFill>
                  <a:srgbClr val="004AAC"/>
                </a:solidFill>
                <a:latin typeface="Roboto Cn"/>
                <a:cs typeface="Roboto Cn"/>
              </a:rPr>
              <a:t> </a:t>
            </a:r>
            <a:r>
              <a:rPr sz="2900" b="1" dirty="0">
                <a:solidFill>
                  <a:srgbClr val="004AAC"/>
                </a:solidFill>
                <a:latin typeface="Roboto Cn"/>
                <a:cs typeface="Roboto Cn"/>
              </a:rPr>
              <a:t>Error</a:t>
            </a:r>
            <a:r>
              <a:rPr sz="2900" b="1" spc="30" dirty="0">
                <a:solidFill>
                  <a:srgbClr val="004AAC"/>
                </a:solidFill>
                <a:latin typeface="Roboto Cn"/>
                <a:cs typeface="Roboto Cn"/>
              </a:rPr>
              <a:t> </a:t>
            </a:r>
            <a:r>
              <a:rPr sz="2900" b="1" dirty="0">
                <a:solidFill>
                  <a:srgbClr val="FF3131"/>
                </a:solidFill>
                <a:latin typeface="Roboto Cn"/>
                <a:cs typeface="Roboto Cn"/>
              </a:rPr>
              <a:t>(MAE)</a:t>
            </a:r>
            <a:r>
              <a:rPr sz="2900" b="1" spc="35" dirty="0">
                <a:solidFill>
                  <a:srgbClr val="FF3131"/>
                </a:solidFill>
                <a:latin typeface="Roboto Cn"/>
                <a:cs typeface="Roboto Cn"/>
              </a:rPr>
              <a:t> </a:t>
            </a:r>
            <a:r>
              <a:rPr sz="2900" b="1" dirty="0">
                <a:solidFill>
                  <a:srgbClr val="FF3131"/>
                </a:solidFill>
                <a:latin typeface="Roboto Cn"/>
                <a:cs typeface="Roboto Cn"/>
              </a:rPr>
              <a:t>:</a:t>
            </a:r>
            <a:r>
              <a:rPr sz="2900" b="1" spc="30" dirty="0">
                <a:solidFill>
                  <a:srgbClr val="FF3131"/>
                </a:solidFill>
                <a:latin typeface="Roboto Cn"/>
                <a:cs typeface="Roboto Cn"/>
              </a:rPr>
              <a:t> </a:t>
            </a:r>
            <a:r>
              <a:rPr sz="2900" dirty="0">
                <a:solidFill>
                  <a:srgbClr val="000000"/>
                </a:solidFill>
                <a:latin typeface="Roboto Th"/>
                <a:cs typeface="Roboto Th"/>
              </a:rPr>
              <a:t>It</a:t>
            </a:r>
            <a:r>
              <a:rPr sz="2900" spc="-20" dirty="0">
                <a:solidFill>
                  <a:srgbClr val="000000"/>
                </a:solidFill>
                <a:latin typeface="Roboto Th"/>
                <a:cs typeface="Roboto Th"/>
              </a:rPr>
              <a:t> </a:t>
            </a:r>
            <a:r>
              <a:rPr sz="2900" dirty="0">
                <a:solidFill>
                  <a:srgbClr val="000000"/>
                </a:solidFill>
                <a:latin typeface="Roboto Th"/>
                <a:cs typeface="Roboto Th"/>
              </a:rPr>
              <a:t>is</a:t>
            </a:r>
            <a:r>
              <a:rPr sz="2900" spc="-20" dirty="0">
                <a:solidFill>
                  <a:srgbClr val="000000"/>
                </a:solidFill>
                <a:latin typeface="Roboto Th"/>
                <a:cs typeface="Roboto Th"/>
              </a:rPr>
              <a:t> </a:t>
            </a:r>
            <a:r>
              <a:rPr sz="2900" spc="-114" dirty="0">
                <a:solidFill>
                  <a:srgbClr val="000000"/>
                </a:solidFill>
                <a:latin typeface="Roboto Th"/>
                <a:cs typeface="Roboto Th"/>
              </a:rPr>
              <a:t>the</a:t>
            </a:r>
            <a:r>
              <a:rPr sz="2900" spc="-20" dirty="0">
                <a:solidFill>
                  <a:srgbClr val="000000"/>
                </a:solidFill>
                <a:latin typeface="Roboto Th"/>
                <a:cs typeface="Roboto Th"/>
              </a:rPr>
              <a:t> </a:t>
            </a:r>
            <a:r>
              <a:rPr sz="2900" spc="-235" dirty="0">
                <a:solidFill>
                  <a:srgbClr val="000000"/>
                </a:solidFill>
                <a:latin typeface="Roboto Th"/>
                <a:cs typeface="Roboto Th"/>
              </a:rPr>
              <a:t>mean</a:t>
            </a:r>
            <a:r>
              <a:rPr sz="2900" spc="-30" dirty="0">
                <a:solidFill>
                  <a:srgbClr val="000000"/>
                </a:solidFill>
                <a:latin typeface="Roboto Th"/>
                <a:cs typeface="Roboto Th"/>
              </a:rPr>
              <a:t> </a:t>
            </a:r>
            <a:r>
              <a:rPr sz="2900" spc="-10" dirty="0">
                <a:solidFill>
                  <a:srgbClr val="000000"/>
                </a:solidFill>
                <a:latin typeface="Roboto Th"/>
                <a:cs typeface="Roboto Th"/>
              </a:rPr>
              <a:t>of</a:t>
            </a:r>
            <a:r>
              <a:rPr sz="2900" spc="-20" dirty="0">
                <a:solidFill>
                  <a:srgbClr val="000000"/>
                </a:solidFill>
                <a:latin typeface="Roboto Th"/>
                <a:cs typeface="Roboto Th"/>
              </a:rPr>
              <a:t> </a:t>
            </a:r>
            <a:r>
              <a:rPr sz="2900" dirty="0">
                <a:solidFill>
                  <a:srgbClr val="000000"/>
                </a:solidFill>
                <a:latin typeface="Roboto Th"/>
                <a:cs typeface="Roboto Th"/>
              </a:rPr>
              <a:t>all</a:t>
            </a:r>
            <a:r>
              <a:rPr sz="2900" spc="-20" dirty="0">
                <a:solidFill>
                  <a:srgbClr val="000000"/>
                </a:solidFill>
                <a:latin typeface="Roboto Th"/>
                <a:cs typeface="Roboto Th"/>
              </a:rPr>
              <a:t> </a:t>
            </a:r>
            <a:r>
              <a:rPr sz="2900" spc="-114" dirty="0">
                <a:solidFill>
                  <a:srgbClr val="000000"/>
                </a:solidFill>
                <a:latin typeface="Roboto Th"/>
                <a:cs typeface="Roboto Th"/>
              </a:rPr>
              <a:t>absolute</a:t>
            </a:r>
            <a:r>
              <a:rPr sz="2900" spc="-20" dirty="0">
                <a:solidFill>
                  <a:srgbClr val="000000"/>
                </a:solidFill>
                <a:latin typeface="Roboto Th"/>
                <a:cs typeface="Roboto Th"/>
              </a:rPr>
              <a:t> </a:t>
            </a:r>
            <a:r>
              <a:rPr sz="2900" spc="-65" dirty="0">
                <a:solidFill>
                  <a:srgbClr val="000000"/>
                </a:solidFill>
                <a:latin typeface="Roboto Th"/>
                <a:cs typeface="Roboto Th"/>
              </a:rPr>
              <a:t>error.</a:t>
            </a:r>
            <a:r>
              <a:rPr sz="2900" spc="-20" dirty="0">
                <a:solidFill>
                  <a:srgbClr val="000000"/>
                </a:solidFill>
                <a:latin typeface="Roboto Th"/>
                <a:cs typeface="Roboto Th"/>
              </a:rPr>
              <a:t> </a:t>
            </a:r>
            <a:r>
              <a:rPr sz="2900" spc="-185" dirty="0">
                <a:solidFill>
                  <a:srgbClr val="000000"/>
                </a:solidFill>
                <a:latin typeface="Roboto Th"/>
                <a:cs typeface="Roboto Th"/>
              </a:rPr>
              <a:t>MAE</a:t>
            </a:r>
            <a:r>
              <a:rPr sz="2900" spc="-25" dirty="0">
                <a:solidFill>
                  <a:srgbClr val="000000"/>
                </a:solidFill>
                <a:latin typeface="Roboto Th"/>
                <a:cs typeface="Roboto Th"/>
              </a:rPr>
              <a:t> </a:t>
            </a:r>
            <a:r>
              <a:rPr sz="2900" spc="-114" dirty="0">
                <a:solidFill>
                  <a:srgbClr val="000000"/>
                </a:solidFill>
                <a:latin typeface="Roboto Th"/>
                <a:cs typeface="Roboto Th"/>
              </a:rPr>
              <a:t>(ranges</a:t>
            </a:r>
            <a:r>
              <a:rPr sz="2900" spc="-20" dirty="0">
                <a:solidFill>
                  <a:srgbClr val="000000"/>
                </a:solidFill>
                <a:latin typeface="Roboto Th"/>
                <a:cs typeface="Roboto Th"/>
              </a:rPr>
              <a:t> </a:t>
            </a:r>
            <a:r>
              <a:rPr sz="2900" spc="-180" dirty="0">
                <a:solidFill>
                  <a:srgbClr val="000000"/>
                </a:solidFill>
                <a:latin typeface="Roboto Th"/>
                <a:cs typeface="Roboto Th"/>
              </a:rPr>
              <a:t>from</a:t>
            </a:r>
            <a:r>
              <a:rPr sz="2900" spc="-25" dirty="0">
                <a:solidFill>
                  <a:srgbClr val="000000"/>
                </a:solidFill>
                <a:latin typeface="Roboto Th"/>
                <a:cs typeface="Roboto Th"/>
              </a:rPr>
              <a:t> </a:t>
            </a:r>
            <a:r>
              <a:rPr sz="2900" spc="-160" dirty="0">
                <a:solidFill>
                  <a:srgbClr val="000000"/>
                </a:solidFill>
                <a:latin typeface="Roboto Th"/>
                <a:cs typeface="Roboto Th"/>
              </a:rPr>
              <a:t>0</a:t>
            </a:r>
            <a:r>
              <a:rPr sz="2900" spc="-25" dirty="0">
                <a:solidFill>
                  <a:srgbClr val="000000"/>
                </a:solidFill>
                <a:latin typeface="Roboto Th"/>
                <a:cs typeface="Roboto Th"/>
              </a:rPr>
              <a:t> </a:t>
            </a:r>
            <a:r>
              <a:rPr sz="2900" spc="-55" dirty="0">
                <a:solidFill>
                  <a:srgbClr val="000000"/>
                </a:solidFill>
                <a:latin typeface="Roboto Th"/>
                <a:cs typeface="Roboto Th"/>
              </a:rPr>
              <a:t>to</a:t>
            </a:r>
            <a:r>
              <a:rPr sz="2900" spc="-30" dirty="0">
                <a:solidFill>
                  <a:srgbClr val="000000"/>
                </a:solidFill>
                <a:latin typeface="Roboto Th"/>
                <a:cs typeface="Roboto Th"/>
              </a:rPr>
              <a:t> </a:t>
            </a:r>
            <a:r>
              <a:rPr sz="2900" spc="-40" dirty="0">
                <a:solidFill>
                  <a:srgbClr val="000000"/>
                </a:solidFill>
                <a:latin typeface="Roboto Th"/>
                <a:cs typeface="Roboto Th"/>
              </a:rPr>
              <a:t>infinity,</a:t>
            </a:r>
            <a:r>
              <a:rPr sz="2900" spc="-20" dirty="0">
                <a:solidFill>
                  <a:srgbClr val="000000"/>
                </a:solidFill>
                <a:latin typeface="Roboto Th"/>
                <a:cs typeface="Roboto Th"/>
              </a:rPr>
              <a:t> </a:t>
            </a:r>
            <a:r>
              <a:rPr sz="2900" spc="-130" dirty="0">
                <a:solidFill>
                  <a:srgbClr val="000000"/>
                </a:solidFill>
                <a:latin typeface="Roboto Th"/>
                <a:cs typeface="Roboto Th"/>
              </a:rPr>
              <a:t>lower</a:t>
            </a:r>
            <a:r>
              <a:rPr sz="2900" spc="-20" dirty="0">
                <a:solidFill>
                  <a:srgbClr val="000000"/>
                </a:solidFill>
                <a:latin typeface="Roboto Th"/>
                <a:cs typeface="Roboto Th"/>
              </a:rPr>
              <a:t> </a:t>
            </a:r>
            <a:r>
              <a:rPr sz="2900" dirty="0">
                <a:solidFill>
                  <a:srgbClr val="000000"/>
                </a:solidFill>
                <a:latin typeface="Roboto Th"/>
                <a:cs typeface="Roboto Th"/>
              </a:rPr>
              <a:t>is</a:t>
            </a:r>
            <a:r>
              <a:rPr sz="2900" spc="-20" dirty="0">
                <a:solidFill>
                  <a:srgbClr val="000000"/>
                </a:solidFill>
                <a:latin typeface="Roboto Th"/>
                <a:cs typeface="Roboto Th"/>
              </a:rPr>
              <a:t> </a:t>
            </a:r>
            <a:r>
              <a:rPr sz="2900" spc="-10" dirty="0">
                <a:solidFill>
                  <a:srgbClr val="000000"/>
                </a:solidFill>
                <a:latin typeface="Roboto Th"/>
                <a:cs typeface="Roboto Th"/>
              </a:rPr>
              <a:t>better) </a:t>
            </a:r>
            <a:r>
              <a:rPr sz="2900" dirty="0">
                <a:solidFill>
                  <a:srgbClr val="000000"/>
                </a:solidFill>
                <a:latin typeface="Roboto Th"/>
                <a:cs typeface="Roboto Th"/>
              </a:rPr>
              <a:t>is</a:t>
            </a:r>
            <a:r>
              <a:rPr sz="2900" spc="-175" dirty="0">
                <a:solidFill>
                  <a:srgbClr val="000000"/>
                </a:solidFill>
                <a:latin typeface="Roboto Th"/>
                <a:cs typeface="Roboto Th"/>
              </a:rPr>
              <a:t> </a:t>
            </a:r>
            <a:r>
              <a:rPr sz="2900" spc="-254" dirty="0">
                <a:solidFill>
                  <a:srgbClr val="000000"/>
                </a:solidFill>
                <a:latin typeface="Roboto Th"/>
                <a:cs typeface="Roboto Th"/>
              </a:rPr>
              <a:t>much</a:t>
            </a:r>
            <a:r>
              <a:rPr sz="2900" spc="-35" dirty="0">
                <a:solidFill>
                  <a:srgbClr val="000000"/>
                </a:solidFill>
                <a:latin typeface="Roboto Th"/>
                <a:cs typeface="Roboto Th"/>
              </a:rPr>
              <a:t> </a:t>
            </a:r>
            <a:r>
              <a:rPr sz="2900" dirty="0">
                <a:solidFill>
                  <a:srgbClr val="000000"/>
                </a:solidFill>
                <a:latin typeface="Roboto Th"/>
                <a:cs typeface="Roboto Th"/>
              </a:rPr>
              <a:t>like</a:t>
            </a:r>
            <a:r>
              <a:rPr sz="2900" spc="-70" dirty="0">
                <a:solidFill>
                  <a:srgbClr val="000000"/>
                </a:solidFill>
                <a:latin typeface="Roboto Th"/>
                <a:cs typeface="Roboto Th"/>
              </a:rPr>
              <a:t> </a:t>
            </a:r>
            <a:r>
              <a:rPr sz="2900" spc="-229" dirty="0">
                <a:solidFill>
                  <a:srgbClr val="000000"/>
                </a:solidFill>
                <a:latin typeface="Roboto Th"/>
                <a:cs typeface="Roboto Th"/>
              </a:rPr>
              <a:t>RMSE,</a:t>
            </a:r>
            <a:r>
              <a:rPr sz="2900" spc="-30" dirty="0">
                <a:solidFill>
                  <a:srgbClr val="000000"/>
                </a:solidFill>
                <a:latin typeface="Roboto Th"/>
                <a:cs typeface="Roboto Th"/>
              </a:rPr>
              <a:t> </a:t>
            </a:r>
            <a:r>
              <a:rPr sz="2900" spc="-130" dirty="0">
                <a:solidFill>
                  <a:srgbClr val="000000"/>
                </a:solidFill>
                <a:latin typeface="Roboto Th"/>
                <a:cs typeface="Roboto Th"/>
              </a:rPr>
              <a:t>but</a:t>
            </a:r>
            <a:r>
              <a:rPr sz="2900" spc="-45" dirty="0">
                <a:solidFill>
                  <a:srgbClr val="000000"/>
                </a:solidFill>
                <a:latin typeface="Roboto Th"/>
                <a:cs typeface="Roboto Th"/>
              </a:rPr>
              <a:t> </a:t>
            </a:r>
            <a:r>
              <a:rPr sz="2900" spc="-105" dirty="0">
                <a:solidFill>
                  <a:srgbClr val="000000"/>
                </a:solidFill>
                <a:latin typeface="Roboto Th"/>
                <a:cs typeface="Roboto Th"/>
              </a:rPr>
              <a:t>instead</a:t>
            </a:r>
            <a:r>
              <a:rPr sz="2900" spc="-65" dirty="0">
                <a:solidFill>
                  <a:srgbClr val="000000"/>
                </a:solidFill>
                <a:latin typeface="Roboto Th"/>
                <a:cs typeface="Roboto Th"/>
              </a:rPr>
              <a:t> </a:t>
            </a:r>
            <a:r>
              <a:rPr sz="2900" spc="-10" dirty="0">
                <a:solidFill>
                  <a:srgbClr val="000000"/>
                </a:solidFill>
                <a:latin typeface="Roboto Th"/>
                <a:cs typeface="Roboto Th"/>
              </a:rPr>
              <a:t>of</a:t>
            </a:r>
            <a:r>
              <a:rPr sz="2900" spc="-55" dirty="0">
                <a:solidFill>
                  <a:srgbClr val="000000"/>
                </a:solidFill>
                <a:latin typeface="Roboto Th"/>
                <a:cs typeface="Roboto Th"/>
              </a:rPr>
              <a:t> </a:t>
            </a:r>
            <a:r>
              <a:rPr sz="2900" spc="-130" dirty="0">
                <a:solidFill>
                  <a:srgbClr val="000000"/>
                </a:solidFill>
                <a:latin typeface="Roboto Th"/>
                <a:cs typeface="Roboto Th"/>
              </a:rPr>
              <a:t>squaring</a:t>
            </a:r>
            <a:r>
              <a:rPr sz="2900" spc="-45" dirty="0">
                <a:solidFill>
                  <a:srgbClr val="000000"/>
                </a:solidFill>
                <a:latin typeface="Roboto Th"/>
                <a:cs typeface="Roboto Th"/>
              </a:rPr>
              <a:t> </a:t>
            </a:r>
            <a:r>
              <a:rPr sz="2900" spc="-114" dirty="0">
                <a:solidFill>
                  <a:srgbClr val="000000"/>
                </a:solidFill>
                <a:latin typeface="Roboto Th"/>
                <a:cs typeface="Roboto Th"/>
              </a:rPr>
              <a:t>the</a:t>
            </a:r>
            <a:r>
              <a:rPr sz="2900" spc="-55" dirty="0">
                <a:solidFill>
                  <a:srgbClr val="000000"/>
                </a:solidFill>
                <a:latin typeface="Roboto Th"/>
                <a:cs typeface="Roboto Th"/>
              </a:rPr>
              <a:t> </a:t>
            </a:r>
            <a:r>
              <a:rPr sz="2900" spc="-95" dirty="0">
                <a:solidFill>
                  <a:srgbClr val="000000"/>
                </a:solidFill>
                <a:latin typeface="Roboto Th"/>
                <a:cs typeface="Roboto Th"/>
              </a:rPr>
              <a:t>difference</a:t>
            </a:r>
            <a:r>
              <a:rPr sz="2900" spc="-55" dirty="0">
                <a:solidFill>
                  <a:srgbClr val="000000"/>
                </a:solidFill>
                <a:latin typeface="Roboto Th"/>
                <a:cs typeface="Roboto Th"/>
              </a:rPr>
              <a:t> </a:t>
            </a:r>
            <a:r>
              <a:rPr sz="2900" spc="-10" dirty="0">
                <a:solidFill>
                  <a:srgbClr val="000000"/>
                </a:solidFill>
                <a:latin typeface="Roboto Th"/>
                <a:cs typeface="Roboto Th"/>
              </a:rPr>
              <a:t>of</a:t>
            </a:r>
            <a:r>
              <a:rPr sz="2900" spc="-60" dirty="0">
                <a:solidFill>
                  <a:srgbClr val="000000"/>
                </a:solidFill>
                <a:latin typeface="Roboto Th"/>
                <a:cs typeface="Roboto Th"/>
              </a:rPr>
              <a:t> </a:t>
            </a:r>
            <a:r>
              <a:rPr sz="2900" spc="-114" dirty="0">
                <a:solidFill>
                  <a:srgbClr val="000000"/>
                </a:solidFill>
                <a:latin typeface="Roboto Th"/>
                <a:cs typeface="Roboto Th"/>
              </a:rPr>
              <a:t>the</a:t>
            </a:r>
            <a:r>
              <a:rPr sz="2900" spc="-55" dirty="0">
                <a:solidFill>
                  <a:srgbClr val="000000"/>
                </a:solidFill>
                <a:latin typeface="Roboto Th"/>
                <a:cs typeface="Roboto Th"/>
              </a:rPr>
              <a:t> </a:t>
            </a:r>
            <a:r>
              <a:rPr sz="2900" spc="-100" dirty="0">
                <a:solidFill>
                  <a:srgbClr val="000000"/>
                </a:solidFill>
                <a:latin typeface="Roboto Th"/>
                <a:cs typeface="Roboto Th"/>
              </a:rPr>
              <a:t>residuals</a:t>
            </a:r>
            <a:r>
              <a:rPr sz="2900" spc="-55" dirty="0">
                <a:solidFill>
                  <a:srgbClr val="000000"/>
                </a:solidFill>
                <a:latin typeface="Roboto Th"/>
                <a:cs typeface="Roboto Th"/>
              </a:rPr>
              <a:t> </a:t>
            </a:r>
            <a:r>
              <a:rPr sz="2900" spc="-175" dirty="0">
                <a:solidFill>
                  <a:srgbClr val="000000"/>
                </a:solidFill>
                <a:latin typeface="Roboto Th"/>
                <a:cs typeface="Roboto Th"/>
              </a:rPr>
              <a:t>and</a:t>
            </a:r>
            <a:r>
              <a:rPr sz="2900" spc="-35" dirty="0">
                <a:solidFill>
                  <a:srgbClr val="000000"/>
                </a:solidFill>
                <a:latin typeface="Roboto Th"/>
                <a:cs typeface="Roboto Th"/>
              </a:rPr>
              <a:t> </a:t>
            </a:r>
            <a:r>
              <a:rPr sz="2900" spc="-90" dirty="0">
                <a:solidFill>
                  <a:srgbClr val="000000"/>
                </a:solidFill>
                <a:latin typeface="Roboto Th"/>
                <a:cs typeface="Roboto Th"/>
              </a:rPr>
              <a:t>taking</a:t>
            </a:r>
            <a:r>
              <a:rPr sz="2900" spc="-60" dirty="0">
                <a:solidFill>
                  <a:srgbClr val="000000"/>
                </a:solidFill>
                <a:latin typeface="Roboto Th"/>
                <a:cs typeface="Roboto Th"/>
              </a:rPr>
              <a:t> </a:t>
            </a:r>
            <a:r>
              <a:rPr sz="2900" spc="-114" dirty="0">
                <a:solidFill>
                  <a:srgbClr val="000000"/>
                </a:solidFill>
                <a:latin typeface="Roboto Th"/>
                <a:cs typeface="Roboto Th"/>
              </a:rPr>
              <a:t>the</a:t>
            </a:r>
            <a:r>
              <a:rPr sz="2900" spc="-60" dirty="0">
                <a:solidFill>
                  <a:srgbClr val="000000"/>
                </a:solidFill>
                <a:latin typeface="Roboto Th"/>
                <a:cs typeface="Roboto Th"/>
              </a:rPr>
              <a:t> </a:t>
            </a:r>
            <a:r>
              <a:rPr sz="2900" spc="-145" dirty="0">
                <a:solidFill>
                  <a:srgbClr val="000000"/>
                </a:solidFill>
                <a:latin typeface="Roboto Th"/>
                <a:cs typeface="Roboto Th"/>
              </a:rPr>
              <a:t>square</a:t>
            </a:r>
            <a:r>
              <a:rPr sz="2900" spc="-35" dirty="0">
                <a:solidFill>
                  <a:srgbClr val="000000"/>
                </a:solidFill>
                <a:latin typeface="Roboto Th"/>
                <a:cs typeface="Roboto Th"/>
              </a:rPr>
              <a:t> </a:t>
            </a:r>
            <a:r>
              <a:rPr sz="2900" spc="-100" dirty="0">
                <a:solidFill>
                  <a:srgbClr val="000000"/>
                </a:solidFill>
                <a:latin typeface="Roboto Th"/>
                <a:cs typeface="Roboto Th"/>
              </a:rPr>
              <a:t>root</a:t>
            </a:r>
            <a:r>
              <a:rPr sz="2900" spc="-60" dirty="0">
                <a:solidFill>
                  <a:srgbClr val="000000"/>
                </a:solidFill>
                <a:latin typeface="Roboto Th"/>
                <a:cs typeface="Roboto Th"/>
              </a:rPr>
              <a:t> </a:t>
            </a:r>
            <a:r>
              <a:rPr sz="2900" spc="-10" dirty="0">
                <a:solidFill>
                  <a:srgbClr val="000000"/>
                </a:solidFill>
                <a:latin typeface="Roboto Th"/>
                <a:cs typeface="Roboto Th"/>
              </a:rPr>
              <a:t>of</a:t>
            </a:r>
            <a:r>
              <a:rPr sz="2900" spc="-55" dirty="0">
                <a:solidFill>
                  <a:srgbClr val="000000"/>
                </a:solidFill>
                <a:latin typeface="Roboto Th"/>
                <a:cs typeface="Roboto Th"/>
              </a:rPr>
              <a:t> </a:t>
            </a:r>
            <a:r>
              <a:rPr sz="2900" spc="-25" dirty="0">
                <a:solidFill>
                  <a:srgbClr val="000000"/>
                </a:solidFill>
                <a:latin typeface="Roboto Th"/>
                <a:cs typeface="Roboto Th"/>
              </a:rPr>
              <a:t>the </a:t>
            </a:r>
            <a:r>
              <a:rPr sz="2900" spc="-70" dirty="0">
                <a:solidFill>
                  <a:srgbClr val="000000"/>
                </a:solidFill>
                <a:latin typeface="Roboto Th"/>
                <a:cs typeface="Roboto Th"/>
              </a:rPr>
              <a:t>result,</a:t>
            </a:r>
            <a:r>
              <a:rPr sz="2900" spc="-105" dirty="0">
                <a:solidFill>
                  <a:srgbClr val="000000"/>
                </a:solidFill>
                <a:latin typeface="Roboto Th"/>
                <a:cs typeface="Roboto Th"/>
              </a:rPr>
              <a:t> </a:t>
            </a:r>
            <a:r>
              <a:rPr sz="2900" dirty="0">
                <a:solidFill>
                  <a:srgbClr val="000000"/>
                </a:solidFill>
                <a:latin typeface="Roboto Th"/>
                <a:cs typeface="Roboto Th"/>
              </a:rPr>
              <a:t>it</a:t>
            </a:r>
            <a:r>
              <a:rPr sz="2900" spc="-60" dirty="0">
                <a:solidFill>
                  <a:srgbClr val="000000"/>
                </a:solidFill>
                <a:latin typeface="Roboto Th"/>
                <a:cs typeface="Roboto Th"/>
              </a:rPr>
              <a:t> </a:t>
            </a:r>
            <a:r>
              <a:rPr sz="2900" spc="-75" dirty="0">
                <a:solidFill>
                  <a:srgbClr val="000000"/>
                </a:solidFill>
                <a:latin typeface="Roboto Th"/>
                <a:cs typeface="Roboto Th"/>
              </a:rPr>
              <a:t>just</a:t>
            </a:r>
            <a:r>
              <a:rPr sz="2900" spc="-50" dirty="0">
                <a:solidFill>
                  <a:srgbClr val="000000"/>
                </a:solidFill>
                <a:latin typeface="Roboto Th"/>
                <a:cs typeface="Roboto Th"/>
              </a:rPr>
              <a:t> </a:t>
            </a:r>
            <a:r>
              <a:rPr sz="2900" spc="-140" dirty="0">
                <a:solidFill>
                  <a:srgbClr val="000000"/>
                </a:solidFill>
                <a:latin typeface="Roboto Th"/>
                <a:cs typeface="Roboto Th"/>
              </a:rPr>
              <a:t>averages</a:t>
            </a:r>
            <a:r>
              <a:rPr sz="2900" spc="-35" dirty="0">
                <a:solidFill>
                  <a:srgbClr val="000000"/>
                </a:solidFill>
                <a:latin typeface="Roboto Th"/>
                <a:cs typeface="Roboto Th"/>
              </a:rPr>
              <a:t> </a:t>
            </a:r>
            <a:r>
              <a:rPr sz="2900" spc="-114" dirty="0">
                <a:solidFill>
                  <a:srgbClr val="000000"/>
                </a:solidFill>
                <a:latin typeface="Roboto Th"/>
                <a:cs typeface="Roboto Th"/>
              </a:rPr>
              <a:t>the</a:t>
            </a:r>
            <a:r>
              <a:rPr sz="2900" spc="-50" dirty="0">
                <a:solidFill>
                  <a:srgbClr val="000000"/>
                </a:solidFill>
                <a:latin typeface="Roboto Th"/>
                <a:cs typeface="Roboto Th"/>
              </a:rPr>
              <a:t> </a:t>
            </a:r>
            <a:r>
              <a:rPr sz="2900" spc="-114" dirty="0">
                <a:solidFill>
                  <a:srgbClr val="000000"/>
                </a:solidFill>
                <a:latin typeface="Roboto Th"/>
                <a:cs typeface="Roboto Th"/>
              </a:rPr>
              <a:t>absolute</a:t>
            </a:r>
            <a:r>
              <a:rPr sz="2900" spc="-45" dirty="0">
                <a:solidFill>
                  <a:srgbClr val="000000"/>
                </a:solidFill>
                <a:latin typeface="Roboto Th"/>
                <a:cs typeface="Roboto Th"/>
              </a:rPr>
              <a:t> </a:t>
            </a:r>
            <a:r>
              <a:rPr sz="2900" spc="-95" dirty="0">
                <a:solidFill>
                  <a:srgbClr val="000000"/>
                </a:solidFill>
                <a:latin typeface="Roboto Th"/>
                <a:cs typeface="Roboto Th"/>
              </a:rPr>
              <a:t>difference</a:t>
            </a:r>
            <a:r>
              <a:rPr sz="2900" spc="-50" dirty="0">
                <a:solidFill>
                  <a:srgbClr val="000000"/>
                </a:solidFill>
                <a:latin typeface="Roboto Th"/>
                <a:cs typeface="Roboto Th"/>
              </a:rPr>
              <a:t> </a:t>
            </a:r>
            <a:r>
              <a:rPr sz="2900" spc="-10" dirty="0">
                <a:solidFill>
                  <a:srgbClr val="000000"/>
                </a:solidFill>
                <a:latin typeface="Roboto Th"/>
                <a:cs typeface="Roboto Th"/>
              </a:rPr>
              <a:t>of</a:t>
            </a:r>
            <a:r>
              <a:rPr sz="2900" spc="-50" dirty="0">
                <a:solidFill>
                  <a:srgbClr val="000000"/>
                </a:solidFill>
                <a:latin typeface="Roboto Th"/>
                <a:cs typeface="Roboto Th"/>
              </a:rPr>
              <a:t> </a:t>
            </a:r>
            <a:r>
              <a:rPr sz="2900" spc="-114" dirty="0">
                <a:solidFill>
                  <a:srgbClr val="000000"/>
                </a:solidFill>
                <a:latin typeface="Roboto Th"/>
                <a:cs typeface="Roboto Th"/>
              </a:rPr>
              <a:t>the</a:t>
            </a:r>
            <a:r>
              <a:rPr sz="2900" spc="-45" dirty="0">
                <a:solidFill>
                  <a:srgbClr val="000000"/>
                </a:solidFill>
                <a:latin typeface="Roboto Th"/>
                <a:cs typeface="Roboto Th"/>
              </a:rPr>
              <a:t> </a:t>
            </a:r>
            <a:r>
              <a:rPr sz="2900" spc="-70" dirty="0">
                <a:solidFill>
                  <a:srgbClr val="000000"/>
                </a:solidFill>
                <a:latin typeface="Roboto Th"/>
                <a:cs typeface="Roboto Th"/>
              </a:rPr>
              <a:t>residuals.</a:t>
            </a:r>
            <a:r>
              <a:rPr sz="2900" spc="-50" dirty="0">
                <a:solidFill>
                  <a:srgbClr val="000000"/>
                </a:solidFill>
                <a:latin typeface="Roboto Th"/>
                <a:cs typeface="Roboto Th"/>
              </a:rPr>
              <a:t> </a:t>
            </a:r>
            <a:r>
              <a:rPr sz="2900" spc="-125" dirty="0">
                <a:solidFill>
                  <a:srgbClr val="000000"/>
                </a:solidFill>
                <a:latin typeface="Roboto Th"/>
                <a:cs typeface="Roboto Th"/>
              </a:rPr>
              <a:t>This</a:t>
            </a:r>
            <a:r>
              <a:rPr sz="2900" spc="-50" dirty="0">
                <a:solidFill>
                  <a:srgbClr val="000000"/>
                </a:solidFill>
                <a:latin typeface="Roboto Th"/>
                <a:cs typeface="Roboto Th"/>
              </a:rPr>
              <a:t> </a:t>
            </a:r>
            <a:r>
              <a:rPr sz="2900" spc="-150" dirty="0">
                <a:solidFill>
                  <a:srgbClr val="000000"/>
                </a:solidFill>
                <a:latin typeface="Roboto Th"/>
                <a:cs typeface="Roboto Th"/>
              </a:rPr>
              <a:t>produces</a:t>
            </a:r>
            <a:r>
              <a:rPr sz="2900" spc="-30" dirty="0">
                <a:solidFill>
                  <a:srgbClr val="000000"/>
                </a:solidFill>
                <a:latin typeface="Roboto Th"/>
                <a:cs typeface="Roboto Th"/>
              </a:rPr>
              <a:t> </a:t>
            </a:r>
            <a:r>
              <a:rPr sz="2900" spc="-75" dirty="0">
                <a:solidFill>
                  <a:srgbClr val="000000"/>
                </a:solidFill>
                <a:latin typeface="Roboto Th"/>
                <a:cs typeface="Roboto Th"/>
              </a:rPr>
              <a:t>positive</a:t>
            </a:r>
            <a:r>
              <a:rPr sz="2900" spc="-50" dirty="0">
                <a:solidFill>
                  <a:srgbClr val="000000"/>
                </a:solidFill>
                <a:latin typeface="Roboto Th"/>
                <a:cs typeface="Roboto Th"/>
              </a:rPr>
              <a:t> </a:t>
            </a:r>
            <a:r>
              <a:rPr sz="2900" spc="-200" dirty="0">
                <a:solidFill>
                  <a:srgbClr val="000000"/>
                </a:solidFill>
                <a:latin typeface="Roboto Th"/>
                <a:cs typeface="Roboto Th"/>
              </a:rPr>
              <a:t>numbers</a:t>
            </a:r>
            <a:r>
              <a:rPr sz="2900" spc="-30" dirty="0">
                <a:solidFill>
                  <a:srgbClr val="000000"/>
                </a:solidFill>
                <a:latin typeface="Roboto Th"/>
                <a:cs typeface="Roboto Th"/>
              </a:rPr>
              <a:t> </a:t>
            </a:r>
            <a:r>
              <a:rPr sz="2900" spc="-110" dirty="0">
                <a:solidFill>
                  <a:srgbClr val="000000"/>
                </a:solidFill>
                <a:latin typeface="Roboto Th"/>
                <a:cs typeface="Roboto Th"/>
              </a:rPr>
              <a:t>only</a:t>
            </a:r>
            <a:r>
              <a:rPr sz="2900" spc="-50" dirty="0">
                <a:solidFill>
                  <a:srgbClr val="000000"/>
                </a:solidFill>
                <a:latin typeface="Roboto Th"/>
                <a:cs typeface="Roboto Th"/>
              </a:rPr>
              <a:t> </a:t>
            </a:r>
            <a:r>
              <a:rPr sz="2900" spc="-175" dirty="0">
                <a:solidFill>
                  <a:srgbClr val="000000"/>
                </a:solidFill>
                <a:latin typeface="Roboto Th"/>
                <a:cs typeface="Roboto Th"/>
              </a:rPr>
              <a:t>and</a:t>
            </a:r>
            <a:r>
              <a:rPr sz="2900" spc="-35" dirty="0">
                <a:solidFill>
                  <a:srgbClr val="000000"/>
                </a:solidFill>
                <a:latin typeface="Roboto Th"/>
                <a:cs typeface="Roboto Th"/>
              </a:rPr>
              <a:t> </a:t>
            </a:r>
            <a:r>
              <a:rPr sz="2900" dirty="0">
                <a:solidFill>
                  <a:srgbClr val="000000"/>
                </a:solidFill>
                <a:latin typeface="Roboto Th"/>
                <a:cs typeface="Roboto Th"/>
              </a:rPr>
              <a:t>is</a:t>
            </a:r>
            <a:r>
              <a:rPr sz="2900" spc="-50" dirty="0">
                <a:solidFill>
                  <a:srgbClr val="000000"/>
                </a:solidFill>
                <a:latin typeface="Roboto Th"/>
                <a:cs typeface="Roboto Th"/>
              </a:rPr>
              <a:t> </a:t>
            </a:r>
            <a:r>
              <a:rPr sz="2900" spc="-20" dirty="0">
                <a:solidFill>
                  <a:srgbClr val="000000"/>
                </a:solidFill>
                <a:latin typeface="Roboto Th"/>
                <a:cs typeface="Roboto Th"/>
              </a:rPr>
              <a:t>less </a:t>
            </a:r>
            <a:r>
              <a:rPr sz="2900" spc="-100" dirty="0">
                <a:solidFill>
                  <a:srgbClr val="000000"/>
                </a:solidFill>
                <a:latin typeface="Roboto Th"/>
                <a:cs typeface="Roboto Th"/>
              </a:rPr>
              <a:t>reactive</a:t>
            </a:r>
            <a:r>
              <a:rPr sz="2900" spc="-75" dirty="0">
                <a:solidFill>
                  <a:srgbClr val="000000"/>
                </a:solidFill>
                <a:latin typeface="Roboto Th"/>
                <a:cs typeface="Roboto Th"/>
              </a:rPr>
              <a:t> </a:t>
            </a:r>
            <a:r>
              <a:rPr sz="2900" spc="-55" dirty="0">
                <a:solidFill>
                  <a:srgbClr val="000000"/>
                </a:solidFill>
                <a:latin typeface="Roboto Th"/>
                <a:cs typeface="Roboto Th"/>
              </a:rPr>
              <a:t>to</a:t>
            </a:r>
            <a:r>
              <a:rPr sz="2900" spc="-120" dirty="0">
                <a:solidFill>
                  <a:srgbClr val="000000"/>
                </a:solidFill>
                <a:latin typeface="Roboto Th"/>
                <a:cs typeface="Roboto Th"/>
              </a:rPr>
              <a:t> </a:t>
            </a:r>
            <a:r>
              <a:rPr sz="2900" spc="-85" dirty="0">
                <a:solidFill>
                  <a:srgbClr val="000000"/>
                </a:solidFill>
                <a:latin typeface="Roboto Th"/>
                <a:cs typeface="Roboto Th"/>
              </a:rPr>
              <a:t>large</a:t>
            </a:r>
            <a:r>
              <a:rPr sz="2900" spc="-90" dirty="0">
                <a:solidFill>
                  <a:srgbClr val="000000"/>
                </a:solidFill>
                <a:latin typeface="Roboto Th"/>
                <a:cs typeface="Roboto Th"/>
              </a:rPr>
              <a:t> </a:t>
            </a:r>
            <a:r>
              <a:rPr sz="2900" spc="-80" dirty="0">
                <a:solidFill>
                  <a:srgbClr val="000000"/>
                </a:solidFill>
                <a:latin typeface="Roboto Th"/>
                <a:cs typeface="Roboto Th"/>
              </a:rPr>
              <a:t>errors.</a:t>
            </a:r>
            <a:r>
              <a:rPr sz="2900" spc="-95" dirty="0">
                <a:solidFill>
                  <a:srgbClr val="000000"/>
                </a:solidFill>
                <a:latin typeface="Roboto Th"/>
                <a:cs typeface="Roboto Th"/>
              </a:rPr>
              <a:t> </a:t>
            </a:r>
            <a:r>
              <a:rPr sz="2900" spc="-185" dirty="0">
                <a:solidFill>
                  <a:srgbClr val="000000"/>
                </a:solidFill>
                <a:latin typeface="Roboto Th"/>
                <a:cs typeface="Roboto Th"/>
              </a:rPr>
              <a:t>MAE</a:t>
            </a:r>
            <a:r>
              <a:rPr sz="2900" spc="-35" dirty="0">
                <a:solidFill>
                  <a:srgbClr val="000000"/>
                </a:solidFill>
                <a:latin typeface="Roboto Th"/>
                <a:cs typeface="Roboto Th"/>
              </a:rPr>
              <a:t> </a:t>
            </a:r>
            <a:r>
              <a:rPr sz="2900" spc="-95" dirty="0">
                <a:solidFill>
                  <a:srgbClr val="000000"/>
                </a:solidFill>
                <a:latin typeface="Roboto Th"/>
                <a:cs typeface="Roboto Th"/>
              </a:rPr>
              <a:t>takes</a:t>
            </a:r>
            <a:r>
              <a:rPr sz="2900" spc="-60" dirty="0">
                <a:solidFill>
                  <a:srgbClr val="000000"/>
                </a:solidFill>
                <a:latin typeface="Roboto Th"/>
                <a:cs typeface="Roboto Th"/>
              </a:rPr>
              <a:t> </a:t>
            </a:r>
            <a:r>
              <a:rPr sz="2900" spc="-114" dirty="0">
                <a:solidFill>
                  <a:srgbClr val="000000"/>
                </a:solidFill>
                <a:latin typeface="Roboto Th"/>
                <a:cs typeface="Roboto Th"/>
              </a:rPr>
              <a:t>the</a:t>
            </a:r>
            <a:r>
              <a:rPr sz="2900" spc="-55" dirty="0">
                <a:solidFill>
                  <a:srgbClr val="000000"/>
                </a:solidFill>
                <a:latin typeface="Roboto Th"/>
                <a:cs typeface="Roboto Th"/>
              </a:rPr>
              <a:t> </a:t>
            </a:r>
            <a:r>
              <a:rPr sz="2900" spc="-140" dirty="0">
                <a:solidFill>
                  <a:srgbClr val="000000"/>
                </a:solidFill>
                <a:latin typeface="Roboto Th"/>
                <a:cs typeface="Roboto Th"/>
              </a:rPr>
              <a:t>average</a:t>
            </a:r>
            <a:r>
              <a:rPr sz="2900" spc="-35" dirty="0">
                <a:solidFill>
                  <a:srgbClr val="000000"/>
                </a:solidFill>
                <a:latin typeface="Roboto Th"/>
                <a:cs typeface="Roboto Th"/>
              </a:rPr>
              <a:t> </a:t>
            </a:r>
            <a:r>
              <a:rPr sz="2900" spc="-10" dirty="0">
                <a:solidFill>
                  <a:srgbClr val="000000"/>
                </a:solidFill>
                <a:latin typeface="Roboto Th"/>
                <a:cs typeface="Roboto Th"/>
              </a:rPr>
              <a:t>of</a:t>
            </a:r>
            <a:r>
              <a:rPr sz="2900" spc="-55" dirty="0">
                <a:solidFill>
                  <a:srgbClr val="000000"/>
                </a:solidFill>
                <a:latin typeface="Roboto Th"/>
                <a:cs typeface="Roboto Th"/>
              </a:rPr>
              <a:t> </a:t>
            </a:r>
            <a:r>
              <a:rPr sz="2900" spc="-114" dirty="0">
                <a:solidFill>
                  <a:srgbClr val="000000"/>
                </a:solidFill>
                <a:latin typeface="Roboto Th"/>
                <a:cs typeface="Roboto Th"/>
              </a:rPr>
              <a:t>the</a:t>
            </a:r>
            <a:r>
              <a:rPr sz="2900" spc="-60" dirty="0">
                <a:solidFill>
                  <a:srgbClr val="000000"/>
                </a:solidFill>
                <a:latin typeface="Roboto Th"/>
                <a:cs typeface="Roboto Th"/>
              </a:rPr>
              <a:t> </a:t>
            </a:r>
            <a:r>
              <a:rPr sz="2900" spc="-110" dirty="0">
                <a:solidFill>
                  <a:srgbClr val="000000"/>
                </a:solidFill>
                <a:latin typeface="Roboto Th"/>
                <a:cs typeface="Roboto Th"/>
              </a:rPr>
              <a:t>error</a:t>
            </a:r>
            <a:r>
              <a:rPr sz="2900" spc="-55" dirty="0">
                <a:solidFill>
                  <a:srgbClr val="000000"/>
                </a:solidFill>
                <a:latin typeface="Roboto Th"/>
                <a:cs typeface="Roboto Th"/>
              </a:rPr>
              <a:t> </a:t>
            </a:r>
            <a:r>
              <a:rPr sz="2900" spc="-180" dirty="0">
                <a:solidFill>
                  <a:srgbClr val="000000"/>
                </a:solidFill>
                <a:latin typeface="Roboto Th"/>
                <a:cs typeface="Roboto Th"/>
              </a:rPr>
              <a:t>from</a:t>
            </a:r>
            <a:r>
              <a:rPr sz="2900" spc="-35" dirty="0">
                <a:solidFill>
                  <a:srgbClr val="000000"/>
                </a:solidFill>
                <a:latin typeface="Roboto Th"/>
                <a:cs typeface="Roboto Th"/>
              </a:rPr>
              <a:t> </a:t>
            </a:r>
            <a:r>
              <a:rPr sz="2900" spc="-145" dirty="0">
                <a:solidFill>
                  <a:srgbClr val="000000"/>
                </a:solidFill>
                <a:latin typeface="Roboto Th"/>
                <a:cs typeface="Roboto Th"/>
              </a:rPr>
              <a:t>every</a:t>
            </a:r>
            <a:r>
              <a:rPr sz="2900" spc="-30" dirty="0">
                <a:solidFill>
                  <a:srgbClr val="000000"/>
                </a:solidFill>
                <a:latin typeface="Roboto Th"/>
                <a:cs typeface="Roboto Th"/>
              </a:rPr>
              <a:t> </a:t>
            </a:r>
            <a:r>
              <a:rPr sz="2900" spc="-165" dirty="0">
                <a:solidFill>
                  <a:srgbClr val="000000"/>
                </a:solidFill>
                <a:latin typeface="Roboto Th"/>
                <a:cs typeface="Roboto Th"/>
              </a:rPr>
              <a:t>sample</a:t>
            </a:r>
            <a:r>
              <a:rPr sz="2900" spc="-35" dirty="0">
                <a:solidFill>
                  <a:srgbClr val="000000"/>
                </a:solidFill>
                <a:latin typeface="Roboto Th"/>
                <a:cs typeface="Roboto Th"/>
              </a:rPr>
              <a:t> </a:t>
            </a:r>
            <a:r>
              <a:rPr sz="2900" dirty="0">
                <a:solidFill>
                  <a:srgbClr val="000000"/>
                </a:solidFill>
                <a:latin typeface="Roboto Th"/>
                <a:cs typeface="Roboto Th"/>
              </a:rPr>
              <a:t>in</a:t>
            </a:r>
            <a:r>
              <a:rPr sz="2900" spc="-60" dirty="0">
                <a:solidFill>
                  <a:srgbClr val="000000"/>
                </a:solidFill>
                <a:latin typeface="Roboto Th"/>
                <a:cs typeface="Roboto Th"/>
              </a:rPr>
              <a:t> </a:t>
            </a:r>
            <a:r>
              <a:rPr sz="2900" dirty="0">
                <a:solidFill>
                  <a:srgbClr val="000000"/>
                </a:solidFill>
                <a:latin typeface="Roboto Th"/>
                <a:cs typeface="Roboto Th"/>
              </a:rPr>
              <a:t>a</a:t>
            </a:r>
            <a:r>
              <a:rPr sz="2900" spc="-60" dirty="0">
                <a:solidFill>
                  <a:srgbClr val="000000"/>
                </a:solidFill>
                <a:latin typeface="Roboto Th"/>
                <a:cs typeface="Roboto Th"/>
              </a:rPr>
              <a:t> </a:t>
            </a:r>
            <a:r>
              <a:rPr sz="2900" spc="-114" dirty="0">
                <a:solidFill>
                  <a:srgbClr val="000000"/>
                </a:solidFill>
                <a:latin typeface="Roboto Th"/>
                <a:cs typeface="Roboto Th"/>
              </a:rPr>
              <a:t>dataset</a:t>
            </a:r>
            <a:r>
              <a:rPr sz="2900" spc="-55" dirty="0">
                <a:solidFill>
                  <a:srgbClr val="000000"/>
                </a:solidFill>
                <a:latin typeface="Roboto Th"/>
                <a:cs typeface="Roboto Th"/>
              </a:rPr>
              <a:t> </a:t>
            </a:r>
            <a:r>
              <a:rPr sz="2900" spc="-175" dirty="0">
                <a:solidFill>
                  <a:srgbClr val="000000"/>
                </a:solidFill>
                <a:latin typeface="Roboto Th"/>
                <a:cs typeface="Roboto Th"/>
              </a:rPr>
              <a:t>and</a:t>
            </a:r>
            <a:r>
              <a:rPr sz="2900" spc="-35" dirty="0">
                <a:solidFill>
                  <a:srgbClr val="000000"/>
                </a:solidFill>
                <a:latin typeface="Roboto Th"/>
                <a:cs typeface="Roboto Th"/>
              </a:rPr>
              <a:t> </a:t>
            </a:r>
            <a:r>
              <a:rPr sz="2900" spc="-95" dirty="0">
                <a:solidFill>
                  <a:srgbClr val="000000"/>
                </a:solidFill>
                <a:latin typeface="Roboto Th"/>
                <a:cs typeface="Roboto Th"/>
              </a:rPr>
              <a:t>gives</a:t>
            </a:r>
            <a:r>
              <a:rPr sz="2900" spc="-60" dirty="0">
                <a:solidFill>
                  <a:srgbClr val="000000"/>
                </a:solidFill>
                <a:latin typeface="Roboto Th"/>
                <a:cs typeface="Roboto Th"/>
              </a:rPr>
              <a:t> </a:t>
            </a:r>
            <a:r>
              <a:rPr sz="2900" spc="-114" dirty="0">
                <a:solidFill>
                  <a:srgbClr val="000000"/>
                </a:solidFill>
                <a:latin typeface="Roboto Th"/>
                <a:cs typeface="Roboto Th"/>
              </a:rPr>
              <a:t>the</a:t>
            </a:r>
            <a:r>
              <a:rPr sz="2900" spc="-60" dirty="0">
                <a:solidFill>
                  <a:srgbClr val="000000"/>
                </a:solidFill>
                <a:latin typeface="Roboto Th"/>
                <a:cs typeface="Roboto Th"/>
              </a:rPr>
              <a:t> </a:t>
            </a:r>
            <a:r>
              <a:rPr sz="2900" spc="-10" dirty="0">
                <a:solidFill>
                  <a:srgbClr val="000000"/>
                </a:solidFill>
                <a:latin typeface="Roboto Th"/>
                <a:cs typeface="Roboto Th"/>
              </a:rPr>
              <a:t>output.</a:t>
            </a:r>
            <a:endParaRPr sz="2900">
              <a:latin typeface="Roboto Th"/>
              <a:cs typeface="Roboto Th"/>
            </a:endParaRPr>
          </a:p>
        </p:txBody>
      </p:sp>
      <p:sp>
        <p:nvSpPr>
          <p:cNvPr id="3" name="object 3"/>
          <p:cNvSpPr txBox="1"/>
          <p:nvPr/>
        </p:nvSpPr>
        <p:spPr>
          <a:xfrm>
            <a:off x="1016000" y="3592522"/>
            <a:ext cx="16049625" cy="6295390"/>
          </a:xfrm>
          <a:prstGeom prst="rect">
            <a:avLst/>
          </a:prstGeom>
        </p:spPr>
        <p:txBody>
          <a:bodyPr vert="horz" wrap="square" lIns="0" tIns="12700" rIns="0" bIns="0" rtlCol="0">
            <a:spAutoFit/>
          </a:bodyPr>
          <a:lstStyle/>
          <a:p>
            <a:pPr marL="12700" marR="300355">
              <a:lnSpc>
                <a:spcPct val="116399"/>
              </a:lnSpc>
              <a:spcBef>
                <a:spcPts val="100"/>
              </a:spcBef>
            </a:pPr>
            <a:r>
              <a:rPr sz="2900" b="1" dirty="0">
                <a:solidFill>
                  <a:srgbClr val="004AAC"/>
                </a:solidFill>
                <a:latin typeface="Roboto Cn"/>
                <a:cs typeface="Roboto Cn"/>
              </a:rPr>
              <a:t>Mean</a:t>
            </a:r>
            <a:r>
              <a:rPr sz="2900" b="1" spc="-15" dirty="0">
                <a:solidFill>
                  <a:srgbClr val="004AAC"/>
                </a:solidFill>
                <a:latin typeface="Roboto Cn"/>
                <a:cs typeface="Roboto Cn"/>
              </a:rPr>
              <a:t> </a:t>
            </a:r>
            <a:r>
              <a:rPr sz="2900" b="1" dirty="0">
                <a:solidFill>
                  <a:srgbClr val="004AAC"/>
                </a:solidFill>
                <a:latin typeface="Roboto Cn"/>
                <a:cs typeface="Roboto Cn"/>
              </a:rPr>
              <a:t>Squared</a:t>
            </a:r>
            <a:r>
              <a:rPr sz="2900" b="1" spc="15" dirty="0">
                <a:solidFill>
                  <a:srgbClr val="004AAC"/>
                </a:solidFill>
                <a:latin typeface="Roboto Cn"/>
                <a:cs typeface="Roboto Cn"/>
              </a:rPr>
              <a:t> </a:t>
            </a:r>
            <a:r>
              <a:rPr sz="2900" b="1" dirty="0">
                <a:solidFill>
                  <a:srgbClr val="004AAC"/>
                </a:solidFill>
                <a:latin typeface="Roboto Cn"/>
                <a:cs typeface="Roboto Cn"/>
              </a:rPr>
              <a:t>Error</a:t>
            </a:r>
            <a:r>
              <a:rPr sz="2900" b="1" spc="10" dirty="0">
                <a:solidFill>
                  <a:srgbClr val="004AAC"/>
                </a:solidFill>
                <a:latin typeface="Roboto Cn"/>
                <a:cs typeface="Roboto Cn"/>
              </a:rPr>
              <a:t> </a:t>
            </a:r>
            <a:r>
              <a:rPr sz="2900" b="1" dirty="0">
                <a:solidFill>
                  <a:srgbClr val="FF3131"/>
                </a:solidFill>
                <a:latin typeface="Roboto Cn"/>
                <a:cs typeface="Roboto Cn"/>
              </a:rPr>
              <a:t>(MSE)</a:t>
            </a:r>
            <a:r>
              <a:rPr sz="2900" b="1" spc="20" dirty="0">
                <a:solidFill>
                  <a:srgbClr val="FF3131"/>
                </a:solidFill>
                <a:latin typeface="Roboto Cn"/>
                <a:cs typeface="Roboto Cn"/>
              </a:rPr>
              <a:t> </a:t>
            </a:r>
            <a:r>
              <a:rPr sz="2900" b="1" dirty="0">
                <a:solidFill>
                  <a:srgbClr val="FF3131"/>
                </a:solidFill>
                <a:latin typeface="Roboto Cn"/>
                <a:cs typeface="Roboto Cn"/>
              </a:rPr>
              <a:t>:</a:t>
            </a:r>
            <a:r>
              <a:rPr sz="2900" b="1" spc="10" dirty="0">
                <a:solidFill>
                  <a:srgbClr val="FF3131"/>
                </a:solidFill>
                <a:latin typeface="Roboto Cn"/>
                <a:cs typeface="Roboto Cn"/>
              </a:rPr>
              <a:t> </a:t>
            </a:r>
            <a:r>
              <a:rPr sz="2900" dirty="0">
                <a:latin typeface="Roboto Th"/>
                <a:cs typeface="Roboto Th"/>
              </a:rPr>
              <a:t>It</a:t>
            </a:r>
            <a:r>
              <a:rPr sz="2900" spc="-40" dirty="0">
                <a:latin typeface="Roboto Th"/>
                <a:cs typeface="Roboto Th"/>
              </a:rPr>
              <a:t> </a:t>
            </a:r>
            <a:r>
              <a:rPr sz="2900" dirty="0">
                <a:latin typeface="Roboto Th"/>
                <a:cs typeface="Roboto Th"/>
              </a:rPr>
              <a:t>is</a:t>
            </a:r>
            <a:r>
              <a:rPr sz="2900" spc="-40" dirty="0">
                <a:latin typeface="Roboto Th"/>
                <a:cs typeface="Roboto Th"/>
              </a:rPr>
              <a:t> </a:t>
            </a:r>
            <a:r>
              <a:rPr sz="2900" spc="-114" dirty="0">
                <a:latin typeface="Roboto Th"/>
                <a:cs typeface="Roboto Th"/>
              </a:rPr>
              <a:t>the</a:t>
            </a:r>
            <a:r>
              <a:rPr sz="2900" spc="-40" dirty="0">
                <a:latin typeface="Roboto Th"/>
                <a:cs typeface="Roboto Th"/>
              </a:rPr>
              <a:t> </a:t>
            </a:r>
            <a:r>
              <a:rPr sz="2900" spc="-235" dirty="0">
                <a:latin typeface="Roboto Th"/>
                <a:cs typeface="Roboto Th"/>
              </a:rPr>
              <a:t>mean</a:t>
            </a:r>
            <a:r>
              <a:rPr sz="2900" spc="-35" dirty="0">
                <a:latin typeface="Roboto Th"/>
                <a:cs typeface="Roboto Th"/>
              </a:rPr>
              <a:t> </a:t>
            </a:r>
            <a:r>
              <a:rPr sz="2900" spc="-10" dirty="0">
                <a:latin typeface="Roboto Th"/>
                <a:cs typeface="Roboto Th"/>
              </a:rPr>
              <a:t>of</a:t>
            </a:r>
            <a:r>
              <a:rPr sz="2900" spc="-40" dirty="0">
                <a:latin typeface="Roboto Th"/>
                <a:cs typeface="Roboto Th"/>
              </a:rPr>
              <a:t> </a:t>
            </a:r>
            <a:r>
              <a:rPr sz="2900" spc="-145" dirty="0">
                <a:latin typeface="Roboto Th"/>
                <a:cs typeface="Roboto Th"/>
              </a:rPr>
              <a:t>square</a:t>
            </a:r>
            <a:r>
              <a:rPr sz="2900" spc="-30" dirty="0">
                <a:latin typeface="Roboto Th"/>
                <a:cs typeface="Roboto Th"/>
              </a:rPr>
              <a:t> </a:t>
            </a:r>
            <a:r>
              <a:rPr sz="2900" spc="-10" dirty="0">
                <a:latin typeface="Roboto Th"/>
                <a:cs typeface="Roboto Th"/>
              </a:rPr>
              <a:t>of</a:t>
            </a:r>
            <a:r>
              <a:rPr sz="2900" spc="-35" dirty="0">
                <a:latin typeface="Roboto Th"/>
                <a:cs typeface="Roboto Th"/>
              </a:rPr>
              <a:t> </a:t>
            </a:r>
            <a:r>
              <a:rPr sz="2900" dirty="0">
                <a:latin typeface="Roboto Th"/>
                <a:cs typeface="Roboto Th"/>
              </a:rPr>
              <a:t>all</a:t>
            </a:r>
            <a:r>
              <a:rPr sz="2900" spc="-40" dirty="0">
                <a:latin typeface="Roboto Th"/>
                <a:cs typeface="Roboto Th"/>
              </a:rPr>
              <a:t> </a:t>
            </a:r>
            <a:r>
              <a:rPr sz="2900" spc="-80" dirty="0">
                <a:latin typeface="Roboto Th"/>
                <a:cs typeface="Roboto Th"/>
              </a:rPr>
              <a:t>errors.</a:t>
            </a:r>
            <a:r>
              <a:rPr sz="2900" spc="-40" dirty="0">
                <a:latin typeface="Roboto Th"/>
                <a:cs typeface="Roboto Th"/>
              </a:rPr>
              <a:t> </a:t>
            </a:r>
            <a:r>
              <a:rPr sz="2900" dirty="0">
                <a:latin typeface="Roboto Th"/>
                <a:cs typeface="Roboto Th"/>
              </a:rPr>
              <a:t>It</a:t>
            </a:r>
            <a:r>
              <a:rPr sz="2900" spc="-40" dirty="0">
                <a:latin typeface="Roboto Th"/>
                <a:cs typeface="Roboto Th"/>
              </a:rPr>
              <a:t> </a:t>
            </a:r>
            <a:r>
              <a:rPr sz="2900" dirty="0">
                <a:latin typeface="Roboto Th"/>
                <a:cs typeface="Roboto Th"/>
              </a:rPr>
              <a:t>is</a:t>
            </a:r>
            <a:r>
              <a:rPr sz="2900" spc="-40" dirty="0">
                <a:latin typeface="Roboto Th"/>
                <a:cs typeface="Roboto Th"/>
              </a:rPr>
              <a:t> </a:t>
            </a:r>
            <a:r>
              <a:rPr sz="2900" spc="-114" dirty="0">
                <a:latin typeface="Roboto Th"/>
                <a:cs typeface="Roboto Th"/>
              </a:rPr>
              <a:t>the</a:t>
            </a:r>
            <a:r>
              <a:rPr sz="2900" spc="-40" dirty="0">
                <a:latin typeface="Roboto Th"/>
                <a:cs typeface="Roboto Th"/>
              </a:rPr>
              <a:t> </a:t>
            </a:r>
            <a:r>
              <a:rPr sz="2900" spc="-195" dirty="0">
                <a:latin typeface="Roboto Th"/>
                <a:cs typeface="Roboto Th"/>
              </a:rPr>
              <a:t>sum,</a:t>
            </a:r>
            <a:r>
              <a:rPr sz="2900" spc="-30" dirty="0">
                <a:latin typeface="Roboto Th"/>
                <a:cs typeface="Roboto Th"/>
              </a:rPr>
              <a:t> </a:t>
            </a:r>
            <a:r>
              <a:rPr sz="2900" spc="-75" dirty="0">
                <a:latin typeface="Roboto Th"/>
                <a:cs typeface="Roboto Th"/>
              </a:rPr>
              <a:t>overall</a:t>
            </a:r>
            <a:r>
              <a:rPr sz="2900" spc="-40" dirty="0">
                <a:latin typeface="Roboto Th"/>
                <a:cs typeface="Roboto Th"/>
              </a:rPr>
              <a:t> </a:t>
            </a:r>
            <a:r>
              <a:rPr sz="2900" spc="-114" dirty="0">
                <a:latin typeface="Roboto Th"/>
                <a:cs typeface="Roboto Th"/>
              </a:rPr>
              <a:t>the</a:t>
            </a:r>
            <a:r>
              <a:rPr sz="2900" spc="-35" dirty="0">
                <a:latin typeface="Roboto Th"/>
                <a:cs typeface="Roboto Th"/>
              </a:rPr>
              <a:t> </a:t>
            </a:r>
            <a:r>
              <a:rPr sz="2900" spc="-125" dirty="0">
                <a:latin typeface="Roboto Th"/>
                <a:cs typeface="Roboto Th"/>
              </a:rPr>
              <a:t>data</a:t>
            </a:r>
            <a:r>
              <a:rPr sz="2900" spc="-45" dirty="0">
                <a:latin typeface="Roboto Th"/>
                <a:cs typeface="Roboto Th"/>
              </a:rPr>
              <a:t> </a:t>
            </a:r>
            <a:r>
              <a:rPr sz="2900" spc="-85" dirty="0">
                <a:latin typeface="Roboto Th"/>
                <a:cs typeface="Roboto Th"/>
              </a:rPr>
              <a:t>points,</a:t>
            </a:r>
            <a:r>
              <a:rPr sz="2900" spc="-40" dirty="0">
                <a:latin typeface="Roboto Th"/>
                <a:cs typeface="Roboto Th"/>
              </a:rPr>
              <a:t> </a:t>
            </a:r>
            <a:r>
              <a:rPr sz="2900" spc="-10" dirty="0">
                <a:latin typeface="Roboto Th"/>
                <a:cs typeface="Roboto Th"/>
              </a:rPr>
              <a:t>of</a:t>
            </a:r>
            <a:r>
              <a:rPr sz="2900" spc="-40" dirty="0">
                <a:latin typeface="Roboto Th"/>
                <a:cs typeface="Roboto Th"/>
              </a:rPr>
              <a:t> </a:t>
            </a:r>
            <a:r>
              <a:rPr sz="2900" spc="-25" dirty="0">
                <a:latin typeface="Roboto Th"/>
                <a:cs typeface="Roboto Th"/>
              </a:rPr>
              <a:t>the </a:t>
            </a:r>
            <a:r>
              <a:rPr sz="2900" spc="-145" dirty="0">
                <a:latin typeface="Roboto Th"/>
                <a:cs typeface="Roboto Th"/>
              </a:rPr>
              <a:t>square</a:t>
            </a:r>
            <a:r>
              <a:rPr sz="2900" spc="-30" dirty="0">
                <a:latin typeface="Roboto Th"/>
                <a:cs typeface="Roboto Th"/>
              </a:rPr>
              <a:t> </a:t>
            </a:r>
            <a:r>
              <a:rPr sz="2900" spc="-10" dirty="0">
                <a:latin typeface="Roboto Th"/>
                <a:cs typeface="Roboto Th"/>
              </a:rPr>
              <a:t>of</a:t>
            </a:r>
            <a:r>
              <a:rPr sz="2900" spc="-100" dirty="0">
                <a:latin typeface="Roboto Th"/>
                <a:cs typeface="Roboto Th"/>
              </a:rPr>
              <a:t> </a:t>
            </a:r>
            <a:r>
              <a:rPr sz="2900" spc="-114" dirty="0">
                <a:latin typeface="Roboto Th"/>
                <a:cs typeface="Roboto Th"/>
              </a:rPr>
              <a:t>the</a:t>
            </a:r>
            <a:r>
              <a:rPr sz="2900" spc="-45" dirty="0">
                <a:latin typeface="Roboto Th"/>
                <a:cs typeface="Roboto Th"/>
              </a:rPr>
              <a:t> </a:t>
            </a:r>
            <a:r>
              <a:rPr sz="2900" spc="-95" dirty="0">
                <a:latin typeface="Roboto Th"/>
                <a:cs typeface="Roboto Th"/>
              </a:rPr>
              <a:t>difference</a:t>
            </a:r>
            <a:r>
              <a:rPr sz="2900" spc="-40" dirty="0">
                <a:latin typeface="Roboto Th"/>
                <a:cs typeface="Roboto Th"/>
              </a:rPr>
              <a:t> </a:t>
            </a:r>
            <a:r>
              <a:rPr sz="2900" spc="-165" dirty="0">
                <a:latin typeface="Roboto Th"/>
                <a:cs typeface="Roboto Th"/>
              </a:rPr>
              <a:t>between</a:t>
            </a:r>
            <a:r>
              <a:rPr sz="2900" spc="-35" dirty="0">
                <a:latin typeface="Roboto Th"/>
                <a:cs typeface="Roboto Th"/>
              </a:rPr>
              <a:t> </a:t>
            </a:r>
            <a:r>
              <a:rPr sz="2900" spc="-114" dirty="0">
                <a:latin typeface="Roboto Th"/>
                <a:cs typeface="Roboto Th"/>
              </a:rPr>
              <a:t>the</a:t>
            </a:r>
            <a:r>
              <a:rPr sz="2900" spc="-40" dirty="0">
                <a:latin typeface="Roboto Th"/>
                <a:cs typeface="Roboto Th"/>
              </a:rPr>
              <a:t> </a:t>
            </a:r>
            <a:r>
              <a:rPr sz="2900" spc="-110" dirty="0">
                <a:latin typeface="Roboto Th"/>
                <a:cs typeface="Roboto Th"/>
              </a:rPr>
              <a:t>predicted</a:t>
            </a:r>
            <a:r>
              <a:rPr sz="2900" spc="-45" dirty="0">
                <a:latin typeface="Roboto Th"/>
                <a:cs typeface="Roboto Th"/>
              </a:rPr>
              <a:t> </a:t>
            </a:r>
            <a:r>
              <a:rPr sz="2900" spc="-175" dirty="0">
                <a:latin typeface="Roboto Th"/>
                <a:cs typeface="Roboto Th"/>
              </a:rPr>
              <a:t>and</a:t>
            </a:r>
            <a:r>
              <a:rPr sz="2900" spc="-35" dirty="0">
                <a:latin typeface="Roboto Th"/>
                <a:cs typeface="Roboto Th"/>
              </a:rPr>
              <a:t> </a:t>
            </a:r>
            <a:r>
              <a:rPr sz="2900" spc="-100" dirty="0">
                <a:latin typeface="Roboto Th"/>
                <a:cs typeface="Roboto Th"/>
              </a:rPr>
              <a:t>actual</a:t>
            </a:r>
            <a:r>
              <a:rPr sz="2900" spc="-45" dirty="0">
                <a:latin typeface="Roboto Th"/>
                <a:cs typeface="Roboto Th"/>
              </a:rPr>
              <a:t> </a:t>
            </a:r>
            <a:r>
              <a:rPr sz="2900" spc="-100" dirty="0">
                <a:latin typeface="Roboto Th"/>
                <a:cs typeface="Roboto Th"/>
              </a:rPr>
              <a:t>target</a:t>
            </a:r>
            <a:r>
              <a:rPr sz="2900" spc="-40" dirty="0">
                <a:latin typeface="Roboto Th"/>
                <a:cs typeface="Roboto Th"/>
              </a:rPr>
              <a:t> </a:t>
            </a:r>
            <a:r>
              <a:rPr sz="2900" spc="-85" dirty="0">
                <a:latin typeface="Roboto Th"/>
                <a:cs typeface="Roboto Th"/>
              </a:rPr>
              <a:t>variables,</a:t>
            </a:r>
            <a:r>
              <a:rPr sz="2900" spc="-40" dirty="0">
                <a:latin typeface="Roboto Th"/>
                <a:cs typeface="Roboto Th"/>
              </a:rPr>
              <a:t> </a:t>
            </a:r>
            <a:r>
              <a:rPr sz="2900" spc="-90" dirty="0">
                <a:latin typeface="Roboto Th"/>
                <a:cs typeface="Roboto Th"/>
              </a:rPr>
              <a:t>divided</a:t>
            </a:r>
            <a:r>
              <a:rPr sz="2900" spc="-50" dirty="0">
                <a:latin typeface="Roboto Th"/>
                <a:cs typeface="Roboto Th"/>
              </a:rPr>
              <a:t> </a:t>
            </a:r>
            <a:r>
              <a:rPr sz="2900" spc="-180" dirty="0">
                <a:latin typeface="Roboto Th"/>
                <a:cs typeface="Roboto Th"/>
              </a:rPr>
              <a:t>by</a:t>
            </a:r>
            <a:r>
              <a:rPr sz="2900" spc="-30" dirty="0">
                <a:latin typeface="Roboto Th"/>
                <a:cs typeface="Roboto Th"/>
              </a:rPr>
              <a:t> </a:t>
            </a:r>
            <a:r>
              <a:rPr sz="2900" spc="-114" dirty="0">
                <a:latin typeface="Roboto Th"/>
                <a:cs typeface="Roboto Th"/>
              </a:rPr>
              <a:t>the</a:t>
            </a:r>
            <a:r>
              <a:rPr sz="2900" spc="-45" dirty="0">
                <a:latin typeface="Roboto Th"/>
                <a:cs typeface="Roboto Th"/>
              </a:rPr>
              <a:t> </a:t>
            </a:r>
            <a:r>
              <a:rPr sz="2900" spc="-210" dirty="0">
                <a:latin typeface="Roboto Th"/>
                <a:cs typeface="Roboto Th"/>
              </a:rPr>
              <a:t>number</a:t>
            </a:r>
            <a:r>
              <a:rPr sz="2900" spc="-30" dirty="0">
                <a:latin typeface="Roboto Th"/>
                <a:cs typeface="Roboto Th"/>
              </a:rPr>
              <a:t> </a:t>
            </a:r>
            <a:r>
              <a:rPr sz="2900" spc="-10" dirty="0">
                <a:latin typeface="Roboto Th"/>
                <a:cs typeface="Roboto Th"/>
              </a:rPr>
              <a:t>of</a:t>
            </a:r>
            <a:r>
              <a:rPr sz="2900" spc="-40" dirty="0">
                <a:latin typeface="Roboto Th"/>
                <a:cs typeface="Roboto Th"/>
              </a:rPr>
              <a:t> </a:t>
            </a:r>
            <a:r>
              <a:rPr sz="2900" spc="-20" dirty="0">
                <a:latin typeface="Roboto Th"/>
                <a:cs typeface="Roboto Th"/>
              </a:rPr>
              <a:t>data </a:t>
            </a:r>
            <a:r>
              <a:rPr sz="2900" spc="-60" dirty="0">
                <a:latin typeface="Roboto Th"/>
                <a:cs typeface="Roboto Th"/>
              </a:rPr>
              <a:t>points.</a:t>
            </a:r>
            <a:r>
              <a:rPr sz="2900" spc="-114" dirty="0">
                <a:latin typeface="Roboto Th"/>
                <a:cs typeface="Roboto Th"/>
              </a:rPr>
              <a:t> </a:t>
            </a:r>
            <a:r>
              <a:rPr sz="2900" spc="-245" dirty="0">
                <a:latin typeface="Roboto Th"/>
                <a:cs typeface="Roboto Th"/>
              </a:rPr>
              <a:t>MSE</a:t>
            </a:r>
            <a:r>
              <a:rPr sz="2900" spc="-35" dirty="0">
                <a:latin typeface="Roboto Th"/>
                <a:cs typeface="Roboto Th"/>
              </a:rPr>
              <a:t> </a:t>
            </a:r>
            <a:r>
              <a:rPr sz="2900" dirty="0">
                <a:latin typeface="Roboto Th"/>
                <a:cs typeface="Roboto Th"/>
              </a:rPr>
              <a:t>is</a:t>
            </a:r>
            <a:r>
              <a:rPr sz="2900" spc="-75" dirty="0">
                <a:latin typeface="Roboto Th"/>
                <a:cs typeface="Roboto Th"/>
              </a:rPr>
              <a:t> </a:t>
            </a:r>
            <a:r>
              <a:rPr sz="2900" spc="-105" dirty="0">
                <a:latin typeface="Roboto Th"/>
                <a:cs typeface="Roboto Th"/>
              </a:rPr>
              <a:t>calculated</a:t>
            </a:r>
            <a:r>
              <a:rPr sz="2900" spc="-55" dirty="0">
                <a:latin typeface="Roboto Th"/>
                <a:cs typeface="Roboto Th"/>
              </a:rPr>
              <a:t> </a:t>
            </a:r>
            <a:r>
              <a:rPr sz="2900" spc="-180" dirty="0">
                <a:latin typeface="Roboto Th"/>
                <a:cs typeface="Roboto Th"/>
              </a:rPr>
              <a:t>by</a:t>
            </a:r>
            <a:r>
              <a:rPr sz="2900" spc="-30" dirty="0">
                <a:latin typeface="Roboto Th"/>
                <a:cs typeface="Roboto Th"/>
              </a:rPr>
              <a:t> </a:t>
            </a:r>
            <a:r>
              <a:rPr sz="2900" spc="-90" dirty="0">
                <a:latin typeface="Roboto Th"/>
                <a:cs typeface="Roboto Th"/>
              </a:rPr>
              <a:t>taking</a:t>
            </a:r>
            <a:r>
              <a:rPr sz="2900" spc="-55" dirty="0">
                <a:latin typeface="Roboto Th"/>
                <a:cs typeface="Roboto Th"/>
              </a:rPr>
              <a:t> </a:t>
            </a:r>
            <a:r>
              <a:rPr sz="2900" spc="-114" dirty="0">
                <a:latin typeface="Roboto Th"/>
                <a:cs typeface="Roboto Th"/>
              </a:rPr>
              <a:t>the</a:t>
            </a:r>
            <a:r>
              <a:rPr sz="2900" spc="-50" dirty="0">
                <a:latin typeface="Roboto Th"/>
                <a:cs typeface="Roboto Th"/>
              </a:rPr>
              <a:t> </a:t>
            </a:r>
            <a:r>
              <a:rPr sz="2900" spc="-140" dirty="0">
                <a:latin typeface="Roboto Th"/>
                <a:cs typeface="Roboto Th"/>
              </a:rPr>
              <a:t>average</a:t>
            </a:r>
            <a:r>
              <a:rPr sz="2900" spc="-35" dirty="0">
                <a:latin typeface="Roboto Th"/>
                <a:cs typeface="Roboto Th"/>
              </a:rPr>
              <a:t> </a:t>
            </a:r>
            <a:r>
              <a:rPr sz="2900" spc="-10" dirty="0">
                <a:latin typeface="Roboto Th"/>
                <a:cs typeface="Roboto Th"/>
              </a:rPr>
              <a:t>of</a:t>
            </a:r>
            <a:r>
              <a:rPr sz="2900" spc="-45" dirty="0">
                <a:latin typeface="Roboto Th"/>
                <a:cs typeface="Roboto Th"/>
              </a:rPr>
              <a:t> </a:t>
            </a:r>
            <a:r>
              <a:rPr sz="2900" spc="-114" dirty="0">
                <a:latin typeface="Roboto Th"/>
                <a:cs typeface="Roboto Th"/>
              </a:rPr>
              <a:t>the</a:t>
            </a:r>
            <a:r>
              <a:rPr sz="2900" spc="-50" dirty="0">
                <a:latin typeface="Roboto Th"/>
                <a:cs typeface="Roboto Th"/>
              </a:rPr>
              <a:t> </a:t>
            </a:r>
            <a:r>
              <a:rPr sz="2900" spc="-145" dirty="0">
                <a:latin typeface="Roboto Th"/>
                <a:cs typeface="Roboto Th"/>
              </a:rPr>
              <a:t>square</a:t>
            </a:r>
            <a:r>
              <a:rPr sz="2900" spc="-30" dirty="0">
                <a:latin typeface="Roboto Th"/>
                <a:cs typeface="Roboto Th"/>
              </a:rPr>
              <a:t> </a:t>
            </a:r>
            <a:r>
              <a:rPr sz="2900" spc="-10" dirty="0">
                <a:latin typeface="Roboto Th"/>
                <a:cs typeface="Roboto Th"/>
              </a:rPr>
              <a:t>of</a:t>
            </a:r>
            <a:r>
              <a:rPr sz="2900" spc="-50" dirty="0">
                <a:latin typeface="Roboto Th"/>
                <a:cs typeface="Roboto Th"/>
              </a:rPr>
              <a:t> </a:t>
            </a:r>
            <a:r>
              <a:rPr sz="2900" spc="-114" dirty="0">
                <a:latin typeface="Roboto Th"/>
                <a:cs typeface="Roboto Th"/>
              </a:rPr>
              <a:t>the</a:t>
            </a:r>
            <a:r>
              <a:rPr sz="2900" spc="-50" dirty="0">
                <a:latin typeface="Roboto Th"/>
                <a:cs typeface="Roboto Th"/>
              </a:rPr>
              <a:t> </a:t>
            </a:r>
            <a:r>
              <a:rPr sz="2900" spc="-95" dirty="0">
                <a:latin typeface="Roboto Th"/>
                <a:cs typeface="Roboto Th"/>
              </a:rPr>
              <a:t>difference</a:t>
            </a:r>
            <a:r>
              <a:rPr sz="2900" spc="-55" dirty="0">
                <a:latin typeface="Roboto Th"/>
                <a:cs typeface="Roboto Th"/>
              </a:rPr>
              <a:t> </a:t>
            </a:r>
            <a:r>
              <a:rPr sz="2900" spc="-165" dirty="0">
                <a:latin typeface="Roboto Th"/>
                <a:cs typeface="Roboto Th"/>
              </a:rPr>
              <a:t>between</a:t>
            </a:r>
            <a:r>
              <a:rPr sz="2900" spc="-35" dirty="0">
                <a:latin typeface="Roboto Th"/>
                <a:cs typeface="Roboto Th"/>
              </a:rPr>
              <a:t> </a:t>
            </a:r>
            <a:r>
              <a:rPr sz="2900" spc="-114" dirty="0">
                <a:latin typeface="Roboto Th"/>
                <a:cs typeface="Roboto Th"/>
              </a:rPr>
              <a:t>the</a:t>
            </a:r>
            <a:r>
              <a:rPr sz="2900" spc="-55" dirty="0">
                <a:latin typeface="Roboto Th"/>
                <a:cs typeface="Roboto Th"/>
              </a:rPr>
              <a:t> </a:t>
            </a:r>
            <a:r>
              <a:rPr sz="2900" spc="-70" dirty="0">
                <a:latin typeface="Roboto Th"/>
                <a:cs typeface="Roboto Th"/>
              </a:rPr>
              <a:t>original</a:t>
            </a:r>
            <a:r>
              <a:rPr sz="2900" spc="-45" dirty="0">
                <a:latin typeface="Roboto Th"/>
                <a:cs typeface="Roboto Th"/>
              </a:rPr>
              <a:t> </a:t>
            </a:r>
            <a:r>
              <a:rPr sz="2900" spc="-25" dirty="0">
                <a:latin typeface="Roboto Th"/>
                <a:cs typeface="Roboto Th"/>
              </a:rPr>
              <a:t>and </a:t>
            </a:r>
            <a:r>
              <a:rPr sz="2900" spc="-110" dirty="0">
                <a:latin typeface="Roboto Th"/>
                <a:cs typeface="Roboto Th"/>
              </a:rPr>
              <a:t>predicted</a:t>
            </a:r>
            <a:r>
              <a:rPr sz="2900" spc="-65" dirty="0">
                <a:latin typeface="Roboto Th"/>
                <a:cs typeface="Roboto Th"/>
              </a:rPr>
              <a:t> </a:t>
            </a:r>
            <a:r>
              <a:rPr sz="2900" spc="-114" dirty="0">
                <a:latin typeface="Roboto Th"/>
                <a:cs typeface="Roboto Th"/>
              </a:rPr>
              <a:t>values</a:t>
            </a:r>
            <a:r>
              <a:rPr sz="2900" spc="-60" dirty="0">
                <a:latin typeface="Roboto Th"/>
                <a:cs typeface="Roboto Th"/>
              </a:rPr>
              <a:t> </a:t>
            </a:r>
            <a:r>
              <a:rPr sz="2900" spc="-10" dirty="0">
                <a:latin typeface="Roboto Th"/>
                <a:cs typeface="Roboto Th"/>
              </a:rPr>
              <a:t>of</a:t>
            </a:r>
            <a:r>
              <a:rPr sz="2900" spc="-85" dirty="0">
                <a:latin typeface="Roboto Th"/>
                <a:cs typeface="Roboto Th"/>
              </a:rPr>
              <a:t> </a:t>
            </a:r>
            <a:r>
              <a:rPr sz="2900" spc="-114" dirty="0">
                <a:latin typeface="Roboto Th"/>
                <a:cs typeface="Roboto Th"/>
              </a:rPr>
              <a:t>the</a:t>
            </a:r>
            <a:r>
              <a:rPr sz="2900" spc="-60" dirty="0">
                <a:latin typeface="Roboto Th"/>
                <a:cs typeface="Roboto Th"/>
              </a:rPr>
              <a:t> </a:t>
            </a:r>
            <a:r>
              <a:rPr sz="2900" spc="-10" dirty="0">
                <a:latin typeface="Roboto Th"/>
                <a:cs typeface="Roboto Th"/>
              </a:rPr>
              <a:t>data.</a:t>
            </a:r>
            <a:endParaRPr sz="2900">
              <a:latin typeface="Roboto Th"/>
              <a:cs typeface="Roboto Th"/>
            </a:endParaRPr>
          </a:p>
          <a:p>
            <a:pPr>
              <a:lnSpc>
                <a:spcPct val="100000"/>
              </a:lnSpc>
              <a:spcBef>
                <a:spcPts val="1410"/>
              </a:spcBef>
            </a:pPr>
            <a:endParaRPr sz="2900">
              <a:latin typeface="Roboto Th"/>
              <a:cs typeface="Roboto Th"/>
            </a:endParaRPr>
          </a:p>
          <a:p>
            <a:pPr marL="12700" marR="5080">
              <a:lnSpc>
                <a:spcPct val="116399"/>
              </a:lnSpc>
            </a:pPr>
            <a:r>
              <a:rPr sz="2900" b="1" dirty="0">
                <a:solidFill>
                  <a:srgbClr val="004AAC"/>
                </a:solidFill>
                <a:latin typeface="Roboto Cn"/>
                <a:cs typeface="Roboto Cn"/>
              </a:rPr>
              <a:t>Root</a:t>
            </a:r>
            <a:r>
              <a:rPr sz="2900" b="1" spc="40" dirty="0">
                <a:solidFill>
                  <a:srgbClr val="004AAC"/>
                </a:solidFill>
                <a:latin typeface="Roboto Cn"/>
                <a:cs typeface="Roboto Cn"/>
              </a:rPr>
              <a:t> </a:t>
            </a:r>
            <a:r>
              <a:rPr sz="2900" b="1" dirty="0">
                <a:solidFill>
                  <a:srgbClr val="004AAC"/>
                </a:solidFill>
                <a:latin typeface="Roboto Cn"/>
                <a:cs typeface="Roboto Cn"/>
              </a:rPr>
              <a:t>Mean</a:t>
            </a:r>
            <a:r>
              <a:rPr sz="2900" b="1" spc="40" dirty="0">
                <a:solidFill>
                  <a:srgbClr val="004AAC"/>
                </a:solidFill>
                <a:latin typeface="Roboto Cn"/>
                <a:cs typeface="Roboto Cn"/>
              </a:rPr>
              <a:t> </a:t>
            </a:r>
            <a:r>
              <a:rPr sz="2900" b="1" dirty="0">
                <a:solidFill>
                  <a:srgbClr val="004AAC"/>
                </a:solidFill>
                <a:latin typeface="Roboto Cn"/>
                <a:cs typeface="Roboto Cn"/>
              </a:rPr>
              <a:t>Squared</a:t>
            </a:r>
            <a:r>
              <a:rPr sz="2900" b="1" spc="40" dirty="0">
                <a:solidFill>
                  <a:srgbClr val="004AAC"/>
                </a:solidFill>
                <a:latin typeface="Roboto Cn"/>
                <a:cs typeface="Roboto Cn"/>
              </a:rPr>
              <a:t> </a:t>
            </a:r>
            <a:r>
              <a:rPr sz="2900" b="1" dirty="0">
                <a:solidFill>
                  <a:srgbClr val="004AAC"/>
                </a:solidFill>
                <a:latin typeface="Roboto Cn"/>
                <a:cs typeface="Roboto Cn"/>
              </a:rPr>
              <a:t>Error</a:t>
            </a:r>
            <a:r>
              <a:rPr sz="2900" b="1" spc="35" dirty="0">
                <a:solidFill>
                  <a:srgbClr val="004AAC"/>
                </a:solidFill>
                <a:latin typeface="Roboto Cn"/>
                <a:cs typeface="Roboto Cn"/>
              </a:rPr>
              <a:t> </a:t>
            </a:r>
            <a:r>
              <a:rPr sz="2900" b="1" dirty="0">
                <a:solidFill>
                  <a:srgbClr val="FF3131"/>
                </a:solidFill>
                <a:latin typeface="Roboto Cn"/>
                <a:cs typeface="Roboto Cn"/>
              </a:rPr>
              <a:t>(RMSE)</a:t>
            </a:r>
            <a:r>
              <a:rPr sz="2900" b="1" spc="40" dirty="0">
                <a:solidFill>
                  <a:srgbClr val="FF3131"/>
                </a:solidFill>
                <a:latin typeface="Roboto Cn"/>
                <a:cs typeface="Roboto Cn"/>
              </a:rPr>
              <a:t> </a:t>
            </a:r>
            <a:r>
              <a:rPr sz="2900" b="1" dirty="0">
                <a:solidFill>
                  <a:srgbClr val="FF3131"/>
                </a:solidFill>
                <a:latin typeface="Roboto Cn"/>
                <a:cs typeface="Roboto Cn"/>
              </a:rPr>
              <a:t>:</a:t>
            </a:r>
            <a:r>
              <a:rPr sz="2900" b="1" spc="40" dirty="0">
                <a:solidFill>
                  <a:srgbClr val="FF3131"/>
                </a:solidFill>
                <a:latin typeface="Roboto Cn"/>
                <a:cs typeface="Roboto Cn"/>
              </a:rPr>
              <a:t> </a:t>
            </a:r>
            <a:r>
              <a:rPr sz="2900" spc="-285" dirty="0">
                <a:latin typeface="Roboto Th"/>
                <a:cs typeface="Roboto Th"/>
              </a:rPr>
              <a:t>RMSE</a:t>
            </a:r>
            <a:r>
              <a:rPr sz="2900" spc="-20" dirty="0">
                <a:latin typeface="Roboto Th"/>
                <a:cs typeface="Roboto Th"/>
              </a:rPr>
              <a:t> </a:t>
            </a:r>
            <a:r>
              <a:rPr sz="2900" dirty="0">
                <a:latin typeface="Roboto Th"/>
                <a:cs typeface="Roboto Th"/>
              </a:rPr>
              <a:t>is</a:t>
            </a:r>
            <a:r>
              <a:rPr sz="2900" spc="-15" dirty="0">
                <a:latin typeface="Roboto Th"/>
                <a:cs typeface="Roboto Th"/>
              </a:rPr>
              <a:t> </a:t>
            </a:r>
            <a:r>
              <a:rPr sz="2900" spc="-114" dirty="0">
                <a:latin typeface="Roboto Th"/>
                <a:cs typeface="Roboto Th"/>
              </a:rPr>
              <a:t>the</a:t>
            </a:r>
            <a:r>
              <a:rPr sz="2900" spc="-15" dirty="0">
                <a:latin typeface="Roboto Th"/>
                <a:cs typeface="Roboto Th"/>
              </a:rPr>
              <a:t> </a:t>
            </a:r>
            <a:r>
              <a:rPr sz="2900" spc="-140" dirty="0">
                <a:latin typeface="Roboto Th"/>
                <a:cs typeface="Roboto Th"/>
              </a:rPr>
              <a:t>standard</a:t>
            </a:r>
            <a:r>
              <a:rPr sz="2900" spc="-20" dirty="0">
                <a:latin typeface="Roboto Th"/>
                <a:cs typeface="Roboto Th"/>
              </a:rPr>
              <a:t> </a:t>
            </a:r>
            <a:r>
              <a:rPr sz="2900" spc="-100" dirty="0">
                <a:latin typeface="Roboto Th"/>
                <a:cs typeface="Roboto Th"/>
              </a:rPr>
              <a:t>deviation</a:t>
            </a:r>
            <a:r>
              <a:rPr sz="2900" spc="-20" dirty="0">
                <a:latin typeface="Roboto Th"/>
                <a:cs typeface="Roboto Th"/>
              </a:rPr>
              <a:t> </a:t>
            </a:r>
            <a:r>
              <a:rPr sz="2900" spc="-10" dirty="0">
                <a:latin typeface="Roboto Th"/>
                <a:cs typeface="Roboto Th"/>
              </a:rPr>
              <a:t>of</a:t>
            </a:r>
            <a:r>
              <a:rPr sz="2900" spc="-15" dirty="0">
                <a:latin typeface="Roboto Th"/>
                <a:cs typeface="Roboto Th"/>
              </a:rPr>
              <a:t> </a:t>
            </a:r>
            <a:r>
              <a:rPr sz="2900" spc="-114" dirty="0">
                <a:latin typeface="Roboto Th"/>
                <a:cs typeface="Roboto Th"/>
              </a:rPr>
              <a:t>the</a:t>
            </a:r>
            <a:r>
              <a:rPr sz="2900" spc="-15" dirty="0">
                <a:latin typeface="Roboto Th"/>
                <a:cs typeface="Roboto Th"/>
              </a:rPr>
              <a:t> </a:t>
            </a:r>
            <a:r>
              <a:rPr sz="2900" spc="-114" dirty="0">
                <a:latin typeface="Roboto Th"/>
                <a:cs typeface="Roboto Th"/>
              </a:rPr>
              <a:t>errors</a:t>
            </a:r>
            <a:r>
              <a:rPr sz="2900" spc="-15" dirty="0">
                <a:latin typeface="Roboto Th"/>
                <a:cs typeface="Roboto Th"/>
              </a:rPr>
              <a:t> </a:t>
            </a:r>
            <a:r>
              <a:rPr sz="2900" spc="-170" dirty="0">
                <a:latin typeface="Roboto Th"/>
                <a:cs typeface="Roboto Th"/>
              </a:rPr>
              <a:t>which</a:t>
            </a:r>
            <a:r>
              <a:rPr sz="2900" spc="-20" dirty="0">
                <a:latin typeface="Roboto Th"/>
                <a:cs typeface="Roboto Th"/>
              </a:rPr>
              <a:t> </a:t>
            </a:r>
            <a:r>
              <a:rPr sz="2900" spc="-150" dirty="0">
                <a:latin typeface="Roboto Th"/>
                <a:cs typeface="Roboto Th"/>
              </a:rPr>
              <a:t>occur</a:t>
            </a:r>
            <a:r>
              <a:rPr sz="2900" spc="-15" dirty="0">
                <a:latin typeface="Roboto Th"/>
                <a:cs typeface="Roboto Th"/>
              </a:rPr>
              <a:t> </a:t>
            </a:r>
            <a:r>
              <a:rPr sz="2900" spc="-220" dirty="0">
                <a:latin typeface="Roboto Th"/>
                <a:cs typeface="Roboto Th"/>
              </a:rPr>
              <a:t>when</a:t>
            </a:r>
            <a:r>
              <a:rPr sz="2900" spc="-20" dirty="0">
                <a:latin typeface="Roboto Th"/>
                <a:cs typeface="Roboto Th"/>
              </a:rPr>
              <a:t> </a:t>
            </a:r>
            <a:r>
              <a:rPr sz="2900" dirty="0">
                <a:latin typeface="Roboto Th"/>
                <a:cs typeface="Roboto Th"/>
              </a:rPr>
              <a:t>a</a:t>
            </a:r>
            <a:r>
              <a:rPr sz="2900" spc="-20" dirty="0">
                <a:latin typeface="Roboto Th"/>
                <a:cs typeface="Roboto Th"/>
              </a:rPr>
              <a:t> </a:t>
            </a:r>
            <a:r>
              <a:rPr sz="2900" spc="-25" dirty="0">
                <a:latin typeface="Roboto Th"/>
                <a:cs typeface="Roboto Th"/>
              </a:rPr>
              <a:t>prediction </a:t>
            </a:r>
            <a:r>
              <a:rPr sz="2900" dirty="0">
                <a:latin typeface="Roboto Th"/>
                <a:cs typeface="Roboto Th"/>
              </a:rPr>
              <a:t>is</a:t>
            </a:r>
            <a:r>
              <a:rPr sz="2900" spc="-175" dirty="0">
                <a:latin typeface="Roboto Th"/>
                <a:cs typeface="Roboto Th"/>
              </a:rPr>
              <a:t> </a:t>
            </a:r>
            <a:r>
              <a:rPr sz="2900" spc="-225" dirty="0">
                <a:latin typeface="Roboto Th"/>
                <a:cs typeface="Roboto Th"/>
              </a:rPr>
              <a:t>made</a:t>
            </a:r>
            <a:r>
              <a:rPr sz="2900" spc="-30" dirty="0">
                <a:latin typeface="Roboto Th"/>
                <a:cs typeface="Roboto Th"/>
              </a:rPr>
              <a:t> </a:t>
            </a:r>
            <a:r>
              <a:rPr sz="2900" spc="-175" dirty="0">
                <a:latin typeface="Roboto Th"/>
                <a:cs typeface="Roboto Th"/>
              </a:rPr>
              <a:t>on</a:t>
            </a:r>
            <a:r>
              <a:rPr sz="2900" spc="-35" dirty="0">
                <a:latin typeface="Roboto Th"/>
                <a:cs typeface="Roboto Th"/>
              </a:rPr>
              <a:t> </a:t>
            </a:r>
            <a:r>
              <a:rPr sz="2900" dirty="0">
                <a:latin typeface="Roboto Th"/>
                <a:cs typeface="Roboto Th"/>
              </a:rPr>
              <a:t>a</a:t>
            </a:r>
            <a:r>
              <a:rPr sz="2900" spc="-160" dirty="0">
                <a:latin typeface="Roboto Th"/>
                <a:cs typeface="Roboto Th"/>
              </a:rPr>
              <a:t> </a:t>
            </a:r>
            <a:r>
              <a:rPr sz="2900" spc="-75" dirty="0">
                <a:latin typeface="Roboto Th"/>
                <a:cs typeface="Roboto Th"/>
              </a:rPr>
              <a:t>dataset.</a:t>
            </a:r>
            <a:r>
              <a:rPr sz="2900" spc="-60" dirty="0">
                <a:latin typeface="Roboto Th"/>
                <a:cs typeface="Roboto Th"/>
              </a:rPr>
              <a:t> </a:t>
            </a:r>
            <a:r>
              <a:rPr sz="2900" spc="-125" dirty="0">
                <a:latin typeface="Roboto Th"/>
                <a:cs typeface="Roboto Th"/>
              </a:rPr>
              <a:t>This</a:t>
            </a:r>
            <a:r>
              <a:rPr sz="2900" spc="-50" dirty="0">
                <a:latin typeface="Roboto Th"/>
                <a:cs typeface="Roboto Th"/>
              </a:rPr>
              <a:t> </a:t>
            </a:r>
            <a:r>
              <a:rPr sz="2900" dirty="0">
                <a:latin typeface="Roboto Th"/>
                <a:cs typeface="Roboto Th"/>
              </a:rPr>
              <a:t>is</a:t>
            </a:r>
            <a:r>
              <a:rPr sz="2900" spc="-55" dirty="0">
                <a:latin typeface="Roboto Th"/>
                <a:cs typeface="Roboto Th"/>
              </a:rPr>
              <a:t> </a:t>
            </a:r>
            <a:r>
              <a:rPr sz="2900" spc="-114" dirty="0">
                <a:latin typeface="Roboto Th"/>
                <a:cs typeface="Roboto Th"/>
              </a:rPr>
              <a:t>the</a:t>
            </a:r>
            <a:r>
              <a:rPr sz="2900" spc="-60" dirty="0">
                <a:latin typeface="Roboto Th"/>
                <a:cs typeface="Roboto Th"/>
              </a:rPr>
              <a:t> </a:t>
            </a:r>
            <a:r>
              <a:rPr sz="2900" spc="-220" dirty="0">
                <a:latin typeface="Roboto Th"/>
                <a:cs typeface="Roboto Th"/>
              </a:rPr>
              <a:t>same</a:t>
            </a:r>
            <a:r>
              <a:rPr sz="2900" spc="-30" dirty="0">
                <a:latin typeface="Roboto Th"/>
                <a:cs typeface="Roboto Th"/>
              </a:rPr>
              <a:t> </a:t>
            </a:r>
            <a:r>
              <a:rPr sz="2900" spc="-135" dirty="0">
                <a:latin typeface="Roboto Th"/>
                <a:cs typeface="Roboto Th"/>
              </a:rPr>
              <a:t>as</a:t>
            </a:r>
            <a:r>
              <a:rPr sz="2900" spc="-40" dirty="0">
                <a:latin typeface="Roboto Th"/>
                <a:cs typeface="Roboto Th"/>
              </a:rPr>
              <a:t> </a:t>
            </a:r>
            <a:r>
              <a:rPr sz="2900" spc="-245" dirty="0">
                <a:latin typeface="Roboto Th"/>
                <a:cs typeface="Roboto Th"/>
              </a:rPr>
              <a:t>MSE</a:t>
            </a:r>
            <a:r>
              <a:rPr sz="2900" spc="-35" dirty="0">
                <a:latin typeface="Roboto Th"/>
                <a:cs typeface="Roboto Th"/>
              </a:rPr>
              <a:t> </a:t>
            </a:r>
            <a:r>
              <a:rPr sz="2900" spc="-145" dirty="0">
                <a:latin typeface="Roboto Th"/>
                <a:cs typeface="Roboto Th"/>
              </a:rPr>
              <a:t>(Mean</a:t>
            </a:r>
            <a:r>
              <a:rPr sz="2900" spc="-35" dirty="0">
                <a:latin typeface="Roboto Th"/>
                <a:cs typeface="Roboto Th"/>
              </a:rPr>
              <a:t> </a:t>
            </a:r>
            <a:r>
              <a:rPr sz="2900" spc="-165" dirty="0">
                <a:latin typeface="Roboto Th"/>
                <a:cs typeface="Roboto Th"/>
              </a:rPr>
              <a:t>Squared</a:t>
            </a:r>
            <a:r>
              <a:rPr sz="2900" spc="-35" dirty="0">
                <a:latin typeface="Roboto Th"/>
                <a:cs typeface="Roboto Th"/>
              </a:rPr>
              <a:t> </a:t>
            </a:r>
            <a:r>
              <a:rPr sz="2900" spc="-95" dirty="0">
                <a:latin typeface="Roboto Th"/>
                <a:cs typeface="Roboto Th"/>
              </a:rPr>
              <a:t>Error)</a:t>
            </a:r>
            <a:r>
              <a:rPr sz="2900" spc="-60" dirty="0">
                <a:latin typeface="Roboto Th"/>
                <a:cs typeface="Roboto Th"/>
              </a:rPr>
              <a:t> </a:t>
            </a:r>
            <a:r>
              <a:rPr sz="2900" spc="-130" dirty="0">
                <a:latin typeface="Roboto Th"/>
                <a:cs typeface="Roboto Th"/>
              </a:rPr>
              <a:t>but</a:t>
            </a:r>
            <a:r>
              <a:rPr sz="2900" spc="-45" dirty="0">
                <a:latin typeface="Roboto Th"/>
                <a:cs typeface="Roboto Th"/>
              </a:rPr>
              <a:t> </a:t>
            </a:r>
            <a:r>
              <a:rPr sz="2900" spc="-114" dirty="0">
                <a:latin typeface="Roboto Th"/>
                <a:cs typeface="Roboto Th"/>
              </a:rPr>
              <a:t>the</a:t>
            </a:r>
            <a:r>
              <a:rPr sz="2900" spc="-60" dirty="0">
                <a:latin typeface="Roboto Th"/>
                <a:cs typeface="Roboto Th"/>
              </a:rPr>
              <a:t> </a:t>
            </a:r>
            <a:r>
              <a:rPr sz="2900" spc="-100" dirty="0">
                <a:latin typeface="Roboto Th"/>
                <a:cs typeface="Roboto Th"/>
              </a:rPr>
              <a:t>root</a:t>
            </a:r>
            <a:r>
              <a:rPr sz="2900" spc="-55" dirty="0">
                <a:latin typeface="Roboto Th"/>
                <a:cs typeface="Roboto Th"/>
              </a:rPr>
              <a:t> </a:t>
            </a:r>
            <a:r>
              <a:rPr sz="2900" spc="-10" dirty="0">
                <a:latin typeface="Roboto Th"/>
                <a:cs typeface="Roboto Th"/>
              </a:rPr>
              <a:t>of</a:t>
            </a:r>
            <a:r>
              <a:rPr sz="2900" spc="-60" dirty="0">
                <a:latin typeface="Roboto Th"/>
                <a:cs typeface="Roboto Th"/>
              </a:rPr>
              <a:t> </a:t>
            </a:r>
            <a:r>
              <a:rPr sz="2900" spc="-114" dirty="0">
                <a:latin typeface="Roboto Th"/>
                <a:cs typeface="Roboto Th"/>
              </a:rPr>
              <a:t>the</a:t>
            </a:r>
            <a:r>
              <a:rPr sz="2900" spc="-60" dirty="0">
                <a:latin typeface="Roboto Th"/>
                <a:cs typeface="Roboto Th"/>
              </a:rPr>
              <a:t> </a:t>
            </a:r>
            <a:r>
              <a:rPr sz="2900" spc="-105" dirty="0">
                <a:latin typeface="Roboto Th"/>
                <a:cs typeface="Roboto Th"/>
              </a:rPr>
              <a:t>value</a:t>
            </a:r>
            <a:r>
              <a:rPr sz="2900" spc="-65" dirty="0">
                <a:latin typeface="Roboto Th"/>
                <a:cs typeface="Roboto Th"/>
              </a:rPr>
              <a:t> </a:t>
            </a:r>
            <a:r>
              <a:rPr sz="2900" dirty="0">
                <a:latin typeface="Roboto Th"/>
                <a:cs typeface="Roboto Th"/>
              </a:rPr>
              <a:t>is</a:t>
            </a:r>
            <a:r>
              <a:rPr sz="2900" spc="-55" dirty="0">
                <a:latin typeface="Roboto Th"/>
                <a:cs typeface="Roboto Th"/>
              </a:rPr>
              <a:t> </a:t>
            </a:r>
            <a:r>
              <a:rPr sz="2900" spc="-10" dirty="0">
                <a:latin typeface="Roboto Th"/>
                <a:cs typeface="Roboto Th"/>
              </a:rPr>
              <a:t>considered </a:t>
            </a:r>
            <a:r>
              <a:rPr sz="2900" spc="-100" dirty="0">
                <a:latin typeface="Roboto Th"/>
                <a:cs typeface="Roboto Th"/>
              </a:rPr>
              <a:t>while</a:t>
            </a:r>
            <a:r>
              <a:rPr sz="2900" spc="-75" dirty="0">
                <a:latin typeface="Roboto Th"/>
                <a:cs typeface="Roboto Th"/>
              </a:rPr>
              <a:t> </a:t>
            </a:r>
            <a:r>
              <a:rPr sz="2900" spc="-135" dirty="0">
                <a:latin typeface="Roboto Th"/>
                <a:cs typeface="Roboto Th"/>
              </a:rPr>
              <a:t>determining</a:t>
            </a:r>
            <a:r>
              <a:rPr sz="2900" spc="-40" dirty="0">
                <a:latin typeface="Roboto Th"/>
                <a:cs typeface="Roboto Th"/>
              </a:rPr>
              <a:t> </a:t>
            </a:r>
            <a:r>
              <a:rPr sz="2900" spc="-114" dirty="0">
                <a:latin typeface="Roboto Th"/>
                <a:cs typeface="Roboto Th"/>
              </a:rPr>
              <a:t>the</a:t>
            </a:r>
            <a:r>
              <a:rPr sz="2900" spc="-60" dirty="0">
                <a:latin typeface="Roboto Th"/>
                <a:cs typeface="Roboto Th"/>
              </a:rPr>
              <a:t> </a:t>
            </a:r>
            <a:r>
              <a:rPr sz="2900" spc="-160" dirty="0">
                <a:latin typeface="Roboto Th"/>
                <a:cs typeface="Roboto Th"/>
              </a:rPr>
              <a:t>accuracy</a:t>
            </a:r>
            <a:r>
              <a:rPr sz="2900" spc="-30" dirty="0">
                <a:latin typeface="Roboto Th"/>
                <a:cs typeface="Roboto Th"/>
              </a:rPr>
              <a:t> </a:t>
            </a:r>
            <a:r>
              <a:rPr sz="2900" spc="-10" dirty="0">
                <a:latin typeface="Roboto Th"/>
                <a:cs typeface="Roboto Th"/>
              </a:rPr>
              <a:t>of</a:t>
            </a:r>
            <a:r>
              <a:rPr sz="2900" spc="-165" dirty="0">
                <a:latin typeface="Roboto Th"/>
                <a:cs typeface="Roboto Th"/>
              </a:rPr>
              <a:t> </a:t>
            </a:r>
            <a:r>
              <a:rPr sz="2900" spc="-114" dirty="0">
                <a:latin typeface="Roboto Th"/>
                <a:cs typeface="Roboto Th"/>
              </a:rPr>
              <a:t>the</a:t>
            </a:r>
            <a:r>
              <a:rPr sz="2900" spc="-60" dirty="0">
                <a:latin typeface="Roboto Th"/>
                <a:cs typeface="Roboto Th"/>
              </a:rPr>
              <a:t> </a:t>
            </a:r>
            <a:r>
              <a:rPr sz="2900" spc="-114" dirty="0">
                <a:latin typeface="Roboto Th"/>
                <a:cs typeface="Roboto Th"/>
              </a:rPr>
              <a:t>model.</a:t>
            </a:r>
            <a:r>
              <a:rPr sz="2900" spc="-60" dirty="0">
                <a:latin typeface="Roboto Th"/>
                <a:cs typeface="Roboto Th"/>
              </a:rPr>
              <a:t> </a:t>
            </a:r>
            <a:r>
              <a:rPr sz="2900" spc="-285" dirty="0">
                <a:latin typeface="Roboto Th"/>
                <a:cs typeface="Roboto Th"/>
              </a:rPr>
              <a:t>RMSE</a:t>
            </a:r>
            <a:r>
              <a:rPr sz="2900" spc="-35" dirty="0">
                <a:latin typeface="Roboto Th"/>
                <a:cs typeface="Roboto Th"/>
              </a:rPr>
              <a:t> </a:t>
            </a:r>
            <a:r>
              <a:rPr sz="2900" spc="-114" dirty="0">
                <a:latin typeface="Roboto Th"/>
                <a:cs typeface="Roboto Th"/>
              </a:rPr>
              <a:t>(ranges</a:t>
            </a:r>
            <a:r>
              <a:rPr sz="2900" spc="-60" dirty="0">
                <a:latin typeface="Roboto Th"/>
                <a:cs typeface="Roboto Th"/>
              </a:rPr>
              <a:t> </a:t>
            </a:r>
            <a:r>
              <a:rPr sz="2900" spc="-180" dirty="0">
                <a:latin typeface="Roboto Th"/>
                <a:cs typeface="Roboto Th"/>
              </a:rPr>
              <a:t>from</a:t>
            </a:r>
            <a:r>
              <a:rPr sz="2900" spc="-35" dirty="0">
                <a:latin typeface="Roboto Th"/>
                <a:cs typeface="Roboto Th"/>
              </a:rPr>
              <a:t> </a:t>
            </a:r>
            <a:r>
              <a:rPr sz="2900" spc="-160" dirty="0">
                <a:latin typeface="Roboto Th"/>
                <a:cs typeface="Roboto Th"/>
              </a:rPr>
              <a:t>0</a:t>
            </a:r>
            <a:r>
              <a:rPr sz="2900" spc="-30" dirty="0">
                <a:latin typeface="Roboto Th"/>
                <a:cs typeface="Roboto Th"/>
              </a:rPr>
              <a:t> </a:t>
            </a:r>
            <a:r>
              <a:rPr sz="2900" spc="-55" dirty="0">
                <a:latin typeface="Roboto Th"/>
                <a:cs typeface="Roboto Th"/>
              </a:rPr>
              <a:t>to</a:t>
            </a:r>
            <a:r>
              <a:rPr sz="2900" spc="-80" dirty="0">
                <a:latin typeface="Roboto Th"/>
                <a:cs typeface="Roboto Th"/>
              </a:rPr>
              <a:t> </a:t>
            </a:r>
            <a:r>
              <a:rPr sz="2900" spc="-40" dirty="0">
                <a:latin typeface="Roboto Th"/>
                <a:cs typeface="Roboto Th"/>
              </a:rPr>
              <a:t>infinity,</a:t>
            </a:r>
            <a:r>
              <a:rPr sz="2900" spc="-55" dirty="0">
                <a:latin typeface="Roboto Th"/>
                <a:cs typeface="Roboto Th"/>
              </a:rPr>
              <a:t> </a:t>
            </a:r>
            <a:r>
              <a:rPr sz="2900" spc="-130" dirty="0">
                <a:latin typeface="Roboto Th"/>
                <a:cs typeface="Roboto Th"/>
              </a:rPr>
              <a:t>lower</a:t>
            </a:r>
            <a:r>
              <a:rPr sz="2900" spc="-45" dirty="0">
                <a:latin typeface="Roboto Th"/>
                <a:cs typeface="Roboto Th"/>
              </a:rPr>
              <a:t> </a:t>
            </a:r>
            <a:r>
              <a:rPr sz="2900" dirty="0">
                <a:latin typeface="Roboto Th"/>
                <a:cs typeface="Roboto Th"/>
              </a:rPr>
              <a:t>is</a:t>
            </a:r>
            <a:r>
              <a:rPr sz="2900" spc="-60" dirty="0">
                <a:latin typeface="Roboto Th"/>
                <a:cs typeface="Roboto Th"/>
              </a:rPr>
              <a:t> better), </a:t>
            </a:r>
            <a:r>
              <a:rPr sz="2900" spc="-75" dirty="0">
                <a:latin typeface="Roboto Th"/>
                <a:cs typeface="Roboto Th"/>
              </a:rPr>
              <a:t>also</a:t>
            </a:r>
            <a:r>
              <a:rPr sz="2900" spc="-60" dirty="0">
                <a:latin typeface="Roboto Th"/>
                <a:cs typeface="Roboto Th"/>
              </a:rPr>
              <a:t> </a:t>
            </a:r>
            <a:r>
              <a:rPr sz="2900" spc="-70" dirty="0">
                <a:latin typeface="Roboto Th"/>
                <a:cs typeface="Roboto Th"/>
              </a:rPr>
              <a:t>called</a:t>
            </a:r>
            <a:r>
              <a:rPr sz="2900" spc="-65" dirty="0">
                <a:latin typeface="Roboto Th"/>
                <a:cs typeface="Roboto Th"/>
              </a:rPr>
              <a:t> </a:t>
            </a:r>
            <a:r>
              <a:rPr sz="2900" spc="-20" dirty="0">
                <a:latin typeface="Roboto Th"/>
                <a:cs typeface="Roboto Th"/>
              </a:rPr>
              <a:t>Root </a:t>
            </a:r>
            <a:r>
              <a:rPr sz="2900" spc="-195" dirty="0">
                <a:latin typeface="Roboto Th"/>
                <a:cs typeface="Roboto Th"/>
              </a:rPr>
              <a:t>Mean</a:t>
            </a:r>
            <a:r>
              <a:rPr sz="2900" spc="-35" dirty="0">
                <a:latin typeface="Roboto Th"/>
                <a:cs typeface="Roboto Th"/>
              </a:rPr>
              <a:t> </a:t>
            </a:r>
            <a:r>
              <a:rPr sz="2900" spc="-165" dirty="0">
                <a:latin typeface="Roboto Th"/>
                <a:cs typeface="Roboto Th"/>
              </a:rPr>
              <a:t>Square</a:t>
            </a:r>
            <a:r>
              <a:rPr sz="2900" spc="-30" dirty="0">
                <a:latin typeface="Roboto Th"/>
                <a:cs typeface="Roboto Th"/>
              </a:rPr>
              <a:t> </a:t>
            </a:r>
            <a:r>
              <a:rPr sz="2900" spc="-114" dirty="0">
                <a:latin typeface="Roboto Th"/>
                <a:cs typeface="Roboto Th"/>
              </a:rPr>
              <a:t>Deviation</a:t>
            </a:r>
            <a:r>
              <a:rPr sz="2900" spc="-60" dirty="0">
                <a:latin typeface="Roboto Th"/>
                <a:cs typeface="Roboto Th"/>
              </a:rPr>
              <a:t> </a:t>
            </a:r>
            <a:r>
              <a:rPr sz="2900" spc="-175" dirty="0">
                <a:latin typeface="Roboto Th"/>
                <a:cs typeface="Roboto Th"/>
              </a:rPr>
              <a:t>(RMSD),</a:t>
            </a:r>
            <a:r>
              <a:rPr sz="2900" spc="-30" dirty="0">
                <a:latin typeface="Roboto Th"/>
                <a:cs typeface="Roboto Th"/>
              </a:rPr>
              <a:t> </a:t>
            </a:r>
            <a:r>
              <a:rPr sz="2900" dirty="0">
                <a:latin typeface="Roboto Th"/>
                <a:cs typeface="Roboto Th"/>
              </a:rPr>
              <a:t>is</a:t>
            </a:r>
            <a:r>
              <a:rPr sz="2900" spc="-55" dirty="0">
                <a:latin typeface="Roboto Th"/>
                <a:cs typeface="Roboto Th"/>
              </a:rPr>
              <a:t> </a:t>
            </a:r>
            <a:r>
              <a:rPr sz="2900" dirty="0">
                <a:latin typeface="Roboto Th"/>
                <a:cs typeface="Roboto Th"/>
              </a:rPr>
              <a:t>a</a:t>
            </a:r>
            <a:r>
              <a:rPr sz="2900" spc="-40" dirty="0">
                <a:latin typeface="Roboto Th"/>
                <a:cs typeface="Roboto Th"/>
              </a:rPr>
              <a:t> </a:t>
            </a:r>
            <a:r>
              <a:rPr sz="2900" spc="-155" dirty="0">
                <a:latin typeface="Roboto Th"/>
                <a:cs typeface="Roboto Th"/>
              </a:rPr>
              <a:t>quadratic-</a:t>
            </a:r>
            <a:r>
              <a:rPr sz="2900" spc="-145" dirty="0">
                <a:latin typeface="Roboto Th"/>
                <a:cs typeface="Roboto Th"/>
              </a:rPr>
              <a:t>based</a:t>
            </a:r>
            <a:r>
              <a:rPr sz="2900" spc="-35" dirty="0">
                <a:latin typeface="Roboto Th"/>
                <a:cs typeface="Roboto Th"/>
              </a:rPr>
              <a:t> </a:t>
            </a:r>
            <a:r>
              <a:rPr sz="2900" spc="-75" dirty="0">
                <a:latin typeface="Roboto Th"/>
                <a:cs typeface="Roboto Th"/>
              </a:rPr>
              <a:t>rule</a:t>
            </a:r>
            <a:r>
              <a:rPr sz="2900" spc="-35" dirty="0">
                <a:latin typeface="Roboto Th"/>
                <a:cs typeface="Roboto Th"/>
              </a:rPr>
              <a:t> </a:t>
            </a:r>
            <a:r>
              <a:rPr sz="2900" spc="-55" dirty="0">
                <a:latin typeface="Roboto Th"/>
                <a:cs typeface="Roboto Th"/>
              </a:rPr>
              <a:t>to</a:t>
            </a:r>
            <a:r>
              <a:rPr sz="2900" spc="-40" dirty="0">
                <a:latin typeface="Roboto Th"/>
                <a:cs typeface="Roboto Th"/>
              </a:rPr>
              <a:t> </a:t>
            </a:r>
            <a:r>
              <a:rPr sz="2900" spc="-190" dirty="0">
                <a:latin typeface="Roboto Th"/>
                <a:cs typeface="Roboto Th"/>
              </a:rPr>
              <a:t>measure</a:t>
            </a:r>
            <a:r>
              <a:rPr sz="2900" spc="-35" dirty="0">
                <a:latin typeface="Roboto Th"/>
                <a:cs typeface="Roboto Th"/>
              </a:rPr>
              <a:t> </a:t>
            </a:r>
            <a:r>
              <a:rPr sz="2900" spc="-114" dirty="0">
                <a:latin typeface="Roboto Th"/>
                <a:cs typeface="Roboto Th"/>
              </a:rPr>
              <a:t>the</a:t>
            </a:r>
            <a:r>
              <a:rPr sz="2900" spc="-40" dirty="0">
                <a:latin typeface="Roboto Th"/>
                <a:cs typeface="Roboto Th"/>
              </a:rPr>
              <a:t> </a:t>
            </a:r>
            <a:r>
              <a:rPr sz="2900" spc="-114" dirty="0">
                <a:latin typeface="Roboto Th"/>
                <a:cs typeface="Roboto Th"/>
              </a:rPr>
              <a:t>absolute</a:t>
            </a:r>
            <a:r>
              <a:rPr sz="2900" spc="-40" dirty="0">
                <a:latin typeface="Roboto Th"/>
                <a:cs typeface="Roboto Th"/>
              </a:rPr>
              <a:t> </a:t>
            </a:r>
            <a:r>
              <a:rPr sz="2900" spc="-140" dirty="0">
                <a:latin typeface="Roboto Th"/>
                <a:cs typeface="Roboto Th"/>
              </a:rPr>
              <a:t>average</a:t>
            </a:r>
            <a:r>
              <a:rPr sz="2900" spc="-35" dirty="0">
                <a:latin typeface="Roboto Th"/>
                <a:cs typeface="Roboto Th"/>
              </a:rPr>
              <a:t> </a:t>
            </a:r>
            <a:r>
              <a:rPr sz="2900" spc="-165" dirty="0">
                <a:latin typeface="Roboto Th"/>
                <a:cs typeface="Roboto Th"/>
              </a:rPr>
              <a:t>magnitude</a:t>
            </a:r>
            <a:r>
              <a:rPr sz="2900" spc="-35" dirty="0">
                <a:latin typeface="Roboto Th"/>
                <a:cs typeface="Roboto Th"/>
              </a:rPr>
              <a:t> </a:t>
            </a:r>
            <a:r>
              <a:rPr sz="2900" spc="-10" dirty="0">
                <a:latin typeface="Roboto Th"/>
                <a:cs typeface="Roboto Th"/>
              </a:rPr>
              <a:t>of</a:t>
            </a:r>
            <a:r>
              <a:rPr sz="2900" spc="-35" dirty="0">
                <a:latin typeface="Roboto Th"/>
                <a:cs typeface="Roboto Th"/>
              </a:rPr>
              <a:t> </a:t>
            </a:r>
            <a:r>
              <a:rPr sz="2900" spc="-25" dirty="0">
                <a:latin typeface="Roboto Th"/>
                <a:cs typeface="Roboto Th"/>
              </a:rPr>
              <a:t>the </a:t>
            </a:r>
            <a:r>
              <a:rPr sz="2900" spc="-10" dirty="0">
                <a:latin typeface="Roboto Th"/>
                <a:cs typeface="Roboto Th"/>
              </a:rPr>
              <a:t>error.</a:t>
            </a:r>
            <a:endParaRPr sz="2900">
              <a:latin typeface="Roboto Th"/>
              <a:cs typeface="Roboto Th"/>
            </a:endParaRPr>
          </a:p>
          <a:p>
            <a:pPr>
              <a:lnSpc>
                <a:spcPct val="100000"/>
              </a:lnSpc>
              <a:spcBef>
                <a:spcPts val="944"/>
              </a:spcBef>
            </a:pPr>
            <a:endParaRPr sz="2900">
              <a:latin typeface="Roboto Th"/>
              <a:cs typeface="Roboto Th"/>
            </a:endParaRPr>
          </a:p>
          <a:p>
            <a:pPr marL="1419225">
              <a:lnSpc>
                <a:spcPct val="100000"/>
              </a:lnSpc>
            </a:pPr>
            <a:r>
              <a:rPr sz="3000" spc="-100" dirty="0">
                <a:latin typeface="Roboto Th"/>
                <a:cs typeface="Roboto Th"/>
              </a:rPr>
              <a:t>In</a:t>
            </a:r>
            <a:r>
              <a:rPr sz="3000" spc="-5" dirty="0">
                <a:latin typeface="Roboto Th"/>
                <a:cs typeface="Roboto Th"/>
              </a:rPr>
              <a:t> </a:t>
            </a:r>
            <a:r>
              <a:rPr sz="3000" spc="-150" dirty="0">
                <a:latin typeface="Roboto Th"/>
                <a:cs typeface="Roboto Th"/>
              </a:rPr>
              <a:t>our</a:t>
            </a:r>
            <a:r>
              <a:rPr sz="3000" dirty="0">
                <a:latin typeface="Roboto Th"/>
                <a:cs typeface="Roboto Th"/>
              </a:rPr>
              <a:t> </a:t>
            </a:r>
            <a:r>
              <a:rPr sz="3000" spc="-80" dirty="0">
                <a:latin typeface="Roboto Th"/>
                <a:cs typeface="Roboto Th"/>
              </a:rPr>
              <a:t>project,</a:t>
            </a:r>
            <a:r>
              <a:rPr sz="3000" spc="-5" dirty="0">
                <a:latin typeface="Roboto Th"/>
                <a:cs typeface="Roboto Th"/>
              </a:rPr>
              <a:t> </a:t>
            </a:r>
            <a:r>
              <a:rPr sz="3000" spc="-235" dirty="0">
                <a:latin typeface="Roboto Th"/>
                <a:cs typeface="Roboto Th"/>
              </a:rPr>
              <a:t>we</a:t>
            </a:r>
            <a:r>
              <a:rPr sz="3000" dirty="0">
                <a:latin typeface="Roboto Th"/>
                <a:cs typeface="Roboto Th"/>
              </a:rPr>
              <a:t> </a:t>
            </a:r>
            <a:r>
              <a:rPr sz="3000" spc="-155" dirty="0">
                <a:latin typeface="Roboto Th"/>
                <a:cs typeface="Roboto Th"/>
              </a:rPr>
              <a:t>perform</a:t>
            </a:r>
            <a:r>
              <a:rPr sz="3000" dirty="0">
                <a:latin typeface="Roboto Th"/>
                <a:cs typeface="Roboto Th"/>
              </a:rPr>
              <a:t> </a:t>
            </a:r>
            <a:r>
              <a:rPr sz="3000" spc="-85" dirty="0">
                <a:latin typeface="Roboto Th"/>
                <a:cs typeface="Roboto Th"/>
              </a:rPr>
              <a:t>testing</a:t>
            </a:r>
            <a:r>
              <a:rPr sz="3000" spc="-5" dirty="0">
                <a:latin typeface="Roboto Th"/>
                <a:cs typeface="Roboto Th"/>
              </a:rPr>
              <a:t> </a:t>
            </a:r>
            <a:r>
              <a:rPr sz="3000" spc="-165" dirty="0">
                <a:latin typeface="Roboto Th"/>
                <a:cs typeface="Roboto Th"/>
              </a:rPr>
              <a:t>on</a:t>
            </a:r>
            <a:r>
              <a:rPr sz="3000" dirty="0">
                <a:latin typeface="Roboto Th"/>
                <a:cs typeface="Roboto Th"/>
              </a:rPr>
              <a:t> </a:t>
            </a:r>
            <a:r>
              <a:rPr sz="3000" spc="-180" dirty="0">
                <a:latin typeface="Roboto Th"/>
                <a:cs typeface="Roboto Th"/>
              </a:rPr>
              <a:t>two</a:t>
            </a:r>
            <a:r>
              <a:rPr sz="3000" dirty="0">
                <a:latin typeface="Roboto Th"/>
                <a:cs typeface="Roboto Th"/>
              </a:rPr>
              <a:t> </a:t>
            </a:r>
            <a:r>
              <a:rPr sz="3000" spc="-114" dirty="0">
                <a:latin typeface="Roboto Th"/>
                <a:cs typeface="Roboto Th"/>
              </a:rPr>
              <a:t>models:</a:t>
            </a:r>
            <a:r>
              <a:rPr sz="3000" spc="-5" dirty="0">
                <a:latin typeface="Roboto Th"/>
                <a:cs typeface="Roboto Th"/>
              </a:rPr>
              <a:t> </a:t>
            </a:r>
            <a:r>
              <a:rPr sz="3000" b="1" dirty="0">
                <a:solidFill>
                  <a:srgbClr val="004AAC"/>
                </a:solidFill>
                <a:latin typeface="Roboto Cn"/>
                <a:cs typeface="Roboto Cn"/>
              </a:rPr>
              <a:t>Linear</a:t>
            </a:r>
            <a:r>
              <a:rPr sz="3000" b="1" spc="60" dirty="0">
                <a:solidFill>
                  <a:srgbClr val="004AAC"/>
                </a:solidFill>
                <a:latin typeface="Roboto Cn"/>
                <a:cs typeface="Roboto Cn"/>
              </a:rPr>
              <a:t> </a:t>
            </a:r>
            <a:r>
              <a:rPr sz="3000" b="1" dirty="0">
                <a:solidFill>
                  <a:srgbClr val="004AAC"/>
                </a:solidFill>
                <a:latin typeface="Roboto Cn"/>
                <a:cs typeface="Roboto Cn"/>
              </a:rPr>
              <a:t>Regression</a:t>
            </a:r>
            <a:r>
              <a:rPr sz="3000" b="1" spc="55" dirty="0">
                <a:solidFill>
                  <a:srgbClr val="004AAC"/>
                </a:solidFill>
                <a:latin typeface="Roboto Cn"/>
                <a:cs typeface="Roboto Cn"/>
              </a:rPr>
              <a:t> </a:t>
            </a:r>
            <a:r>
              <a:rPr sz="3000" spc="-170" dirty="0">
                <a:latin typeface="Roboto Th"/>
                <a:cs typeface="Roboto Th"/>
              </a:rPr>
              <a:t>and</a:t>
            </a:r>
            <a:r>
              <a:rPr sz="3000" dirty="0">
                <a:latin typeface="Roboto Th"/>
                <a:cs typeface="Roboto Th"/>
              </a:rPr>
              <a:t> </a:t>
            </a:r>
            <a:r>
              <a:rPr sz="3000" b="1" dirty="0">
                <a:solidFill>
                  <a:srgbClr val="FF3131"/>
                </a:solidFill>
                <a:latin typeface="Roboto Cn"/>
                <a:cs typeface="Roboto Cn"/>
              </a:rPr>
              <a:t>Random</a:t>
            </a:r>
            <a:r>
              <a:rPr sz="3000" b="1" spc="55" dirty="0">
                <a:solidFill>
                  <a:srgbClr val="FF3131"/>
                </a:solidFill>
                <a:latin typeface="Roboto Cn"/>
                <a:cs typeface="Roboto Cn"/>
              </a:rPr>
              <a:t> </a:t>
            </a:r>
            <a:r>
              <a:rPr sz="3000" b="1" spc="-10" dirty="0">
                <a:solidFill>
                  <a:srgbClr val="FF3131"/>
                </a:solidFill>
                <a:latin typeface="Roboto Cn"/>
                <a:cs typeface="Roboto Cn"/>
              </a:rPr>
              <a:t>Forest</a:t>
            </a:r>
            <a:r>
              <a:rPr sz="3000" spc="-10" dirty="0">
                <a:latin typeface="Roboto Th"/>
                <a:cs typeface="Roboto Th"/>
              </a:rPr>
              <a:t>.</a:t>
            </a:r>
            <a:endParaRPr sz="3000">
              <a:latin typeface="Roboto Th"/>
              <a:cs typeface="Roboto Th"/>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11" y="1654906"/>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sp>
        <p:nvSpPr>
          <p:cNvPr id="3" name="object 3"/>
          <p:cNvSpPr txBox="1">
            <a:spLocks noGrp="1"/>
          </p:cNvSpPr>
          <p:nvPr>
            <p:ph type="title"/>
          </p:nvPr>
        </p:nvSpPr>
        <p:spPr>
          <a:xfrm>
            <a:off x="4493529" y="834201"/>
            <a:ext cx="9300845" cy="635000"/>
          </a:xfrm>
          <a:prstGeom prst="rect">
            <a:avLst/>
          </a:prstGeom>
        </p:spPr>
        <p:txBody>
          <a:bodyPr vert="horz" wrap="square" lIns="0" tIns="12700" rIns="0" bIns="0" rtlCol="0">
            <a:spAutoFit/>
          </a:bodyPr>
          <a:lstStyle/>
          <a:p>
            <a:pPr marL="12700">
              <a:lnSpc>
                <a:spcPct val="100000"/>
              </a:lnSpc>
              <a:spcBef>
                <a:spcPts val="100"/>
              </a:spcBef>
              <a:tabLst>
                <a:tab pos="1988820" algn="l"/>
                <a:tab pos="5291455" algn="l"/>
                <a:tab pos="7191375" algn="l"/>
              </a:tabLst>
            </a:pPr>
            <a:r>
              <a:rPr sz="4000" spc="50" dirty="0"/>
              <a:t>LINEAR</a:t>
            </a:r>
            <a:r>
              <a:rPr sz="4000" dirty="0"/>
              <a:t>	</a:t>
            </a:r>
            <a:r>
              <a:rPr sz="4000" spc="-10" dirty="0"/>
              <a:t>REGRESSION</a:t>
            </a:r>
            <a:r>
              <a:rPr sz="4000" dirty="0"/>
              <a:t>	</a:t>
            </a:r>
            <a:r>
              <a:rPr sz="4000" spc="-10" dirty="0"/>
              <a:t>MODEL</a:t>
            </a:r>
            <a:r>
              <a:rPr sz="4000" dirty="0"/>
              <a:t>	</a:t>
            </a:r>
            <a:r>
              <a:rPr sz="4000" spc="40" dirty="0"/>
              <a:t>TESTING</a:t>
            </a:r>
            <a:endParaRPr sz="4000"/>
          </a:p>
        </p:txBody>
      </p:sp>
      <p:pic>
        <p:nvPicPr>
          <p:cNvPr id="4" name="object 4"/>
          <p:cNvPicPr/>
          <p:nvPr/>
        </p:nvPicPr>
        <p:blipFill>
          <a:blip r:embed="rId2" cstate="print"/>
          <a:stretch>
            <a:fillRect/>
          </a:stretch>
        </p:blipFill>
        <p:spPr>
          <a:xfrm>
            <a:off x="10053489" y="3505660"/>
            <a:ext cx="7066601" cy="5332323"/>
          </a:xfrm>
          <a:prstGeom prst="rect">
            <a:avLst/>
          </a:prstGeom>
        </p:spPr>
      </p:pic>
      <p:sp>
        <p:nvSpPr>
          <p:cNvPr id="5" name="object 5"/>
          <p:cNvSpPr txBox="1"/>
          <p:nvPr/>
        </p:nvSpPr>
        <p:spPr>
          <a:xfrm>
            <a:off x="1398220" y="2109458"/>
            <a:ext cx="15491460" cy="467359"/>
          </a:xfrm>
          <a:prstGeom prst="rect">
            <a:avLst/>
          </a:prstGeom>
        </p:spPr>
        <p:txBody>
          <a:bodyPr vert="horz" wrap="square" lIns="0" tIns="12700" rIns="0" bIns="0" rtlCol="0">
            <a:spAutoFit/>
          </a:bodyPr>
          <a:lstStyle/>
          <a:p>
            <a:pPr marL="12700">
              <a:lnSpc>
                <a:spcPct val="100000"/>
              </a:lnSpc>
              <a:spcBef>
                <a:spcPts val="100"/>
              </a:spcBef>
            </a:pPr>
            <a:r>
              <a:rPr sz="2900" spc="-254" dirty="0">
                <a:latin typeface="Roboto Lt"/>
                <a:cs typeface="Roboto Lt"/>
              </a:rPr>
              <a:t>We</a:t>
            </a:r>
            <a:r>
              <a:rPr sz="2900" spc="-25" dirty="0">
                <a:latin typeface="Roboto Lt"/>
                <a:cs typeface="Roboto Lt"/>
              </a:rPr>
              <a:t> </a:t>
            </a:r>
            <a:r>
              <a:rPr sz="2900" spc="-210" dirty="0">
                <a:latin typeface="Roboto Lt"/>
                <a:cs typeface="Roboto Lt"/>
              </a:rPr>
              <a:t>draw</a:t>
            </a:r>
            <a:r>
              <a:rPr sz="2900" spc="-25" dirty="0">
                <a:latin typeface="Roboto Lt"/>
                <a:cs typeface="Roboto Lt"/>
              </a:rPr>
              <a:t> </a:t>
            </a:r>
            <a:r>
              <a:rPr sz="2900" spc="-195" dirty="0">
                <a:latin typeface="Roboto Lt"/>
                <a:cs typeface="Roboto Lt"/>
              </a:rPr>
              <a:t>a</a:t>
            </a:r>
            <a:r>
              <a:rPr sz="2900" spc="-25" dirty="0">
                <a:latin typeface="Roboto Lt"/>
                <a:cs typeface="Roboto Lt"/>
              </a:rPr>
              <a:t> </a:t>
            </a:r>
            <a:r>
              <a:rPr sz="2900" spc="-140" dirty="0">
                <a:latin typeface="Roboto Lt"/>
                <a:cs typeface="Roboto Lt"/>
              </a:rPr>
              <a:t>scatter</a:t>
            </a:r>
            <a:r>
              <a:rPr sz="2900" spc="-25" dirty="0">
                <a:latin typeface="Roboto Lt"/>
                <a:cs typeface="Roboto Lt"/>
              </a:rPr>
              <a:t> </a:t>
            </a:r>
            <a:r>
              <a:rPr sz="2900" spc="-110" dirty="0">
                <a:latin typeface="Roboto Lt"/>
                <a:cs typeface="Roboto Lt"/>
              </a:rPr>
              <a:t>plot</a:t>
            </a:r>
            <a:r>
              <a:rPr sz="2900" spc="-25" dirty="0">
                <a:latin typeface="Roboto Lt"/>
                <a:cs typeface="Roboto Lt"/>
              </a:rPr>
              <a:t> </a:t>
            </a:r>
            <a:r>
              <a:rPr sz="2900" spc="-185" dirty="0">
                <a:latin typeface="Roboto Lt"/>
                <a:cs typeface="Roboto Lt"/>
              </a:rPr>
              <a:t>between</a:t>
            </a:r>
            <a:r>
              <a:rPr sz="2900" spc="-25" dirty="0">
                <a:latin typeface="Roboto Lt"/>
                <a:cs typeface="Roboto Lt"/>
              </a:rPr>
              <a:t> </a:t>
            </a:r>
            <a:r>
              <a:rPr sz="2900" spc="-140" dirty="0">
                <a:latin typeface="Roboto Lt"/>
                <a:cs typeface="Roboto Lt"/>
              </a:rPr>
              <a:t>predicted</a:t>
            </a:r>
            <a:r>
              <a:rPr sz="2900" spc="-25" dirty="0">
                <a:latin typeface="Roboto Lt"/>
                <a:cs typeface="Roboto Lt"/>
              </a:rPr>
              <a:t> </a:t>
            </a:r>
            <a:r>
              <a:rPr sz="2900" spc="-200" dirty="0">
                <a:latin typeface="Roboto Lt"/>
                <a:cs typeface="Roboto Lt"/>
              </a:rPr>
              <a:t>and</a:t>
            </a:r>
            <a:r>
              <a:rPr sz="2900" spc="-25" dirty="0">
                <a:latin typeface="Roboto Lt"/>
                <a:cs typeface="Roboto Lt"/>
              </a:rPr>
              <a:t> </a:t>
            </a:r>
            <a:r>
              <a:rPr sz="2900" spc="-140" dirty="0">
                <a:latin typeface="Roboto Lt"/>
                <a:cs typeface="Roboto Lt"/>
              </a:rPr>
              <a:t>tested</a:t>
            </a:r>
            <a:r>
              <a:rPr sz="2900" spc="-25" dirty="0">
                <a:latin typeface="Roboto Lt"/>
                <a:cs typeface="Roboto Lt"/>
              </a:rPr>
              <a:t> </a:t>
            </a:r>
            <a:r>
              <a:rPr sz="2900" spc="-160" dirty="0">
                <a:latin typeface="Roboto Lt"/>
                <a:cs typeface="Roboto Lt"/>
              </a:rPr>
              <a:t>values</a:t>
            </a:r>
            <a:r>
              <a:rPr sz="2900" spc="-25" dirty="0">
                <a:latin typeface="Roboto Lt"/>
                <a:cs typeface="Roboto Lt"/>
              </a:rPr>
              <a:t> </a:t>
            </a:r>
            <a:r>
              <a:rPr sz="2900" spc="-200" dirty="0">
                <a:latin typeface="Roboto Lt"/>
                <a:cs typeface="Roboto Lt"/>
              </a:rPr>
              <a:t>and</a:t>
            </a:r>
            <a:r>
              <a:rPr sz="2900" spc="-25" dirty="0">
                <a:latin typeface="Roboto Lt"/>
                <a:cs typeface="Roboto Lt"/>
              </a:rPr>
              <a:t> </a:t>
            </a:r>
            <a:r>
              <a:rPr sz="2900" spc="-175" dirty="0">
                <a:latin typeface="Roboto Lt"/>
                <a:cs typeface="Roboto Lt"/>
              </a:rPr>
              <a:t>then</a:t>
            </a:r>
            <a:r>
              <a:rPr sz="2900" spc="-25" dirty="0">
                <a:latin typeface="Roboto Lt"/>
                <a:cs typeface="Roboto Lt"/>
              </a:rPr>
              <a:t> </a:t>
            </a:r>
            <a:r>
              <a:rPr sz="2900" spc="-110" dirty="0">
                <a:latin typeface="Roboto Lt"/>
                <a:cs typeface="Roboto Lt"/>
              </a:rPr>
              <a:t>find</a:t>
            </a:r>
            <a:r>
              <a:rPr sz="2900" spc="-25" dirty="0">
                <a:latin typeface="Roboto Lt"/>
                <a:cs typeface="Roboto Lt"/>
              </a:rPr>
              <a:t> </a:t>
            </a:r>
            <a:r>
              <a:rPr sz="2900" spc="-140" dirty="0">
                <a:latin typeface="Roboto Lt"/>
                <a:cs typeface="Roboto Lt"/>
              </a:rPr>
              <a:t>errors</a:t>
            </a:r>
            <a:r>
              <a:rPr sz="2900" spc="-25" dirty="0">
                <a:latin typeface="Roboto Lt"/>
                <a:cs typeface="Roboto Lt"/>
              </a:rPr>
              <a:t> </a:t>
            </a:r>
            <a:r>
              <a:rPr sz="2900" spc="-55" dirty="0">
                <a:latin typeface="Roboto Lt"/>
                <a:cs typeface="Roboto Lt"/>
              </a:rPr>
              <a:t>like</a:t>
            </a:r>
            <a:r>
              <a:rPr sz="2900" spc="-25" dirty="0">
                <a:latin typeface="Roboto Lt"/>
                <a:cs typeface="Roboto Lt"/>
              </a:rPr>
              <a:t> </a:t>
            </a:r>
            <a:r>
              <a:rPr sz="2900" spc="-195" dirty="0">
                <a:latin typeface="Roboto Lt"/>
                <a:cs typeface="Roboto Lt"/>
              </a:rPr>
              <a:t>MSE,</a:t>
            </a:r>
            <a:r>
              <a:rPr sz="2900" spc="-25" dirty="0">
                <a:latin typeface="Roboto Lt"/>
                <a:cs typeface="Roboto Lt"/>
              </a:rPr>
              <a:t> </a:t>
            </a:r>
            <a:r>
              <a:rPr sz="2900" spc="-150" dirty="0">
                <a:latin typeface="Roboto Lt"/>
                <a:cs typeface="Roboto Lt"/>
              </a:rPr>
              <a:t>MAE,</a:t>
            </a:r>
            <a:r>
              <a:rPr sz="2900" spc="-25" dirty="0">
                <a:latin typeface="Roboto Lt"/>
                <a:cs typeface="Roboto Lt"/>
              </a:rPr>
              <a:t> </a:t>
            </a:r>
            <a:r>
              <a:rPr sz="2900" spc="-200" dirty="0">
                <a:latin typeface="Roboto Lt"/>
                <a:cs typeface="Roboto Lt"/>
              </a:rPr>
              <a:t>and</a:t>
            </a:r>
            <a:r>
              <a:rPr sz="2900" spc="-25" dirty="0">
                <a:latin typeface="Roboto Lt"/>
                <a:cs typeface="Roboto Lt"/>
              </a:rPr>
              <a:t> </a:t>
            </a:r>
            <a:r>
              <a:rPr sz="2900" spc="-20" dirty="0">
                <a:latin typeface="Roboto Lt"/>
                <a:cs typeface="Roboto Lt"/>
              </a:rPr>
              <a:t>RMSE.</a:t>
            </a:r>
            <a:endParaRPr sz="2900">
              <a:latin typeface="Roboto Lt"/>
              <a:cs typeface="Roboto Lt"/>
            </a:endParaRPr>
          </a:p>
        </p:txBody>
      </p:sp>
      <p:graphicFrame>
        <p:nvGraphicFramePr>
          <p:cNvPr id="6" name="object 6"/>
          <p:cNvGraphicFramePr>
            <a:graphicFrameLocks noGrp="1"/>
          </p:cNvGraphicFramePr>
          <p:nvPr/>
        </p:nvGraphicFramePr>
        <p:xfrm>
          <a:off x="1028700" y="3985062"/>
          <a:ext cx="8153400" cy="3183890"/>
        </p:xfrm>
        <a:graphic>
          <a:graphicData uri="http://schemas.openxmlformats.org/drawingml/2006/table">
            <a:tbl>
              <a:tblPr firstRow="1" bandRow="1">
                <a:tableStyleId>{2D5ABB26-0587-4C30-8999-92F81FD0307C}</a:tableStyleId>
              </a:tblPr>
              <a:tblGrid>
                <a:gridCol w="1220470">
                  <a:extLst>
                    <a:ext uri="{9D8B030D-6E8A-4147-A177-3AD203B41FA5}">
                      <a16:colId xmlns:a16="http://schemas.microsoft.com/office/drawing/2014/main" val="20000"/>
                    </a:ext>
                  </a:extLst>
                </a:gridCol>
                <a:gridCol w="3643629">
                  <a:extLst>
                    <a:ext uri="{9D8B030D-6E8A-4147-A177-3AD203B41FA5}">
                      <a16:colId xmlns:a16="http://schemas.microsoft.com/office/drawing/2014/main" val="20001"/>
                    </a:ext>
                  </a:extLst>
                </a:gridCol>
                <a:gridCol w="3211829">
                  <a:extLst>
                    <a:ext uri="{9D8B030D-6E8A-4147-A177-3AD203B41FA5}">
                      <a16:colId xmlns:a16="http://schemas.microsoft.com/office/drawing/2014/main" val="20002"/>
                    </a:ext>
                  </a:extLst>
                </a:gridCol>
              </a:tblGrid>
              <a:tr h="787400">
                <a:tc>
                  <a:txBody>
                    <a:bodyPr/>
                    <a:lstStyle/>
                    <a:p>
                      <a:pPr marL="227965">
                        <a:lnSpc>
                          <a:spcPct val="100000"/>
                        </a:lnSpc>
                        <a:spcBef>
                          <a:spcPts val="1925"/>
                        </a:spcBef>
                      </a:pPr>
                      <a:r>
                        <a:rPr sz="1900" spc="-175" dirty="0">
                          <a:latin typeface="Arial Black"/>
                          <a:cs typeface="Arial Black"/>
                        </a:rPr>
                        <a:t>S.</a:t>
                      </a:r>
                      <a:r>
                        <a:rPr sz="1900" spc="-180" dirty="0">
                          <a:latin typeface="Arial Black"/>
                          <a:cs typeface="Arial Black"/>
                        </a:rPr>
                        <a:t> </a:t>
                      </a:r>
                      <a:r>
                        <a:rPr sz="1900" spc="-25" dirty="0">
                          <a:latin typeface="Arial Black"/>
                          <a:cs typeface="Arial Black"/>
                        </a:rPr>
                        <a:t>No.</a:t>
                      </a:r>
                      <a:endParaRPr sz="1900">
                        <a:latin typeface="Arial Black"/>
                        <a:cs typeface="Arial Black"/>
                      </a:endParaRPr>
                    </a:p>
                  </a:txBody>
                  <a:tcPr marL="0" marR="0" marT="244475" marB="0">
                    <a:solidFill>
                      <a:srgbClr val="000000"/>
                    </a:solidFill>
                  </a:tcPr>
                </a:tc>
                <a:tc>
                  <a:txBody>
                    <a:bodyPr/>
                    <a:lstStyle/>
                    <a:p>
                      <a:pPr marR="24130" algn="ctr">
                        <a:lnSpc>
                          <a:spcPct val="100000"/>
                        </a:lnSpc>
                        <a:spcBef>
                          <a:spcPts val="1925"/>
                        </a:spcBef>
                      </a:pPr>
                      <a:r>
                        <a:rPr sz="1900" spc="-10" dirty="0">
                          <a:latin typeface="Arial Black"/>
                          <a:cs typeface="Arial Black"/>
                        </a:rPr>
                        <a:t>Models</a:t>
                      </a:r>
                      <a:endParaRPr sz="1900">
                        <a:latin typeface="Arial Black"/>
                        <a:cs typeface="Arial Black"/>
                      </a:endParaRPr>
                    </a:p>
                  </a:txBody>
                  <a:tcPr marL="0" marR="0" marT="244475" marB="0">
                    <a:solidFill>
                      <a:srgbClr val="000000"/>
                    </a:solidFill>
                  </a:tcPr>
                </a:tc>
                <a:tc>
                  <a:txBody>
                    <a:bodyPr/>
                    <a:lstStyle/>
                    <a:p>
                      <a:pPr marL="53975" algn="ctr">
                        <a:lnSpc>
                          <a:spcPct val="100000"/>
                        </a:lnSpc>
                        <a:spcBef>
                          <a:spcPts val="1925"/>
                        </a:spcBef>
                      </a:pPr>
                      <a:r>
                        <a:rPr sz="1900" spc="-35" dirty="0">
                          <a:latin typeface="Arial Black"/>
                          <a:cs typeface="Arial Black"/>
                        </a:rPr>
                        <a:t>Accuracy</a:t>
                      </a:r>
                      <a:endParaRPr sz="1900">
                        <a:latin typeface="Arial Black"/>
                        <a:cs typeface="Arial Black"/>
                      </a:endParaRPr>
                    </a:p>
                  </a:txBody>
                  <a:tcPr marL="0" marR="0" marT="244475" marB="0">
                    <a:solidFill>
                      <a:srgbClr val="000000"/>
                    </a:solidFill>
                  </a:tcPr>
                </a:tc>
                <a:extLst>
                  <a:ext uri="{0D108BD9-81ED-4DB2-BD59-A6C34878D82A}">
                    <a16:rowId xmlns:a16="http://schemas.microsoft.com/office/drawing/2014/main" val="10000"/>
                  </a:ext>
                </a:extLst>
              </a:tr>
              <a:tr h="791210">
                <a:tc>
                  <a:txBody>
                    <a:bodyPr/>
                    <a:lstStyle/>
                    <a:p>
                      <a:pPr marR="78740" algn="ctr">
                        <a:lnSpc>
                          <a:spcPct val="100000"/>
                        </a:lnSpc>
                        <a:spcBef>
                          <a:spcPts val="1950"/>
                        </a:spcBef>
                      </a:pPr>
                      <a:r>
                        <a:rPr sz="1900" spc="-320" dirty="0">
                          <a:latin typeface="Arial Black"/>
                          <a:cs typeface="Arial Black"/>
                        </a:rPr>
                        <a:t>1</a:t>
                      </a:r>
                      <a:endParaRPr sz="1900">
                        <a:latin typeface="Arial Black"/>
                        <a:cs typeface="Arial Black"/>
                      </a:endParaRPr>
                    </a:p>
                  </a:txBody>
                  <a:tcPr marL="0" marR="0" marT="247650" marB="0">
                    <a:solidFill>
                      <a:srgbClr val="000000"/>
                    </a:solidFill>
                  </a:tcPr>
                </a:tc>
                <a:tc>
                  <a:txBody>
                    <a:bodyPr/>
                    <a:lstStyle/>
                    <a:p>
                      <a:pPr marR="24765" algn="ctr">
                        <a:lnSpc>
                          <a:spcPct val="100000"/>
                        </a:lnSpc>
                        <a:spcBef>
                          <a:spcPts val="1950"/>
                        </a:spcBef>
                      </a:pPr>
                      <a:r>
                        <a:rPr sz="1900" spc="-130" dirty="0">
                          <a:latin typeface="Arial Black"/>
                          <a:cs typeface="Arial Black"/>
                        </a:rPr>
                        <a:t>Mean</a:t>
                      </a:r>
                      <a:r>
                        <a:rPr sz="1900" spc="-150" dirty="0">
                          <a:latin typeface="Arial Black"/>
                          <a:cs typeface="Arial Black"/>
                        </a:rPr>
                        <a:t> </a:t>
                      </a:r>
                      <a:r>
                        <a:rPr sz="1900" spc="-114" dirty="0">
                          <a:latin typeface="Arial Black"/>
                          <a:cs typeface="Arial Black"/>
                        </a:rPr>
                        <a:t>Absolute</a:t>
                      </a:r>
                      <a:r>
                        <a:rPr sz="1900" spc="-145" dirty="0">
                          <a:latin typeface="Arial Black"/>
                          <a:cs typeface="Arial Black"/>
                        </a:rPr>
                        <a:t> </a:t>
                      </a:r>
                      <a:r>
                        <a:rPr sz="1900" spc="-20" dirty="0">
                          <a:latin typeface="Arial Black"/>
                          <a:cs typeface="Arial Black"/>
                        </a:rPr>
                        <a:t>Error</a:t>
                      </a:r>
                      <a:endParaRPr sz="1900">
                        <a:latin typeface="Arial Black"/>
                        <a:cs typeface="Arial Black"/>
                      </a:endParaRPr>
                    </a:p>
                  </a:txBody>
                  <a:tcPr marL="0" marR="0" marT="247650" marB="0">
                    <a:solidFill>
                      <a:srgbClr val="000000"/>
                    </a:solidFill>
                  </a:tcPr>
                </a:tc>
                <a:tc>
                  <a:txBody>
                    <a:bodyPr/>
                    <a:lstStyle/>
                    <a:p>
                      <a:pPr marL="53975" algn="ctr">
                        <a:lnSpc>
                          <a:spcPct val="100000"/>
                        </a:lnSpc>
                        <a:spcBef>
                          <a:spcPts val="1950"/>
                        </a:spcBef>
                      </a:pPr>
                      <a:r>
                        <a:rPr sz="1900" spc="-70" dirty="0">
                          <a:latin typeface="Arial Black"/>
                          <a:cs typeface="Arial Black"/>
                        </a:rPr>
                        <a:t>3.4060772197184406</a:t>
                      </a:r>
                      <a:endParaRPr sz="1900">
                        <a:latin typeface="Arial Black"/>
                        <a:cs typeface="Arial Black"/>
                      </a:endParaRPr>
                    </a:p>
                  </a:txBody>
                  <a:tcPr marL="0" marR="0" marT="247650" marB="0">
                    <a:solidFill>
                      <a:srgbClr val="000000"/>
                    </a:solidFill>
                  </a:tcPr>
                </a:tc>
                <a:extLst>
                  <a:ext uri="{0D108BD9-81ED-4DB2-BD59-A6C34878D82A}">
                    <a16:rowId xmlns:a16="http://schemas.microsoft.com/office/drawing/2014/main" val="10001"/>
                  </a:ext>
                </a:extLst>
              </a:tr>
              <a:tr h="791210">
                <a:tc>
                  <a:txBody>
                    <a:bodyPr/>
                    <a:lstStyle/>
                    <a:p>
                      <a:pPr marR="79375" algn="ctr">
                        <a:lnSpc>
                          <a:spcPct val="100000"/>
                        </a:lnSpc>
                        <a:spcBef>
                          <a:spcPts val="1950"/>
                        </a:spcBef>
                      </a:pPr>
                      <a:r>
                        <a:rPr sz="1900" spc="-50" dirty="0">
                          <a:latin typeface="Arial Black"/>
                          <a:cs typeface="Arial Black"/>
                        </a:rPr>
                        <a:t>2</a:t>
                      </a:r>
                      <a:endParaRPr sz="1900">
                        <a:latin typeface="Arial Black"/>
                        <a:cs typeface="Arial Black"/>
                      </a:endParaRPr>
                    </a:p>
                  </a:txBody>
                  <a:tcPr marL="0" marR="0" marT="247650" marB="0">
                    <a:solidFill>
                      <a:srgbClr val="000000"/>
                    </a:solidFill>
                  </a:tcPr>
                </a:tc>
                <a:tc>
                  <a:txBody>
                    <a:bodyPr/>
                    <a:lstStyle/>
                    <a:p>
                      <a:pPr marR="24130" algn="ctr">
                        <a:lnSpc>
                          <a:spcPct val="100000"/>
                        </a:lnSpc>
                        <a:spcBef>
                          <a:spcPts val="1950"/>
                        </a:spcBef>
                      </a:pPr>
                      <a:r>
                        <a:rPr sz="1900" spc="-130" dirty="0">
                          <a:latin typeface="Arial Black"/>
                          <a:cs typeface="Arial Black"/>
                        </a:rPr>
                        <a:t>Mean</a:t>
                      </a:r>
                      <a:r>
                        <a:rPr sz="1900" spc="-155" dirty="0">
                          <a:latin typeface="Arial Black"/>
                          <a:cs typeface="Arial Black"/>
                        </a:rPr>
                        <a:t> </a:t>
                      </a:r>
                      <a:r>
                        <a:rPr sz="1900" spc="-120" dirty="0">
                          <a:latin typeface="Arial Black"/>
                          <a:cs typeface="Arial Black"/>
                        </a:rPr>
                        <a:t>Squared</a:t>
                      </a:r>
                      <a:r>
                        <a:rPr sz="1900" spc="-150" dirty="0">
                          <a:latin typeface="Arial Black"/>
                          <a:cs typeface="Arial Black"/>
                        </a:rPr>
                        <a:t> </a:t>
                      </a:r>
                      <a:r>
                        <a:rPr sz="1900" spc="-20" dirty="0">
                          <a:latin typeface="Arial Black"/>
                          <a:cs typeface="Arial Black"/>
                        </a:rPr>
                        <a:t>Error</a:t>
                      </a:r>
                      <a:endParaRPr sz="1900">
                        <a:latin typeface="Arial Black"/>
                        <a:cs typeface="Arial Black"/>
                      </a:endParaRPr>
                    </a:p>
                  </a:txBody>
                  <a:tcPr marL="0" marR="0" marT="247650" marB="0">
                    <a:solidFill>
                      <a:srgbClr val="000000"/>
                    </a:solidFill>
                  </a:tcPr>
                </a:tc>
                <a:tc>
                  <a:txBody>
                    <a:bodyPr/>
                    <a:lstStyle/>
                    <a:p>
                      <a:pPr marL="53975" algn="ctr">
                        <a:lnSpc>
                          <a:spcPct val="100000"/>
                        </a:lnSpc>
                        <a:spcBef>
                          <a:spcPts val="1950"/>
                        </a:spcBef>
                      </a:pPr>
                      <a:r>
                        <a:rPr sz="1900" spc="-60" dirty="0">
                          <a:latin typeface="Arial Black"/>
                          <a:cs typeface="Arial Black"/>
                        </a:rPr>
                        <a:t>20.033437098297945</a:t>
                      </a:r>
                      <a:endParaRPr sz="1900">
                        <a:latin typeface="Arial Black"/>
                        <a:cs typeface="Arial Black"/>
                      </a:endParaRPr>
                    </a:p>
                  </a:txBody>
                  <a:tcPr marL="0" marR="0" marT="247650" marB="0">
                    <a:solidFill>
                      <a:srgbClr val="000000"/>
                    </a:solidFill>
                  </a:tcPr>
                </a:tc>
                <a:extLst>
                  <a:ext uri="{0D108BD9-81ED-4DB2-BD59-A6C34878D82A}">
                    <a16:rowId xmlns:a16="http://schemas.microsoft.com/office/drawing/2014/main" val="10002"/>
                  </a:ext>
                </a:extLst>
              </a:tr>
              <a:tr h="814069">
                <a:tc>
                  <a:txBody>
                    <a:bodyPr/>
                    <a:lstStyle/>
                    <a:p>
                      <a:pPr marR="78740" algn="ctr">
                        <a:lnSpc>
                          <a:spcPct val="100000"/>
                        </a:lnSpc>
                        <a:spcBef>
                          <a:spcPts val="1950"/>
                        </a:spcBef>
                      </a:pPr>
                      <a:r>
                        <a:rPr sz="1900" spc="-50" dirty="0">
                          <a:latin typeface="Arial Black"/>
                          <a:cs typeface="Arial Black"/>
                        </a:rPr>
                        <a:t>3</a:t>
                      </a:r>
                      <a:endParaRPr sz="1900">
                        <a:latin typeface="Arial Black"/>
                        <a:cs typeface="Arial Black"/>
                      </a:endParaRPr>
                    </a:p>
                  </a:txBody>
                  <a:tcPr marL="0" marR="0" marT="247650" marB="0">
                    <a:solidFill>
                      <a:srgbClr val="000000"/>
                    </a:solidFill>
                  </a:tcPr>
                </a:tc>
                <a:tc>
                  <a:txBody>
                    <a:bodyPr/>
                    <a:lstStyle/>
                    <a:p>
                      <a:pPr marR="24130" algn="ctr">
                        <a:lnSpc>
                          <a:spcPct val="100000"/>
                        </a:lnSpc>
                        <a:spcBef>
                          <a:spcPts val="1950"/>
                        </a:spcBef>
                      </a:pPr>
                      <a:r>
                        <a:rPr sz="1900" spc="-114" dirty="0">
                          <a:latin typeface="Arial Black"/>
                          <a:cs typeface="Arial Black"/>
                        </a:rPr>
                        <a:t>Root</a:t>
                      </a:r>
                      <a:r>
                        <a:rPr sz="1900" spc="-160" dirty="0">
                          <a:latin typeface="Arial Black"/>
                          <a:cs typeface="Arial Black"/>
                        </a:rPr>
                        <a:t> </a:t>
                      </a:r>
                      <a:r>
                        <a:rPr sz="1900" spc="-130" dirty="0">
                          <a:latin typeface="Arial Black"/>
                          <a:cs typeface="Arial Black"/>
                        </a:rPr>
                        <a:t>Mean</a:t>
                      </a:r>
                      <a:r>
                        <a:rPr sz="1900" spc="-155" dirty="0">
                          <a:latin typeface="Arial Black"/>
                          <a:cs typeface="Arial Black"/>
                        </a:rPr>
                        <a:t> </a:t>
                      </a:r>
                      <a:r>
                        <a:rPr sz="1900" spc="-120" dirty="0">
                          <a:latin typeface="Arial Black"/>
                          <a:cs typeface="Arial Black"/>
                        </a:rPr>
                        <a:t>Squared</a:t>
                      </a:r>
                      <a:r>
                        <a:rPr sz="1900" spc="-160" dirty="0">
                          <a:latin typeface="Arial Black"/>
                          <a:cs typeface="Arial Black"/>
                        </a:rPr>
                        <a:t> </a:t>
                      </a:r>
                      <a:r>
                        <a:rPr sz="1900" spc="-20" dirty="0">
                          <a:latin typeface="Arial Black"/>
                          <a:cs typeface="Arial Black"/>
                        </a:rPr>
                        <a:t>Error</a:t>
                      </a:r>
                      <a:endParaRPr sz="1900">
                        <a:latin typeface="Arial Black"/>
                        <a:cs typeface="Arial Black"/>
                      </a:endParaRPr>
                    </a:p>
                  </a:txBody>
                  <a:tcPr marL="0" marR="0" marT="247650" marB="0">
                    <a:solidFill>
                      <a:srgbClr val="000000"/>
                    </a:solidFill>
                  </a:tcPr>
                </a:tc>
                <a:tc>
                  <a:txBody>
                    <a:bodyPr/>
                    <a:lstStyle/>
                    <a:p>
                      <a:pPr marL="53975" algn="ctr">
                        <a:lnSpc>
                          <a:spcPct val="100000"/>
                        </a:lnSpc>
                        <a:spcBef>
                          <a:spcPts val="1950"/>
                        </a:spcBef>
                      </a:pPr>
                      <a:r>
                        <a:rPr sz="1900" spc="-110" dirty="0">
                          <a:latin typeface="Arial Black"/>
                          <a:cs typeface="Arial Black"/>
                        </a:rPr>
                        <a:t>4.475872775034825</a:t>
                      </a:r>
                      <a:endParaRPr sz="1900">
                        <a:latin typeface="Arial Black"/>
                        <a:cs typeface="Arial Black"/>
                      </a:endParaRPr>
                    </a:p>
                  </a:txBody>
                  <a:tcPr marL="0" marR="0" marT="247650" marB="0">
                    <a:solidFill>
                      <a:srgbClr val="000000"/>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sp>
        <p:nvSpPr>
          <p:cNvPr id="3" name="object 3"/>
          <p:cNvSpPr txBox="1"/>
          <p:nvPr/>
        </p:nvSpPr>
        <p:spPr>
          <a:xfrm>
            <a:off x="2879229" y="2781835"/>
            <a:ext cx="12529820" cy="2844800"/>
          </a:xfrm>
          <a:prstGeom prst="rect">
            <a:avLst/>
          </a:prstGeom>
        </p:spPr>
        <p:txBody>
          <a:bodyPr vert="horz" wrap="square" lIns="0" tIns="12700" rIns="0" bIns="0" rtlCol="0">
            <a:spAutoFit/>
          </a:bodyPr>
          <a:lstStyle/>
          <a:p>
            <a:pPr marL="12065" marR="5080" algn="ctr">
              <a:lnSpc>
                <a:spcPct val="115599"/>
              </a:lnSpc>
              <a:spcBef>
                <a:spcPts val="100"/>
              </a:spcBef>
            </a:pPr>
            <a:r>
              <a:rPr sz="4000" spc="-120" dirty="0">
                <a:latin typeface="Roboto Lt"/>
                <a:cs typeface="Roboto Lt"/>
              </a:rPr>
              <a:t>After</a:t>
            </a:r>
            <a:r>
              <a:rPr sz="4000" spc="-55" dirty="0">
                <a:latin typeface="Roboto Lt"/>
                <a:cs typeface="Roboto Lt"/>
              </a:rPr>
              <a:t> </a:t>
            </a:r>
            <a:r>
              <a:rPr sz="4000" spc="-170" dirty="0">
                <a:latin typeface="Roboto Lt"/>
                <a:cs typeface="Roboto Lt"/>
              </a:rPr>
              <a:t>finding</a:t>
            </a:r>
            <a:r>
              <a:rPr sz="4000" spc="-55" dirty="0">
                <a:latin typeface="Roboto Lt"/>
                <a:cs typeface="Roboto Lt"/>
              </a:rPr>
              <a:t> </a:t>
            </a:r>
            <a:r>
              <a:rPr sz="4000" spc="-220" dirty="0">
                <a:latin typeface="Roboto Lt"/>
                <a:cs typeface="Roboto Lt"/>
              </a:rPr>
              <a:t>the</a:t>
            </a:r>
            <a:r>
              <a:rPr sz="4000" spc="-55" dirty="0">
                <a:latin typeface="Roboto Lt"/>
                <a:cs typeface="Roboto Lt"/>
              </a:rPr>
              <a:t> </a:t>
            </a:r>
            <a:r>
              <a:rPr sz="4000" spc="-195" dirty="0">
                <a:latin typeface="Roboto Lt"/>
                <a:cs typeface="Roboto Lt"/>
              </a:rPr>
              <a:t>errors</a:t>
            </a:r>
            <a:r>
              <a:rPr sz="4000" spc="-55" dirty="0">
                <a:latin typeface="Roboto Lt"/>
                <a:cs typeface="Roboto Lt"/>
              </a:rPr>
              <a:t> </a:t>
            </a:r>
            <a:r>
              <a:rPr sz="4000" spc="-135" dirty="0">
                <a:latin typeface="Roboto Lt"/>
                <a:cs typeface="Roboto Lt"/>
              </a:rPr>
              <a:t>in</a:t>
            </a:r>
            <a:r>
              <a:rPr sz="4000" spc="-50" dirty="0">
                <a:latin typeface="Roboto Lt"/>
                <a:cs typeface="Roboto Lt"/>
              </a:rPr>
              <a:t> </a:t>
            </a:r>
            <a:r>
              <a:rPr sz="4000" spc="-150" dirty="0">
                <a:latin typeface="Roboto Lt"/>
                <a:cs typeface="Roboto Lt"/>
              </a:rPr>
              <a:t>linear</a:t>
            </a:r>
            <a:r>
              <a:rPr sz="4000" spc="-55" dirty="0">
                <a:latin typeface="Roboto Lt"/>
                <a:cs typeface="Roboto Lt"/>
              </a:rPr>
              <a:t> </a:t>
            </a:r>
            <a:r>
              <a:rPr sz="4000" spc="-185" dirty="0">
                <a:latin typeface="Roboto Lt"/>
                <a:cs typeface="Roboto Lt"/>
              </a:rPr>
              <a:t>regression,</a:t>
            </a:r>
            <a:r>
              <a:rPr sz="4000" spc="-55" dirty="0">
                <a:latin typeface="Roboto Lt"/>
                <a:cs typeface="Roboto Lt"/>
              </a:rPr>
              <a:t> </a:t>
            </a:r>
            <a:r>
              <a:rPr sz="4000" spc="-335" dirty="0">
                <a:latin typeface="Roboto Lt"/>
                <a:cs typeface="Roboto Lt"/>
              </a:rPr>
              <a:t>we</a:t>
            </a:r>
            <a:r>
              <a:rPr sz="4000" spc="-55" dirty="0">
                <a:latin typeface="Roboto Lt"/>
                <a:cs typeface="Roboto Lt"/>
              </a:rPr>
              <a:t> </a:t>
            </a:r>
            <a:r>
              <a:rPr sz="4000" spc="-170" dirty="0">
                <a:latin typeface="Roboto Lt"/>
                <a:cs typeface="Roboto Lt"/>
              </a:rPr>
              <a:t>build</a:t>
            </a:r>
            <a:r>
              <a:rPr sz="4000" spc="-50" dirty="0">
                <a:latin typeface="Roboto Lt"/>
                <a:cs typeface="Roboto Lt"/>
              </a:rPr>
              <a:t> </a:t>
            </a:r>
            <a:r>
              <a:rPr sz="4000" spc="-245" dirty="0">
                <a:latin typeface="Roboto Lt"/>
                <a:cs typeface="Roboto Lt"/>
              </a:rPr>
              <a:t>a</a:t>
            </a:r>
            <a:r>
              <a:rPr sz="4000" spc="-55" dirty="0">
                <a:latin typeface="Roboto Lt"/>
                <a:cs typeface="Roboto Lt"/>
              </a:rPr>
              <a:t> </a:t>
            </a:r>
            <a:r>
              <a:rPr sz="4000" spc="-114" dirty="0">
                <a:latin typeface="Roboto Lt"/>
                <a:cs typeface="Roboto Lt"/>
              </a:rPr>
              <a:t>function </a:t>
            </a:r>
            <a:r>
              <a:rPr sz="4000" spc="-335" dirty="0">
                <a:latin typeface="Roboto Lt"/>
                <a:cs typeface="Roboto Lt"/>
              </a:rPr>
              <a:t>name</a:t>
            </a:r>
            <a:r>
              <a:rPr sz="4000" spc="-60" dirty="0">
                <a:latin typeface="Roboto Lt"/>
                <a:cs typeface="Roboto Lt"/>
              </a:rPr>
              <a:t> </a:t>
            </a:r>
            <a:r>
              <a:rPr sz="4000" spc="-160" dirty="0">
                <a:latin typeface="Roboto Lt"/>
                <a:cs typeface="Roboto Lt"/>
              </a:rPr>
              <a:t>“predict_price”</a:t>
            </a:r>
            <a:r>
              <a:rPr sz="4000" spc="-60" dirty="0">
                <a:latin typeface="Roboto Lt"/>
                <a:cs typeface="Roboto Lt"/>
              </a:rPr>
              <a:t> </a:t>
            </a:r>
            <a:r>
              <a:rPr sz="4000" spc="-290" dirty="0">
                <a:latin typeface="Roboto Lt"/>
                <a:cs typeface="Roboto Lt"/>
              </a:rPr>
              <a:t>whose</a:t>
            </a:r>
            <a:r>
              <a:rPr sz="4000" spc="-60" dirty="0">
                <a:latin typeface="Roboto Lt"/>
                <a:cs typeface="Roboto Lt"/>
              </a:rPr>
              <a:t> </a:t>
            </a:r>
            <a:r>
              <a:rPr sz="4000" spc="-245" dirty="0">
                <a:latin typeface="Roboto Lt"/>
                <a:cs typeface="Roboto Lt"/>
              </a:rPr>
              <a:t>purpose</a:t>
            </a:r>
            <a:r>
              <a:rPr sz="4000" spc="-60" dirty="0">
                <a:latin typeface="Roboto Lt"/>
                <a:cs typeface="Roboto Lt"/>
              </a:rPr>
              <a:t> </a:t>
            </a:r>
            <a:r>
              <a:rPr sz="4000" spc="-50" dirty="0">
                <a:latin typeface="Roboto Lt"/>
                <a:cs typeface="Roboto Lt"/>
              </a:rPr>
              <a:t>is</a:t>
            </a:r>
            <a:r>
              <a:rPr sz="4000" spc="-60" dirty="0">
                <a:latin typeface="Roboto Lt"/>
                <a:cs typeface="Roboto Lt"/>
              </a:rPr>
              <a:t> </a:t>
            </a:r>
            <a:r>
              <a:rPr sz="4000" spc="-160" dirty="0">
                <a:latin typeface="Roboto Lt"/>
                <a:cs typeface="Roboto Lt"/>
              </a:rPr>
              <a:t>to</a:t>
            </a:r>
            <a:r>
              <a:rPr sz="4000" spc="-60" dirty="0">
                <a:latin typeface="Roboto Lt"/>
                <a:cs typeface="Roboto Lt"/>
              </a:rPr>
              <a:t> </a:t>
            </a:r>
            <a:r>
              <a:rPr sz="4000" spc="-180" dirty="0">
                <a:latin typeface="Roboto Lt"/>
                <a:cs typeface="Roboto Lt"/>
              </a:rPr>
              <a:t>predict</a:t>
            </a:r>
            <a:r>
              <a:rPr sz="4000" spc="-55" dirty="0">
                <a:latin typeface="Roboto Lt"/>
                <a:cs typeface="Roboto Lt"/>
              </a:rPr>
              <a:t> </a:t>
            </a:r>
            <a:r>
              <a:rPr sz="4000" spc="-220" dirty="0">
                <a:latin typeface="Roboto Lt"/>
                <a:cs typeface="Roboto Lt"/>
              </a:rPr>
              <a:t>the</a:t>
            </a:r>
            <a:r>
              <a:rPr sz="4000" spc="-60" dirty="0">
                <a:latin typeface="Roboto Lt"/>
                <a:cs typeface="Roboto Lt"/>
              </a:rPr>
              <a:t> </a:t>
            </a:r>
            <a:r>
              <a:rPr sz="4000" spc="-170" dirty="0">
                <a:latin typeface="Roboto Lt"/>
                <a:cs typeface="Roboto Lt"/>
              </a:rPr>
              <a:t>price</a:t>
            </a:r>
            <a:r>
              <a:rPr sz="4000" spc="-60" dirty="0">
                <a:latin typeface="Roboto Lt"/>
                <a:cs typeface="Roboto Lt"/>
              </a:rPr>
              <a:t> </a:t>
            </a:r>
            <a:r>
              <a:rPr sz="4000" spc="-320" dirty="0">
                <a:latin typeface="Roboto Lt"/>
                <a:cs typeface="Roboto Lt"/>
              </a:rPr>
              <a:t>by </a:t>
            </a:r>
            <a:r>
              <a:rPr sz="4000" spc="-190" dirty="0">
                <a:latin typeface="Roboto Lt"/>
                <a:cs typeface="Roboto Lt"/>
              </a:rPr>
              <a:t>taking</a:t>
            </a:r>
            <a:r>
              <a:rPr sz="4000" spc="-40" dirty="0">
                <a:latin typeface="Roboto Lt"/>
                <a:cs typeface="Roboto Lt"/>
              </a:rPr>
              <a:t> </a:t>
            </a:r>
            <a:r>
              <a:rPr sz="4000" spc="-250" dirty="0">
                <a:latin typeface="Roboto Lt"/>
                <a:cs typeface="Roboto Lt"/>
              </a:rPr>
              <a:t>4</a:t>
            </a:r>
            <a:r>
              <a:rPr sz="4000" spc="-40" dirty="0">
                <a:latin typeface="Roboto Lt"/>
                <a:cs typeface="Roboto Lt"/>
              </a:rPr>
              <a:t> </a:t>
            </a:r>
            <a:r>
              <a:rPr sz="4000" spc="-245" dirty="0">
                <a:latin typeface="Roboto Lt"/>
                <a:cs typeface="Roboto Lt"/>
              </a:rPr>
              <a:t>parameters</a:t>
            </a:r>
            <a:r>
              <a:rPr sz="4000" spc="-40" dirty="0">
                <a:latin typeface="Roboto Lt"/>
                <a:cs typeface="Roboto Lt"/>
              </a:rPr>
              <a:t> </a:t>
            </a:r>
            <a:r>
              <a:rPr sz="4000" spc="-240" dirty="0">
                <a:latin typeface="Roboto Lt"/>
                <a:cs typeface="Roboto Lt"/>
              </a:rPr>
              <a:t>as</a:t>
            </a:r>
            <a:r>
              <a:rPr sz="4000" spc="-35" dirty="0">
                <a:latin typeface="Roboto Lt"/>
                <a:cs typeface="Roboto Lt"/>
              </a:rPr>
              <a:t> </a:t>
            </a:r>
            <a:r>
              <a:rPr sz="4000" spc="-150" dirty="0">
                <a:latin typeface="Roboto Lt"/>
                <a:cs typeface="Roboto Lt"/>
              </a:rPr>
              <a:t>input.</a:t>
            </a:r>
            <a:r>
              <a:rPr sz="4000" spc="-40" dirty="0">
                <a:latin typeface="Roboto Lt"/>
                <a:cs typeface="Roboto Lt"/>
              </a:rPr>
              <a:t> </a:t>
            </a:r>
            <a:r>
              <a:rPr sz="4000" spc="-260" dirty="0">
                <a:latin typeface="Roboto Lt"/>
                <a:cs typeface="Roboto Lt"/>
              </a:rPr>
              <a:t>These</a:t>
            </a:r>
            <a:r>
              <a:rPr sz="4000" spc="-40" dirty="0">
                <a:latin typeface="Roboto Lt"/>
                <a:cs typeface="Roboto Lt"/>
              </a:rPr>
              <a:t> </a:t>
            </a:r>
            <a:r>
              <a:rPr sz="4000" spc="-185" dirty="0">
                <a:latin typeface="Roboto Lt"/>
                <a:cs typeface="Roboto Lt"/>
              </a:rPr>
              <a:t>four</a:t>
            </a:r>
            <a:r>
              <a:rPr sz="4000" spc="-40" dirty="0">
                <a:latin typeface="Roboto Lt"/>
                <a:cs typeface="Roboto Lt"/>
              </a:rPr>
              <a:t> </a:t>
            </a:r>
            <a:r>
              <a:rPr sz="4000" spc="-245" dirty="0">
                <a:latin typeface="Roboto Lt"/>
                <a:cs typeface="Roboto Lt"/>
              </a:rPr>
              <a:t>parameters</a:t>
            </a:r>
            <a:r>
              <a:rPr sz="4000" spc="-35" dirty="0">
                <a:latin typeface="Roboto Lt"/>
                <a:cs typeface="Roboto Lt"/>
              </a:rPr>
              <a:t> </a:t>
            </a:r>
            <a:r>
              <a:rPr sz="4000" spc="-204" dirty="0">
                <a:latin typeface="Roboto Lt"/>
                <a:cs typeface="Roboto Lt"/>
              </a:rPr>
              <a:t>are</a:t>
            </a:r>
            <a:r>
              <a:rPr sz="4000" spc="-40" dirty="0">
                <a:latin typeface="Roboto Lt"/>
                <a:cs typeface="Roboto Lt"/>
              </a:rPr>
              <a:t> </a:t>
            </a:r>
            <a:r>
              <a:rPr sz="4000" b="1" spc="-25" dirty="0">
                <a:solidFill>
                  <a:srgbClr val="FF3131"/>
                </a:solidFill>
                <a:latin typeface="Roboto Cn"/>
                <a:cs typeface="Roboto Cn"/>
              </a:rPr>
              <a:t>cab </a:t>
            </a:r>
            <a:r>
              <a:rPr sz="4000" b="1" dirty="0">
                <a:solidFill>
                  <a:srgbClr val="FF3131"/>
                </a:solidFill>
                <a:latin typeface="Roboto Cn"/>
                <a:cs typeface="Roboto Cn"/>
              </a:rPr>
              <a:t>name</a:t>
            </a:r>
            <a:r>
              <a:rPr sz="4000" dirty="0">
                <a:latin typeface="Roboto Lt"/>
                <a:cs typeface="Roboto Lt"/>
              </a:rPr>
              <a:t>,</a:t>
            </a:r>
            <a:r>
              <a:rPr sz="4000" spc="50" dirty="0">
                <a:latin typeface="Roboto Lt"/>
                <a:cs typeface="Roboto Lt"/>
              </a:rPr>
              <a:t> </a:t>
            </a:r>
            <a:r>
              <a:rPr sz="4000" b="1" dirty="0">
                <a:solidFill>
                  <a:srgbClr val="004AAC"/>
                </a:solidFill>
                <a:latin typeface="Roboto Cn"/>
                <a:cs typeface="Roboto Cn"/>
              </a:rPr>
              <a:t>source</a:t>
            </a:r>
            <a:r>
              <a:rPr sz="4000" dirty="0">
                <a:latin typeface="Roboto Lt"/>
                <a:cs typeface="Roboto Lt"/>
              </a:rPr>
              <a:t>,</a:t>
            </a:r>
            <a:r>
              <a:rPr sz="4000" spc="50" dirty="0">
                <a:latin typeface="Roboto Lt"/>
                <a:cs typeface="Roboto Lt"/>
              </a:rPr>
              <a:t> </a:t>
            </a:r>
            <a:r>
              <a:rPr sz="4000" b="1" dirty="0">
                <a:solidFill>
                  <a:srgbClr val="FF3131"/>
                </a:solidFill>
                <a:latin typeface="Roboto Cn"/>
                <a:cs typeface="Roboto Cn"/>
              </a:rPr>
              <a:t>surge</a:t>
            </a:r>
            <a:r>
              <a:rPr sz="4000" b="1" spc="145" dirty="0">
                <a:solidFill>
                  <a:srgbClr val="FF3131"/>
                </a:solidFill>
                <a:latin typeface="Roboto Cn"/>
                <a:cs typeface="Roboto Cn"/>
              </a:rPr>
              <a:t> </a:t>
            </a:r>
            <a:r>
              <a:rPr sz="4000" b="1" dirty="0">
                <a:solidFill>
                  <a:srgbClr val="FF3131"/>
                </a:solidFill>
                <a:latin typeface="Roboto Cn"/>
                <a:cs typeface="Roboto Cn"/>
              </a:rPr>
              <a:t>multiplier</a:t>
            </a:r>
            <a:r>
              <a:rPr sz="4000" dirty="0">
                <a:latin typeface="Roboto Lt"/>
                <a:cs typeface="Roboto Lt"/>
              </a:rPr>
              <a:t>,</a:t>
            </a:r>
            <a:r>
              <a:rPr sz="4000" spc="50" dirty="0">
                <a:latin typeface="Roboto Lt"/>
                <a:cs typeface="Roboto Lt"/>
              </a:rPr>
              <a:t> </a:t>
            </a:r>
            <a:r>
              <a:rPr sz="4000" spc="-270" dirty="0">
                <a:latin typeface="Roboto Lt"/>
                <a:cs typeface="Roboto Lt"/>
              </a:rPr>
              <a:t>and</a:t>
            </a:r>
            <a:r>
              <a:rPr sz="4000" spc="50" dirty="0">
                <a:latin typeface="Roboto Lt"/>
                <a:cs typeface="Roboto Lt"/>
              </a:rPr>
              <a:t> </a:t>
            </a:r>
            <a:r>
              <a:rPr sz="4000" b="1" dirty="0">
                <a:solidFill>
                  <a:srgbClr val="004AAC"/>
                </a:solidFill>
                <a:latin typeface="Roboto Cn"/>
                <a:cs typeface="Roboto Cn"/>
              </a:rPr>
              <a:t>icon</a:t>
            </a:r>
            <a:r>
              <a:rPr sz="4000" b="1" spc="140" dirty="0">
                <a:solidFill>
                  <a:srgbClr val="004AAC"/>
                </a:solidFill>
                <a:latin typeface="Roboto Cn"/>
                <a:cs typeface="Roboto Cn"/>
              </a:rPr>
              <a:t> </a:t>
            </a:r>
            <a:r>
              <a:rPr sz="4000" spc="-30" dirty="0">
                <a:latin typeface="Roboto Lt"/>
                <a:cs typeface="Roboto Lt"/>
              </a:rPr>
              <a:t>(weather).</a:t>
            </a:r>
            <a:endParaRPr sz="4000">
              <a:latin typeface="Roboto Lt"/>
              <a:cs typeface="Roboto Lt"/>
            </a:endParaRPr>
          </a:p>
        </p:txBody>
      </p:sp>
      <p:sp>
        <p:nvSpPr>
          <p:cNvPr id="4" name="object 4"/>
          <p:cNvSpPr txBox="1">
            <a:spLocks noGrp="1"/>
          </p:cNvSpPr>
          <p:nvPr>
            <p:ph type="title"/>
          </p:nvPr>
        </p:nvSpPr>
        <p:spPr>
          <a:xfrm>
            <a:off x="3581400" y="800103"/>
            <a:ext cx="10173225" cy="787400"/>
          </a:xfrm>
          <a:prstGeom prst="rect">
            <a:avLst/>
          </a:prstGeom>
        </p:spPr>
        <p:txBody>
          <a:bodyPr vert="horz" wrap="square" lIns="0" tIns="12700" rIns="0" bIns="0" rtlCol="0">
            <a:spAutoFit/>
          </a:bodyPr>
          <a:lstStyle/>
          <a:p>
            <a:pPr marL="12700">
              <a:lnSpc>
                <a:spcPct val="100000"/>
              </a:lnSpc>
              <a:spcBef>
                <a:spcPts val="100"/>
              </a:spcBef>
              <a:tabLst>
                <a:tab pos="2068830" algn="l"/>
                <a:tab pos="6075680" algn="l"/>
              </a:tabLst>
            </a:pPr>
            <a:r>
              <a:rPr spc="140" dirty="0"/>
              <a:t>PRIC</a:t>
            </a:r>
            <a:r>
              <a:rPr spc="-365" dirty="0"/>
              <a:t>E</a:t>
            </a:r>
            <a:r>
              <a:rPr dirty="0"/>
              <a:t>	</a:t>
            </a:r>
            <a:r>
              <a:rPr spc="130" dirty="0"/>
              <a:t>PREDICTIO</a:t>
            </a:r>
            <a:r>
              <a:rPr spc="-375" dirty="0"/>
              <a:t>N</a:t>
            </a:r>
            <a:r>
              <a:rPr dirty="0"/>
              <a:t>	</a:t>
            </a:r>
            <a:r>
              <a:rPr spc="110" dirty="0"/>
              <a:t>FUNCTIO</a:t>
            </a:r>
            <a:r>
              <a:rPr spc="-395" dirty="0"/>
              <a:t>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52549" y="2227170"/>
            <a:ext cx="104775" cy="104774"/>
          </a:xfrm>
          <a:prstGeom prst="rect">
            <a:avLst/>
          </a:prstGeom>
        </p:spPr>
      </p:pic>
      <p:sp>
        <p:nvSpPr>
          <p:cNvPr id="3" name="object 3"/>
          <p:cNvSpPr txBox="1"/>
          <p:nvPr/>
        </p:nvSpPr>
        <p:spPr>
          <a:xfrm>
            <a:off x="1620390" y="1942683"/>
            <a:ext cx="15483840" cy="7454900"/>
          </a:xfrm>
          <a:prstGeom prst="rect">
            <a:avLst/>
          </a:prstGeom>
        </p:spPr>
        <p:txBody>
          <a:bodyPr vert="horz" wrap="square" lIns="0" tIns="81280" rIns="0" bIns="0" rtlCol="0">
            <a:spAutoFit/>
          </a:bodyPr>
          <a:lstStyle/>
          <a:p>
            <a:pPr marL="12700">
              <a:lnSpc>
                <a:spcPct val="100000"/>
              </a:lnSpc>
              <a:spcBef>
                <a:spcPts val="640"/>
              </a:spcBef>
            </a:pPr>
            <a:r>
              <a:rPr sz="2800" spc="-165" dirty="0">
                <a:latin typeface="Roboto"/>
                <a:cs typeface="Roboto"/>
              </a:rPr>
              <a:t>Before</a:t>
            </a:r>
            <a:r>
              <a:rPr sz="2800" spc="-25" dirty="0">
                <a:latin typeface="Roboto"/>
                <a:cs typeface="Roboto"/>
              </a:rPr>
              <a:t> </a:t>
            </a:r>
            <a:r>
              <a:rPr sz="2800" spc="-204" dirty="0">
                <a:latin typeface="Roboto"/>
                <a:cs typeface="Roboto"/>
              </a:rPr>
              <a:t>working</a:t>
            </a:r>
            <a:r>
              <a:rPr sz="2800" spc="-25" dirty="0">
                <a:latin typeface="Roboto"/>
                <a:cs typeface="Roboto"/>
              </a:rPr>
              <a:t> </a:t>
            </a:r>
            <a:r>
              <a:rPr sz="2800" spc="-225" dirty="0">
                <a:latin typeface="Roboto"/>
                <a:cs typeface="Roboto"/>
              </a:rPr>
              <a:t>on</a:t>
            </a:r>
            <a:r>
              <a:rPr sz="2800" spc="-25" dirty="0">
                <a:latin typeface="Roboto"/>
                <a:cs typeface="Roboto"/>
              </a:rPr>
              <a:t> </a:t>
            </a:r>
            <a:r>
              <a:rPr sz="2800" spc="-165" dirty="0">
                <a:latin typeface="Roboto"/>
                <a:cs typeface="Roboto"/>
              </a:rPr>
              <a:t>features</a:t>
            </a:r>
            <a:r>
              <a:rPr sz="2800" spc="-25" dirty="0">
                <a:latin typeface="Roboto"/>
                <a:cs typeface="Roboto"/>
              </a:rPr>
              <a:t> </a:t>
            </a:r>
            <a:r>
              <a:rPr sz="2800" spc="-110" dirty="0">
                <a:latin typeface="Roboto"/>
                <a:cs typeface="Roboto"/>
              </a:rPr>
              <a:t>first</a:t>
            </a:r>
            <a:r>
              <a:rPr sz="2800" spc="-25" dirty="0">
                <a:latin typeface="Roboto"/>
                <a:cs typeface="Roboto"/>
              </a:rPr>
              <a:t> </a:t>
            </a:r>
            <a:r>
              <a:rPr sz="2800" spc="-250" dirty="0">
                <a:latin typeface="Roboto"/>
                <a:cs typeface="Roboto"/>
              </a:rPr>
              <a:t>we</a:t>
            </a:r>
            <a:r>
              <a:rPr sz="2800" spc="-20" dirty="0">
                <a:latin typeface="Roboto"/>
                <a:cs typeface="Roboto"/>
              </a:rPr>
              <a:t> </a:t>
            </a:r>
            <a:r>
              <a:rPr sz="2800" spc="-204" dirty="0">
                <a:latin typeface="Roboto"/>
                <a:cs typeface="Roboto"/>
              </a:rPr>
              <a:t>need</a:t>
            </a:r>
            <a:r>
              <a:rPr sz="2800" spc="-25" dirty="0">
                <a:latin typeface="Roboto"/>
                <a:cs typeface="Roboto"/>
              </a:rPr>
              <a:t> </a:t>
            </a:r>
            <a:r>
              <a:rPr sz="2800" spc="-160" dirty="0">
                <a:latin typeface="Roboto"/>
                <a:cs typeface="Roboto"/>
              </a:rPr>
              <a:t>to</a:t>
            </a:r>
            <a:r>
              <a:rPr sz="2800" spc="-25" dirty="0">
                <a:latin typeface="Roboto"/>
                <a:cs typeface="Roboto"/>
              </a:rPr>
              <a:t> </a:t>
            </a:r>
            <a:r>
              <a:rPr sz="2800" spc="-245" dirty="0">
                <a:latin typeface="Roboto"/>
                <a:cs typeface="Roboto"/>
              </a:rPr>
              <a:t>know</a:t>
            </a:r>
            <a:r>
              <a:rPr sz="2800" spc="-25" dirty="0">
                <a:latin typeface="Roboto"/>
                <a:cs typeface="Roboto"/>
              </a:rPr>
              <a:t> </a:t>
            </a:r>
            <a:r>
              <a:rPr sz="2800" spc="-204" dirty="0">
                <a:latin typeface="Roboto"/>
                <a:cs typeface="Roboto"/>
              </a:rPr>
              <a:t>about</a:t>
            </a:r>
            <a:r>
              <a:rPr sz="2800" spc="-25" dirty="0">
                <a:latin typeface="Roboto"/>
                <a:cs typeface="Roboto"/>
              </a:rPr>
              <a:t> </a:t>
            </a:r>
            <a:r>
              <a:rPr sz="2800" spc="-180" dirty="0">
                <a:latin typeface="Roboto"/>
                <a:cs typeface="Roboto"/>
              </a:rPr>
              <a:t>the</a:t>
            </a:r>
            <a:r>
              <a:rPr sz="2800" spc="-25" dirty="0">
                <a:latin typeface="Roboto"/>
                <a:cs typeface="Roboto"/>
              </a:rPr>
              <a:t> </a:t>
            </a:r>
            <a:r>
              <a:rPr sz="2800" spc="-190" dirty="0">
                <a:latin typeface="Roboto"/>
                <a:cs typeface="Roboto"/>
              </a:rPr>
              <a:t>data</a:t>
            </a:r>
            <a:r>
              <a:rPr sz="2800" spc="-20" dirty="0">
                <a:latin typeface="Roboto"/>
                <a:cs typeface="Roboto"/>
              </a:rPr>
              <a:t> </a:t>
            </a:r>
            <a:r>
              <a:rPr sz="2800" spc="-175" dirty="0">
                <a:latin typeface="Roboto"/>
                <a:cs typeface="Roboto"/>
              </a:rPr>
              <a:t>insights</a:t>
            </a:r>
            <a:r>
              <a:rPr sz="2800" spc="-25" dirty="0">
                <a:latin typeface="Roboto"/>
                <a:cs typeface="Roboto"/>
              </a:rPr>
              <a:t> </a:t>
            </a:r>
            <a:r>
              <a:rPr sz="2800" spc="-215" dirty="0">
                <a:latin typeface="Roboto"/>
                <a:cs typeface="Roboto"/>
              </a:rPr>
              <a:t>which</a:t>
            </a:r>
            <a:r>
              <a:rPr sz="2800" spc="-25" dirty="0">
                <a:latin typeface="Roboto"/>
                <a:cs typeface="Roboto"/>
              </a:rPr>
              <a:t> </a:t>
            </a:r>
            <a:r>
              <a:rPr sz="2800" spc="-250" dirty="0">
                <a:latin typeface="Roboto"/>
                <a:cs typeface="Roboto"/>
              </a:rPr>
              <a:t>we</a:t>
            </a:r>
            <a:r>
              <a:rPr sz="2800" spc="-25" dirty="0">
                <a:latin typeface="Roboto"/>
                <a:cs typeface="Roboto"/>
              </a:rPr>
              <a:t> </a:t>
            </a:r>
            <a:r>
              <a:rPr sz="2800" spc="-175" dirty="0">
                <a:latin typeface="Roboto"/>
                <a:cs typeface="Roboto"/>
              </a:rPr>
              <a:t>get</a:t>
            </a:r>
            <a:r>
              <a:rPr sz="2800" spc="-25" dirty="0">
                <a:latin typeface="Roboto"/>
                <a:cs typeface="Roboto"/>
              </a:rPr>
              <a:t> </a:t>
            </a:r>
            <a:r>
              <a:rPr sz="2800" spc="-160" dirty="0">
                <a:latin typeface="Roboto"/>
                <a:cs typeface="Roboto"/>
              </a:rPr>
              <a:t>to</a:t>
            </a:r>
            <a:r>
              <a:rPr sz="2800" spc="-25" dirty="0">
                <a:latin typeface="Roboto"/>
                <a:cs typeface="Roboto"/>
              </a:rPr>
              <a:t> </a:t>
            </a:r>
            <a:r>
              <a:rPr sz="2800" spc="-245" dirty="0">
                <a:latin typeface="Roboto"/>
                <a:cs typeface="Roboto"/>
              </a:rPr>
              <a:t>know</a:t>
            </a:r>
            <a:r>
              <a:rPr sz="2800" spc="-20" dirty="0">
                <a:latin typeface="Roboto"/>
                <a:cs typeface="Roboto"/>
              </a:rPr>
              <a:t> </a:t>
            </a:r>
            <a:r>
              <a:rPr sz="2800" spc="-250" dirty="0">
                <a:latin typeface="Roboto"/>
                <a:cs typeface="Roboto"/>
              </a:rPr>
              <a:t>by</a:t>
            </a:r>
            <a:r>
              <a:rPr sz="2800" spc="-25" dirty="0">
                <a:latin typeface="Roboto"/>
                <a:cs typeface="Roboto"/>
              </a:rPr>
              <a:t> </a:t>
            </a:r>
            <a:r>
              <a:rPr sz="2800" spc="-20" dirty="0">
                <a:latin typeface="Roboto"/>
                <a:cs typeface="Roboto"/>
              </a:rPr>
              <a:t>EDA.</a:t>
            </a:r>
            <a:endParaRPr sz="2800">
              <a:latin typeface="Roboto"/>
              <a:cs typeface="Roboto"/>
            </a:endParaRPr>
          </a:p>
          <a:p>
            <a:pPr marL="12700" marR="35560">
              <a:lnSpc>
                <a:spcPct val="116100"/>
              </a:lnSpc>
            </a:pPr>
            <a:r>
              <a:rPr sz="2800" spc="-180" dirty="0">
                <a:latin typeface="Roboto"/>
                <a:cs typeface="Roboto"/>
              </a:rPr>
              <a:t>Apart</a:t>
            </a:r>
            <a:r>
              <a:rPr sz="2800" spc="-25" dirty="0">
                <a:latin typeface="Roboto"/>
                <a:cs typeface="Roboto"/>
              </a:rPr>
              <a:t> </a:t>
            </a:r>
            <a:r>
              <a:rPr sz="2800" spc="-190" dirty="0">
                <a:latin typeface="Roboto"/>
                <a:cs typeface="Roboto"/>
              </a:rPr>
              <a:t>from</a:t>
            </a:r>
            <a:r>
              <a:rPr sz="2800" spc="-20" dirty="0">
                <a:latin typeface="Roboto"/>
                <a:cs typeface="Roboto"/>
              </a:rPr>
              <a:t> </a:t>
            </a:r>
            <a:r>
              <a:rPr sz="2800" spc="-140" dirty="0">
                <a:latin typeface="Roboto"/>
                <a:cs typeface="Roboto"/>
              </a:rPr>
              <a:t>that,</a:t>
            </a:r>
            <a:r>
              <a:rPr sz="2800" spc="-25" dirty="0">
                <a:latin typeface="Roboto"/>
                <a:cs typeface="Roboto"/>
              </a:rPr>
              <a:t> </a:t>
            </a:r>
            <a:r>
              <a:rPr sz="2800" spc="-250" dirty="0">
                <a:latin typeface="Roboto"/>
                <a:cs typeface="Roboto"/>
              </a:rPr>
              <a:t>we</a:t>
            </a:r>
            <a:r>
              <a:rPr sz="2800" spc="-20" dirty="0">
                <a:latin typeface="Roboto"/>
                <a:cs typeface="Roboto"/>
              </a:rPr>
              <a:t> </a:t>
            </a:r>
            <a:r>
              <a:rPr sz="2800" spc="-165" dirty="0">
                <a:latin typeface="Roboto"/>
                <a:cs typeface="Roboto"/>
              </a:rPr>
              <a:t>visualize</a:t>
            </a:r>
            <a:r>
              <a:rPr sz="2800" spc="-20" dirty="0">
                <a:latin typeface="Roboto"/>
                <a:cs typeface="Roboto"/>
              </a:rPr>
              <a:t> </a:t>
            </a:r>
            <a:r>
              <a:rPr sz="2800" spc="-180" dirty="0">
                <a:latin typeface="Roboto"/>
                <a:cs typeface="Roboto"/>
              </a:rPr>
              <a:t>the</a:t>
            </a:r>
            <a:r>
              <a:rPr sz="2800" spc="-25" dirty="0">
                <a:latin typeface="Roboto"/>
                <a:cs typeface="Roboto"/>
              </a:rPr>
              <a:t> </a:t>
            </a:r>
            <a:r>
              <a:rPr sz="2800" spc="-190" dirty="0">
                <a:latin typeface="Roboto"/>
                <a:cs typeface="Roboto"/>
              </a:rPr>
              <a:t>data</a:t>
            </a:r>
            <a:r>
              <a:rPr sz="2800" spc="-20" dirty="0">
                <a:latin typeface="Roboto"/>
                <a:cs typeface="Roboto"/>
              </a:rPr>
              <a:t> </a:t>
            </a:r>
            <a:r>
              <a:rPr sz="2800" spc="-250" dirty="0">
                <a:latin typeface="Roboto"/>
                <a:cs typeface="Roboto"/>
              </a:rPr>
              <a:t>by</a:t>
            </a:r>
            <a:r>
              <a:rPr sz="2800" spc="-20" dirty="0">
                <a:latin typeface="Roboto"/>
                <a:cs typeface="Roboto"/>
              </a:rPr>
              <a:t> </a:t>
            </a:r>
            <a:r>
              <a:rPr sz="2800" spc="-204" dirty="0">
                <a:latin typeface="Roboto"/>
                <a:cs typeface="Roboto"/>
              </a:rPr>
              <a:t>drawing</a:t>
            </a:r>
            <a:r>
              <a:rPr sz="2800" spc="-25" dirty="0">
                <a:latin typeface="Roboto"/>
                <a:cs typeface="Roboto"/>
              </a:rPr>
              <a:t> </a:t>
            </a:r>
            <a:r>
              <a:rPr sz="2800" spc="-185" dirty="0">
                <a:latin typeface="Roboto"/>
                <a:cs typeface="Roboto"/>
              </a:rPr>
              <a:t>various</a:t>
            </a:r>
            <a:r>
              <a:rPr sz="2800" spc="-20" dirty="0">
                <a:latin typeface="Roboto"/>
                <a:cs typeface="Roboto"/>
              </a:rPr>
              <a:t> </a:t>
            </a:r>
            <a:r>
              <a:rPr sz="2800" spc="-140" dirty="0">
                <a:latin typeface="Roboto"/>
                <a:cs typeface="Roboto"/>
              </a:rPr>
              <a:t>plots,</a:t>
            </a:r>
            <a:r>
              <a:rPr sz="2800" spc="-25" dirty="0">
                <a:latin typeface="Roboto"/>
                <a:cs typeface="Roboto"/>
              </a:rPr>
              <a:t> </a:t>
            </a:r>
            <a:r>
              <a:rPr sz="2800" spc="-215" dirty="0">
                <a:latin typeface="Roboto"/>
                <a:cs typeface="Roboto"/>
              </a:rPr>
              <a:t>due</a:t>
            </a:r>
            <a:r>
              <a:rPr sz="2800" spc="-20" dirty="0">
                <a:latin typeface="Roboto"/>
                <a:cs typeface="Roboto"/>
              </a:rPr>
              <a:t> </a:t>
            </a:r>
            <a:r>
              <a:rPr sz="2800" spc="-160" dirty="0">
                <a:latin typeface="Roboto"/>
                <a:cs typeface="Roboto"/>
              </a:rPr>
              <a:t>to</a:t>
            </a:r>
            <a:r>
              <a:rPr sz="2800" spc="-20" dirty="0">
                <a:latin typeface="Roboto"/>
                <a:cs typeface="Roboto"/>
              </a:rPr>
              <a:t> </a:t>
            </a:r>
            <a:r>
              <a:rPr sz="2800" spc="-215" dirty="0">
                <a:latin typeface="Roboto"/>
                <a:cs typeface="Roboto"/>
              </a:rPr>
              <a:t>which</a:t>
            </a:r>
            <a:r>
              <a:rPr sz="2800" spc="-25" dirty="0">
                <a:latin typeface="Roboto"/>
                <a:cs typeface="Roboto"/>
              </a:rPr>
              <a:t> </a:t>
            </a:r>
            <a:r>
              <a:rPr sz="2800" spc="-250" dirty="0">
                <a:latin typeface="Roboto"/>
                <a:cs typeface="Roboto"/>
              </a:rPr>
              <a:t>we</a:t>
            </a:r>
            <a:r>
              <a:rPr sz="2800" spc="-20" dirty="0">
                <a:latin typeface="Roboto"/>
                <a:cs typeface="Roboto"/>
              </a:rPr>
              <a:t> </a:t>
            </a:r>
            <a:r>
              <a:rPr sz="2800" spc="-204" dirty="0">
                <a:latin typeface="Roboto"/>
                <a:cs typeface="Roboto"/>
              </a:rPr>
              <a:t>understand</a:t>
            </a:r>
            <a:r>
              <a:rPr sz="2800" spc="-20" dirty="0">
                <a:latin typeface="Roboto"/>
                <a:cs typeface="Roboto"/>
              </a:rPr>
              <a:t> </a:t>
            </a:r>
            <a:r>
              <a:rPr sz="2800" spc="-175" dirty="0">
                <a:latin typeface="Roboto"/>
                <a:cs typeface="Roboto"/>
              </a:rPr>
              <a:t>that</a:t>
            </a:r>
            <a:r>
              <a:rPr sz="2800" spc="-25" dirty="0">
                <a:latin typeface="Roboto"/>
                <a:cs typeface="Roboto"/>
              </a:rPr>
              <a:t> </a:t>
            </a:r>
            <a:r>
              <a:rPr sz="2800" spc="-250" dirty="0">
                <a:latin typeface="Roboto"/>
                <a:cs typeface="Roboto"/>
              </a:rPr>
              <a:t>we</a:t>
            </a:r>
            <a:r>
              <a:rPr sz="2800" spc="-20" dirty="0">
                <a:latin typeface="Roboto"/>
                <a:cs typeface="Roboto"/>
              </a:rPr>
              <a:t> </a:t>
            </a:r>
            <a:r>
              <a:rPr sz="2800" spc="-190" dirty="0">
                <a:latin typeface="Roboto"/>
                <a:cs typeface="Roboto"/>
              </a:rPr>
              <a:t>don’t</a:t>
            </a:r>
            <a:r>
              <a:rPr sz="2800" spc="-25" dirty="0">
                <a:latin typeface="Roboto"/>
                <a:cs typeface="Roboto"/>
              </a:rPr>
              <a:t> </a:t>
            </a:r>
            <a:r>
              <a:rPr sz="2800" spc="-40" dirty="0">
                <a:latin typeface="Roboto"/>
                <a:cs typeface="Roboto"/>
              </a:rPr>
              <a:t>have </a:t>
            </a:r>
            <a:r>
              <a:rPr sz="2800" spc="-240" dirty="0">
                <a:latin typeface="Roboto"/>
                <a:cs typeface="Roboto"/>
              </a:rPr>
              <a:t>any</a:t>
            </a:r>
            <a:r>
              <a:rPr sz="2800" spc="-25" dirty="0">
                <a:latin typeface="Roboto"/>
                <a:cs typeface="Roboto"/>
              </a:rPr>
              <a:t> </a:t>
            </a:r>
            <a:r>
              <a:rPr sz="2800" spc="-190" dirty="0">
                <a:latin typeface="Roboto"/>
                <a:cs typeface="Roboto"/>
              </a:rPr>
              <a:t>data</a:t>
            </a:r>
            <a:r>
              <a:rPr sz="2800" spc="-20" dirty="0">
                <a:latin typeface="Roboto"/>
                <a:cs typeface="Roboto"/>
              </a:rPr>
              <a:t> </a:t>
            </a:r>
            <a:r>
              <a:rPr sz="2800" spc="-125" dirty="0">
                <a:latin typeface="Roboto"/>
                <a:cs typeface="Roboto"/>
              </a:rPr>
              <a:t>for</a:t>
            </a:r>
            <a:r>
              <a:rPr sz="2800" spc="-25" dirty="0">
                <a:latin typeface="Roboto"/>
                <a:cs typeface="Roboto"/>
              </a:rPr>
              <a:t> </a:t>
            </a:r>
            <a:r>
              <a:rPr sz="2800" spc="-160" dirty="0">
                <a:latin typeface="Roboto"/>
                <a:cs typeface="Roboto"/>
              </a:rPr>
              <a:t>taxi’s</a:t>
            </a:r>
            <a:r>
              <a:rPr sz="2800" spc="-20" dirty="0">
                <a:latin typeface="Roboto"/>
                <a:cs typeface="Roboto"/>
              </a:rPr>
              <a:t> </a:t>
            </a:r>
            <a:r>
              <a:rPr sz="2800" spc="-135" dirty="0">
                <a:latin typeface="Roboto"/>
                <a:cs typeface="Roboto"/>
              </a:rPr>
              <a:t>price,</a:t>
            </a:r>
            <a:r>
              <a:rPr sz="2800" spc="-25" dirty="0">
                <a:latin typeface="Roboto"/>
                <a:cs typeface="Roboto"/>
              </a:rPr>
              <a:t> </a:t>
            </a:r>
            <a:r>
              <a:rPr sz="2800" spc="-170" dirty="0">
                <a:latin typeface="Roboto"/>
                <a:cs typeface="Roboto"/>
              </a:rPr>
              <a:t>also</a:t>
            </a:r>
            <a:r>
              <a:rPr sz="2800" spc="-20" dirty="0">
                <a:latin typeface="Roboto"/>
                <a:cs typeface="Roboto"/>
              </a:rPr>
              <a:t> </a:t>
            </a:r>
            <a:r>
              <a:rPr sz="2800" spc="-180" dirty="0">
                <a:latin typeface="Roboto"/>
                <a:cs typeface="Roboto"/>
              </a:rPr>
              <a:t>the</a:t>
            </a:r>
            <a:r>
              <a:rPr sz="2800" spc="-25" dirty="0">
                <a:latin typeface="Roboto"/>
                <a:cs typeface="Roboto"/>
              </a:rPr>
              <a:t> </a:t>
            </a:r>
            <a:r>
              <a:rPr sz="2800" spc="-160" dirty="0">
                <a:latin typeface="Roboto"/>
                <a:cs typeface="Roboto"/>
              </a:rPr>
              <a:t>price</a:t>
            </a:r>
            <a:r>
              <a:rPr sz="2800" spc="-20" dirty="0">
                <a:latin typeface="Roboto"/>
                <a:cs typeface="Roboto"/>
              </a:rPr>
              <a:t> </a:t>
            </a:r>
            <a:r>
              <a:rPr sz="2800" spc="-170" dirty="0">
                <a:latin typeface="Roboto"/>
                <a:cs typeface="Roboto"/>
              </a:rPr>
              <a:t>variations</a:t>
            </a:r>
            <a:r>
              <a:rPr sz="2800" spc="-25" dirty="0">
                <a:latin typeface="Roboto"/>
                <a:cs typeface="Roboto"/>
              </a:rPr>
              <a:t> </a:t>
            </a:r>
            <a:r>
              <a:rPr sz="2800" spc="-125" dirty="0">
                <a:latin typeface="Roboto"/>
                <a:cs typeface="Roboto"/>
              </a:rPr>
              <a:t>of</a:t>
            </a:r>
            <a:r>
              <a:rPr sz="2800" spc="-20" dirty="0">
                <a:latin typeface="Roboto"/>
                <a:cs typeface="Roboto"/>
              </a:rPr>
              <a:t> </a:t>
            </a:r>
            <a:r>
              <a:rPr sz="2800" spc="-175" dirty="0">
                <a:latin typeface="Roboto"/>
                <a:cs typeface="Roboto"/>
              </a:rPr>
              <a:t>other</a:t>
            </a:r>
            <a:r>
              <a:rPr sz="2800" spc="-25" dirty="0">
                <a:latin typeface="Roboto"/>
                <a:cs typeface="Roboto"/>
              </a:rPr>
              <a:t> </a:t>
            </a:r>
            <a:r>
              <a:rPr sz="2800" spc="-210" dirty="0">
                <a:latin typeface="Roboto"/>
                <a:cs typeface="Roboto"/>
              </a:rPr>
              <a:t>cabs</a:t>
            </a:r>
            <a:r>
              <a:rPr sz="2800" spc="-20" dirty="0">
                <a:latin typeface="Roboto"/>
                <a:cs typeface="Roboto"/>
              </a:rPr>
              <a:t> </a:t>
            </a:r>
            <a:r>
              <a:rPr sz="2800" spc="-225" dirty="0">
                <a:latin typeface="Roboto"/>
                <a:cs typeface="Roboto"/>
              </a:rPr>
              <a:t>and</a:t>
            </a:r>
            <a:r>
              <a:rPr sz="2800" spc="-20" dirty="0">
                <a:latin typeface="Roboto"/>
                <a:cs typeface="Roboto"/>
              </a:rPr>
              <a:t> </a:t>
            </a:r>
            <a:r>
              <a:rPr sz="2800" spc="-140" dirty="0">
                <a:latin typeface="Roboto"/>
                <a:cs typeface="Roboto"/>
              </a:rPr>
              <a:t>different</a:t>
            </a:r>
            <a:r>
              <a:rPr sz="2800" spc="-25" dirty="0">
                <a:latin typeface="Roboto"/>
                <a:cs typeface="Roboto"/>
              </a:rPr>
              <a:t> </a:t>
            </a:r>
            <a:r>
              <a:rPr sz="2800" spc="-200" dirty="0">
                <a:latin typeface="Roboto"/>
                <a:cs typeface="Roboto"/>
              </a:rPr>
              <a:t>types</a:t>
            </a:r>
            <a:r>
              <a:rPr sz="2800" spc="-20" dirty="0">
                <a:latin typeface="Roboto"/>
                <a:cs typeface="Roboto"/>
              </a:rPr>
              <a:t> </a:t>
            </a:r>
            <a:r>
              <a:rPr sz="2800" spc="-125" dirty="0">
                <a:latin typeface="Roboto"/>
                <a:cs typeface="Roboto"/>
              </a:rPr>
              <a:t>of</a:t>
            </a:r>
            <a:r>
              <a:rPr sz="2800" spc="-25" dirty="0">
                <a:latin typeface="Roboto"/>
                <a:cs typeface="Roboto"/>
              </a:rPr>
              <a:t> </a:t>
            </a:r>
            <a:r>
              <a:rPr sz="2800" spc="-10" dirty="0">
                <a:latin typeface="Roboto"/>
                <a:cs typeface="Roboto"/>
              </a:rPr>
              <a:t>weather.</a:t>
            </a:r>
            <a:endParaRPr sz="2800">
              <a:latin typeface="Roboto"/>
              <a:cs typeface="Roboto"/>
            </a:endParaRPr>
          </a:p>
          <a:p>
            <a:pPr marL="12700">
              <a:lnSpc>
                <a:spcPct val="100000"/>
              </a:lnSpc>
              <a:spcBef>
                <a:spcPts val="540"/>
              </a:spcBef>
            </a:pPr>
            <a:r>
              <a:rPr sz="2800" spc="-190" dirty="0">
                <a:latin typeface="Roboto"/>
                <a:cs typeface="Roboto"/>
              </a:rPr>
              <a:t>Other</a:t>
            </a:r>
            <a:r>
              <a:rPr sz="2800" spc="-30" dirty="0">
                <a:latin typeface="Roboto"/>
                <a:cs typeface="Roboto"/>
              </a:rPr>
              <a:t> </a:t>
            </a:r>
            <a:r>
              <a:rPr sz="2800" spc="-190" dirty="0">
                <a:latin typeface="Roboto"/>
                <a:cs typeface="Roboto"/>
              </a:rPr>
              <a:t>value</a:t>
            </a:r>
            <a:r>
              <a:rPr sz="2800" spc="-25" dirty="0">
                <a:latin typeface="Roboto"/>
                <a:cs typeface="Roboto"/>
              </a:rPr>
              <a:t> </a:t>
            </a:r>
            <a:r>
              <a:rPr sz="2800" spc="-195" dirty="0">
                <a:latin typeface="Roboto"/>
                <a:cs typeface="Roboto"/>
              </a:rPr>
              <a:t>count</a:t>
            </a:r>
            <a:r>
              <a:rPr sz="2800" spc="-30" dirty="0">
                <a:latin typeface="Roboto"/>
                <a:cs typeface="Roboto"/>
              </a:rPr>
              <a:t> </a:t>
            </a:r>
            <a:r>
              <a:rPr sz="2800" spc="-165" dirty="0">
                <a:latin typeface="Roboto"/>
                <a:cs typeface="Roboto"/>
              </a:rPr>
              <a:t>plots</a:t>
            </a:r>
            <a:r>
              <a:rPr sz="2800" spc="-25" dirty="0">
                <a:latin typeface="Roboto"/>
                <a:cs typeface="Roboto"/>
              </a:rPr>
              <a:t> </a:t>
            </a:r>
            <a:r>
              <a:rPr sz="2800" spc="-245" dirty="0">
                <a:latin typeface="Roboto"/>
                <a:cs typeface="Roboto"/>
              </a:rPr>
              <a:t>show</a:t>
            </a:r>
            <a:r>
              <a:rPr sz="2800" spc="-30" dirty="0">
                <a:latin typeface="Roboto"/>
                <a:cs typeface="Roboto"/>
              </a:rPr>
              <a:t> </a:t>
            </a:r>
            <a:r>
              <a:rPr sz="2800" spc="-180" dirty="0">
                <a:latin typeface="Roboto"/>
                <a:cs typeface="Roboto"/>
              </a:rPr>
              <a:t>the</a:t>
            </a:r>
            <a:r>
              <a:rPr sz="2800" spc="-25" dirty="0">
                <a:latin typeface="Roboto"/>
                <a:cs typeface="Roboto"/>
              </a:rPr>
              <a:t> </a:t>
            </a:r>
            <a:r>
              <a:rPr sz="2800" spc="-190" dirty="0">
                <a:latin typeface="Roboto"/>
                <a:cs typeface="Roboto"/>
              </a:rPr>
              <a:t>type</a:t>
            </a:r>
            <a:r>
              <a:rPr sz="2800" spc="-30" dirty="0">
                <a:latin typeface="Roboto"/>
                <a:cs typeface="Roboto"/>
              </a:rPr>
              <a:t> </a:t>
            </a:r>
            <a:r>
              <a:rPr sz="2800" spc="-225" dirty="0">
                <a:latin typeface="Roboto"/>
                <a:cs typeface="Roboto"/>
              </a:rPr>
              <a:t>and</a:t>
            </a:r>
            <a:r>
              <a:rPr sz="2800" spc="-25" dirty="0">
                <a:latin typeface="Roboto"/>
                <a:cs typeface="Roboto"/>
              </a:rPr>
              <a:t> </a:t>
            </a:r>
            <a:r>
              <a:rPr sz="2800" spc="-235" dirty="0">
                <a:latin typeface="Roboto"/>
                <a:cs typeface="Roboto"/>
              </a:rPr>
              <a:t>amount</a:t>
            </a:r>
            <a:r>
              <a:rPr sz="2800" spc="-30" dirty="0">
                <a:latin typeface="Roboto"/>
                <a:cs typeface="Roboto"/>
              </a:rPr>
              <a:t> </a:t>
            </a:r>
            <a:r>
              <a:rPr sz="2800" spc="-125" dirty="0">
                <a:latin typeface="Roboto"/>
                <a:cs typeface="Roboto"/>
              </a:rPr>
              <a:t>of</a:t>
            </a:r>
            <a:r>
              <a:rPr sz="2800" spc="-25" dirty="0">
                <a:latin typeface="Roboto"/>
                <a:cs typeface="Roboto"/>
              </a:rPr>
              <a:t> </a:t>
            </a:r>
            <a:r>
              <a:rPr sz="2800" spc="-190" dirty="0">
                <a:latin typeface="Roboto"/>
                <a:cs typeface="Roboto"/>
              </a:rPr>
              <a:t>data</a:t>
            </a:r>
            <a:r>
              <a:rPr sz="2800" spc="-30" dirty="0">
                <a:latin typeface="Roboto"/>
                <a:cs typeface="Roboto"/>
              </a:rPr>
              <a:t> </a:t>
            </a:r>
            <a:r>
              <a:rPr sz="2800" spc="-180" dirty="0">
                <a:latin typeface="Roboto"/>
                <a:cs typeface="Roboto"/>
              </a:rPr>
              <a:t>the</a:t>
            </a:r>
            <a:r>
              <a:rPr sz="2800" spc="-25" dirty="0">
                <a:latin typeface="Roboto"/>
                <a:cs typeface="Roboto"/>
              </a:rPr>
              <a:t> </a:t>
            </a:r>
            <a:r>
              <a:rPr sz="2800" spc="-180" dirty="0">
                <a:latin typeface="Roboto"/>
                <a:cs typeface="Roboto"/>
              </a:rPr>
              <a:t>dataset</a:t>
            </a:r>
            <a:r>
              <a:rPr sz="2800" spc="-30" dirty="0">
                <a:latin typeface="Roboto"/>
                <a:cs typeface="Roboto"/>
              </a:rPr>
              <a:t> </a:t>
            </a:r>
            <a:r>
              <a:rPr sz="2800" spc="-20" dirty="0">
                <a:latin typeface="Roboto"/>
                <a:cs typeface="Roboto"/>
              </a:rPr>
              <a:t>has.</a:t>
            </a:r>
            <a:endParaRPr sz="2800">
              <a:latin typeface="Roboto"/>
              <a:cs typeface="Roboto"/>
            </a:endParaRPr>
          </a:p>
          <a:p>
            <a:pPr marL="12700" marR="115570">
              <a:lnSpc>
                <a:spcPct val="116100"/>
              </a:lnSpc>
            </a:pPr>
            <a:r>
              <a:rPr sz="2800" spc="-130" dirty="0">
                <a:latin typeface="Roboto"/>
                <a:cs typeface="Roboto"/>
              </a:rPr>
              <a:t>After</a:t>
            </a:r>
            <a:r>
              <a:rPr sz="2800" spc="-35" dirty="0">
                <a:latin typeface="Roboto"/>
                <a:cs typeface="Roboto"/>
              </a:rPr>
              <a:t> </a:t>
            </a:r>
            <a:r>
              <a:rPr sz="2800" spc="-125" dirty="0">
                <a:latin typeface="Roboto"/>
                <a:cs typeface="Roboto"/>
              </a:rPr>
              <a:t>this,</a:t>
            </a:r>
            <a:r>
              <a:rPr sz="2800" spc="-30" dirty="0">
                <a:latin typeface="Roboto"/>
                <a:cs typeface="Roboto"/>
              </a:rPr>
              <a:t> </a:t>
            </a:r>
            <a:r>
              <a:rPr sz="2800" spc="-250" dirty="0">
                <a:latin typeface="Roboto"/>
                <a:cs typeface="Roboto"/>
              </a:rPr>
              <a:t>we</a:t>
            </a:r>
            <a:r>
              <a:rPr sz="2800" spc="-30" dirty="0">
                <a:latin typeface="Roboto"/>
                <a:cs typeface="Roboto"/>
              </a:rPr>
              <a:t> </a:t>
            </a:r>
            <a:r>
              <a:rPr sz="2800" spc="-185" dirty="0">
                <a:latin typeface="Roboto"/>
                <a:cs typeface="Roboto"/>
              </a:rPr>
              <a:t>convert</a:t>
            </a:r>
            <a:r>
              <a:rPr sz="2800" spc="-30" dirty="0">
                <a:latin typeface="Roboto"/>
                <a:cs typeface="Roboto"/>
              </a:rPr>
              <a:t> </a:t>
            </a:r>
            <a:r>
              <a:rPr sz="2800" spc="-110" dirty="0">
                <a:latin typeface="Roboto"/>
                <a:cs typeface="Roboto"/>
              </a:rPr>
              <a:t>all</a:t>
            </a:r>
            <a:r>
              <a:rPr sz="2800" spc="-30" dirty="0">
                <a:latin typeface="Roboto"/>
                <a:cs typeface="Roboto"/>
              </a:rPr>
              <a:t> </a:t>
            </a:r>
            <a:r>
              <a:rPr sz="2800" spc="-165" dirty="0">
                <a:latin typeface="Roboto"/>
                <a:cs typeface="Roboto"/>
              </a:rPr>
              <a:t>categorical</a:t>
            </a:r>
            <a:r>
              <a:rPr sz="2800" spc="-30" dirty="0">
                <a:latin typeface="Roboto"/>
                <a:cs typeface="Roboto"/>
              </a:rPr>
              <a:t> </a:t>
            </a:r>
            <a:r>
              <a:rPr sz="2800" spc="-190" dirty="0">
                <a:latin typeface="Roboto"/>
                <a:cs typeface="Roboto"/>
              </a:rPr>
              <a:t>values</a:t>
            </a:r>
            <a:r>
              <a:rPr sz="2800" spc="-30" dirty="0">
                <a:latin typeface="Roboto"/>
                <a:cs typeface="Roboto"/>
              </a:rPr>
              <a:t> </a:t>
            </a:r>
            <a:r>
              <a:rPr sz="2800" spc="-160" dirty="0">
                <a:latin typeface="Roboto"/>
                <a:cs typeface="Roboto"/>
              </a:rPr>
              <a:t>into</a:t>
            </a:r>
            <a:r>
              <a:rPr sz="2800" spc="-30" dirty="0">
                <a:latin typeface="Roboto"/>
                <a:cs typeface="Roboto"/>
              </a:rPr>
              <a:t> </a:t>
            </a:r>
            <a:r>
              <a:rPr sz="2800" spc="-200" dirty="0">
                <a:latin typeface="Roboto"/>
                <a:cs typeface="Roboto"/>
              </a:rPr>
              <a:t>continuous</a:t>
            </a:r>
            <a:r>
              <a:rPr sz="2800" spc="-30" dirty="0">
                <a:latin typeface="Roboto"/>
                <a:cs typeface="Roboto"/>
              </a:rPr>
              <a:t> </a:t>
            </a:r>
            <a:r>
              <a:rPr sz="2800" spc="-190" dirty="0">
                <a:latin typeface="Roboto"/>
                <a:cs typeface="Roboto"/>
              </a:rPr>
              <a:t>data</a:t>
            </a:r>
            <a:r>
              <a:rPr sz="2800" spc="-30" dirty="0">
                <a:latin typeface="Roboto"/>
                <a:cs typeface="Roboto"/>
              </a:rPr>
              <a:t> </a:t>
            </a:r>
            <a:r>
              <a:rPr sz="2800" spc="-190" dirty="0">
                <a:latin typeface="Roboto"/>
                <a:cs typeface="Roboto"/>
              </a:rPr>
              <a:t>type</a:t>
            </a:r>
            <a:r>
              <a:rPr sz="2800" spc="-30" dirty="0">
                <a:latin typeface="Roboto"/>
                <a:cs typeface="Roboto"/>
              </a:rPr>
              <a:t> </a:t>
            </a:r>
            <a:r>
              <a:rPr sz="2800" spc="-225" dirty="0">
                <a:latin typeface="Roboto"/>
                <a:cs typeface="Roboto"/>
              </a:rPr>
              <a:t>and</a:t>
            </a:r>
            <a:r>
              <a:rPr sz="2800" spc="-30" dirty="0">
                <a:latin typeface="Roboto"/>
                <a:cs typeface="Roboto"/>
              </a:rPr>
              <a:t> </a:t>
            </a:r>
            <a:r>
              <a:rPr sz="2800" spc="-45" dirty="0">
                <a:latin typeface="Roboto"/>
                <a:cs typeface="Roboto"/>
              </a:rPr>
              <a:t>fill</a:t>
            </a:r>
            <a:r>
              <a:rPr sz="2800" spc="-30" dirty="0">
                <a:latin typeface="Roboto"/>
                <a:cs typeface="Roboto"/>
              </a:rPr>
              <a:t> </a:t>
            </a:r>
            <a:r>
              <a:rPr sz="2800" spc="-160" dirty="0">
                <a:latin typeface="Roboto"/>
                <a:cs typeface="Roboto"/>
              </a:rPr>
              <a:t>price</a:t>
            </a:r>
            <a:r>
              <a:rPr sz="2800" spc="-35" dirty="0">
                <a:latin typeface="Roboto"/>
                <a:cs typeface="Roboto"/>
              </a:rPr>
              <a:t> </a:t>
            </a:r>
            <a:r>
              <a:rPr sz="2800" spc="-240" dirty="0">
                <a:latin typeface="Roboto"/>
                <a:cs typeface="Roboto"/>
              </a:rPr>
              <a:t>Nan</a:t>
            </a:r>
            <a:r>
              <a:rPr sz="2800" spc="-30" dirty="0">
                <a:latin typeface="Roboto"/>
                <a:cs typeface="Roboto"/>
              </a:rPr>
              <a:t> </a:t>
            </a:r>
            <a:r>
              <a:rPr sz="2800" spc="-250" dirty="0">
                <a:latin typeface="Roboto"/>
                <a:cs typeface="Roboto"/>
              </a:rPr>
              <a:t>by</a:t>
            </a:r>
            <a:r>
              <a:rPr sz="2800" spc="-30" dirty="0">
                <a:latin typeface="Roboto"/>
                <a:cs typeface="Roboto"/>
              </a:rPr>
              <a:t> </a:t>
            </a:r>
            <a:r>
              <a:rPr sz="2800" spc="-180" dirty="0">
                <a:latin typeface="Roboto"/>
                <a:cs typeface="Roboto"/>
              </a:rPr>
              <a:t>the</a:t>
            </a:r>
            <a:r>
              <a:rPr sz="2800" spc="-30" dirty="0">
                <a:latin typeface="Roboto"/>
                <a:cs typeface="Roboto"/>
              </a:rPr>
              <a:t> </a:t>
            </a:r>
            <a:r>
              <a:rPr sz="2800" spc="-215" dirty="0">
                <a:latin typeface="Roboto"/>
                <a:cs typeface="Roboto"/>
              </a:rPr>
              <a:t>median</a:t>
            </a:r>
            <a:r>
              <a:rPr sz="2800" spc="-30" dirty="0">
                <a:latin typeface="Roboto"/>
                <a:cs typeface="Roboto"/>
              </a:rPr>
              <a:t> </a:t>
            </a:r>
            <a:r>
              <a:rPr sz="2800" spc="-125" dirty="0">
                <a:latin typeface="Roboto"/>
                <a:cs typeface="Roboto"/>
              </a:rPr>
              <a:t>of</a:t>
            </a:r>
            <a:r>
              <a:rPr sz="2800" spc="-30" dirty="0">
                <a:latin typeface="Roboto"/>
                <a:cs typeface="Roboto"/>
              </a:rPr>
              <a:t> other </a:t>
            </a:r>
            <a:r>
              <a:rPr sz="2800" spc="-25" dirty="0">
                <a:latin typeface="Roboto"/>
                <a:cs typeface="Roboto"/>
              </a:rPr>
              <a:t>values.</a:t>
            </a:r>
            <a:endParaRPr sz="2800">
              <a:latin typeface="Roboto"/>
              <a:cs typeface="Roboto"/>
            </a:endParaRPr>
          </a:p>
          <a:p>
            <a:pPr marL="12700" marR="690245">
              <a:lnSpc>
                <a:spcPct val="116100"/>
              </a:lnSpc>
            </a:pPr>
            <a:r>
              <a:rPr sz="2800" spc="-225" dirty="0">
                <a:latin typeface="Roboto"/>
                <a:cs typeface="Roboto"/>
              </a:rPr>
              <a:t>Then</a:t>
            </a:r>
            <a:r>
              <a:rPr sz="2800" spc="-25" dirty="0">
                <a:latin typeface="Roboto"/>
                <a:cs typeface="Roboto"/>
              </a:rPr>
              <a:t> </a:t>
            </a:r>
            <a:r>
              <a:rPr sz="2800" spc="-180" dirty="0">
                <a:latin typeface="Roboto"/>
                <a:cs typeface="Roboto"/>
              </a:rPr>
              <a:t>the</a:t>
            </a:r>
            <a:r>
              <a:rPr sz="2800" spc="-25" dirty="0">
                <a:latin typeface="Roboto"/>
                <a:cs typeface="Roboto"/>
              </a:rPr>
              <a:t> </a:t>
            </a:r>
            <a:r>
              <a:rPr sz="2800" spc="-225" dirty="0">
                <a:latin typeface="Roboto"/>
                <a:cs typeface="Roboto"/>
              </a:rPr>
              <a:t>most</a:t>
            </a:r>
            <a:r>
              <a:rPr sz="2800" spc="-20" dirty="0">
                <a:latin typeface="Roboto"/>
                <a:cs typeface="Roboto"/>
              </a:rPr>
              <a:t> </a:t>
            </a:r>
            <a:r>
              <a:rPr sz="2800" spc="-190" dirty="0">
                <a:latin typeface="Roboto"/>
                <a:cs typeface="Roboto"/>
              </a:rPr>
              <a:t>important</a:t>
            </a:r>
            <a:r>
              <a:rPr sz="2800" spc="-25" dirty="0">
                <a:latin typeface="Roboto"/>
                <a:cs typeface="Roboto"/>
              </a:rPr>
              <a:t> </a:t>
            </a:r>
            <a:r>
              <a:rPr sz="2800" spc="-175" dirty="0">
                <a:latin typeface="Roboto"/>
                <a:cs typeface="Roboto"/>
              </a:rPr>
              <a:t>part</a:t>
            </a:r>
            <a:r>
              <a:rPr sz="2800" spc="-25" dirty="0">
                <a:latin typeface="Roboto"/>
                <a:cs typeface="Roboto"/>
              </a:rPr>
              <a:t> </a:t>
            </a:r>
            <a:r>
              <a:rPr sz="2800" spc="-125" dirty="0">
                <a:latin typeface="Roboto"/>
                <a:cs typeface="Roboto"/>
              </a:rPr>
              <a:t>of</a:t>
            </a:r>
            <a:r>
              <a:rPr sz="2800" spc="-20" dirty="0">
                <a:latin typeface="Roboto"/>
                <a:cs typeface="Roboto"/>
              </a:rPr>
              <a:t> </a:t>
            </a:r>
            <a:r>
              <a:rPr sz="2800" spc="-160" dirty="0">
                <a:latin typeface="Roboto"/>
                <a:cs typeface="Roboto"/>
              </a:rPr>
              <a:t>feature</a:t>
            </a:r>
            <a:r>
              <a:rPr sz="2800" spc="-25" dirty="0">
                <a:latin typeface="Roboto"/>
                <a:cs typeface="Roboto"/>
              </a:rPr>
              <a:t> </a:t>
            </a:r>
            <a:r>
              <a:rPr sz="2800" spc="-160" dirty="0">
                <a:latin typeface="Roboto"/>
                <a:cs typeface="Roboto"/>
              </a:rPr>
              <a:t>selection</a:t>
            </a:r>
            <a:r>
              <a:rPr sz="2800" spc="-20" dirty="0">
                <a:latin typeface="Roboto"/>
                <a:cs typeface="Roboto"/>
              </a:rPr>
              <a:t> </a:t>
            </a:r>
            <a:r>
              <a:rPr sz="2800" spc="-235" dirty="0">
                <a:latin typeface="Roboto"/>
                <a:cs typeface="Roboto"/>
              </a:rPr>
              <a:t>came</a:t>
            </a:r>
            <a:r>
              <a:rPr sz="2800" spc="-25" dirty="0">
                <a:latin typeface="Roboto"/>
                <a:cs typeface="Roboto"/>
              </a:rPr>
              <a:t> </a:t>
            </a:r>
            <a:r>
              <a:rPr sz="2800" spc="-215" dirty="0">
                <a:latin typeface="Roboto"/>
                <a:cs typeface="Roboto"/>
              </a:rPr>
              <a:t>which</a:t>
            </a:r>
            <a:r>
              <a:rPr sz="2800" spc="-25" dirty="0">
                <a:latin typeface="Roboto"/>
                <a:cs typeface="Roboto"/>
              </a:rPr>
              <a:t> </a:t>
            </a:r>
            <a:r>
              <a:rPr sz="2800" spc="-245" dirty="0">
                <a:latin typeface="Roboto"/>
                <a:cs typeface="Roboto"/>
              </a:rPr>
              <a:t>was</a:t>
            </a:r>
            <a:r>
              <a:rPr sz="2800" spc="-20" dirty="0">
                <a:latin typeface="Roboto"/>
                <a:cs typeface="Roboto"/>
              </a:rPr>
              <a:t> </a:t>
            </a:r>
            <a:r>
              <a:rPr sz="2800" spc="-210" dirty="0">
                <a:latin typeface="Roboto"/>
                <a:cs typeface="Roboto"/>
              </a:rPr>
              <a:t>done</a:t>
            </a:r>
            <a:r>
              <a:rPr sz="2800" spc="-25" dirty="0">
                <a:latin typeface="Roboto"/>
                <a:cs typeface="Roboto"/>
              </a:rPr>
              <a:t> </a:t>
            </a:r>
            <a:r>
              <a:rPr sz="2800" spc="-190" dirty="0">
                <a:latin typeface="Roboto"/>
                <a:cs typeface="Roboto"/>
              </a:rPr>
              <a:t>with</a:t>
            </a:r>
            <a:r>
              <a:rPr sz="2800" spc="-25" dirty="0">
                <a:latin typeface="Roboto"/>
                <a:cs typeface="Roboto"/>
              </a:rPr>
              <a:t> </a:t>
            </a:r>
            <a:r>
              <a:rPr sz="2800" spc="-180" dirty="0">
                <a:latin typeface="Roboto"/>
                <a:cs typeface="Roboto"/>
              </a:rPr>
              <a:t>the</a:t>
            </a:r>
            <a:r>
              <a:rPr sz="2800" spc="-20" dirty="0">
                <a:latin typeface="Roboto"/>
                <a:cs typeface="Roboto"/>
              </a:rPr>
              <a:t> </a:t>
            </a:r>
            <a:r>
              <a:rPr sz="2800" spc="-180" dirty="0">
                <a:latin typeface="Roboto"/>
                <a:cs typeface="Roboto"/>
              </a:rPr>
              <a:t>help</a:t>
            </a:r>
            <a:r>
              <a:rPr sz="2800" spc="-25" dirty="0">
                <a:latin typeface="Roboto"/>
                <a:cs typeface="Roboto"/>
              </a:rPr>
              <a:t> </a:t>
            </a:r>
            <a:r>
              <a:rPr sz="2800" spc="-125" dirty="0">
                <a:latin typeface="Roboto"/>
                <a:cs typeface="Roboto"/>
              </a:rPr>
              <a:t>of</a:t>
            </a:r>
            <a:r>
              <a:rPr sz="2800" spc="-20" dirty="0">
                <a:latin typeface="Roboto"/>
                <a:cs typeface="Roboto"/>
              </a:rPr>
              <a:t> </a:t>
            </a:r>
            <a:r>
              <a:rPr sz="2800" spc="-175" dirty="0">
                <a:latin typeface="Roboto"/>
                <a:cs typeface="Roboto"/>
              </a:rPr>
              <a:t>recursive</a:t>
            </a:r>
            <a:r>
              <a:rPr sz="2800" spc="-25" dirty="0">
                <a:latin typeface="Roboto"/>
                <a:cs typeface="Roboto"/>
              </a:rPr>
              <a:t> </a:t>
            </a:r>
            <a:r>
              <a:rPr sz="2800" spc="-60" dirty="0">
                <a:latin typeface="Roboto"/>
                <a:cs typeface="Roboto"/>
              </a:rPr>
              <a:t>feature </a:t>
            </a:r>
            <a:r>
              <a:rPr sz="2800" spc="-70" dirty="0">
                <a:latin typeface="Roboto"/>
                <a:cs typeface="Roboto"/>
              </a:rPr>
              <a:t>elimination.</a:t>
            </a:r>
            <a:endParaRPr sz="2800">
              <a:latin typeface="Roboto"/>
              <a:cs typeface="Roboto"/>
            </a:endParaRPr>
          </a:p>
          <a:p>
            <a:pPr marL="12700" marR="5080">
              <a:lnSpc>
                <a:spcPct val="116100"/>
              </a:lnSpc>
            </a:pPr>
            <a:r>
              <a:rPr sz="2800" spc="-185" dirty="0">
                <a:latin typeface="Roboto"/>
                <a:cs typeface="Roboto"/>
              </a:rPr>
              <a:t>With</a:t>
            </a:r>
            <a:r>
              <a:rPr sz="2800" spc="-25" dirty="0">
                <a:latin typeface="Roboto"/>
                <a:cs typeface="Roboto"/>
              </a:rPr>
              <a:t> </a:t>
            </a:r>
            <a:r>
              <a:rPr sz="2800" spc="-180" dirty="0">
                <a:latin typeface="Roboto"/>
                <a:cs typeface="Roboto"/>
              </a:rPr>
              <a:t>the</a:t>
            </a:r>
            <a:r>
              <a:rPr sz="2800" spc="-25" dirty="0">
                <a:latin typeface="Roboto"/>
                <a:cs typeface="Roboto"/>
              </a:rPr>
              <a:t> </a:t>
            </a:r>
            <a:r>
              <a:rPr sz="2800" spc="-180" dirty="0">
                <a:latin typeface="Roboto"/>
                <a:cs typeface="Roboto"/>
              </a:rPr>
              <a:t>help</a:t>
            </a:r>
            <a:r>
              <a:rPr sz="2800" spc="-25" dirty="0">
                <a:latin typeface="Roboto"/>
                <a:cs typeface="Roboto"/>
              </a:rPr>
              <a:t> </a:t>
            </a:r>
            <a:r>
              <a:rPr sz="2800" spc="-125" dirty="0">
                <a:latin typeface="Roboto"/>
                <a:cs typeface="Roboto"/>
              </a:rPr>
              <a:t>of</a:t>
            </a:r>
            <a:r>
              <a:rPr sz="2800" spc="-25" dirty="0">
                <a:latin typeface="Roboto"/>
                <a:cs typeface="Roboto"/>
              </a:rPr>
              <a:t> </a:t>
            </a:r>
            <a:r>
              <a:rPr sz="2800" spc="-185" dirty="0">
                <a:latin typeface="Roboto"/>
                <a:cs typeface="Roboto"/>
              </a:rPr>
              <a:t>RFE,</a:t>
            </a:r>
            <a:r>
              <a:rPr sz="2800" spc="-25" dirty="0">
                <a:latin typeface="Roboto"/>
                <a:cs typeface="Roboto"/>
              </a:rPr>
              <a:t> </a:t>
            </a:r>
            <a:r>
              <a:rPr sz="2800" spc="-180" dirty="0">
                <a:latin typeface="Roboto"/>
                <a:cs typeface="Roboto"/>
              </a:rPr>
              <a:t>the</a:t>
            </a:r>
            <a:r>
              <a:rPr sz="2800" spc="-25" dirty="0">
                <a:latin typeface="Roboto"/>
                <a:cs typeface="Roboto"/>
              </a:rPr>
              <a:t> </a:t>
            </a:r>
            <a:r>
              <a:rPr sz="2800" spc="-185" dirty="0">
                <a:latin typeface="Roboto"/>
                <a:cs typeface="Roboto"/>
              </a:rPr>
              <a:t>top</a:t>
            </a:r>
            <a:r>
              <a:rPr sz="2800" spc="-25" dirty="0">
                <a:latin typeface="Roboto"/>
                <a:cs typeface="Roboto"/>
              </a:rPr>
              <a:t> </a:t>
            </a:r>
            <a:r>
              <a:rPr sz="2800" spc="-215" dirty="0">
                <a:latin typeface="Roboto"/>
                <a:cs typeface="Roboto"/>
              </a:rPr>
              <a:t>25</a:t>
            </a:r>
            <a:r>
              <a:rPr sz="2800" spc="-25" dirty="0">
                <a:latin typeface="Roboto"/>
                <a:cs typeface="Roboto"/>
              </a:rPr>
              <a:t> </a:t>
            </a:r>
            <a:r>
              <a:rPr sz="2800" spc="-165" dirty="0">
                <a:latin typeface="Roboto"/>
                <a:cs typeface="Roboto"/>
              </a:rPr>
              <a:t>features</a:t>
            </a:r>
            <a:r>
              <a:rPr sz="2800" spc="-25" dirty="0">
                <a:latin typeface="Roboto"/>
                <a:cs typeface="Roboto"/>
              </a:rPr>
              <a:t> </a:t>
            </a:r>
            <a:r>
              <a:rPr sz="2800" spc="-200" dirty="0">
                <a:latin typeface="Roboto"/>
                <a:cs typeface="Roboto"/>
              </a:rPr>
              <a:t>were</a:t>
            </a:r>
            <a:r>
              <a:rPr sz="2800" spc="-25" dirty="0">
                <a:latin typeface="Roboto"/>
                <a:cs typeface="Roboto"/>
              </a:rPr>
              <a:t> </a:t>
            </a:r>
            <a:r>
              <a:rPr sz="2800" spc="-150" dirty="0">
                <a:latin typeface="Roboto"/>
                <a:cs typeface="Roboto"/>
              </a:rPr>
              <a:t>selected.</a:t>
            </a:r>
            <a:r>
              <a:rPr sz="2800" spc="-25" dirty="0">
                <a:latin typeface="Roboto"/>
                <a:cs typeface="Roboto"/>
              </a:rPr>
              <a:t> </a:t>
            </a:r>
            <a:r>
              <a:rPr sz="2800" spc="-250" dirty="0">
                <a:latin typeface="Roboto"/>
                <a:cs typeface="Roboto"/>
              </a:rPr>
              <a:t>Among</a:t>
            </a:r>
            <a:r>
              <a:rPr sz="2800" spc="-25" dirty="0">
                <a:latin typeface="Roboto"/>
                <a:cs typeface="Roboto"/>
              </a:rPr>
              <a:t> </a:t>
            </a:r>
            <a:r>
              <a:rPr sz="2800" spc="-190" dirty="0">
                <a:latin typeface="Roboto"/>
                <a:cs typeface="Roboto"/>
              </a:rPr>
              <a:t>those</a:t>
            </a:r>
            <a:r>
              <a:rPr sz="2800" spc="-25" dirty="0">
                <a:latin typeface="Roboto"/>
                <a:cs typeface="Roboto"/>
              </a:rPr>
              <a:t> </a:t>
            </a:r>
            <a:r>
              <a:rPr sz="2800" spc="-215" dirty="0">
                <a:latin typeface="Roboto"/>
                <a:cs typeface="Roboto"/>
              </a:rPr>
              <a:t>25</a:t>
            </a:r>
            <a:r>
              <a:rPr sz="2800" spc="-25" dirty="0">
                <a:latin typeface="Roboto"/>
                <a:cs typeface="Roboto"/>
              </a:rPr>
              <a:t> </a:t>
            </a:r>
            <a:r>
              <a:rPr sz="2800" spc="-165" dirty="0">
                <a:latin typeface="Roboto"/>
                <a:cs typeface="Roboto"/>
              </a:rPr>
              <a:t>features</a:t>
            </a:r>
            <a:r>
              <a:rPr sz="2800" spc="-25" dirty="0">
                <a:latin typeface="Roboto"/>
                <a:cs typeface="Roboto"/>
              </a:rPr>
              <a:t> </a:t>
            </a:r>
            <a:r>
              <a:rPr sz="2800" spc="-80" dirty="0">
                <a:latin typeface="Roboto"/>
                <a:cs typeface="Roboto"/>
              </a:rPr>
              <a:t>still,</a:t>
            </a:r>
            <a:r>
              <a:rPr sz="2800" spc="-25" dirty="0">
                <a:latin typeface="Roboto"/>
                <a:cs typeface="Roboto"/>
              </a:rPr>
              <a:t> </a:t>
            </a:r>
            <a:r>
              <a:rPr sz="2800" spc="-170" dirty="0">
                <a:latin typeface="Roboto"/>
                <a:cs typeface="Roboto"/>
              </a:rPr>
              <a:t>there</a:t>
            </a:r>
            <a:r>
              <a:rPr sz="2800" spc="-25" dirty="0">
                <a:latin typeface="Roboto"/>
                <a:cs typeface="Roboto"/>
              </a:rPr>
              <a:t> </a:t>
            </a:r>
            <a:r>
              <a:rPr sz="2800" spc="-170" dirty="0">
                <a:latin typeface="Roboto"/>
                <a:cs typeface="Roboto"/>
              </a:rPr>
              <a:t>are</a:t>
            </a:r>
            <a:r>
              <a:rPr sz="2800" spc="-25" dirty="0">
                <a:latin typeface="Roboto"/>
                <a:cs typeface="Roboto"/>
              </a:rPr>
              <a:t> </a:t>
            </a:r>
            <a:r>
              <a:rPr sz="2800" spc="-240" dirty="0">
                <a:latin typeface="Roboto"/>
                <a:cs typeface="Roboto"/>
              </a:rPr>
              <a:t>some</a:t>
            </a:r>
            <a:r>
              <a:rPr sz="2800" spc="-25" dirty="0">
                <a:latin typeface="Roboto"/>
                <a:cs typeface="Roboto"/>
              </a:rPr>
              <a:t> </a:t>
            </a:r>
            <a:r>
              <a:rPr sz="2800" spc="-75" dirty="0">
                <a:latin typeface="Roboto"/>
                <a:cs typeface="Roboto"/>
              </a:rPr>
              <a:t>features </a:t>
            </a:r>
            <a:r>
              <a:rPr sz="2800" spc="-215" dirty="0">
                <a:latin typeface="Roboto"/>
                <a:cs typeface="Roboto"/>
              </a:rPr>
              <a:t>which</a:t>
            </a:r>
            <a:r>
              <a:rPr sz="2800" spc="-35" dirty="0">
                <a:latin typeface="Roboto"/>
                <a:cs typeface="Roboto"/>
              </a:rPr>
              <a:t> </a:t>
            </a:r>
            <a:r>
              <a:rPr sz="2800" spc="-250" dirty="0">
                <a:latin typeface="Roboto"/>
                <a:cs typeface="Roboto"/>
              </a:rPr>
              <a:t>we</a:t>
            </a:r>
            <a:r>
              <a:rPr sz="2800" spc="-30" dirty="0">
                <a:latin typeface="Roboto"/>
                <a:cs typeface="Roboto"/>
              </a:rPr>
              <a:t> </a:t>
            </a:r>
            <a:r>
              <a:rPr sz="2800" spc="-175" dirty="0">
                <a:latin typeface="Roboto"/>
                <a:cs typeface="Roboto"/>
              </a:rPr>
              <a:t>think</a:t>
            </a:r>
            <a:r>
              <a:rPr sz="2800" spc="-30" dirty="0">
                <a:latin typeface="Roboto"/>
                <a:cs typeface="Roboto"/>
              </a:rPr>
              <a:t> </a:t>
            </a:r>
            <a:r>
              <a:rPr sz="2800" spc="-170" dirty="0">
                <a:latin typeface="Roboto"/>
                <a:cs typeface="Roboto"/>
              </a:rPr>
              <a:t>are</a:t>
            </a:r>
            <a:r>
              <a:rPr sz="2800" spc="-30" dirty="0">
                <a:latin typeface="Roboto"/>
                <a:cs typeface="Roboto"/>
              </a:rPr>
              <a:t> </a:t>
            </a:r>
            <a:r>
              <a:rPr sz="2800" spc="-190" dirty="0">
                <a:latin typeface="Roboto"/>
                <a:cs typeface="Roboto"/>
              </a:rPr>
              <a:t>not</a:t>
            </a:r>
            <a:r>
              <a:rPr sz="2800" spc="-30" dirty="0">
                <a:latin typeface="Roboto"/>
                <a:cs typeface="Roboto"/>
              </a:rPr>
              <a:t> </a:t>
            </a:r>
            <a:r>
              <a:rPr sz="2800" spc="-175" dirty="0">
                <a:latin typeface="Roboto"/>
                <a:cs typeface="Roboto"/>
              </a:rPr>
              <a:t>that</a:t>
            </a:r>
            <a:r>
              <a:rPr sz="2800" spc="-30" dirty="0">
                <a:latin typeface="Roboto"/>
                <a:cs typeface="Roboto"/>
              </a:rPr>
              <a:t> </a:t>
            </a:r>
            <a:r>
              <a:rPr sz="2800" spc="-190" dirty="0">
                <a:latin typeface="Roboto"/>
                <a:cs typeface="Roboto"/>
              </a:rPr>
              <a:t>important</a:t>
            </a:r>
            <a:r>
              <a:rPr sz="2800" spc="-30" dirty="0">
                <a:latin typeface="Roboto"/>
                <a:cs typeface="Roboto"/>
              </a:rPr>
              <a:t> </a:t>
            </a:r>
            <a:r>
              <a:rPr sz="2800" spc="-160" dirty="0">
                <a:latin typeface="Roboto"/>
                <a:cs typeface="Roboto"/>
              </a:rPr>
              <a:t>to</a:t>
            </a:r>
            <a:r>
              <a:rPr sz="2800" spc="-30" dirty="0">
                <a:latin typeface="Roboto"/>
                <a:cs typeface="Roboto"/>
              </a:rPr>
              <a:t> </a:t>
            </a:r>
            <a:r>
              <a:rPr sz="2800" spc="-165" dirty="0">
                <a:latin typeface="Roboto"/>
                <a:cs typeface="Roboto"/>
              </a:rPr>
              <a:t>predict</a:t>
            </a:r>
            <a:r>
              <a:rPr sz="2800" spc="-30" dirty="0">
                <a:latin typeface="Roboto"/>
                <a:cs typeface="Roboto"/>
              </a:rPr>
              <a:t> </a:t>
            </a:r>
            <a:r>
              <a:rPr sz="2800" spc="-180" dirty="0">
                <a:latin typeface="Roboto"/>
                <a:cs typeface="Roboto"/>
              </a:rPr>
              <a:t>the</a:t>
            </a:r>
            <a:r>
              <a:rPr sz="2800" spc="-30" dirty="0">
                <a:latin typeface="Roboto"/>
                <a:cs typeface="Roboto"/>
              </a:rPr>
              <a:t> </a:t>
            </a:r>
            <a:r>
              <a:rPr sz="2800" spc="-160" dirty="0">
                <a:latin typeface="Roboto"/>
                <a:cs typeface="Roboto"/>
              </a:rPr>
              <a:t>price</a:t>
            </a:r>
            <a:r>
              <a:rPr sz="2800" spc="-30" dirty="0">
                <a:latin typeface="Roboto"/>
                <a:cs typeface="Roboto"/>
              </a:rPr>
              <a:t> </a:t>
            </a:r>
            <a:r>
              <a:rPr sz="2800" spc="-200" dirty="0">
                <a:latin typeface="Roboto"/>
                <a:cs typeface="Roboto"/>
              </a:rPr>
              <a:t>so</a:t>
            </a:r>
            <a:r>
              <a:rPr sz="2800" spc="-35" dirty="0">
                <a:latin typeface="Roboto"/>
                <a:cs typeface="Roboto"/>
              </a:rPr>
              <a:t> </a:t>
            </a:r>
            <a:r>
              <a:rPr sz="2800" spc="-250" dirty="0">
                <a:latin typeface="Roboto"/>
                <a:cs typeface="Roboto"/>
              </a:rPr>
              <a:t>we</a:t>
            </a:r>
            <a:r>
              <a:rPr sz="2800" spc="-30" dirty="0">
                <a:latin typeface="Roboto"/>
                <a:cs typeface="Roboto"/>
              </a:rPr>
              <a:t> </a:t>
            </a:r>
            <a:r>
              <a:rPr sz="2800" spc="-195" dirty="0">
                <a:latin typeface="Roboto"/>
                <a:cs typeface="Roboto"/>
              </a:rPr>
              <a:t>drop</a:t>
            </a:r>
            <a:r>
              <a:rPr sz="2800" spc="-30" dirty="0">
                <a:latin typeface="Roboto"/>
                <a:cs typeface="Roboto"/>
              </a:rPr>
              <a:t> </a:t>
            </a:r>
            <a:r>
              <a:rPr sz="2800" spc="-229" dirty="0">
                <a:latin typeface="Roboto"/>
                <a:cs typeface="Roboto"/>
              </a:rPr>
              <a:t>them</a:t>
            </a:r>
            <a:r>
              <a:rPr sz="2800" spc="-30" dirty="0">
                <a:latin typeface="Roboto"/>
                <a:cs typeface="Roboto"/>
              </a:rPr>
              <a:t> </a:t>
            </a:r>
            <a:r>
              <a:rPr sz="2800" spc="-225" dirty="0">
                <a:latin typeface="Roboto"/>
                <a:cs typeface="Roboto"/>
              </a:rPr>
              <a:t>and</a:t>
            </a:r>
            <a:r>
              <a:rPr sz="2800" spc="-30" dirty="0">
                <a:latin typeface="Roboto"/>
                <a:cs typeface="Roboto"/>
              </a:rPr>
              <a:t> </a:t>
            </a:r>
            <a:r>
              <a:rPr sz="2800" spc="-90" dirty="0">
                <a:latin typeface="Roboto"/>
                <a:cs typeface="Roboto"/>
              </a:rPr>
              <a:t>left</a:t>
            </a:r>
            <a:r>
              <a:rPr sz="2800" spc="-30" dirty="0">
                <a:latin typeface="Roboto"/>
                <a:cs typeface="Roboto"/>
              </a:rPr>
              <a:t> </a:t>
            </a:r>
            <a:r>
              <a:rPr sz="2800" spc="-190" dirty="0">
                <a:latin typeface="Roboto"/>
                <a:cs typeface="Roboto"/>
              </a:rPr>
              <a:t>with</a:t>
            </a:r>
            <a:r>
              <a:rPr sz="2800" spc="-30" dirty="0">
                <a:latin typeface="Roboto"/>
                <a:cs typeface="Roboto"/>
              </a:rPr>
              <a:t> </a:t>
            </a:r>
            <a:r>
              <a:rPr sz="2800" spc="-210" dirty="0">
                <a:latin typeface="Roboto"/>
                <a:cs typeface="Roboto"/>
              </a:rPr>
              <a:t>8</a:t>
            </a:r>
            <a:r>
              <a:rPr sz="2800" spc="-30" dirty="0">
                <a:latin typeface="Roboto"/>
                <a:cs typeface="Roboto"/>
              </a:rPr>
              <a:t> </a:t>
            </a:r>
            <a:r>
              <a:rPr sz="2800" spc="-190" dirty="0">
                <a:latin typeface="Roboto"/>
                <a:cs typeface="Roboto"/>
              </a:rPr>
              <a:t>important</a:t>
            </a:r>
            <a:r>
              <a:rPr sz="2800" spc="-30" dirty="0">
                <a:latin typeface="Roboto"/>
                <a:cs typeface="Roboto"/>
              </a:rPr>
              <a:t> </a:t>
            </a:r>
            <a:r>
              <a:rPr sz="2800" spc="-10" dirty="0">
                <a:latin typeface="Roboto"/>
                <a:cs typeface="Roboto"/>
              </a:rPr>
              <a:t>columns.</a:t>
            </a:r>
            <a:endParaRPr sz="2800">
              <a:latin typeface="Roboto"/>
              <a:cs typeface="Roboto"/>
            </a:endParaRPr>
          </a:p>
          <a:p>
            <a:pPr marL="12700" marR="668655">
              <a:lnSpc>
                <a:spcPct val="116100"/>
              </a:lnSpc>
            </a:pPr>
            <a:r>
              <a:rPr sz="2800" spc="-235" dirty="0">
                <a:latin typeface="Roboto"/>
                <a:cs typeface="Roboto"/>
              </a:rPr>
              <a:t>We</a:t>
            </a:r>
            <a:r>
              <a:rPr sz="2800" spc="-15" dirty="0">
                <a:latin typeface="Roboto"/>
                <a:cs typeface="Roboto"/>
              </a:rPr>
              <a:t> </a:t>
            </a:r>
            <a:r>
              <a:rPr sz="2800" spc="-204" dirty="0">
                <a:latin typeface="Roboto"/>
                <a:cs typeface="Roboto"/>
              </a:rPr>
              <a:t>apply</a:t>
            </a:r>
            <a:r>
              <a:rPr sz="2800" spc="-15" dirty="0">
                <a:latin typeface="Roboto"/>
                <a:cs typeface="Roboto"/>
              </a:rPr>
              <a:t> </a:t>
            </a:r>
            <a:r>
              <a:rPr sz="2800" spc="-160" dirty="0">
                <a:latin typeface="Roboto"/>
                <a:cs typeface="Roboto"/>
              </a:rPr>
              <a:t>four</a:t>
            </a:r>
            <a:r>
              <a:rPr sz="2800" spc="-15" dirty="0">
                <a:latin typeface="Roboto"/>
                <a:cs typeface="Roboto"/>
              </a:rPr>
              <a:t> </a:t>
            </a:r>
            <a:r>
              <a:rPr sz="2800" spc="-140" dirty="0">
                <a:latin typeface="Roboto"/>
                <a:cs typeface="Roboto"/>
              </a:rPr>
              <a:t>different</a:t>
            </a:r>
            <a:r>
              <a:rPr sz="2800" spc="-15" dirty="0">
                <a:latin typeface="Roboto"/>
                <a:cs typeface="Roboto"/>
              </a:rPr>
              <a:t> </a:t>
            </a:r>
            <a:r>
              <a:rPr sz="2800" spc="-204" dirty="0">
                <a:latin typeface="Roboto"/>
                <a:cs typeface="Roboto"/>
              </a:rPr>
              <a:t>models</a:t>
            </a:r>
            <a:r>
              <a:rPr sz="2800" spc="-15" dirty="0">
                <a:latin typeface="Roboto"/>
                <a:cs typeface="Roboto"/>
              </a:rPr>
              <a:t> </a:t>
            </a:r>
            <a:r>
              <a:rPr sz="2800" spc="-225" dirty="0">
                <a:latin typeface="Roboto"/>
                <a:cs typeface="Roboto"/>
              </a:rPr>
              <a:t>on</a:t>
            </a:r>
            <a:r>
              <a:rPr sz="2800" spc="-15" dirty="0">
                <a:latin typeface="Roboto"/>
                <a:cs typeface="Roboto"/>
              </a:rPr>
              <a:t> </a:t>
            </a:r>
            <a:r>
              <a:rPr sz="2800" spc="-195" dirty="0">
                <a:latin typeface="Roboto"/>
                <a:cs typeface="Roboto"/>
              </a:rPr>
              <a:t>our</a:t>
            </a:r>
            <a:r>
              <a:rPr sz="2800" spc="-15" dirty="0">
                <a:latin typeface="Roboto"/>
                <a:cs typeface="Roboto"/>
              </a:rPr>
              <a:t> </a:t>
            </a:r>
            <a:r>
              <a:rPr sz="2800" spc="-195" dirty="0">
                <a:latin typeface="Roboto"/>
                <a:cs typeface="Roboto"/>
              </a:rPr>
              <a:t>remaining</a:t>
            </a:r>
            <a:r>
              <a:rPr sz="2800" spc="-15" dirty="0">
                <a:latin typeface="Roboto"/>
                <a:cs typeface="Roboto"/>
              </a:rPr>
              <a:t> </a:t>
            </a:r>
            <a:r>
              <a:rPr sz="2800" spc="-180" dirty="0">
                <a:latin typeface="Roboto"/>
                <a:cs typeface="Roboto"/>
              </a:rPr>
              <a:t>dataset</a:t>
            </a:r>
            <a:r>
              <a:rPr sz="2800" spc="-15" dirty="0">
                <a:latin typeface="Roboto"/>
                <a:cs typeface="Roboto"/>
              </a:rPr>
              <a:t> </a:t>
            </a:r>
            <a:r>
              <a:rPr sz="2800" spc="-254" dirty="0">
                <a:latin typeface="Roboto"/>
                <a:cs typeface="Roboto"/>
              </a:rPr>
              <a:t>among</a:t>
            </a:r>
            <a:r>
              <a:rPr sz="2800" spc="-15" dirty="0">
                <a:latin typeface="Roboto"/>
                <a:cs typeface="Roboto"/>
              </a:rPr>
              <a:t> </a:t>
            </a:r>
            <a:r>
              <a:rPr sz="2800" spc="-215" dirty="0">
                <a:latin typeface="Roboto"/>
                <a:cs typeface="Roboto"/>
              </a:rPr>
              <a:t>which</a:t>
            </a:r>
            <a:r>
              <a:rPr sz="2800" spc="-15" dirty="0">
                <a:latin typeface="Roboto"/>
                <a:cs typeface="Roboto"/>
              </a:rPr>
              <a:t> </a:t>
            </a:r>
            <a:r>
              <a:rPr sz="2800" spc="-185" dirty="0">
                <a:latin typeface="Roboto"/>
                <a:cs typeface="Roboto"/>
              </a:rPr>
              <a:t>Decision</a:t>
            </a:r>
            <a:r>
              <a:rPr sz="2800" spc="-15" dirty="0">
                <a:latin typeface="Roboto"/>
                <a:cs typeface="Roboto"/>
              </a:rPr>
              <a:t> </a:t>
            </a:r>
            <a:r>
              <a:rPr sz="2800" spc="-145" dirty="0">
                <a:latin typeface="Roboto"/>
                <a:cs typeface="Roboto"/>
              </a:rPr>
              <a:t>Tree,</a:t>
            </a:r>
            <a:r>
              <a:rPr sz="2800" spc="-15" dirty="0">
                <a:latin typeface="Roboto"/>
                <a:cs typeface="Roboto"/>
              </a:rPr>
              <a:t> </a:t>
            </a:r>
            <a:r>
              <a:rPr sz="2800" spc="-260" dirty="0">
                <a:latin typeface="Roboto"/>
                <a:cs typeface="Roboto"/>
              </a:rPr>
              <a:t>Random</a:t>
            </a:r>
            <a:r>
              <a:rPr sz="2800" spc="-15" dirty="0">
                <a:latin typeface="Roboto"/>
                <a:cs typeface="Roboto"/>
              </a:rPr>
              <a:t> </a:t>
            </a:r>
            <a:r>
              <a:rPr sz="2800" spc="-155" dirty="0">
                <a:latin typeface="Roboto"/>
                <a:cs typeface="Roboto"/>
              </a:rPr>
              <a:t>Forest,</a:t>
            </a:r>
            <a:r>
              <a:rPr sz="2800" spc="-15" dirty="0">
                <a:latin typeface="Roboto"/>
                <a:cs typeface="Roboto"/>
              </a:rPr>
              <a:t> </a:t>
            </a:r>
            <a:r>
              <a:rPr sz="2800" spc="-25" dirty="0">
                <a:latin typeface="Roboto"/>
                <a:cs typeface="Roboto"/>
              </a:rPr>
              <a:t>and </a:t>
            </a:r>
            <a:r>
              <a:rPr sz="2800" spc="-180" dirty="0">
                <a:latin typeface="Roboto"/>
                <a:cs typeface="Roboto"/>
              </a:rPr>
              <a:t>Gradient</a:t>
            </a:r>
            <a:r>
              <a:rPr sz="2800" spc="-20" dirty="0">
                <a:latin typeface="Roboto"/>
                <a:cs typeface="Roboto"/>
              </a:rPr>
              <a:t> </a:t>
            </a:r>
            <a:r>
              <a:rPr sz="2800" spc="-195" dirty="0">
                <a:latin typeface="Roboto"/>
                <a:cs typeface="Roboto"/>
              </a:rPr>
              <a:t>Boosting</a:t>
            </a:r>
            <a:r>
              <a:rPr sz="2800" spc="-15" dirty="0">
                <a:latin typeface="Roboto"/>
                <a:cs typeface="Roboto"/>
              </a:rPr>
              <a:t> </a:t>
            </a:r>
            <a:r>
              <a:rPr sz="2800" spc="-195" dirty="0">
                <a:latin typeface="Roboto"/>
                <a:cs typeface="Roboto"/>
              </a:rPr>
              <a:t>Regressor</a:t>
            </a:r>
            <a:r>
              <a:rPr sz="2800" spc="-20" dirty="0">
                <a:latin typeface="Roboto"/>
                <a:cs typeface="Roboto"/>
              </a:rPr>
              <a:t> </a:t>
            </a:r>
            <a:r>
              <a:rPr sz="2800" spc="-195" dirty="0">
                <a:latin typeface="Roboto"/>
                <a:cs typeface="Roboto"/>
              </a:rPr>
              <a:t>prove</a:t>
            </a:r>
            <a:r>
              <a:rPr sz="2800" spc="-15" dirty="0">
                <a:latin typeface="Roboto"/>
                <a:cs typeface="Roboto"/>
              </a:rPr>
              <a:t> </a:t>
            </a:r>
            <a:r>
              <a:rPr sz="2800" spc="-185" dirty="0">
                <a:latin typeface="Roboto"/>
                <a:cs typeface="Roboto"/>
              </a:rPr>
              <a:t>best</a:t>
            </a:r>
            <a:r>
              <a:rPr sz="2800" spc="-20" dirty="0">
                <a:latin typeface="Roboto"/>
                <a:cs typeface="Roboto"/>
              </a:rPr>
              <a:t> </a:t>
            </a:r>
            <a:r>
              <a:rPr sz="2800" spc="-190" dirty="0">
                <a:latin typeface="Roboto"/>
                <a:cs typeface="Roboto"/>
              </a:rPr>
              <a:t>with</a:t>
            </a:r>
            <a:r>
              <a:rPr sz="2800" spc="-15" dirty="0">
                <a:latin typeface="Roboto"/>
                <a:cs typeface="Roboto"/>
              </a:rPr>
              <a:t> </a:t>
            </a:r>
            <a:r>
              <a:rPr sz="2800" spc="-235" dirty="0">
                <a:latin typeface="Roboto"/>
                <a:cs typeface="Roboto"/>
              </a:rPr>
              <a:t>96%+</a:t>
            </a:r>
            <a:r>
              <a:rPr sz="2800" spc="-20" dirty="0">
                <a:latin typeface="Roboto"/>
                <a:cs typeface="Roboto"/>
              </a:rPr>
              <a:t> </a:t>
            </a:r>
            <a:r>
              <a:rPr sz="2800" spc="-204" dirty="0">
                <a:latin typeface="Roboto"/>
                <a:cs typeface="Roboto"/>
              </a:rPr>
              <a:t>accuracy</a:t>
            </a:r>
            <a:r>
              <a:rPr sz="2800" spc="-15" dirty="0">
                <a:latin typeface="Roboto"/>
                <a:cs typeface="Roboto"/>
              </a:rPr>
              <a:t> </a:t>
            </a:r>
            <a:r>
              <a:rPr sz="2800" spc="-225" dirty="0">
                <a:latin typeface="Roboto"/>
                <a:cs typeface="Roboto"/>
              </a:rPr>
              <a:t>on</a:t>
            </a:r>
            <a:r>
              <a:rPr sz="2800" spc="-15" dirty="0">
                <a:latin typeface="Roboto"/>
                <a:cs typeface="Roboto"/>
              </a:rPr>
              <a:t> </a:t>
            </a:r>
            <a:r>
              <a:rPr sz="2800" spc="-165" dirty="0">
                <a:latin typeface="Roboto"/>
                <a:cs typeface="Roboto"/>
              </a:rPr>
              <a:t>training</a:t>
            </a:r>
            <a:r>
              <a:rPr sz="2800" spc="-20" dirty="0">
                <a:latin typeface="Roboto"/>
                <a:cs typeface="Roboto"/>
              </a:rPr>
              <a:t> </a:t>
            </a:r>
            <a:r>
              <a:rPr sz="2800" spc="-125" dirty="0">
                <a:latin typeface="Roboto"/>
                <a:cs typeface="Roboto"/>
              </a:rPr>
              <a:t>for</a:t>
            </a:r>
            <a:r>
              <a:rPr sz="2800" spc="-15" dirty="0">
                <a:latin typeface="Roboto"/>
                <a:cs typeface="Roboto"/>
              </a:rPr>
              <a:t> </a:t>
            </a:r>
            <a:r>
              <a:rPr sz="2800" spc="-195" dirty="0">
                <a:latin typeface="Roboto"/>
                <a:cs typeface="Roboto"/>
              </a:rPr>
              <a:t>our</a:t>
            </a:r>
            <a:r>
              <a:rPr sz="2800" spc="-20" dirty="0">
                <a:latin typeface="Roboto"/>
                <a:cs typeface="Roboto"/>
              </a:rPr>
              <a:t> </a:t>
            </a:r>
            <a:r>
              <a:rPr sz="2800" spc="-10" dirty="0">
                <a:latin typeface="Roboto"/>
                <a:cs typeface="Roboto"/>
              </a:rPr>
              <a:t>model.</a:t>
            </a:r>
            <a:endParaRPr sz="2800">
              <a:latin typeface="Roboto"/>
              <a:cs typeface="Roboto"/>
            </a:endParaRPr>
          </a:p>
          <a:p>
            <a:pPr marL="12700" marR="306705">
              <a:lnSpc>
                <a:spcPct val="116100"/>
              </a:lnSpc>
            </a:pPr>
            <a:r>
              <a:rPr sz="2800" spc="-185" dirty="0">
                <a:latin typeface="Roboto"/>
                <a:cs typeface="Roboto"/>
              </a:rPr>
              <a:t>This</a:t>
            </a:r>
            <a:r>
              <a:rPr sz="2800" spc="-25" dirty="0">
                <a:latin typeface="Roboto"/>
                <a:cs typeface="Roboto"/>
              </a:rPr>
              <a:t> </a:t>
            </a:r>
            <a:r>
              <a:rPr sz="2800" spc="-245" dirty="0">
                <a:latin typeface="Roboto"/>
                <a:cs typeface="Roboto"/>
              </a:rPr>
              <a:t>means</a:t>
            </a:r>
            <a:r>
              <a:rPr sz="2800" spc="-20" dirty="0">
                <a:latin typeface="Roboto"/>
                <a:cs typeface="Roboto"/>
              </a:rPr>
              <a:t> </a:t>
            </a:r>
            <a:r>
              <a:rPr sz="2800" spc="-180" dirty="0">
                <a:latin typeface="Roboto"/>
                <a:cs typeface="Roboto"/>
              </a:rPr>
              <a:t>the</a:t>
            </a:r>
            <a:r>
              <a:rPr sz="2800" spc="-25" dirty="0">
                <a:latin typeface="Roboto"/>
                <a:cs typeface="Roboto"/>
              </a:rPr>
              <a:t> </a:t>
            </a:r>
            <a:r>
              <a:rPr sz="2800" spc="-160" dirty="0">
                <a:latin typeface="Roboto"/>
                <a:cs typeface="Roboto"/>
              </a:rPr>
              <a:t>predictive</a:t>
            </a:r>
            <a:r>
              <a:rPr sz="2800" spc="-20" dirty="0">
                <a:latin typeface="Roboto"/>
                <a:cs typeface="Roboto"/>
              </a:rPr>
              <a:t> </a:t>
            </a:r>
            <a:r>
              <a:rPr sz="2800" spc="-215" dirty="0">
                <a:latin typeface="Roboto"/>
                <a:cs typeface="Roboto"/>
              </a:rPr>
              <a:t>power</a:t>
            </a:r>
            <a:r>
              <a:rPr sz="2800" spc="-20" dirty="0">
                <a:latin typeface="Roboto"/>
                <a:cs typeface="Roboto"/>
              </a:rPr>
              <a:t> </a:t>
            </a:r>
            <a:r>
              <a:rPr sz="2800" spc="-125" dirty="0">
                <a:latin typeface="Roboto"/>
                <a:cs typeface="Roboto"/>
              </a:rPr>
              <a:t>of</a:t>
            </a:r>
            <a:r>
              <a:rPr sz="2800" spc="-25" dirty="0">
                <a:latin typeface="Roboto"/>
                <a:cs typeface="Roboto"/>
              </a:rPr>
              <a:t> </a:t>
            </a:r>
            <a:r>
              <a:rPr sz="2800" spc="-110" dirty="0">
                <a:latin typeface="Roboto"/>
                <a:cs typeface="Roboto"/>
              </a:rPr>
              <a:t>all</a:t>
            </a:r>
            <a:r>
              <a:rPr sz="2800" spc="-20" dirty="0">
                <a:latin typeface="Roboto"/>
                <a:cs typeface="Roboto"/>
              </a:rPr>
              <a:t> </a:t>
            </a:r>
            <a:r>
              <a:rPr sz="2800" spc="-185" dirty="0">
                <a:latin typeface="Roboto"/>
                <a:cs typeface="Roboto"/>
              </a:rPr>
              <a:t>these</a:t>
            </a:r>
            <a:r>
              <a:rPr sz="2800" spc="-20" dirty="0">
                <a:latin typeface="Roboto"/>
                <a:cs typeface="Roboto"/>
              </a:rPr>
              <a:t> </a:t>
            </a:r>
            <a:r>
              <a:rPr sz="2800" spc="-170" dirty="0">
                <a:latin typeface="Roboto"/>
                <a:cs typeface="Roboto"/>
              </a:rPr>
              <a:t>three</a:t>
            </a:r>
            <a:r>
              <a:rPr sz="2800" spc="-25" dirty="0">
                <a:latin typeface="Roboto"/>
                <a:cs typeface="Roboto"/>
              </a:rPr>
              <a:t> </a:t>
            </a:r>
            <a:r>
              <a:rPr sz="2800" spc="-185" dirty="0">
                <a:latin typeface="Roboto"/>
                <a:cs typeface="Roboto"/>
              </a:rPr>
              <a:t>algorithms</a:t>
            </a:r>
            <a:r>
              <a:rPr sz="2800" spc="-20" dirty="0">
                <a:latin typeface="Roboto"/>
                <a:cs typeface="Roboto"/>
              </a:rPr>
              <a:t> </a:t>
            </a:r>
            <a:r>
              <a:rPr sz="2800" spc="-160" dirty="0">
                <a:latin typeface="Roboto"/>
                <a:cs typeface="Roboto"/>
              </a:rPr>
              <a:t>in</a:t>
            </a:r>
            <a:r>
              <a:rPr sz="2800" spc="-25" dirty="0">
                <a:latin typeface="Roboto"/>
                <a:cs typeface="Roboto"/>
              </a:rPr>
              <a:t> </a:t>
            </a:r>
            <a:r>
              <a:rPr sz="2800" spc="-160" dirty="0">
                <a:latin typeface="Roboto"/>
                <a:cs typeface="Roboto"/>
              </a:rPr>
              <a:t>this</a:t>
            </a:r>
            <a:r>
              <a:rPr sz="2800" spc="-20" dirty="0">
                <a:latin typeface="Roboto"/>
                <a:cs typeface="Roboto"/>
              </a:rPr>
              <a:t> </a:t>
            </a:r>
            <a:r>
              <a:rPr sz="2800" spc="-180" dirty="0">
                <a:latin typeface="Roboto"/>
                <a:cs typeface="Roboto"/>
              </a:rPr>
              <a:t>dataset</a:t>
            </a:r>
            <a:r>
              <a:rPr sz="2800" spc="-20" dirty="0">
                <a:latin typeface="Roboto"/>
                <a:cs typeface="Roboto"/>
              </a:rPr>
              <a:t> </a:t>
            </a:r>
            <a:r>
              <a:rPr sz="2800" spc="-190" dirty="0">
                <a:latin typeface="Roboto"/>
                <a:cs typeface="Roboto"/>
              </a:rPr>
              <a:t>with</a:t>
            </a:r>
            <a:r>
              <a:rPr sz="2800" spc="-25" dirty="0">
                <a:latin typeface="Roboto"/>
                <a:cs typeface="Roboto"/>
              </a:rPr>
              <a:t> </a:t>
            </a:r>
            <a:r>
              <a:rPr sz="2800" spc="-180" dirty="0">
                <a:latin typeface="Roboto"/>
                <a:cs typeface="Roboto"/>
              </a:rPr>
              <a:t>the</a:t>
            </a:r>
            <a:r>
              <a:rPr sz="2800" spc="-20" dirty="0">
                <a:latin typeface="Roboto"/>
                <a:cs typeface="Roboto"/>
              </a:rPr>
              <a:t> </a:t>
            </a:r>
            <a:r>
              <a:rPr sz="2800" spc="-210" dirty="0">
                <a:latin typeface="Roboto"/>
                <a:cs typeface="Roboto"/>
              </a:rPr>
              <a:t>chosen</a:t>
            </a:r>
            <a:r>
              <a:rPr sz="2800" spc="-20" dirty="0">
                <a:latin typeface="Roboto"/>
                <a:cs typeface="Roboto"/>
              </a:rPr>
              <a:t> </a:t>
            </a:r>
            <a:r>
              <a:rPr sz="2800" spc="-165" dirty="0">
                <a:latin typeface="Roboto"/>
                <a:cs typeface="Roboto"/>
              </a:rPr>
              <a:t>features</a:t>
            </a:r>
            <a:r>
              <a:rPr sz="2800" spc="-25" dirty="0">
                <a:latin typeface="Roboto"/>
                <a:cs typeface="Roboto"/>
              </a:rPr>
              <a:t> </a:t>
            </a:r>
            <a:r>
              <a:rPr sz="2800" spc="-130" dirty="0">
                <a:latin typeface="Roboto"/>
                <a:cs typeface="Roboto"/>
              </a:rPr>
              <a:t>is</a:t>
            </a:r>
            <a:r>
              <a:rPr sz="2800" spc="-20" dirty="0">
                <a:latin typeface="Roboto"/>
                <a:cs typeface="Roboto"/>
              </a:rPr>
              <a:t> </a:t>
            </a:r>
            <a:r>
              <a:rPr sz="2800" spc="-35" dirty="0">
                <a:latin typeface="Roboto"/>
                <a:cs typeface="Roboto"/>
              </a:rPr>
              <a:t>very </a:t>
            </a:r>
            <a:r>
              <a:rPr sz="2800" spc="-200" dirty="0">
                <a:latin typeface="Roboto"/>
                <a:cs typeface="Roboto"/>
              </a:rPr>
              <a:t>high</a:t>
            </a:r>
            <a:r>
              <a:rPr sz="2800" spc="-30" dirty="0">
                <a:latin typeface="Roboto"/>
                <a:cs typeface="Roboto"/>
              </a:rPr>
              <a:t> </a:t>
            </a:r>
            <a:r>
              <a:rPr sz="2800" spc="-200" dirty="0">
                <a:latin typeface="Roboto"/>
                <a:cs typeface="Roboto"/>
              </a:rPr>
              <a:t>but</a:t>
            </a:r>
            <a:r>
              <a:rPr sz="2800" spc="-30" dirty="0">
                <a:latin typeface="Roboto"/>
                <a:cs typeface="Roboto"/>
              </a:rPr>
              <a:t> </a:t>
            </a:r>
            <a:r>
              <a:rPr sz="2800" spc="-160" dirty="0">
                <a:latin typeface="Roboto"/>
                <a:cs typeface="Roboto"/>
              </a:rPr>
              <a:t>in</a:t>
            </a:r>
            <a:r>
              <a:rPr sz="2800" spc="-30" dirty="0">
                <a:latin typeface="Roboto"/>
                <a:cs typeface="Roboto"/>
              </a:rPr>
              <a:t> </a:t>
            </a:r>
            <a:r>
              <a:rPr sz="2800" spc="-180" dirty="0">
                <a:latin typeface="Roboto"/>
                <a:cs typeface="Roboto"/>
              </a:rPr>
              <a:t>the</a:t>
            </a:r>
            <a:r>
              <a:rPr sz="2800" spc="-30" dirty="0">
                <a:latin typeface="Roboto"/>
                <a:cs typeface="Roboto"/>
              </a:rPr>
              <a:t> </a:t>
            </a:r>
            <a:r>
              <a:rPr sz="2800" spc="-165" dirty="0">
                <a:latin typeface="Roboto"/>
                <a:cs typeface="Roboto"/>
              </a:rPr>
              <a:t>end,</a:t>
            </a:r>
            <a:r>
              <a:rPr sz="2800" spc="-30" dirty="0">
                <a:latin typeface="Roboto"/>
                <a:cs typeface="Roboto"/>
              </a:rPr>
              <a:t> </a:t>
            </a:r>
            <a:r>
              <a:rPr sz="2800" spc="-250" dirty="0">
                <a:latin typeface="Roboto"/>
                <a:cs typeface="Roboto"/>
              </a:rPr>
              <a:t>we</a:t>
            </a:r>
            <a:r>
              <a:rPr sz="2800" spc="-30" dirty="0">
                <a:latin typeface="Roboto"/>
                <a:cs typeface="Roboto"/>
              </a:rPr>
              <a:t> </a:t>
            </a:r>
            <a:r>
              <a:rPr sz="2800" spc="-215" dirty="0">
                <a:latin typeface="Roboto"/>
                <a:cs typeface="Roboto"/>
              </a:rPr>
              <a:t>go</a:t>
            </a:r>
            <a:r>
              <a:rPr sz="2800" spc="-25" dirty="0">
                <a:latin typeface="Roboto"/>
                <a:cs typeface="Roboto"/>
              </a:rPr>
              <a:t> </a:t>
            </a:r>
            <a:r>
              <a:rPr sz="2800" spc="-190" dirty="0">
                <a:latin typeface="Roboto"/>
                <a:cs typeface="Roboto"/>
              </a:rPr>
              <a:t>with</a:t>
            </a:r>
            <a:r>
              <a:rPr sz="2800" spc="-30" dirty="0">
                <a:latin typeface="Roboto"/>
                <a:cs typeface="Roboto"/>
              </a:rPr>
              <a:t> </a:t>
            </a:r>
            <a:r>
              <a:rPr sz="2800" spc="-229" dirty="0">
                <a:latin typeface="Roboto"/>
                <a:cs typeface="Roboto"/>
              </a:rPr>
              <a:t>random</a:t>
            </a:r>
            <a:r>
              <a:rPr sz="2800" spc="-30" dirty="0">
                <a:latin typeface="Roboto"/>
                <a:cs typeface="Roboto"/>
              </a:rPr>
              <a:t> </a:t>
            </a:r>
            <a:r>
              <a:rPr sz="2800" spc="-150" dirty="0">
                <a:latin typeface="Roboto"/>
                <a:cs typeface="Roboto"/>
              </a:rPr>
              <a:t>forest</a:t>
            </a:r>
            <a:r>
              <a:rPr sz="2800" spc="-30" dirty="0">
                <a:latin typeface="Roboto"/>
                <a:cs typeface="Roboto"/>
              </a:rPr>
              <a:t> </a:t>
            </a:r>
            <a:r>
              <a:rPr sz="2800" spc="-204" dirty="0">
                <a:latin typeface="Roboto"/>
                <a:cs typeface="Roboto"/>
              </a:rPr>
              <a:t>because</a:t>
            </a:r>
            <a:r>
              <a:rPr sz="2800" spc="-30" dirty="0">
                <a:latin typeface="Roboto"/>
                <a:cs typeface="Roboto"/>
              </a:rPr>
              <a:t> </a:t>
            </a:r>
            <a:r>
              <a:rPr sz="2800" spc="-60" dirty="0">
                <a:latin typeface="Roboto"/>
                <a:cs typeface="Roboto"/>
              </a:rPr>
              <a:t>it</a:t>
            </a:r>
            <a:r>
              <a:rPr sz="2800" spc="-30" dirty="0">
                <a:latin typeface="Roboto"/>
                <a:cs typeface="Roboto"/>
              </a:rPr>
              <a:t> </a:t>
            </a:r>
            <a:r>
              <a:rPr sz="2800" spc="-200" dirty="0">
                <a:latin typeface="Roboto"/>
                <a:cs typeface="Roboto"/>
              </a:rPr>
              <a:t>does</a:t>
            </a:r>
            <a:r>
              <a:rPr sz="2800" spc="-25" dirty="0">
                <a:latin typeface="Roboto"/>
                <a:cs typeface="Roboto"/>
              </a:rPr>
              <a:t> </a:t>
            </a:r>
            <a:r>
              <a:rPr sz="2800" spc="-190" dirty="0">
                <a:latin typeface="Roboto"/>
                <a:cs typeface="Roboto"/>
              </a:rPr>
              <a:t>not</a:t>
            </a:r>
            <a:r>
              <a:rPr sz="2800" spc="-30" dirty="0">
                <a:latin typeface="Roboto"/>
                <a:cs typeface="Roboto"/>
              </a:rPr>
              <a:t> </a:t>
            </a:r>
            <a:r>
              <a:rPr sz="2800" spc="-200" dirty="0">
                <a:latin typeface="Roboto"/>
                <a:cs typeface="Roboto"/>
              </a:rPr>
              <a:t>prone</a:t>
            </a:r>
            <a:r>
              <a:rPr sz="2800" spc="-30" dirty="0">
                <a:latin typeface="Roboto"/>
                <a:cs typeface="Roboto"/>
              </a:rPr>
              <a:t> </a:t>
            </a:r>
            <a:r>
              <a:rPr sz="2800" spc="-160" dirty="0">
                <a:latin typeface="Roboto"/>
                <a:cs typeface="Roboto"/>
              </a:rPr>
              <a:t>to</a:t>
            </a:r>
            <a:r>
              <a:rPr sz="2800" spc="-30" dirty="0">
                <a:latin typeface="Roboto"/>
                <a:cs typeface="Roboto"/>
              </a:rPr>
              <a:t> </a:t>
            </a:r>
            <a:r>
              <a:rPr sz="2800" spc="-150" dirty="0">
                <a:latin typeface="Roboto"/>
                <a:cs typeface="Roboto"/>
              </a:rPr>
              <a:t>overfitting</a:t>
            </a:r>
            <a:r>
              <a:rPr sz="2800" spc="-30" dirty="0">
                <a:latin typeface="Roboto"/>
                <a:cs typeface="Roboto"/>
              </a:rPr>
              <a:t> </a:t>
            </a:r>
            <a:r>
              <a:rPr sz="2800" spc="-225" dirty="0">
                <a:latin typeface="Roboto"/>
                <a:cs typeface="Roboto"/>
              </a:rPr>
              <a:t>and</a:t>
            </a:r>
            <a:r>
              <a:rPr sz="2800" spc="-30" dirty="0">
                <a:latin typeface="Roboto"/>
                <a:cs typeface="Roboto"/>
              </a:rPr>
              <a:t> </a:t>
            </a:r>
            <a:r>
              <a:rPr sz="2800" spc="-190" dirty="0">
                <a:latin typeface="Roboto"/>
                <a:cs typeface="Roboto"/>
              </a:rPr>
              <a:t>design</a:t>
            </a:r>
            <a:r>
              <a:rPr sz="2800" spc="-25" dirty="0">
                <a:latin typeface="Roboto"/>
                <a:cs typeface="Roboto"/>
              </a:rPr>
              <a:t> </a:t>
            </a:r>
            <a:r>
              <a:rPr sz="2800" spc="-204" dirty="0">
                <a:latin typeface="Roboto"/>
                <a:cs typeface="Roboto"/>
              </a:rPr>
              <a:t>a</a:t>
            </a:r>
            <a:r>
              <a:rPr sz="2800" spc="-30" dirty="0">
                <a:latin typeface="Roboto"/>
                <a:cs typeface="Roboto"/>
              </a:rPr>
              <a:t> </a:t>
            </a:r>
            <a:r>
              <a:rPr sz="2800" spc="-10" dirty="0">
                <a:latin typeface="Roboto"/>
                <a:cs typeface="Roboto"/>
              </a:rPr>
              <a:t>function </a:t>
            </a:r>
            <a:r>
              <a:rPr sz="2800" spc="-190" dirty="0">
                <a:latin typeface="Roboto"/>
                <a:cs typeface="Roboto"/>
              </a:rPr>
              <a:t>with</a:t>
            </a:r>
            <a:r>
              <a:rPr sz="2800" spc="-30" dirty="0">
                <a:latin typeface="Roboto"/>
                <a:cs typeface="Roboto"/>
              </a:rPr>
              <a:t> </a:t>
            </a:r>
            <a:r>
              <a:rPr sz="2800" spc="-180" dirty="0">
                <a:latin typeface="Roboto"/>
                <a:cs typeface="Roboto"/>
              </a:rPr>
              <a:t>the</a:t>
            </a:r>
            <a:r>
              <a:rPr sz="2800" spc="-25" dirty="0">
                <a:latin typeface="Roboto"/>
                <a:cs typeface="Roboto"/>
              </a:rPr>
              <a:t> </a:t>
            </a:r>
            <a:r>
              <a:rPr sz="2800" spc="-180" dirty="0">
                <a:latin typeface="Roboto"/>
                <a:cs typeface="Roboto"/>
              </a:rPr>
              <a:t>help</a:t>
            </a:r>
            <a:r>
              <a:rPr sz="2800" spc="-30" dirty="0">
                <a:latin typeface="Roboto"/>
                <a:cs typeface="Roboto"/>
              </a:rPr>
              <a:t> </a:t>
            </a:r>
            <a:r>
              <a:rPr sz="2800" spc="-125" dirty="0">
                <a:latin typeface="Roboto"/>
                <a:cs typeface="Roboto"/>
              </a:rPr>
              <a:t>of</a:t>
            </a:r>
            <a:r>
              <a:rPr sz="2800" spc="-25" dirty="0">
                <a:latin typeface="Roboto"/>
                <a:cs typeface="Roboto"/>
              </a:rPr>
              <a:t> </a:t>
            </a:r>
            <a:r>
              <a:rPr sz="2800" spc="-180" dirty="0">
                <a:latin typeface="Roboto"/>
                <a:cs typeface="Roboto"/>
              </a:rPr>
              <a:t>the</a:t>
            </a:r>
            <a:r>
              <a:rPr sz="2800" spc="-25" dirty="0">
                <a:latin typeface="Roboto"/>
                <a:cs typeface="Roboto"/>
              </a:rPr>
              <a:t> </a:t>
            </a:r>
            <a:r>
              <a:rPr sz="2800" spc="-240" dirty="0">
                <a:latin typeface="Roboto"/>
                <a:cs typeface="Roboto"/>
              </a:rPr>
              <a:t>same</a:t>
            </a:r>
            <a:r>
              <a:rPr sz="2800" spc="-30" dirty="0">
                <a:latin typeface="Roboto"/>
                <a:cs typeface="Roboto"/>
              </a:rPr>
              <a:t> </a:t>
            </a:r>
            <a:r>
              <a:rPr sz="2800" spc="-210" dirty="0">
                <a:latin typeface="Roboto"/>
                <a:cs typeface="Roboto"/>
              </a:rPr>
              <a:t>model</a:t>
            </a:r>
            <a:r>
              <a:rPr sz="2800" spc="-25" dirty="0">
                <a:latin typeface="Roboto"/>
                <a:cs typeface="Roboto"/>
              </a:rPr>
              <a:t> </a:t>
            </a:r>
            <a:r>
              <a:rPr sz="2800" spc="-160" dirty="0">
                <a:latin typeface="Roboto"/>
                <a:cs typeface="Roboto"/>
              </a:rPr>
              <a:t>to</a:t>
            </a:r>
            <a:r>
              <a:rPr sz="2800" spc="-30" dirty="0">
                <a:latin typeface="Roboto"/>
                <a:cs typeface="Roboto"/>
              </a:rPr>
              <a:t> </a:t>
            </a:r>
            <a:r>
              <a:rPr sz="2800" spc="-165" dirty="0">
                <a:latin typeface="Roboto"/>
                <a:cs typeface="Roboto"/>
              </a:rPr>
              <a:t>predict</a:t>
            </a:r>
            <a:r>
              <a:rPr sz="2800" spc="-25" dirty="0">
                <a:latin typeface="Roboto"/>
                <a:cs typeface="Roboto"/>
              </a:rPr>
              <a:t> </a:t>
            </a:r>
            <a:r>
              <a:rPr sz="2800" spc="-180" dirty="0">
                <a:latin typeface="Roboto"/>
                <a:cs typeface="Roboto"/>
              </a:rPr>
              <a:t>the</a:t>
            </a:r>
            <a:r>
              <a:rPr sz="2800" spc="-25" dirty="0">
                <a:latin typeface="Roboto"/>
                <a:cs typeface="Roboto"/>
              </a:rPr>
              <a:t> </a:t>
            </a:r>
            <a:r>
              <a:rPr sz="2800" spc="-10" dirty="0">
                <a:latin typeface="Roboto"/>
                <a:cs typeface="Roboto"/>
              </a:rPr>
              <a:t>price.</a:t>
            </a:r>
            <a:endParaRPr sz="2800">
              <a:latin typeface="Roboto"/>
              <a:cs typeface="Roboto"/>
            </a:endParaRPr>
          </a:p>
        </p:txBody>
      </p:sp>
      <p:pic>
        <p:nvPicPr>
          <p:cNvPr id="4" name="object 4"/>
          <p:cNvPicPr/>
          <p:nvPr/>
        </p:nvPicPr>
        <p:blipFill>
          <a:blip r:embed="rId2" cstate="print"/>
          <a:stretch>
            <a:fillRect/>
          </a:stretch>
        </p:blipFill>
        <p:spPr>
          <a:xfrm>
            <a:off x="1352549" y="2722470"/>
            <a:ext cx="104775" cy="104774"/>
          </a:xfrm>
          <a:prstGeom prst="rect">
            <a:avLst/>
          </a:prstGeom>
        </p:spPr>
      </p:pic>
      <p:pic>
        <p:nvPicPr>
          <p:cNvPr id="5" name="object 5"/>
          <p:cNvPicPr/>
          <p:nvPr/>
        </p:nvPicPr>
        <p:blipFill>
          <a:blip r:embed="rId2" cstate="print"/>
          <a:stretch>
            <a:fillRect/>
          </a:stretch>
        </p:blipFill>
        <p:spPr>
          <a:xfrm>
            <a:off x="1352549" y="3713069"/>
            <a:ext cx="104775" cy="104774"/>
          </a:xfrm>
          <a:prstGeom prst="rect">
            <a:avLst/>
          </a:prstGeom>
        </p:spPr>
      </p:pic>
      <p:pic>
        <p:nvPicPr>
          <p:cNvPr id="6" name="object 6"/>
          <p:cNvPicPr/>
          <p:nvPr/>
        </p:nvPicPr>
        <p:blipFill>
          <a:blip r:embed="rId2" cstate="print"/>
          <a:stretch>
            <a:fillRect/>
          </a:stretch>
        </p:blipFill>
        <p:spPr>
          <a:xfrm>
            <a:off x="1352549" y="4208369"/>
            <a:ext cx="104775" cy="104774"/>
          </a:xfrm>
          <a:prstGeom prst="rect">
            <a:avLst/>
          </a:prstGeom>
        </p:spPr>
      </p:pic>
      <p:pic>
        <p:nvPicPr>
          <p:cNvPr id="7" name="object 7"/>
          <p:cNvPicPr/>
          <p:nvPr/>
        </p:nvPicPr>
        <p:blipFill>
          <a:blip r:embed="rId2" cstate="print"/>
          <a:stretch>
            <a:fillRect/>
          </a:stretch>
        </p:blipFill>
        <p:spPr>
          <a:xfrm>
            <a:off x="1352549" y="5198969"/>
            <a:ext cx="104775" cy="104774"/>
          </a:xfrm>
          <a:prstGeom prst="rect">
            <a:avLst/>
          </a:prstGeom>
        </p:spPr>
      </p:pic>
      <p:pic>
        <p:nvPicPr>
          <p:cNvPr id="8" name="object 8"/>
          <p:cNvPicPr/>
          <p:nvPr/>
        </p:nvPicPr>
        <p:blipFill>
          <a:blip r:embed="rId2" cstate="print"/>
          <a:stretch>
            <a:fillRect/>
          </a:stretch>
        </p:blipFill>
        <p:spPr>
          <a:xfrm>
            <a:off x="1352549" y="6189569"/>
            <a:ext cx="104775" cy="104774"/>
          </a:xfrm>
          <a:prstGeom prst="rect">
            <a:avLst/>
          </a:prstGeom>
        </p:spPr>
      </p:pic>
      <p:pic>
        <p:nvPicPr>
          <p:cNvPr id="9" name="object 9"/>
          <p:cNvPicPr/>
          <p:nvPr/>
        </p:nvPicPr>
        <p:blipFill>
          <a:blip r:embed="rId3" cstate="print"/>
          <a:stretch>
            <a:fillRect/>
          </a:stretch>
        </p:blipFill>
        <p:spPr>
          <a:xfrm>
            <a:off x="1352549" y="7180169"/>
            <a:ext cx="104775" cy="104774"/>
          </a:xfrm>
          <a:prstGeom prst="rect">
            <a:avLst/>
          </a:prstGeom>
        </p:spPr>
      </p:pic>
      <p:pic>
        <p:nvPicPr>
          <p:cNvPr id="10" name="object 10"/>
          <p:cNvPicPr/>
          <p:nvPr/>
        </p:nvPicPr>
        <p:blipFill>
          <a:blip r:embed="rId2" cstate="print"/>
          <a:stretch>
            <a:fillRect/>
          </a:stretch>
        </p:blipFill>
        <p:spPr>
          <a:xfrm>
            <a:off x="1352549" y="8170769"/>
            <a:ext cx="104775" cy="104774"/>
          </a:xfrm>
          <a:prstGeom prst="rect">
            <a:avLst/>
          </a:prstGeom>
        </p:spPr>
      </p:pic>
      <p:sp>
        <p:nvSpPr>
          <p:cNvPr id="11" name="object 11"/>
          <p:cNvSpPr/>
          <p:nvPr/>
        </p:nvSpPr>
        <p:spPr>
          <a:xfrm>
            <a:off x="1028711" y="1555545"/>
            <a:ext cx="16230600" cy="38735"/>
          </a:xfrm>
          <a:custGeom>
            <a:avLst/>
            <a:gdLst/>
            <a:ahLst/>
            <a:cxnLst/>
            <a:rect l="l" t="t" r="r" b="b"/>
            <a:pathLst>
              <a:path w="16230600" h="38734">
                <a:moveTo>
                  <a:pt x="0" y="38508"/>
                </a:moveTo>
                <a:lnTo>
                  <a:pt x="16230593" y="0"/>
                </a:lnTo>
              </a:path>
            </a:pathLst>
          </a:custGeom>
          <a:ln w="9524">
            <a:solidFill>
              <a:srgbClr val="2A2B2F"/>
            </a:solidFill>
          </a:ln>
        </p:spPr>
        <p:txBody>
          <a:bodyPr wrap="square" lIns="0" tIns="0" rIns="0" bIns="0" rtlCol="0"/>
          <a:lstStyle/>
          <a:p>
            <a:endParaRPr/>
          </a:p>
        </p:txBody>
      </p:sp>
      <p:sp>
        <p:nvSpPr>
          <p:cNvPr id="12" name="object 12"/>
          <p:cNvSpPr txBox="1">
            <a:spLocks noGrp="1"/>
          </p:cNvSpPr>
          <p:nvPr>
            <p:ph type="title"/>
          </p:nvPr>
        </p:nvSpPr>
        <p:spPr>
          <a:xfrm>
            <a:off x="7532153" y="734839"/>
            <a:ext cx="3223895" cy="635000"/>
          </a:xfrm>
          <a:prstGeom prst="rect">
            <a:avLst/>
          </a:prstGeom>
        </p:spPr>
        <p:txBody>
          <a:bodyPr vert="horz" wrap="square" lIns="0" tIns="12700" rIns="0" bIns="0" rtlCol="0">
            <a:spAutoFit/>
          </a:bodyPr>
          <a:lstStyle/>
          <a:p>
            <a:pPr marL="12700">
              <a:lnSpc>
                <a:spcPct val="100000"/>
              </a:lnSpc>
              <a:spcBef>
                <a:spcPts val="100"/>
              </a:spcBef>
            </a:pPr>
            <a:r>
              <a:rPr sz="4000" spc="-10" dirty="0">
                <a:latin typeface="Roboto"/>
                <a:cs typeface="Roboto"/>
              </a:rPr>
              <a:t>CONCLUSION</a:t>
            </a:r>
            <a:endParaRPr sz="4000">
              <a:latin typeface="Roboto"/>
              <a:cs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grpSp>
        <p:nvGrpSpPr>
          <p:cNvPr id="3" name="object 3"/>
          <p:cNvGrpSpPr/>
          <p:nvPr/>
        </p:nvGrpSpPr>
        <p:grpSpPr>
          <a:xfrm>
            <a:off x="1425229" y="2587486"/>
            <a:ext cx="5131435" cy="2075814"/>
            <a:chOff x="1425229" y="2587486"/>
            <a:chExt cx="5131435" cy="2075814"/>
          </a:xfrm>
        </p:grpSpPr>
        <p:pic>
          <p:nvPicPr>
            <p:cNvPr id="4" name="object 4"/>
            <p:cNvPicPr/>
            <p:nvPr/>
          </p:nvPicPr>
          <p:blipFill>
            <a:blip r:embed="rId2" cstate="print"/>
            <a:stretch>
              <a:fillRect/>
            </a:stretch>
          </p:blipFill>
          <p:spPr>
            <a:xfrm>
              <a:off x="1656231" y="2675113"/>
              <a:ext cx="4697933" cy="1857263"/>
            </a:xfrm>
            <a:prstGeom prst="rect">
              <a:avLst/>
            </a:prstGeom>
          </p:spPr>
        </p:pic>
        <p:sp>
          <p:nvSpPr>
            <p:cNvPr id="5" name="object 5"/>
            <p:cNvSpPr/>
            <p:nvPr/>
          </p:nvSpPr>
          <p:spPr>
            <a:xfrm>
              <a:off x="1444279" y="2606536"/>
              <a:ext cx="5093335" cy="2037714"/>
            </a:xfrm>
            <a:custGeom>
              <a:avLst/>
              <a:gdLst/>
              <a:ahLst/>
              <a:cxnLst/>
              <a:rect l="l" t="t" r="r" b="b"/>
              <a:pathLst>
                <a:path w="5093334" h="2037714">
                  <a:moveTo>
                    <a:pt x="0" y="0"/>
                  </a:moveTo>
                  <a:lnTo>
                    <a:pt x="0" y="2037159"/>
                  </a:lnTo>
                  <a:lnTo>
                    <a:pt x="5093046" y="2037159"/>
                  </a:lnTo>
                  <a:lnTo>
                    <a:pt x="5093046" y="0"/>
                  </a:lnTo>
                  <a:lnTo>
                    <a:pt x="0" y="0"/>
                  </a:lnTo>
                </a:path>
              </a:pathLst>
            </a:custGeom>
            <a:ln w="38099">
              <a:solidFill>
                <a:srgbClr val="000000"/>
              </a:solidFill>
            </a:ln>
          </p:spPr>
          <p:txBody>
            <a:bodyPr wrap="square" lIns="0" tIns="0" rIns="0" bIns="0" rtlCol="0"/>
            <a:lstStyle/>
            <a:p>
              <a:endParaRPr/>
            </a:p>
          </p:txBody>
        </p:sp>
      </p:grpSp>
      <p:grpSp>
        <p:nvGrpSpPr>
          <p:cNvPr id="6" name="object 6"/>
          <p:cNvGrpSpPr/>
          <p:nvPr/>
        </p:nvGrpSpPr>
        <p:grpSpPr>
          <a:xfrm>
            <a:off x="13229621" y="2587486"/>
            <a:ext cx="3743960" cy="2221230"/>
            <a:chOff x="13229621" y="2587486"/>
            <a:chExt cx="3743960" cy="2221230"/>
          </a:xfrm>
        </p:grpSpPr>
        <p:pic>
          <p:nvPicPr>
            <p:cNvPr id="7" name="object 7"/>
            <p:cNvPicPr/>
            <p:nvPr/>
          </p:nvPicPr>
          <p:blipFill>
            <a:blip r:embed="rId3" cstate="print"/>
            <a:stretch>
              <a:fillRect/>
            </a:stretch>
          </p:blipFill>
          <p:spPr>
            <a:xfrm>
              <a:off x="13260102" y="2617966"/>
              <a:ext cx="3682787" cy="2159918"/>
            </a:xfrm>
            <a:prstGeom prst="rect">
              <a:avLst/>
            </a:prstGeom>
          </p:spPr>
        </p:pic>
        <p:sp>
          <p:nvSpPr>
            <p:cNvPr id="8" name="object 8"/>
            <p:cNvSpPr/>
            <p:nvPr/>
          </p:nvSpPr>
          <p:spPr>
            <a:xfrm>
              <a:off x="13248671" y="2606536"/>
              <a:ext cx="3705860" cy="2183130"/>
            </a:xfrm>
            <a:custGeom>
              <a:avLst/>
              <a:gdLst/>
              <a:ahLst/>
              <a:cxnLst/>
              <a:rect l="l" t="t" r="r" b="b"/>
              <a:pathLst>
                <a:path w="3705859" h="2183129">
                  <a:moveTo>
                    <a:pt x="0" y="0"/>
                  </a:moveTo>
                  <a:lnTo>
                    <a:pt x="0" y="2182713"/>
                  </a:lnTo>
                  <a:lnTo>
                    <a:pt x="3705522" y="2182713"/>
                  </a:lnTo>
                  <a:lnTo>
                    <a:pt x="3705522" y="0"/>
                  </a:lnTo>
                  <a:lnTo>
                    <a:pt x="0" y="0"/>
                  </a:lnTo>
                </a:path>
              </a:pathLst>
            </a:custGeom>
            <a:ln w="38099">
              <a:solidFill>
                <a:srgbClr val="000000"/>
              </a:solidFill>
            </a:ln>
          </p:spPr>
          <p:txBody>
            <a:bodyPr wrap="square" lIns="0" tIns="0" rIns="0" bIns="0" rtlCol="0"/>
            <a:lstStyle/>
            <a:p>
              <a:endParaRPr/>
            </a:p>
          </p:txBody>
        </p:sp>
      </p:grpSp>
      <p:grpSp>
        <p:nvGrpSpPr>
          <p:cNvPr id="9" name="object 9"/>
          <p:cNvGrpSpPr/>
          <p:nvPr/>
        </p:nvGrpSpPr>
        <p:grpSpPr>
          <a:xfrm>
            <a:off x="1425229" y="7076855"/>
            <a:ext cx="6149340" cy="2015489"/>
            <a:chOff x="1425229" y="7076855"/>
            <a:chExt cx="6149340" cy="2015489"/>
          </a:xfrm>
        </p:grpSpPr>
        <p:pic>
          <p:nvPicPr>
            <p:cNvPr id="10" name="object 10"/>
            <p:cNvPicPr/>
            <p:nvPr/>
          </p:nvPicPr>
          <p:blipFill>
            <a:blip r:embed="rId4" cstate="print"/>
            <a:stretch>
              <a:fillRect/>
            </a:stretch>
          </p:blipFill>
          <p:spPr>
            <a:xfrm>
              <a:off x="1455709" y="7107335"/>
              <a:ext cx="6088446" cy="1883436"/>
            </a:xfrm>
            <a:prstGeom prst="rect">
              <a:avLst/>
            </a:prstGeom>
          </p:spPr>
        </p:pic>
        <p:sp>
          <p:nvSpPr>
            <p:cNvPr id="11" name="object 11"/>
            <p:cNvSpPr/>
            <p:nvPr/>
          </p:nvSpPr>
          <p:spPr>
            <a:xfrm>
              <a:off x="1444279" y="7095905"/>
              <a:ext cx="6111240" cy="1977389"/>
            </a:xfrm>
            <a:custGeom>
              <a:avLst/>
              <a:gdLst/>
              <a:ahLst/>
              <a:cxnLst/>
              <a:rect l="l" t="t" r="r" b="b"/>
              <a:pathLst>
                <a:path w="6111240" h="1977390">
                  <a:moveTo>
                    <a:pt x="0" y="0"/>
                  </a:moveTo>
                  <a:lnTo>
                    <a:pt x="0" y="1977330"/>
                  </a:lnTo>
                  <a:lnTo>
                    <a:pt x="6111179" y="1977330"/>
                  </a:lnTo>
                  <a:lnTo>
                    <a:pt x="6111179" y="0"/>
                  </a:lnTo>
                  <a:lnTo>
                    <a:pt x="0" y="0"/>
                  </a:lnTo>
                </a:path>
              </a:pathLst>
            </a:custGeom>
            <a:ln w="38099">
              <a:solidFill>
                <a:srgbClr val="000000"/>
              </a:solidFill>
            </a:ln>
          </p:spPr>
          <p:txBody>
            <a:bodyPr wrap="square" lIns="0" tIns="0" rIns="0" bIns="0" rtlCol="0"/>
            <a:lstStyle/>
            <a:p>
              <a:endParaRPr/>
            </a:p>
          </p:txBody>
        </p:sp>
      </p:grpSp>
      <p:grpSp>
        <p:nvGrpSpPr>
          <p:cNvPr id="12" name="object 12"/>
          <p:cNvGrpSpPr/>
          <p:nvPr/>
        </p:nvGrpSpPr>
        <p:grpSpPr>
          <a:xfrm>
            <a:off x="10844128" y="7151808"/>
            <a:ext cx="6434455" cy="1865630"/>
            <a:chOff x="10844128" y="7151808"/>
            <a:chExt cx="6434455" cy="1865630"/>
          </a:xfrm>
        </p:grpSpPr>
        <p:pic>
          <p:nvPicPr>
            <p:cNvPr id="13" name="object 13"/>
            <p:cNvPicPr/>
            <p:nvPr/>
          </p:nvPicPr>
          <p:blipFill>
            <a:blip r:embed="rId5" cstate="print"/>
            <a:stretch>
              <a:fillRect/>
            </a:stretch>
          </p:blipFill>
          <p:spPr>
            <a:xfrm>
              <a:off x="10996294" y="7303606"/>
              <a:ext cx="6084264" cy="1455815"/>
            </a:xfrm>
            <a:prstGeom prst="rect">
              <a:avLst/>
            </a:prstGeom>
          </p:spPr>
        </p:pic>
        <p:sp>
          <p:nvSpPr>
            <p:cNvPr id="14" name="object 14"/>
            <p:cNvSpPr/>
            <p:nvPr/>
          </p:nvSpPr>
          <p:spPr>
            <a:xfrm>
              <a:off x="10863178" y="7170858"/>
              <a:ext cx="6396355" cy="1827530"/>
            </a:xfrm>
            <a:custGeom>
              <a:avLst/>
              <a:gdLst/>
              <a:ahLst/>
              <a:cxnLst/>
              <a:rect l="l" t="t" r="r" b="b"/>
              <a:pathLst>
                <a:path w="6396355" h="1827529">
                  <a:moveTo>
                    <a:pt x="0" y="0"/>
                  </a:moveTo>
                  <a:lnTo>
                    <a:pt x="0" y="1827460"/>
                  </a:lnTo>
                  <a:lnTo>
                    <a:pt x="6396036" y="1827460"/>
                  </a:lnTo>
                  <a:lnTo>
                    <a:pt x="6396036" y="0"/>
                  </a:lnTo>
                  <a:lnTo>
                    <a:pt x="0" y="0"/>
                  </a:lnTo>
                </a:path>
              </a:pathLst>
            </a:custGeom>
            <a:ln w="38099">
              <a:solidFill>
                <a:srgbClr val="000000"/>
              </a:solidFill>
            </a:ln>
          </p:spPr>
          <p:txBody>
            <a:bodyPr wrap="square" lIns="0" tIns="0" rIns="0" bIns="0" rtlCol="0"/>
            <a:lstStyle/>
            <a:p>
              <a:endParaRPr/>
            </a:p>
          </p:txBody>
        </p:sp>
      </p:grpSp>
      <p:pic>
        <p:nvPicPr>
          <p:cNvPr id="15" name="object 15"/>
          <p:cNvPicPr/>
          <p:nvPr/>
        </p:nvPicPr>
        <p:blipFill>
          <a:blip r:embed="rId6" cstate="print"/>
          <a:stretch>
            <a:fillRect/>
          </a:stretch>
        </p:blipFill>
        <p:spPr>
          <a:xfrm>
            <a:off x="7959849" y="4393305"/>
            <a:ext cx="3866443" cy="2074313"/>
          </a:xfrm>
          <a:prstGeom prst="rect">
            <a:avLst/>
          </a:prstGeom>
        </p:spPr>
      </p:pic>
      <p:sp>
        <p:nvSpPr>
          <p:cNvPr id="16" name="object 16"/>
          <p:cNvSpPr txBox="1">
            <a:spLocks noGrp="1"/>
          </p:cNvSpPr>
          <p:nvPr>
            <p:ph type="title"/>
          </p:nvPr>
        </p:nvSpPr>
        <p:spPr>
          <a:xfrm>
            <a:off x="4876800" y="800103"/>
            <a:ext cx="7569864" cy="787400"/>
          </a:xfrm>
          <a:prstGeom prst="rect">
            <a:avLst/>
          </a:prstGeom>
        </p:spPr>
        <p:txBody>
          <a:bodyPr vert="horz" wrap="square" lIns="0" tIns="12700" rIns="0" bIns="0" rtlCol="0">
            <a:spAutoFit/>
          </a:bodyPr>
          <a:lstStyle/>
          <a:p>
            <a:pPr marL="12700">
              <a:lnSpc>
                <a:spcPct val="100000"/>
              </a:lnSpc>
              <a:spcBef>
                <a:spcPts val="100"/>
              </a:spcBef>
              <a:tabLst>
                <a:tab pos="5034280" algn="l"/>
              </a:tabLst>
            </a:pPr>
            <a:r>
              <a:rPr b="1" spc="105" dirty="0">
                <a:latin typeface="Roboto Bk"/>
                <a:cs typeface="Roboto Bk"/>
              </a:rPr>
              <a:t>TECHNOLOGIE</a:t>
            </a:r>
            <a:r>
              <a:rPr b="1" spc="-400" dirty="0">
                <a:latin typeface="Roboto Bk"/>
                <a:cs typeface="Roboto Bk"/>
              </a:rPr>
              <a:t>S</a:t>
            </a:r>
            <a:r>
              <a:rPr b="1" dirty="0">
                <a:latin typeface="Roboto Bk"/>
                <a:cs typeface="Roboto Bk"/>
              </a:rPr>
              <a:t>	</a:t>
            </a:r>
            <a:r>
              <a:rPr b="1" spc="50" dirty="0">
                <a:latin typeface="Roboto Bk"/>
                <a:cs typeface="Roboto Bk"/>
              </a:rPr>
              <a:t>USE</a:t>
            </a:r>
            <a:r>
              <a:rPr b="1" spc="-455" dirty="0">
                <a:latin typeface="Roboto Bk"/>
                <a:cs typeface="Roboto Bk"/>
              </a:rPr>
              <a:t>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08196" y="7626381"/>
            <a:ext cx="8219440" cy="1549400"/>
          </a:xfrm>
          <a:prstGeom prst="rect">
            <a:avLst/>
          </a:prstGeom>
        </p:spPr>
        <p:txBody>
          <a:bodyPr vert="horz" wrap="square" lIns="0" tIns="12700" rIns="0" bIns="0" rtlCol="0">
            <a:spAutoFit/>
          </a:bodyPr>
          <a:lstStyle/>
          <a:p>
            <a:pPr marL="12700">
              <a:lnSpc>
                <a:spcPct val="100000"/>
              </a:lnSpc>
              <a:spcBef>
                <a:spcPts val="100"/>
              </a:spcBef>
            </a:pPr>
            <a:r>
              <a:rPr sz="10000" spc="525" dirty="0">
                <a:solidFill>
                  <a:srgbClr val="000000"/>
                </a:solidFill>
                <a:latin typeface="Arial MT"/>
                <a:cs typeface="Arial MT"/>
              </a:rPr>
              <a:t>THANK</a:t>
            </a:r>
            <a:r>
              <a:rPr sz="10000" spc="110" dirty="0">
                <a:solidFill>
                  <a:srgbClr val="000000"/>
                </a:solidFill>
                <a:latin typeface="Arial MT"/>
                <a:cs typeface="Arial MT"/>
              </a:rPr>
              <a:t> </a:t>
            </a:r>
            <a:r>
              <a:rPr sz="10000" spc="55" dirty="0">
                <a:solidFill>
                  <a:srgbClr val="000000"/>
                </a:solidFill>
                <a:latin typeface="Arial MT"/>
                <a:cs typeface="Arial MT"/>
              </a:rPr>
              <a:t>YOU!</a:t>
            </a:r>
            <a:endParaRPr sz="100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b="1" spc="400" dirty="0">
                <a:latin typeface="Tahoma"/>
                <a:cs typeface="Tahoma"/>
              </a:rPr>
              <a:t>INTRODUCTIO</a:t>
            </a:r>
            <a:r>
              <a:rPr b="1" spc="-105" dirty="0">
                <a:latin typeface="Tahoma"/>
                <a:cs typeface="Tahoma"/>
              </a:rPr>
              <a:t>N</a:t>
            </a:r>
          </a:p>
        </p:txBody>
      </p:sp>
      <p:sp>
        <p:nvSpPr>
          <p:cNvPr id="3" name="object 3"/>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sp>
        <p:nvSpPr>
          <p:cNvPr id="4" name="object 4"/>
          <p:cNvSpPr txBox="1"/>
          <p:nvPr/>
        </p:nvSpPr>
        <p:spPr>
          <a:xfrm>
            <a:off x="1696646" y="2682300"/>
            <a:ext cx="14894560" cy="5969000"/>
          </a:xfrm>
          <a:prstGeom prst="rect">
            <a:avLst/>
          </a:prstGeom>
        </p:spPr>
        <p:txBody>
          <a:bodyPr vert="horz" wrap="square" lIns="0" tIns="12065" rIns="0" bIns="0" rtlCol="0">
            <a:spAutoFit/>
          </a:bodyPr>
          <a:lstStyle/>
          <a:p>
            <a:pPr marL="360045" marR="352425" algn="ctr">
              <a:lnSpc>
                <a:spcPct val="116100"/>
              </a:lnSpc>
              <a:spcBef>
                <a:spcPts val="95"/>
              </a:spcBef>
            </a:pPr>
            <a:r>
              <a:rPr sz="4200" spc="-135" dirty="0">
                <a:latin typeface="Roboto Th"/>
                <a:cs typeface="Roboto Th"/>
              </a:rPr>
              <a:t>In</a:t>
            </a:r>
            <a:r>
              <a:rPr sz="4200" spc="-114" dirty="0">
                <a:latin typeface="Roboto Th"/>
                <a:cs typeface="Roboto Th"/>
              </a:rPr>
              <a:t> </a:t>
            </a:r>
            <a:r>
              <a:rPr sz="4200" spc="-85" dirty="0">
                <a:latin typeface="Roboto Th"/>
                <a:cs typeface="Roboto Th"/>
              </a:rPr>
              <a:t>this</a:t>
            </a:r>
            <a:r>
              <a:rPr sz="4200" spc="-165" dirty="0">
                <a:latin typeface="Roboto Th"/>
                <a:cs typeface="Roboto Th"/>
              </a:rPr>
              <a:t> </a:t>
            </a:r>
            <a:r>
              <a:rPr sz="4200" spc="-110" dirty="0">
                <a:latin typeface="Roboto Th"/>
                <a:cs typeface="Roboto Th"/>
              </a:rPr>
              <a:t>project,</a:t>
            </a:r>
            <a:r>
              <a:rPr sz="4200" spc="-140" dirty="0">
                <a:latin typeface="Roboto Th"/>
                <a:cs typeface="Roboto Th"/>
              </a:rPr>
              <a:t> </a:t>
            </a:r>
            <a:r>
              <a:rPr sz="4200" spc="-390" dirty="0">
                <a:latin typeface="Roboto Th"/>
                <a:cs typeface="Roboto Th"/>
              </a:rPr>
              <a:t>We</a:t>
            </a:r>
            <a:r>
              <a:rPr sz="4200" spc="-45" dirty="0">
                <a:latin typeface="Roboto Th"/>
                <a:cs typeface="Roboto Th"/>
              </a:rPr>
              <a:t> </a:t>
            </a:r>
            <a:r>
              <a:rPr sz="4200" spc="-204" dirty="0">
                <a:latin typeface="Roboto Th"/>
                <a:cs typeface="Roboto Th"/>
              </a:rPr>
              <a:t>study</a:t>
            </a:r>
            <a:r>
              <a:rPr sz="4200" spc="-45" dirty="0">
                <a:latin typeface="Roboto Th"/>
                <a:cs typeface="Roboto Th"/>
              </a:rPr>
              <a:t> </a:t>
            </a:r>
            <a:r>
              <a:rPr sz="4200" spc="-165" dirty="0">
                <a:latin typeface="Roboto Th"/>
                <a:cs typeface="Roboto Th"/>
              </a:rPr>
              <a:t>the</a:t>
            </a:r>
            <a:r>
              <a:rPr sz="4200" spc="-85" dirty="0">
                <a:latin typeface="Roboto Th"/>
                <a:cs typeface="Roboto Th"/>
              </a:rPr>
              <a:t> </a:t>
            </a:r>
            <a:r>
              <a:rPr sz="4200" spc="-180" dirty="0">
                <a:latin typeface="Roboto Th"/>
                <a:cs typeface="Roboto Th"/>
              </a:rPr>
              <a:t>data</a:t>
            </a:r>
            <a:r>
              <a:rPr sz="4200" spc="-70" dirty="0">
                <a:latin typeface="Roboto Th"/>
                <a:cs typeface="Roboto Th"/>
              </a:rPr>
              <a:t> </a:t>
            </a:r>
            <a:r>
              <a:rPr sz="4200" spc="-20" dirty="0">
                <a:latin typeface="Roboto Th"/>
                <a:cs typeface="Roboto Th"/>
              </a:rPr>
              <a:t>of</a:t>
            </a:r>
            <a:r>
              <a:rPr sz="4200" spc="-200" dirty="0">
                <a:latin typeface="Roboto Th"/>
                <a:cs typeface="Roboto Th"/>
              </a:rPr>
              <a:t> </a:t>
            </a:r>
            <a:r>
              <a:rPr sz="4200" spc="-260" dirty="0">
                <a:latin typeface="Roboto Th"/>
                <a:cs typeface="Roboto Th"/>
              </a:rPr>
              <a:t>Uber</a:t>
            </a:r>
            <a:r>
              <a:rPr sz="4200" spc="-45" dirty="0">
                <a:latin typeface="Roboto Th"/>
                <a:cs typeface="Roboto Th"/>
              </a:rPr>
              <a:t> </a:t>
            </a:r>
            <a:r>
              <a:rPr sz="4200" spc="-225" dirty="0">
                <a:latin typeface="Roboto Th"/>
                <a:cs typeface="Roboto Th"/>
              </a:rPr>
              <a:t>which</a:t>
            </a:r>
            <a:r>
              <a:rPr sz="4200" spc="-45" dirty="0">
                <a:latin typeface="Roboto Th"/>
                <a:cs typeface="Roboto Th"/>
              </a:rPr>
              <a:t> </a:t>
            </a:r>
            <a:r>
              <a:rPr sz="4200" dirty="0">
                <a:latin typeface="Roboto Th"/>
                <a:cs typeface="Roboto Th"/>
              </a:rPr>
              <a:t>is</a:t>
            </a:r>
            <a:r>
              <a:rPr sz="4200" spc="-90" dirty="0">
                <a:latin typeface="Roboto Th"/>
                <a:cs typeface="Roboto Th"/>
              </a:rPr>
              <a:t> </a:t>
            </a:r>
            <a:r>
              <a:rPr sz="4200" spc="-175" dirty="0">
                <a:latin typeface="Roboto Th"/>
                <a:cs typeface="Roboto Th"/>
              </a:rPr>
              <a:t>present</a:t>
            </a:r>
            <a:r>
              <a:rPr sz="4200" spc="-75" dirty="0">
                <a:latin typeface="Roboto Th"/>
                <a:cs typeface="Roboto Th"/>
              </a:rPr>
              <a:t> </a:t>
            </a:r>
            <a:r>
              <a:rPr sz="4200" dirty="0">
                <a:latin typeface="Roboto Th"/>
                <a:cs typeface="Roboto Th"/>
              </a:rPr>
              <a:t>in</a:t>
            </a:r>
            <a:r>
              <a:rPr sz="4200" spc="-95" dirty="0">
                <a:latin typeface="Roboto Th"/>
                <a:cs typeface="Roboto Th"/>
              </a:rPr>
              <a:t> </a:t>
            </a:r>
            <a:r>
              <a:rPr sz="4200" spc="-80" dirty="0">
                <a:latin typeface="Roboto Th"/>
                <a:cs typeface="Roboto Th"/>
              </a:rPr>
              <a:t>tabular </a:t>
            </a:r>
            <a:r>
              <a:rPr sz="4200" spc="-204" dirty="0">
                <a:latin typeface="Roboto Th"/>
                <a:cs typeface="Roboto Th"/>
              </a:rPr>
              <a:t>format</a:t>
            </a:r>
            <a:r>
              <a:rPr sz="4200" spc="-45" dirty="0">
                <a:latin typeface="Roboto Th"/>
                <a:cs typeface="Roboto Th"/>
              </a:rPr>
              <a:t> </a:t>
            </a:r>
            <a:r>
              <a:rPr sz="4200" dirty="0">
                <a:latin typeface="Roboto Th"/>
                <a:cs typeface="Roboto Th"/>
              </a:rPr>
              <a:t>in</a:t>
            </a:r>
            <a:r>
              <a:rPr sz="4200" spc="-204" dirty="0">
                <a:latin typeface="Roboto Th"/>
                <a:cs typeface="Roboto Th"/>
              </a:rPr>
              <a:t> </a:t>
            </a:r>
            <a:r>
              <a:rPr sz="4200" spc="-225" dirty="0">
                <a:latin typeface="Roboto Th"/>
                <a:cs typeface="Roboto Th"/>
              </a:rPr>
              <a:t>which</a:t>
            </a:r>
            <a:r>
              <a:rPr sz="4200" spc="-45" dirty="0">
                <a:latin typeface="Roboto Th"/>
                <a:cs typeface="Roboto Th"/>
              </a:rPr>
              <a:t> </a:t>
            </a:r>
            <a:r>
              <a:rPr sz="4200" spc="-320" dirty="0">
                <a:latin typeface="Roboto Th"/>
                <a:cs typeface="Roboto Th"/>
              </a:rPr>
              <a:t>we</a:t>
            </a:r>
            <a:r>
              <a:rPr sz="4200" spc="-45" dirty="0">
                <a:latin typeface="Roboto Th"/>
                <a:cs typeface="Roboto Th"/>
              </a:rPr>
              <a:t> </a:t>
            </a:r>
            <a:r>
              <a:rPr sz="4200" spc="-220" dirty="0">
                <a:latin typeface="Roboto Th"/>
                <a:cs typeface="Roboto Th"/>
              </a:rPr>
              <a:t>use</a:t>
            </a:r>
            <a:r>
              <a:rPr sz="4200" spc="-45" dirty="0">
                <a:latin typeface="Roboto Th"/>
                <a:cs typeface="Roboto Th"/>
              </a:rPr>
              <a:t> </a:t>
            </a:r>
            <a:r>
              <a:rPr sz="4200" spc="-95" dirty="0">
                <a:latin typeface="Roboto Th"/>
                <a:cs typeface="Roboto Th"/>
              </a:rPr>
              <a:t>different</a:t>
            </a:r>
            <a:r>
              <a:rPr sz="4200" spc="-70" dirty="0">
                <a:latin typeface="Roboto Th"/>
                <a:cs typeface="Roboto Th"/>
              </a:rPr>
              <a:t> </a:t>
            </a:r>
            <a:r>
              <a:rPr sz="4200" spc="-90" dirty="0">
                <a:latin typeface="Roboto Th"/>
                <a:cs typeface="Roboto Th"/>
              </a:rPr>
              <a:t>libraries</a:t>
            </a:r>
            <a:r>
              <a:rPr sz="4200" spc="-65" dirty="0">
                <a:latin typeface="Roboto Th"/>
                <a:cs typeface="Roboto Th"/>
              </a:rPr>
              <a:t> </a:t>
            </a:r>
            <a:r>
              <a:rPr sz="4200" dirty="0">
                <a:latin typeface="Roboto Th"/>
                <a:cs typeface="Roboto Th"/>
              </a:rPr>
              <a:t>like</a:t>
            </a:r>
            <a:r>
              <a:rPr sz="4200" spc="-70" dirty="0">
                <a:latin typeface="Roboto Th"/>
                <a:cs typeface="Roboto Th"/>
              </a:rPr>
              <a:t> </a:t>
            </a:r>
            <a:r>
              <a:rPr sz="4200" spc="-270" dirty="0">
                <a:latin typeface="Roboto Th"/>
                <a:cs typeface="Roboto Th"/>
              </a:rPr>
              <a:t>numpy,</a:t>
            </a:r>
            <a:r>
              <a:rPr sz="4200" spc="-45" dirty="0">
                <a:latin typeface="Roboto Th"/>
                <a:cs typeface="Roboto Th"/>
              </a:rPr>
              <a:t> </a:t>
            </a:r>
            <a:r>
              <a:rPr sz="4200" spc="-229" dirty="0">
                <a:latin typeface="Roboto Th"/>
                <a:cs typeface="Roboto Th"/>
              </a:rPr>
              <a:t>pandas</a:t>
            </a:r>
            <a:r>
              <a:rPr sz="4200" spc="-45" dirty="0">
                <a:latin typeface="Roboto Th"/>
                <a:cs typeface="Roboto Th"/>
              </a:rPr>
              <a:t> </a:t>
            </a:r>
            <a:r>
              <a:rPr sz="4200" spc="-25" dirty="0">
                <a:latin typeface="Roboto Th"/>
                <a:cs typeface="Roboto Th"/>
              </a:rPr>
              <a:t>and </a:t>
            </a:r>
            <a:r>
              <a:rPr sz="4200" spc="-145" dirty="0">
                <a:latin typeface="Roboto Th"/>
                <a:cs typeface="Roboto Th"/>
              </a:rPr>
              <a:t>matplotlib</a:t>
            </a:r>
            <a:r>
              <a:rPr sz="4200" spc="-45" dirty="0">
                <a:latin typeface="Roboto Th"/>
                <a:cs typeface="Roboto Th"/>
              </a:rPr>
              <a:t> </a:t>
            </a:r>
            <a:r>
              <a:rPr sz="4200" spc="-250" dirty="0">
                <a:latin typeface="Roboto Th"/>
                <a:cs typeface="Roboto Th"/>
              </a:rPr>
              <a:t>and</a:t>
            </a:r>
            <a:r>
              <a:rPr sz="4200" spc="-40" dirty="0">
                <a:latin typeface="Roboto Th"/>
                <a:cs typeface="Roboto Th"/>
              </a:rPr>
              <a:t> </a:t>
            </a:r>
            <a:r>
              <a:rPr sz="4200" spc="-95" dirty="0">
                <a:latin typeface="Roboto Th"/>
                <a:cs typeface="Roboto Th"/>
              </a:rPr>
              <a:t>different</a:t>
            </a:r>
            <a:r>
              <a:rPr sz="4200" spc="-40" dirty="0">
                <a:latin typeface="Roboto Th"/>
                <a:cs typeface="Roboto Th"/>
              </a:rPr>
              <a:t> </a:t>
            </a:r>
            <a:r>
              <a:rPr sz="4200" spc="-254" dirty="0">
                <a:latin typeface="Roboto Th"/>
                <a:cs typeface="Roboto Th"/>
              </a:rPr>
              <a:t>machine</a:t>
            </a:r>
            <a:r>
              <a:rPr sz="4200" spc="-45" dirty="0">
                <a:latin typeface="Roboto Th"/>
                <a:cs typeface="Roboto Th"/>
              </a:rPr>
              <a:t> </a:t>
            </a:r>
            <a:r>
              <a:rPr sz="4200" spc="-140" dirty="0">
                <a:latin typeface="Roboto Th"/>
                <a:cs typeface="Roboto Th"/>
              </a:rPr>
              <a:t>learning</a:t>
            </a:r>
            <a:r>
              <a:rPr sz="4200" spc="-40" dirty="0">
                <a:latin typeface="Roboto Th"/>
                <a:cs typeface="Roboto Th"/>
              </a:rPr>
              <a:t> </a:t>
            </a:r>
            <a:r>
              <a:rPr sz="4200" spc="-150" dirty="0">
                <a:latin typeface="Roboto Th"/>
                <a:cs typeface="Roboto Th"/>
              </a:rPr>
              <a:t>algorithms.</a:t>
            </a:r>
            <a:r>
              <a:rPr sz="4200" spc="-40" dirty="0">
                <a:latin typeface="Roboto Th"/>
                <a:cs typeface="Roboto Th"/>
              </a:rPr>
              <a:t> </a:t>
            </a:r>
            <a:r>
              <a:rPr sz="4200" spc="-390" dirty="0">
                <a:latin typeface="Roboto Th"/>
                <a:cs typeface="Roboto Th"/>
              </a:rPr>
              <a:t>We</a:t>
            </a:r>
            <a:r>
              <a:rPr sz="4200" spc="-45" dirty="0">
                <a:latin typeface="Roboto Th"/>
                <a:cs typeface="Roboto Th"/>
              </a:rPr>
              <a:t> </a:t>
            </a:r>
            <a:r>
              <a:rPr sz="4200" spc="-10" dirty="0">
                <a:latin typeface="Roboto Th"/>
                <a:cs typeface="Roboto Th"/>
              </a:rPr>
              <a:t>study</a:t>
            </a:r>
            <a:endParaRPr sz="4200">
              <a:latin typeface="Roboto Th"/>
              <a:cs typeface="Roboto Th"/>
            </a:endParaRPr>
          </a:p>
          <a:p>
            <a:pPr marL="12065" marR="5080" algn="ctr">
              <a:lnSpc>
                <a:spcPts val="5850"/>
              </a:lnSpc>
              <a:spcBef>
                <a:spcPts val="330"/>
              </a:spcBef>
            </a:pPr>
            <a:r>
              <a:rPr sz="4200" spc="-95" dirty="0">
                <a:latin typeface="Roboto Th"/>
                <a:cs typeface="Roboto Th"/>
              </a:rPr>
              <a:t>different</a:t>
            </a:r>
            <a:r>
              <a:rPr sz="4200" spc="-155" dirty="0">
                <a:latin typeface="Roboto Th"/>
                <a:cs typeface="Roboto Th"/>
              </a:rPr>
              <a:t> </a:t>
            </a:r>
            <a:r>
              <a:rPr sz="4200" spc="-254" dirty="0">
                <a:latin typeface="Roboto Th"/>
                <a:cs typeface="Roboto Th"/>
              </a:rPr>
              <a:t>columns</a:t>
            </a:r>
            <a:r>
              <a:rPr sz="4200" spc="-45" dirty="0">
                <a:latin typeface="Roboto Th"/>
                <a:cs typeface="Roboto Th"/>
              </a:rPr>
              <a:t> </a:t>
            </a:r>
            <a:r>
              <a:rPr sz="4200" spc="-20" dirty="0">
                <a:latin typeface="Roboto Th"/>
                <a:cs typeface="Roboto Th"/>
              </a:rPr>
              <a:t>of</a:t>
            </a:r>
            <a:r>
              <a:rPr sz="4200" spc="-190" dirty="0">
                <a:latin typeface="Roboto Th"/>
                <a:cs typeface="Roboto Th"/>
              </a:rPr>
              <a:t> </a:t>
            </a:r>
            <a:r>
              <a:rPr sz="4200" spc="-165" dirty="0">
                <a:latin typeface="Roboto Th"/>
                <a:cs typeface="Roboto Th"/>
              </a:rPr>
              <a:t>the</a:t>
            </a:r>
            <a:r>
              <a:rPr sz="4200" spc="-85" dirty="0">
                <a:latin typeface="Roboto Th"/>
                <a:cs typeface="Roboto Th"/>
              </a:rPr>
              <a:t> </a:t>
            </a:r>
            <a:r>
              <a:rPr sz="4200" spc="-105" dirty="0">
                <a:latin typeface="Roboto Th"/>
                <a:cs typeface="Roboto Th"/>
              </a:rPr>
              <a:t>table</a:t>
            </a:r>
            <a:r>
              <a:rPr sz="4200" spc="-90" dirty="0">
                <a:latin typeface="Roboto Th"/>
                <a:cs typeface="Roboto Th"/>
              </a:rPr>
              <a:t> </a:t>
            </a:r>
            <a:r>
              <a:rPr sz="4200" spc="-250" dirty="0">
                <a:latin typeface="Roboto Th"/>
                <a:cs typeface="Roboto Th"/>
              </a:rPr>
              <a:t>and</a:t>
            </a:r>
            <a:r>
              <a:rPr sz="4200" spc="-45" dirty="0">
                <a:latin typeface="Roboto Th"/>
                <a:cs typeface="Roboto Th"/>
              </a:rPr>
              <a:t> </a:t>
            </a:r>
            <a:r>
              <a:rPr sz="4200" spc="-135" dirty="0">
                <a:latin typeface="Roboto Th"/>
                <a:cs typeface="Roboto Th"/>
              </a:rPr>
              <a:t>try</a:t>
            </a:r>
            <a:r>
              <a:rPr sz="4200" spc="-90" dirty="0">
                <a:latin typeface="Roboto Th"/>
                <a:cs typeface="Roboto Th"/>
              </a:rPr>
              <a:t> </a:t>
            </a:r>
            <a:r>
              <a:rPr sz="4200" spc="-50" dirty="0">
                <a:latin typeface="Roboto Th"/>
                <a:cs typeface="Roboto Th"/>
              </a:rPr>
              <a:t>to</a:t>
            </a:r>
            <a:r>
              <a:rPr sz="4200" spc="-90" dirty="0">
                <a:latin typeface="Roboto Th"/>
                <a:cs typeface="Roboto Th"/>
              </a:rPr>
              <a:t> </a:t>
            </a:r>
            <a:r>
              <a:rPr sz="4200" spc="-210" dirty="0">
                <a:latin typeface="Roboto Th"/>
                <a:cs typeface="Roboto Th"/>
              </a:rPr>
              <a:t>co-</a:t>
            </a:r>
            <a:r>
              <a:rPr sz="4200" spc="-160" dirty="0">
                <a:latin typeface="Roboto Th"/>
                <a:cs typeface="Roboto Th"/>
              </a:rPr>
              <a:t>relate</a:t>
            </a:r>
            <a:r>
              <a:rPr sz="4200" spc="-90" dirty="0">
                <a:latin typeface="Roboto Th"/>
                <a:cs typeface="Roboto Th"/>
              </a:rPr>
              <a:t> </a:t>
            </a:r>
            <a:r>
              <a:rPr sz="4200" spc="-285" dirty="0">
                <a:latin typeface="Roboto Th"/>
                <a:cs typeface="Roboto Th"/>
              </a:rPr>
              <a:t>them</a:t>
            </a:r>
            <a:r>
              <a:rPr sz="4200" spc="-45" dirty="0">
                <a:latin typeface="Roboto Th"/>
                <a:cs typeface="Roboto Th"/>
              </a:rPr>
              <a:t> </a:t>
            </a:r>
            <a:r>
              <a:rPr sz="4200" spc="-170" dirty="0">
                <a:latin typeface="Roboto Th"/>
                <a:cs typeface="Roboto Th"/>
              </a:rPr>
              <a:t>with</a:t>
            </a:r>
            <a:r>
              <a:rPr sz="4200" spc="-80" dirty="0">
                <a:latin typeface="Roboto Th"/>
                <a:cs typeface="Roboto Th"/>
              </a:rPr>
              <a:t> </a:t>
            </a:r>
            <a:r>
              <a:rPr sz="4200" spc="-170" dirty="0">
                <a:latin typeface="Roboto Th"/>
                <a:cs typeface="Roboto Th"/>
              </a:rPr>
              <a:t>others</a:t>
            </a:r>
            <a:r>
              <a:rPr sz="4200" spc="-80" dirty="0">
                <a:latin typeface="Roboto Th"/>
                <a:cs typeface="Roboto Th"/>
              </a:rPr>
              <a:t> </a:t>
            </a:r>
            <a:r>
              <a:rPr sz="4200" spc="-40" dirty="0">
                <a:latin typeface="Roboto Th"/>
                <a:cs typeface="Roboto Th"/>
              </a:rPr>
              <a:t>and </a:t>
            </a:r>
            <a:r>
              <a:rPr sz="4200" spc="-70" dirty="0">
                <a:latin typeface="Roboto Th"/>
                <a:cs typeface="Roboto Th"/>
              </a:rPr>
              <a:t>find</a:t>
            </a:r>
            <a:r>
              <a:rPr sz="4200" spc="-180" dirty="0">
                <a:latin typeface="Roboto Th"/>
                <a:cs typeface="Roboto Th"/>
              </a:rPr>
              <a:t> </a:t>
            </a:r>
            <a:r>
              <a:rPr sz="4200" spc="-229" dirty="0">
                <a:latin typeface="Roboto Th"/>
                <a:cs typeface="Roboto Th"/>
              </a:rPr>
              <a:t>a</a:t>
            </a:r>
            <a:r>
              <a:rPr sz="4200" spc="-45" dirty="0">
                <a:latin typeface="Roboto Th"/>
                <a:cs typeface="Roboto Th"/>
              </a:rPr>
              <a:t> </a:t>
            </a:r>
            <a:r>
              <a:rPr sz="4200" spc="-90" dirty="0">
                <a:latin typeface="Roboto Th"/>
                <a:cs typeface="Roboto Th"/>
              </a:rPr>
              <a:t>relation</a:t>
            </a:r>
            <a:r>
              <a:rPr sz="4200" spc="-160" dirty="0">
                <a:latin typeface="Roboto Th"/>
                <a:cs typeface="Roboto Th"/>
              </a:rPr>
              <a:t> </a:t>
            </a:r>
            <a:r>
              <a:rPr sz="4200" spc="-225" dirty="0">
                <a:latin typeface="Roboto Th"/>
                <a:cs typeface="Roboto Th"/>
              </a:rPr>
              <a:t>between</a:t>
            </a:r>
            <a:r>
              <a:rPr sz="4200" spc="-45" dirty="0">
                <a:latin typeface="Roboto Th"/>
                <a:cs typeface="Roboto Th"/>
              </a:rPr>
              <a:t> </a:t>
            </a:r>
            <a:r>
              <a:rPr sz="4200" spc="-185" dirty="0">
                <a:latin typeface="Roboto Th"/>
                <a:cs typeface="Roboto Th"/>
              </a:rPr>
              <a:t>those</a:t>
            </a:r>
            <a:r>
              <a:rPr sz="4200" spc="-65" dirty="0">
                <a:latin typeface="Roboto Th"/>
                <a:cs typeface="Roboto Th"/>
              </a:rPr>
              <a:t> </a:t>
            </a:r>
            <a:r>
              <a:rPr sz="4200" spc="-120" dirty="0">
                <a:latin typeface="Roboto Th"/>
                <a:cs typeface="Roboto Th"/>
              </a:rPr>
              <a:t>two.</a:t>
            </a:r>
            <a:r>
              <a:rPr sz="4200" spc="-130" dirty="0">
                <a:latin typeface="Roboto Th"/>
                <a:cs typeface="Roboto Th"/>
              </a:rPr>
              <a:t> </a:t>
            </a:r>
            <a:r>
              <a:rPr sz="4200" spc="-390" dirty="0">
                <a:latin typeface="Roboto Th"/>
                <a:cs typeface="Roboto Th"/>
              </a:rPr>
              <a:t>We</a:t>
            </a:r>
            <a:r>
              <a:rPr sz="4200" spc="-45" dirty="0">
                <a:latin typeface="Roboto Th"/>
                <a:cs typeface="Roboto Th"/>
              </a:rPr>
              <a:t> </a:t>
            </a:r>
            <a:r>
              <a:rPr sz="4200" spc="-135" dirty="0">
                <a:latin typeface="Roboto Th"/>
                <a:cs typeface="Roboto Th"/>
              </a:rPr>
              <a:t>try</a:t>
            </a:r>
            <a:r>
              <a:rPr sz="4200" spc="-100" dirty="0">
                <a:latin typeface="Roboto Th"/>
                <a:cs typeface="Roboto Th"/>
              </a:rPr>
              <a:t> </a:t>
            </a:r>
            <a:r>
              <a:rPr sz="4200" spc="-50" dirty="0">
                <a:latin typeface="Roboto Th"/>
                <a:cs typeface="Roboto Th"/>
              </a:rPr>
              <a:t>to</a:t>
            </a:r>
            <a:r>
              <a:rPr sz="4200" spc="-85" dirty="0">
                <a:latin typeface="Roboto Th"/>
                <a:cs typeface="Roboto Th"/>
              </a:rPr>
              <a:t> </a:t>
            </a:r>
            <a:r>
              <a:rPr sz="4200" spc="-70" dirty="0">
                <a:latin typeface="Roboto Th"/>
                <a:cs typeface="Roboto Th"/>
              </a:rPr>
              <a:t>find</a:t>
            </a:r>
            <a:r>
              <a:rPr sz="4200" spc="-90" dirty="0">
                <a:latin typeface="Roboto Th"/>
                <a:cs typeface="Roboto Th"/>
              </a:rPr>
              <a:t> </a:t>
            </a:r>
            <a:r>
              <a:rPr sz="4200" spc="-250" dirty="0">
                <a:latin typeface="Roboto Th"/>
                <a:cs typeface="Roboto Th"/>
              </a:rPr>
              <a:t>and</a:t>
            </a:r>
            <a:r>
              <a:rPr sz="4200" spc="-45" dirty="0">
                <a:latin typeface="Roboto Th"/>
                <a:cs typeface="Roboto Th"/>
              </a:rPr>
              <a:t> </a:t>
            </a:r>
            <a:r>
              <a:rPr sz="4200" spc="-175" dirty="0">
                <a:latin typeface="Roboto Th"/>
                <a:cs typeface="Roboto Th"/>
              </a:rPr>
              <a:t>analyze</a:t>
            </a:r>
            <a:r>
              <a:rPr sz="4200" spc="-75" dirty="0">
                <a:latin typeface="Roboto Th"/>
                <a:cs typeface="Roboto Th"/>
              </a:rPr>
              <a:t> </a:t>
            </a:r>
            <a:r>
              <a:rPr sz="4200" spc="-185" dirty="0">
                <a:latin typeface="Roboto Th"/>
                <a:cs typeface="Roboto Th"/>
              </a:rPr>
              <a:t>those</a:t>
            </a:r>
            <a:r>
              <a:rPr sz="4200" spc="-65" dirty="0">
                <a:latin typeface="Roboto Th"/>
                <a:cs typeface="Roboto Th"/>
              </a:rPr>
              <a:t> </a:t>
            </a:r>
            <a:r>
              <a:rPr sz="4200" spc="-25" dirty="0">
                <a:latin typeface="Roboto Th"/>
                <a:cs typeface="Roboto Th"/>
              </a:rPr>
              <a:t>key </a:t>
            </a:r>
            <a:r>
              <a:rPr sz="4200" spc="-140" dirty="0">
                <a:latin typeface="Roboto Th"/>
                <a:cs typeface="Roboto Th"/>
              </a:rPr>
              <a:t>factors</a:t>
            </a:r>
            <a:r>
              <a:rPr sz="4200" spc="-110" dirty="0">
                <a:latin typeface="Roboto Th"/>
                <a:cs typeface="Roboto Th"/>
              </a:rPr>
              <a:t> </a:t>
            </a:r>
            <a:r>
              <a:rPr sz="4200" dirty="0">
                <a:latin typeface="Roboto Th"/>
                <a:cs typeface="Roboto Th"/>
              </a:rPr>
              <a:t>like</a:t>
            </a:r>
            <a:r>
              <a:rPr sz="4200" spc="-95" dirty="0">
                <a:latin typeface="Roboto Th"/>
                <a:cs typeface="Roboto Th"/>
              </a:rPr>
              <a:t> </a:t>
            </a:r>
            <a:r>
              <a:rPr sz="4200" spc="-105" dirty="0">
                <a:latin typeface="Roboto Th"/>
                <a:cs typeface="Roboto Th"/>
              </a:rPr>
              <a:t>date,</a:t>
            </a:r>
            <a:r>
              <a:rPr sz="4200" spc="-65" dirty="0">
                <a:latin typeface="Roboto Th"/>
                <a:cs typeface="Roboto Th"/>
              </a:rPr>
              <a:t> </a:t>
            </a:r>
            <a:r>
              <a:rPr sz="4200" spc="-240" dirty="0">
                <a:latin typeface="Roboto Th"/>
                <a:cs typeface="Roboto Th"/>
              </a:rPr>
              <a:t>month,</a:t>
            </a:r>
            <a:r>
              <a:rPr sz="4200" spc="-45" dirty="0">
                <a:latin typeface="Roboto Th"/>
                <a:cs typeface="Roboto Th"/>
              </a:rPr>
              <a:t> </a:t>
            </a:r>
            <a:r>
              <a:rPr sz="4200" spc="-175" dirty="0">
                <a:latin typeface="Roboto Th"/>
                <a:cs typeface="Roboto Th"/>
              </a:rPr>
              <a:t>weather,</a:t>
            </a:r>
            <a:r>
              <a:rPr sz="4200" spc="-65" dirty="0">
                <a:latin typeface="Roboto Th"/>
                <a:cs typeface="Roboto Th"/>
              </a:rPr>
              <a:t> </a:t>
            </a:r>
            <a:r>
              <a:rPr sz="4200" spc="-120" dirty="0">
                <a:latin typeface="Roboto Th"/>
                <a:cs typeface="Roboto Th"/>
              </a:rPr>
              <a:t>etc</a:t>
            </a:r>
            <a:r>
              <a:rPr sz="4200" spc="-65" dirty="0">
                <a:latin typeface="Roboto Th"/>
                <a:cs typeface="Roboto Th"/>
              </a:rPr>
              <a:t> </a:t>
            </a:r>
            <a:r>
              <a:rPr sz="4200" spc="-225" dirty="0">
                <a:latin typeface="Roboto Th"/>
                <a:cs typeface="Roboto Th"/>
              </a:rPr>
              <a:t>which</a:t>
            </a:r>
            <a:r>
              <a:rPr sz="4200" spc="-45" dirty="0">
                <a:latin typeface="Roboto Th"/>
                <a:cs typeface="Roboto Th"/>
              </a:rPr>
              <a:t> </a:t>
            </a:r>
            <a:r>
              <a:rPr sz="4200" spc="-145" dirty="0">
                <a:latin typeface="Roboto Th"/>
                <a:cs typeface="Roboto Th"/>
              </a:rPr>
              <a:t>helps</a:t>
            </a:r>
            <a:r>
              <a:rPr sz="4200" spc="-65" dirty="0">
                <a:latin typeface="Roboto Th"/>
                <a:cs typeface="Roboto Th"/>
              </a:rPr>
              <a:t> </a:t>
            </a:r>
            <a:r>
              <a:rPr sz="4200" spc="-260" dirty="0">
                <a:latin typeface="Roboto Th"/>
                <a:cs typeface="Roboto Th"/>
              </a:rPr>
              <a:t>Uber</a:t>
            </a:r>
            <a:r>
              <a:rPr sz="4200" spc="-45" dirty="0">
                <a:latin typeface="Roboto Th"/>
                <a:cs typeface="Roboto Th"/>
              </a:rPr>
              <a:t> </a:t>
            </a:r>
            <a:r>
              <a:rPr sz="4200" spc="-305" dirty="0">
                <a:latin typeface="Roboto Th"/>
                <a:cs typeface="Roboto Th"/>
              </a:rPr>
              <a:t>Company</a:t>
            </a:r>
            <a:r>
              <a:rPr sz="4200" spc="-45" dirty="0">
                <a:latin typeface="Roboto Th"/>
                <a:cs typeface="Roboto Th"/>
              </a:rPr>
              <a:t> </a:t>
            </a:r>
            <a:r>
              <a:rPr sz="4200" spc="-25" dirty="0">
                <a:latin typeface="Roboto Th"/>
                <a:cs typeface="Roboto Th"/>
              </a:rPr>
              <a:t>to</a:t>
            </a:r>
            <a:endParaRPr sz="4200">
              <a:latin typeface="Roboto Th"/>
              <a:cs typeface="Roboto Th"/>
            </a:endParaRPr>
          </a:p>
          <a:p>
            <a:pPr marL="753110" marR="745490" algn="ctr">
              <a:lnSpc>
                <a:spcPts val="5850"/>
              </a:lnSpc>
            </a:pPr>
            <a:r>
              <a:rPr sz="4200" spc="-225" dirty="0">
                <a:latin typeface="Roboto Th"/>
                <a:cs typeface="Roboto Th"/>
              </a:rPr>
              <a:t>enhance</a:t>
            </a:r>
            <a:r>
              <a:rPr sz="4200" spc="-45" dirty="0">
                <a:latin typeface="Roboto Th"/>
                <a:cs typeface="Roboto Th"/>
              </a:rPr>
              <a:t> </a:t>
            </a:r>
            <a:r>
              <a:rPr sz="4200" spc="-90" dirty="0">
                <a:latin typeface="Roboto Th"/>
                <a:cs typeface="Roboto Th"/>
              </a:rPr>
              <a:t>their</a:t>
            </a:r>
            <a:r>
              <a:rPr sz="4200" spc="-85" dirty="0">
                <a:latin typeface="Roboto Th"/>
                <a:cs typeface="Roboto Th"/>
              </a:rPr>
              <a:t> </a:t>
            </a:r>
            <a:r>
              <a:rPr sz="4200" spc="-185" dirty="0">
                <a:latin typeface="Roboto Th"/>
                <a:cs typeface="Roboto Th"/>
              </a:rPr>
              <a:t>business</a:t>
            </a:r>
            <a:r>
              <a:rPr sz="4200" spc="-55" dirty="0">
                <a:latin typeface="Roboto Th"/>
                <a:cs typeface="Roboto Th"/>
              </a:rPr>
              <a:t> </a:t>
            </a:r>
            <a:r>
              <a:rPr sz="4200" spc="-260" dirty="0">
                <a:latin typeface="Roboto Th"/>
                <a:cs typeface="Roboto Th"/>
              </a:rPr>
              <a:t>by</a:t>
            </a:r>
            <a:r>
              <a:rPr sz="4200" spc="-45" dirty="0">
                <a:latin typeface="Roboto Th"/>
                <a:cs typeface="Roboto Th"/>
              </a:rPr>
              <a:t> </a:t>
            </a:r>
            <a:r>
              <a:rPr sz="4200" spc="-155" dirty="0">
                <a:latin typeface="Roboto Th"/>
                <a:cs typeface="Roboto Th"/>
              </a:rPr>
              <a:t>focusing</a:t>
            </a:r>
            <a:r>
              <a:rPr sz="4200" spc="-50" dirty="0">
                <a:latin typeface="Roboto Th"/>
                <a:cs typeface="Roboto Th"/>
              </a:rPr>
              <a:t> </a:t>
            </a:r>
            <a:r>
              <a:rPr sz="4200" spc="-229" dirty="0">
                <a:latin typeface="Roboto Th"/>
                <a:cs typeface="Roboto Th"/>
              </a:rPr>
              <a:t>on</a:t>
            </a:r>
            <a:r>
              <a:rPr sz="4200" spc="-45" dirty="0">
                <a:latin typeface="Roboto Th"/>
                <a:cs typeface="Roboto Th"/>
              </a:rPr>
              <a:t> </a:t>
            </a:r>
            <a:r>
              <a:rPr sz="4200" spc="-185" dirty="0">
                <a:latin typeface="Roboto Th"/>
                <a:cs typeface="Roboto Th"/>
              </a:rPr>
              <a:t>those</a:t>
            </a:r>
            <a:r>
              <a:rPr sz="4200" spc="-55" dirty="0">
                <a:latin typeface="Roboto Th"/>
                <a:cs typeface="Roboto Th"/>
              </a:rPr>
              <a:t> </a:t>
            </a:r>
            <a:r>
              <a:rPr sz="4200" spc="-145" dirty="0">
                <a:latin typeface="Roboto Th"/>
                <a:cs typeface="Roboto Th"/>
              </a:rPr>
              <a:t>services</a:t>
            </a:r>
            <a:r>
              <a:rPr sz="4200" spc="-50" dirty="0">
                <a:latin typeface="Roboto Th"/>
                <a:cs typeface="Roboto Th"/>
              </a:rPr>
              <a:t> </a:t>
            </a:r>
            <a:r>
              <a:rPr sz="4200" spc="-250" dirty="0">
                <a:latin typeface="Roboto Th"/>
                <a:cs typeface="Roboto Th"/>
              </a:rPr>
              <a:t>and</a:t>
            </a:r>
            <a:r>
              <a:rPr sz="4200" spc="-45" dirty="0">
                <a:latin typeface="Roboto Th"/>
                <a:cs typeface="Roboto Th"/>
              </a:rPr>
              <a:t> </a:t>
            </a:r>
            <a:r>
              <a:rPr sz="4200" spc="-300" dirty="0">
                <a:latin typeface="Roboto Th"/>
                <a:cs typeface="Roboto Th"/>
              </a:rPr>
              <a:t>make </a:t>
            </a:r>
            <a:r>
              <a:rPr sz="4200" spc="-145" dirty="0">
                <a:latin typeface="Roboto Th"/>
                <a:cs typeface="Roboto Th"/>
              </a:rPr>
              <a:t>required</a:t>
            </a:r>
            <a:r>
              <a:rPr sz="4200" spc="-70" dirty="0">
                <a:latin typeface="Roboto Th"/>
                <a:cs typeface="Roboto Th"/>
              </a:rPr>
              <a:t> </a:t>
            </a:r>
            <a:r>
              <a:rPr sz="4200" spc="-45" dirty="0">
                <a:latin typeface="Roboto Th"/>
                <a:cs typeface="Roboto Th"/>
              </a:rPr>
              <a:t>changes.</a:t>
            </a:r>
            <a:endParaRPr sz="4200">
              <a:latin typeface="Roboto Th"/>
              <a:cs typeface="Roboto Th"/>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9239" y="2671466"/>
            <a:ext cx="14829790" cy="5969000"/>
          </a:xfrm>
          <a:prstGeom prst="rect">
            <a:avLst/>
          </a:prstGeom>
        </p:spPr>
        <p:txBody>
          <a:bodyPr vert="horz" wrap="square" lIns="0" tIns="115570" rIns="0" bIns="0" rtlCol="0">
            <a:spAutoFit/>
          </a:bodyPr>
          <a:lstStyle/>
          <a:p>
            <a:pPr algn="ctr">
              <a:lnSpc>
                <a:spcPct val="100000"/>
              </a:lnSpc>
              <a:spcBef>
                <a:spcPts val="910"/>
              </a:spcBef>
            </a:pPr>
            <a:r>
              <a:rPr sz="4200" b="1" spc="-254" dirty="0">
                <a:latin typeface="Roboto Bk"/>
                <a:cs typeface="Roboto Bk"/>
              </a:rPr>
              <a:t>The</a:t>
            </a:r>
            <a:r>
              <a:rPr sz="4200" b="1" spc="-70" dirty="0">
                <a:latin typeface="Roboto Bk"/>
                <a:cs typeface="Roboto Bk"/>
              </a:rPr>
              <a:t> </a:t>
            </a:r>
            <a:r>
              <a:rPr sz="4200" b="1" spc="-254" dirty="0">
                <a:latin typeface="Roboto Bk"/>
                <a:cs typeface="Roboto Bk"/>
              </a:rPr>
              <a:t>objective</a:t>
            </a:r>
            <a:r>
              <a:rPr sz="4200" b="1" spc="-65" dirty="0">
                <a:latin typeface="Roboto Bk"/>
                <a:cs typeface="Roboto Bk"/>
              </a:rPr>
              <a:t> </a:t>
            </a:r>
            <a:r>
              <a:rPr sz="4200" b="1" spc="-220" dirty="0">
                <a:latin typeface="Roboto Bk"/>
                <a:cs typeface="Roboto Bk"/>
              </a:rPr>
              <a:t>is</a:t>
            </a:r>
            <a:r>
              <a:rPr sz="4200" b="1" spc="-65" dirty="0">
                <a:latin typeface="Roboto Bk"/>
                <a:cs typeface="Roboto Bk"/>
              </a:rPr>
              <a:t> </a:t>
            </a:r>
            <a:r>
              <a:rPr sz="4200" b="1" spc="-270" dirty="0">
                <a:latin typeface="Roboto Bk"/>
                <a:cs typeface="Roboto Bk"/>
              </a:rPr>
              <a:t>to</a:t>
            </a:r>
            <a:r>
              <a:rPr sz="4200" b="1" spc="-65" dirty="0">
                <a:latin typeface="Roboto Bk"/>
                <a:cs typeface="Roboto Bk"/>
              </a:rPr>
              <a:t> </a:t>
            </a:r>
            <a:r>
              <a:rPr sz="4200" b="1" spc="-225" dirty="0">
                <a:latin typeface="Roboto Bk"/>
                <a:cs typeface="Roboto Bk"/>
              </a:rPr>
              <a:t>first</a:t>
            </a:r>
            <a:r>
              <a:rPr sz="4200" b="1" spc="-65" dirty="0">
                <a:latin typeface="Roboto Bk"/>
                <a:cs typeface="Roboto Bk"/>
              </a:rPr>
              <a:t> </a:t>
            </a:r>
            <a:r>
              <a:rPr sz="4200" b="1" spc="-260" dirty="0">
                <a:latin typeface="Roboto Bk"/>
                <a:cs typeface="Roboto Bk"/>
              </a:rPr>
              <a:t>explore</a:t>
            </a:r>
            <a:r>
              <a:rPr sz="4200" b="1" spc="-65" dirty="0">
                <a:latin typeface="Roboto Bk"/>
                <a:cs typeface="Roboto Bk"/>
              </a:rPr>
              <a:t> </a:t>
            </a:r>
            <a:r>
              <a:rPr sz="4200" b="1" spc="-280" dirty="0">
                <a:latin typeface="Roboto Bk"/>
                <a:cs typeface="Roboto Bk"/>
              </a:rPr>
              <a:t>hidden</a:t>
            </a:r>
            <a:r>
              <a:rPr sz="4200" b="1" spc="-65" dirty="0">
                <a:latin typeface="Roboto Bk"/>
                <a:cs typeface="Roboto Bk"/>
              </a:rPr>
              <a:t> </a:t>
            </a:r>
            <a:r>
              <a:rPr sz="4200" b="1" spc="-240" dirty="0">
                <a:latin typeface="Roboto Bk"/>
                <a:cs typeface="Roboto Bk"/>
              </a:rPr>
              <a:t>or</a:t>
            </a:r>
            <a:r>
              <a:rPr sz="4200" b="1" spc="-70" dirty="0">
                <a:latin typeface="Roboto Bk"/>
                <a:cs typeface="Roboto Bk"/>
              </a:rPr>
              <a:t> </a:t>
            </a:r>
            <a:r>
              <a:rPr sz="4200" b="1" spc="-275" dirty="0">
                <a:latin typeface="Roboto Bk"/>
                <a:cs typeface="Roboto Bk"/>
              </a:rPr>
              <a:t>previously</a:t>
            </a:r>
            <a:r>
              <a:rPr sz="4200" b="1" spc="-65" dirty="0">
                <a:latin typeface="Roboto Bk"/>
                <a:cs typeface="Roboto Bk"/>
              </a:rPr>
              <a:t> </a:t>
            </a:r>
            <a:r>
              <a:rPr sz="4200" b="1" spc="-355" dirty="0">
                <a:latin typeface="Roboto Bk"/>
                <a:cs typeface="Roboto Bk"/>
              </a:rPr>
              <a:t>unknown</a:t>
            </a:r>
            <a:endParaRPr sz="4200">
              <a:latin typeface="Roboto Bk"/>
              <a:cs typeface="Roboto Bk"/>
            </a:endParaRPr>
          </a:p>
          <a:p>
            <a:pPr marL="12065" marR="5080" indent="-635" algn="ctr">
              <a:lnSpc>
                <a:spcPts val="5850"/>
              </a:lnSpc>
              <a:spcBef>
                <a:spcPts val="330"/>
              </a:spcBef>
            </a:pPr>
            <a:r>
              <a:rPr sz="4200" b="1" spc="-265" dirty="0">
                <a:latin typeface="Roboto Bk"/>
                <a:cs typeface="Roboto Bk"/>
              </a:rPr>
              <a:t>information</a:t>
            </a:r>
            <a:r>
              <a:rPr sz="4200" b="1" spc="-60" dirty="0">
                <a:latin typeface="Roboto Bk"/>
                <a:cs typeface="Roboto Bk"/>
              </a:rPr>
              <a:t> </a:t>
            </a:r>
            <a:r>
              <a:rPr sz="4200" b="1" spc="-365" dirty="0">
                <a:latin typeface="Roboto Bk"/>
                <a:cs typeface="Roboto Bk"/>
              </a:rPr>
              <a:t>by</a:t>
            </a:r>
            <a:r>
              <a:rPr sz="4200" b="1" spc="-60" dirty="0">
                <a:latin typeface="Roboto Bk"/>
                <a:cs typeface="Roboto Bk"/>
              </a:rPr>
              <a:t> </a:t>
            </a:r>
            <a:r>
              <a:rPr sz="4200" b="1" spc="-285" dirty="0">
                <a:latin typeface="Roboto Bk"/>
                <a:cs typeface="Roboto Bk"/>
              </a:rPr>
              <a:t>applying</a:t>
            </a:r>
            <a:r>
              <a:rPr sz="4200" b="1" spc="-60" dirty="0">
                <a:latin typeface="Roboto Bk"/>
                <a:cs typeface="Roboto Bk"/>
              </a:rPr>
              <a:t> </a:t>
            </a:r>
            <a:r>
              <a:rPr sz="4200" b="1" spc="-275" dirty="0">
                <a:latin typeface="Roboto Bk"/>
                <a:cs typeface="Roboto Bk"/>
              </a:rPr>
              <a:t>exploratory</a:t>
            </a:r>
            <a:r>
              <a:rPr sz="4200" b="1" spc="-60" dirty="0">
                <a:latin typeface="Roboto Bk"/>
                <a:cs typeface="Roboto Bk"/>
              </a:rPr>
              <a:t> </a:t>
            </a:r>
            <a:r>
              <a:rPr sz="4200" b="1" spc="-254" dirty="0">
                <a:latin typeface="Roboto Bk"/>
                <a:cs typeface="Roboto Bk"/>
              </a:rPr>
              <a:t>data</a:t>
            </a:r>
            <a:r>
              <a:rPr sz="4200" b="1" spc="-60" dirty="0">
                <a:latin typeface="Roboto Bk"/>
                <a:cs typeface="Roboto Bk"/>
              </a:rPr>
              <a:t> </a:t>
            </a:r>
            <a:r>
              <a:rPr sz="4200" b="1" spc="-270" dirty="0">
                <a:latin typeface="Roboto Bk"/>
                <a:cs typeface="Roboto Bk"/>
              </a:rPr>
              <a:t>analytics</a:t>
            </a:r>
            <a:r>
              <a:rPr sz="4200" b="1" spc="-55" dirty="0">
                <a:latin typeface="Roboto Bk"/>
                <a:cs typeface="Roboto Bk"/>
              </a:rPr>
              <a:t> </a:t>
            </a:r>
            <a:r>
              <a:rPr sz="4200" b="1" spc="-310" dirty="0">
                <a:latin typeface="Roboto Bk"/>
                <a:cs typeface="Roboto Bk"/>
              </a:rPr>
              <a:t>on</a:t>
            </a:r>
            <a:r>
              <a:rPr sz="4200" b="1" spc="-60" dirty="0">
                <a:latin typeface="Roboto Bk"/>
                <a:cs typeface="Roboto Bk"/>
              </a:rPr>
              <a:t> </a:t>
            </a:r>
            <a:r>
              <a:rPr sz="4200" b="1" spc="-285" dirty="0">
                <a:latin typeface="Roboto Bk"/>
                <a:cs typeface="Roboto Bk"/>
              </a:rPr>
              <a:t>the</a:t>
            </a:r>
            <a:r>
              <a:rPr sz="4200" b="1" spc="-60" dirty="0">
                <a:latin typeface="Roboto Bk"/>
                <a:cs typeface="Roboto Bk"/>
              </a:rPr>
              <a:t> </a:t>
            </a:r>
            <a:r>
              <a:rPr sz="4200" b="1" spc="-250" dirty="0">
                <a:latin typeface="Roboto Bk"/>
                <a:cs typeface="Roboto Bk"/>
              </a:rPr>
              <a:t>dataset</a:t>
            </a:r>
            <a:r>
              <a:rPr sz="4200" b="1" spc="-60" dirty="0">
                <a:latin typeface="Roboto Bk"/>
                <a:cs typeface="Roboto Bk"/>
              </a:rPr>
              <a:t> </a:t>
            </a:r>
            <a:r>
              <a:rPr sz="4200" b="1" spc="-305" dirty="0">
                <a:latin typeface="Roboto Bk"/>
                <a:cs typeface="Roboto Bk"/>
              </a:rPr>
              <a:t>and </a:t>
            </a:r>
            <a:r>
              <a:rPr sz="4200" b="1" spc="-270" dirty="0">
                <a:latin typeface="Roboto Bk"/>
                <a:cs typeface="Roboto Bk"/>
              </a:rPr>
              <a:t>to</a:t>
            </a:r>
            <a:r>
              <a:rPr sz="4200" b="1" spc="-70" dirty="0">
                <a:latin typeface="Roboto Bk"/>
                <a:cs typeface="Roboto Bk"/>
              </a:rPr>
              <a:t> </a:t>
            </a:r>
            <a:r>
              <a:rPr sz="4200" b="1" spc="-355" dirty="0">
                <a:latin typeface="Roboto Bk"/>
                <a:cs typeface="Roboto Bk"/>
              </a:rPr>
              <a:t>know</a:t>
            </a:r>
            <a:r>
              <a:rPr sz="4200" b="1" spc="-65" dirty="0">
                <a:latin typeface="Roboto Bk"/>
                <a:cs typeface="Roboto Bk"/>
              </a:rPr>
              <a:t> </a:t>
            </a:r>
            <a:r>
              <a:rPr sz="4200" b="1" spc="-285" dirty="0">
                <a:latin typeface="Roboto Bk"/>
                <a:cs typeface="Roboto Bk"/>
              </a:rPr>
              <a:t>the</a:t>
            </a:r>
            <a:r>
              <a:rPr sz="4200" b="1" spc="-65" dirty="0">
                <a:latin typeface="Roboto Bk"/>
                <a:cs typeface="Roboto Bk"/>
              </a:rPr>
              <a:t> </a:t>
            </a:r>
            <a:r>
              <a:rPr sz="4200" b="1" spc="-229" dirty="0">
                <a:latin typeface="Roboto Bk"/>
                <a:cs typeface="Roboto Bk"/>
              </a:rPr>
              <a:t>effect</a:t>
            </a:r>
            <a:r>
              <a:rPr sz="4200" b="1" spc="-65" dirty="0">
                <a:latin typeface="Roboto Bk"/>
                <a:cs typeface="Roboto Bk"/>
              </a:rPr>
              <a:t> </a:t>
            </a:r>
            <a:r>
              <a:rPr sz="4200" b="1" spc="-240" dirty="0">
                <a:latin typeface="Roboto Bk"/>
                <a:cs typeface="Roboto Bk"/>
              </a:rPr>
              <a:t>of</a:t>
            </a:r>
            <a:r>
              <a:rPr sz="4200" b="1" spc="-65" dirty="0">
                <a:latin typeface="Roboto Bk"/>
                <a:cs typeface="Roboto Bk"/>
              </a:rPr>
              <a:t> </a:t>
            </a:r>
            <a:r>
              <a:rPr sz="4200" b="1" spc="-270" dirty="0">
                <a:latin typeface="Roboto Bk"/>
                <a:cs typeface="Roboto Bk"/>
              </a:rPr>
              <a:t>each</a:t>
            </a:r>
            <a:r>
              <a:rPr sz="4200" b="1" spc="-65" dirty="0">
                <a:latin typeface="Roboto Bk"/>
                <a:cs typeface="Roboto Bk"/>
              </a:rPr>
              <a:t> </a:t>
            </a:r>
            <a:r>
              <a:rPr sz="4200" b="1" spc="-225" dirty="0">
                <a:latin typeface="Roboto Bk"/>
                <a:cs typeface="Roboto Bk"/>
              </a:rPr>
              <a:t>field</a:t>
            </a:r>
            <a:r>
              <a:rPr sz="4200" b="1" spc="-65" dirty="0">
                <a:latin typeface="Roboto Bk"/>
                <a:cs typeface="Roboto Bk"/>
              </a:rPr>
              <a:t> </a:t>
            </a:r>
            <a:r>
              <a:rPr sz="4200" b="1" spc="-310" dirty="0">
                <a:latin typeface="Roboto Bk"/>
                <a:cs typeface="Roboto Bk"/>
              </a:rPr>
              <a:t>on</a:t>
            </a:r>
            <a:r>
              <a:rPr sz="4200" b="1" spc="-65" dirty="0">
                <a:latin typeface="Roboto Bk"/>
                <a:cs typeface="Roboto Bk"/>
              </a:rPr>
              <a:t> </a:t>
            </a:r>
            <a:r>
              <a:rPr sz="4200" b="1" spc="-229" dirty="0">
                <a:latin typeface="Roboto Bk"/>
                <a:cs typeface="Roboto Bk"/>
              </a:rPr>
              <a:t>price</a:t>
            </a:r>
            <a:r>
              <a:rPr sz="4200" b="1" spc="-65" dirty="0">
                <a:latin typeface="Roboto Bk"/>
                <a:cs typeface="Roboto Bk"/>
              </a:rPr>
              <a:t> </a:t>
            </a:r>
            <a:r>
              <a:rPr sz="4200" b="1" spc="-285" dirty="0">
                <a:latin typeface="Roboto Bk"/>
                <a:cs typeface="Roboto Bk"/>
              </a:rPr>
              <a:t>with</a:t>
            </a:r>
            <a:r>
              <a:rPr sz="4200" b="1" spc="-65" dirty="0">
                <a:latin typeface="Roboto Bk"/>
                <a:cs typeface="Roboto Bk"/>
              </a:rPr>
              <a:t> </a:t>
            </a:r>
            <a:r>
              <a:rPr sz="4200" b="1" spc="-310" dirty="0">
                <a:latin typeface="Roboto Bk"/>
                <a:cs typeface="Roboto Bk"/>
              </a:rPr>
              <a:t>every</a:t>
            </a:r>
            <a:r>
              <a:rPr sz="4200" b="1" spc="-70" dirty="0">
                <a:latin typeface="Roboto Bk"/>
                <a:cs typeface="Roboto Bk"/>
              </a:rPr>
              <a:t> </a:t>
            </a:r>
            <a:r>
              <a:rPr sz="4200" b="1" spc="-260" dirty="0">
                <a:latin typeface="Roboto Bk"/>
                <a:cs typeface="Roboto Bk"/>
              </a:rPr>
              <a:t>other</a:t>
            </a:r>
            <a:r>
              <a:rPr sz="4200" b="1" spc="-65" dirty="0">
                <a:latin typeface="Roboto Bk"/>
                <a:cs typeface="Roboto Bk"/>
              </a:rPr>
              <a:t> </a:t>
            </a:r>
            <a:r>
              <a:rPr sz="4200" b="1" spc="-225" dirty="0">
                <a:latin typeface="Roboto Bk"/>
                <a:cs typeface="Roboto Bk"/>
              </a:rPr>
              <a:t>field</a:t>
            </a:r>
            <a:r>
              <a:rPr sz="4200" b="1" spc="-65" dirty="0">
                <a:latin typeface="Roboto Bk"/>
                <a:cs typeface="Roboto Bk"/>
              </a:rPr>
              <a:t> </a:t>
            </a:r>
            <a:r>
              <a:rPr sz="4200" b="1" spc="-240" dirty="0">
                <a:latin typeface="Roboto Bk"/>
                <a:cs typeface="Roboto Bk"/>
              </a:rPr>
              <a:t>of</a:t>
            </a:r>
            <a:r>
              <a:rPr sz="4200" b="1" spc="-65" dirty="0">
                <a:latin typeface="Roboto Bk"/>
                <a:cs typeface="Roboto Bk"/>
              </a:rPr>
              <a:t> </a:t>
            </a:r>
            <a:r>
              <a:rPr sz="4200" b="1" spc="-310" dirty="0">
                <a:latin typeface="Roboto Bk"/>
                <a:cs typeface="Roboto Bk"/>
              </a:rPr>
              <a:t>the </a:t>
            </a:r>
            <a:r>
              <a:rPr sz="4200" b="1" spc="-240" dirty="0">
                <a:latin typeface="Roboto Bk"/>
                <a:cs typeface="Roboto Bk"/>
              </a:rPr>
              <a:t>dataset.</a:t>
            </a:r>
            <a:r>
              <a:rPr sz="4200" b="1" spc="-60" dirty="0">
                <a:latin typeface="Roboto Bk"/>
                <a:cs typeface="Roboto Bk"/>
              </a:rPr>
              <a:t> </a:t>
            </a:r>
            <a:r>
              <a:rPr sz="4200" b="1" spc="-280" dirty="0">
                <a:latin typeface="Roboto Bk"/>
                <a:cs typeface="Roboto Bk"/>
              </a:rPr>
              <a:t>Then</a:t>
            </a:r>
            <a:r>
              <a:rPr sz="4200" b="1" spc="-60" dirty="0">
                <a:latin typeface="Roboto Bk"/>
                <a:cs typeface="Roboto Bk"/>
              </a:rPr>
              <a:t> </a:t>
            </a:r>
            <a:r>
              <a:rPr sz="4200" b="1" spc="-290" dirty="0">
                <a:latin typeface="Roboto Bk"/>
                <a:cs typeface="Roboto Bk"/>
              </a:rPr>
              <a:t>we</a:t>
            </a:r>
            <a:r>
              <a:rPr sz="4200" b="1" spc="-60" dirty="0">
                <a:latin typeface="Roboto Bk"/>
                <a:cs typeface="Roboto Bk"/>
              </a:rPr>
              <a:t> </a:t>
            </a:r>
            <a:r>
              <a:rPr sz="4200" b="1" spc="-290" dirty="0">
                <a:latin typeface="Roboto Bk"/>
                <a:cs typeface="Roboto Bk"/>
              </a:rPr>
              <a:t>apply</a:t>
            </a:r>
            <a:r>
              <a:rPr sz="4200" b="1" spc="-60" dirty="0">
                <a:latin typeface="Roboto Bk"/>
                <a:cs typeface="Roboto Bk"/>
              </a:rPr>
              <a:t> </a:t>
            </a:r>
            <a:r>
              <a:rPr sz="4200" b="1" spc="-240" dirty="0">
                <a:latin typeface="Roboto Bk"/>
                <a:cs typeface="Roboto Bk"/>
              </a:rPr>
              <a:t>different</a:t>
            </a:r>
            <a:r>
              <a:rPr sz="4200" b="1" spc="-60" dirty="0">
                <a:latin typeface="Roboto Bk"/>
                <a:cs typeface="Roboto Bk"/>
              </a:rPr>
              <a:t> </a:t>
            </a:r>
            <a:r>
              <a:rPr sz="4200" b="1" spc="-300" dirty="0">
                <a:latin typeface="Roboto Bk"/>
                <a:cs typeface="Roboto Bk"/>
              </a:rPr>
              <a:t>machine</a:t>
            </a:r>
            <a:r>
              <a:rPr sz="4200" b="1" spc="-60" dirty="0">
                <a:latin typeface="Roboto Bk"/>
                <a:cs typeface="Roboto Bk"/>
              </a:rPr>
              <a:t> </a:t>
            </a:r>
            <a:r>
              <a:rPr sz="4200" b="1" spc="-254" dirty="0">
                <a:latin typeface="Roboto Bk"/>
                <a:cs typeface="Roboto Bk"/>
              </a:rPr>
              <a:t>learning</a:t>
            </a:r>
            <a:r>
              <a:rPr sz="4200" b="1" spc="-60" dirty="0">
                <a:latin typeface="Roboto Bk"/>
                <a:cs typeface="Roboto Bk"/>
              </a:rPr>
              <a:t> </a:t>
            </a:r>
            <a:r>
              <a:rPr sz="4200" b="1" spc="-280" dirty="0">
                <a:latin typeface="Roboto Bk"/>
                <a:cs typeface="Roboto Bk"/>
              </a:rPr>
              <a:t>models</a:t>
            </a:r>
            <a:r>
              <a:rPr sz="4200" b="1" spc="-60" dirty="0">
                <a:latin typeface="Roboto Bk"/>
                <a:cs typeface="Roboto Bk"/>
              </a:rPr>
              <a:t> </a:t>
            </a:r>
            <a:r>
              <a:rPr sz="4200" b="1" spc="-270" dirty="0">
                <a:latin typeface="Roboto Bk"/>
                <a:cs typeface="Roboto Bk"/>
              </a:rPr>
              <a:t>to</a:t>
            </a:r>
            <a:r>
              <a:rPr sz="4200" b="1" spc="-60" dirty="0">
                <a:latin typeface="Roboto Bk"/>
                <a:cs typeface="Roboto Bk"/>
              </a:rPr>
              <a:t> </a:t>
            </a:r>
            <a:r>
              <a:rPr sz="4200" b="1" spc="-305" dirty="0">
                <a:latin typeface="Roboto Bk"/>
                <a:cs typeface="Roboto Bk"/>
              </a:rPr>
              <a:t>complete </a:t>
            </a:r>
            <a:r>
              <a:rPr sz="4200" b="1" spc="-285" dirty="0">
                <a:latin typeface="Roboto Bk"/>
                <a:cs typeface="Roboto Bk"/>
              </a:rPr>
              <a:t>the</a:t>
            </a:r>
            <a:r>
              <a:rPr sz="4200" b="1" spc="-60" dirty="0">
                <a:latin typeface="Roboto Bk"/>
                <a:cs typeface="Roboto Bk"/>
              </a:rPr>
              <a:t> </a:t>
            </a:r>
            <a:r>
              <a:rPr sz="4200" b="1" spc="-250" dirty="0">
                <a:latin typeface="Roboto Bk"/>
                <a:cs typeface="Roboto Bk"/>
              </a:rPr>
              <a:t>analysis.</a:t>
            </a:r>
            <a:r>
              <a:rPr sz="4200" b="1" spc="-55" dirty="0">
                <a:latin typeface="Roboto Bk"/>
                <a:cs typeface="Roboto Bk"/>
              </a:rPr>
              <a:t> </a:t>
            </a:r>
            <a:r>
              <a:rPr sz="4200" b="1" spc="-229" dirty="0">
                <a:latin typeface="Roboto Bk"/>
                <a:cs typeface="Roboto Bk"/>
              </a:rPr>
              <a:t>After</a:t>
            </a:r>
            <a:r>
              <a:rPr sz="4200" b="1" spc="-60" dirty="0">
                <a:latin typeface="Roboto Bk"/>
                <a:cs typeface="Roboto Bk"/>
              </a:rPr>
              <a:t> </a:t>
            </a:r>
            <a:r>
              <a:rPr sz="4200" b="1" spc="-285" dirty="0">
                <a:latin typeface="Roboto Bk"/>
                <a:cs typeface="Roboto Bk"/>
              </a:rPr>
              <a:t>this,</a:t>
            </a:r>
            <a:r>
              <a:rPr sz="4200" b="1" spc="-55" dirty="0">
                <a:latin typeface="Roboto Bk"/>
                <a:cs typeface="Roboto Bk"/>
              </a:rPr>
              <a:t> </a:t>
            </a:r>
            <a:r>
              <a:rPr sz="4200" b="1" spc="-285" dirty="0">
                <a:latin typeface="Roboto Bk"/>
                <a:cs typeface="Roboto Bk"/>
              </a:rPr>
              <a:t>the</a:t>
            </a:r>
            <a:r>
              <a:rPr sz="4200" b="1" spc="-60" dirty="0">
                <a:latin typeface="Roboto Bk"/>
                <a:cs typeface="Roboto Bk"/>
              </a:rPr>
              <a:t> </a:t>
            </a:r>
            <a:r>
              <a:rPr sz="4200" b="1" spc="-250" dirty="0">
                <a:latin typeface="Roboto Bk"/>
                <a:cs typeface="Roboto Bk"/>
              </a:rPr>
              <a:t>results</a:t>
            </a:r>
            <a:r>
              <a:rPr sz="4200" b="1" spc="-55" dirty="0">
                <a:latin typeface="Roboto Bk"/>
                <a:cs typeface="Roboto Bk"/>
              </a:rPr>
              <a:t> </a:t>
            </a:r>
            <a:r>
              <a:rPr sz="4200" b="1" spc="-240" dirty="0">
                <a:latin typeface="Roboto Bk"/>
                <a:cs typeface="Roboto Bk"/>
              </a:rPr>
              <a:t>of</a:t>
            </a:r>
            <a:r>
              <a:rPr sz="4200" b="1" spc="-60" dirty="0">
                <a:latin typeface="Roboto Bk"/>
                <a:cs typeface="Roboto Bk"/>
              </a:rPr>
              <a:t> </a:t>
            </a:r>
            <a:r>
              <a:rPr sz="4200" b="1" spc="-260" dirty="0">
                <a:latin typeface="Roboto Bk"/>
                <a:cs typeface="Roboto Bk"/>
              </a:rPr>
              <a:t>applied</a:t>
            </a:r>
            <a:r>
              <a:rPr sz="4200" b="1" spc="-55" dirty="0">
                <a:latin typeface="Roboto Bk"/>
                <a:cs typeface="Roboto Bk"/>
              </a:rPr>
              <a:t> </a:t>
            </a:r>
            <a:r>
              <a:rPr sz="4200" b="1" spc="-300" dirty="0">
                <a:latin typeface="Roboto Bk"/>
                <a:cs typeface="Roboto Bk"/>
              </a:rPr>
              <a:t>machine</a:t>
            </a:r>
            <a:r>
              <a:rPr sz="4200" b="1" spc="-60" dirty="0">
                <a:latin typeface="Roboto Bk"/>
                <a:cs typeface="Roboto Bk"/>
              </a:rPr>
              <a:t> </a:t>
            </a:r>
            <a:r>
              <a:rPr sz="4200" b="1" spc="-254" dirty="0">
                <a:latin typeface="Roboto Bk"/>
                <a:cs typeface="Roboto Bk"/>
              </a:rPr>
              <a:t>learning</a:t>
            </a:r>
            <a:r>
              <a:rPr sz="4200" b="1" spc="-55" dirty="0">
                <a:latin typeface="Roboto Bk"/>
                <a:cs typeface="Roboto Bk"/>
              </a:rPr>
              <a:t> </a:t>
            </a:r>
            <a:r>
              <a:rPr sz="4200" b="1" spc="-290" dirty="0">
                <a:latin typeface="Roboto Bk"/>
                <a:cs typeface="Roboto Bk"/>
              </a:rPr>
              <a:t>models </a:t>
            </a:r>
            <a:r>
              <a:rPr sz="4200" b="1" spc="-270" dirty="0">
                <a:latin typeface="Roboto Bk"/>
                <a:cs typeface="Roboto Bk"/>
              </a:rPr>
              <a:t>were</a:t>
            </a:r>
            <a:r>
              <a:rPr sz="4200" b="1" spc="-70" dirty="0">
                <a:latin typeface="Roboto Bk"/>
                <a:cs typeface="Roboto Bk"/>
              </a:rPr>
              <a:t> </a:t>
            </a:r>
            <a:r>
              <a:rPr sz="4200" b="1" spc="-285" dirty="0">
                <a:latin typeface="Roboto Bk"/>
                <a:cs typeface="Roboto Bk"/>
              </a:rPr>
              <a:t>compared</a:t>
            </a:r>
            <a:r>
              <a:rPr sz="4200" b="1" spc="-70" dirty="0">
                <a:latin typeface="Roboto Bk"/>
                <a:cs typeface="Roboto Bk"/>
              </a:rPr>
              <a:t> </a:t>
            </a:r>
            <a:r>
              <a:rPr sz="4200" b="1" spc="-280" dirty="0">
                <a:latin typeface="Roboto Bk"/>
                <a:cs typeface="Roboto Bk"/>
              </a:rPr>
              <a:t>and</a:t>
            </a:r>
            <a:r>
              <a:rPr sz="4200" b="1" spc="-70" dirty="0">
                <a:latin typeface="Roboto Bk"/>
                <a:cs typeface="Roboto Bk"/>
              </a:rPr>
              <a:t> </a:t>
            </a:r>
            <a:r>
              <a:rPr sz="4200" b="1" spc="-275" dirty="0">
                <a:latin typeface="Roboto Bk"/>
                <a:cs typeface="Roboto Bk"/>
              </a:rPr>
              <a:t>analyzed</a:t>
            </a:r>
            <a:r>
              <a:rPr sz="4200" b="1" spc="-70" dirty="0">
                <a:latin typeface="Roboto Bk"/>
                <a:cs typeface="Roboto Bk"/>
              </a:rPr>
              <a:t> </a:t>
            </a:r>
            <a:r>
              <a:rPr sz="4200" b="1" spc="-310" dirty="0">
                <a:latin typeface="Roboto Bk"/>
                <a:cs typeface="Roboto Bk"/>
              </a:rPr>
              <a:t>on</a:t>
            </a:r>
            <a:r>
              <a:rPr sz="4200" b="1" spc="-70" dirty="0">
                <a:latin typeface="Roboto Bk"/>
                <a:cs typeface="Roboto Bk"/>
              </a:rPr>
              <a:t> </a:t>
            </a:r>
            <a:r>
              <a:rPr sz="4200" b="1" spc="-285" dirty="0">
                <a:latin typeface="Roboto Bk"/>
                <a:cs typeface="Roboto Bk"/>
              </a:rPr>
              <a:t>the</a:t>
            </a:r>
            <a:r>
              <a:rPr sz="4200" b="1" spc="-70" dirty="0">
                <a:latin typeface="Roboto Bk"/>
                <a:cs typeface="Roboto Bk"/>
              </a:rPr>
              <a:t> </a:t>
            </a:r>
            <a:r>
              <a:rPr sz="4200" b="1" spc="-250" dirty="0">
                <a:latin typeface="Roboto Bk"/>
                <a:cs typeface="Roboto Bk"/>
              </a:rPr>
              <a:t>basis</a:t>
            </a:r>
            <a:r>
              <a:rPr sz="4200" b="1" spc="-70" dirty="0">
                <a:latin typeface="Roboto Bk"/>
                <a:cs typeface="Roboto Bk"/>
              </a:rPr>
              <a:t> </a:t>
            </a:r>
            <a:r>
              <a:rPr sz="4200" b="1" spc="-240" dirty="0">
                <a:latin typeface="Roboto Bk"/>
                <a:cs typeface="Roboto Bk"/>
              </a:rPr>
              <a:t>of</a:t>
            </a:r>
            <a:r>
              <a:rPr sz="4200" b="1" spc="-70" dirty="0">
                <a:latin typeface="Roboto Bk"/>
                <a:cs typeface="Roboto Bk"/>
              </a:rPr>
              <a:t> </a:t>
            </a:r>
            <a:r>
              <a:rPr sz="4200" b="1" spc="-285" dirty="0">
                <a:latin typeface="Roboto Bk"/>
                <a:cs typeface="Roboto Bk"/>
              </a:rPr>
              <a:t>accuracy,</a:t>
            </a:r>
            <a:r>
              <a:rPr sz="4200" b="1" spc="-70" dirty="0">
                <a:latin typeface="Roboto Bk"/>
                <a:cs typeface="Roboto Bk"/>
              </a:rPr>
              <a:t> </a:t>
            </a:r>
            <a:r>
              <a:rPr sz="4200" b="1" spc="-280" dirty="0">
                <a:latin typeface="Roboto Bk"/>
                <a:cs typeface="Roboto Bk"/>
              </a:rPr>
              <a:t>and</a:t>
            </a:r>
            <a:r>
              <a:rPr sz="4200" b="1" spc="-70" dirty="0">
                <a:latin typeface="Roboto Bk"/>
                <a:cs typeface="Roboto Bk"/>
              </a:rPr>
              <a:t> </a:t>
            </a:r>
            <a:r>
              <a:rPr sz="4200" b="1" spc="-295" dirty="0">
                <a:latin typeface="Roboto Bk"/>
                <a:cs typeface="Roboto Bk"/>
              </a:rPr>
              <a:t>then</a:t>
            </a:r>
            <a:r>
              <a:rPr sz="4200" b="1" spc="-70" dirty="0">
                <a:latin typeface="Roboto Bk"/>
                <a:cs typeface="Roboto Bk"/>
              </a:rPr>
              <a:t> </a:t>
            </a:r>
            <a:r>
              <a:rPr sz="4200" b="1" spc="-310" dirty="0">
                <a:latin typeface="Roboto Bk"/>
                <a:cs typeface="Roboto Bk"/>
              </a:rPr>
              <a:t>the</a:t>
            </a:r>
            <a:endParaRPr sz="4200">
              <a:latin typeface="Roboto Bk"/>
              <a:cs typeface="Roboto Bk"/>
            </a:endParaRPr>
          </a:p>
          <a:p>
            <a:pPr marL="340995" marR="334010" algn="ctr">
              <a:lnSpc>
                <a:spcPts val="5850"/>
              </a:lnSpc>
            </a:pPr>
            <a:r>
              <a:rPr sz="4200" b="1" spc="-270" dirty="0">
                <a:latin typeface="Roboto Bk"/>
                <a:cs typeface="Roboto Bk"/>
              </a:rPr>
              <a:t>best</a:t>
            </a:r>
            <a:r>
              <a:rPr sz="4200" b="1" spc="-65" dirty="0">
                <a:latin typeface="Roboto Bk"/>
                <a:cs typeface="Roboto Bk"/>
              </a:rPr>
              <a:t> </a:t>
            </a:r>
            <a:r>
              <a:rPr sz="4200" b="1" spc="-275" dirty="0">
                <a:latin typeface="Roboto Bk"/>
                <a:cs typeface="Roboto Bk"/>
              </a:rPr>
              <a:t>performing</a:t>
            </a:r>
            <a:r>
              <a:rPr sz="4200" b="1" spc="-65" dirty="0">
                <a:latin typeface="Roboto Bk"/>
                <a:cs typeface="Roboto Bk"/>
              </a:rPr>
              <a:t> </a:t>
            </a:r>
            <a:r>
              <a:rPr sz="4200" b="1" spc="-305" dirty="0">
                <a:latin typeface="Roboto Bk"/>
                <a:cs typeface="Roboto Bk"/>
              </a:rPr>
              <a:t>model</a:t>
            </a:r>
            <a:r>
              <a:rPr sz="4200" b="1" spc="-65" dirty="0">
                <a:latin typeface="Roboto Bk"/>
                <a:cs typeface="Roboto Bk"/>
              </a:rPr>
              <a:t> </a:t>
            </a:r>
            <a:r>
              <a:rPr sz="4200" b="1" spc="-275" dirty="0">
                <a:latin typeface="Roboto Bk"/>
                <a:cs typeface="Roboto Bk"/>
              </a:rPr>
              <a:t>was</a:t>
            </a:r>
            <a:r>
              <a:rPr sz="4200" b="1" spc="-65" dirty="0">
                <a:latin typeface="Roboto Bk"/>
                <a:cs typeface="Roboto Bk"/>
              </a:rPr>
              <a:t> </a:t>
            </a:r>
            <a:r>
              <a:rPr sz="4200" b="1" spc="-285" dirty="0">
                <a:latin typeface="Roboto Bk"/>
                <a:cs typeface="Roboto Bk"/>
              </a:rPr>
              <a:t>suggested</a:t>
            </a:r>
            <a:r>
              <a:rPr sz="4200" b="1" spc="-65" dirty="0">
                <a:latin typeface="Roboto Bk"/>
                <a:cs typeface="Roboto Bk"/>
              </a:rPr>
              <a:t> </a:t>
            </a:r>
            <a:r>
              <a:rPr sz="4200" b="1" spc="-220" dirty="0">
                <a:latin typeface="Roboto Bk"/>
                <a:cs typeface="Roboto Bk"/>
              </a:rPr>
              <a:t>for</a:t>
            </a:r>
            <a:r>
              <a:rPr sz="4200" b="1" spc="-65" dirty="0">
                <a:latin typeface="Roboto Bk"/>
                <a:cs typeface="Roboto Bk"/>
              </a:rPr>
              <a:t> </a:t>
            </a:r>
            <a:r>
              <a:rPr sz="4200" b="1" spc="-260" dirty="0">
                <a:latin typeface="Roboto Bk"/>
                <a:cs typeface="Roboto Bk"/>
              </a:rPr>
              <a:t>further</a:t>
            </a:r>
            <a:r>
              <a:rPr sz="4200" b="1" spc="-65" dirty="0">
                <a:latin typeface="Roboto Bk"/>
                <a:cs typeface="Roboto Bk"/>
              </a:rPr>
              <a:t> </a:t>
            </a:r>
            <a:r>
              <a:rPr sz="4200" b="1" spc="-254" dirty="0">
                <a:latin typeface="Roboto Bk"/>
                <a:cs typeface="Roboto Bk"/>
              </a:rPr>
              <a:t>predictions</a:t>
            </a:r>
            <a:r>
              <a:rPr sz="4200" b="1" spc="-65" dirty="0">
                <a:latin typeface="Roboto Bk"/>
                <a:cs typeface="Roboto Bk"/>
              </a:rPr>
              <a:t> </a:t>
            </a:r>
            <a:r>
              <a:rPr sz="4200" b="1" spc="-240" dirty="0">
                <a:latin typeface="Roboto Bk"/>
                <a:cs typeface="Roboto Bk"/>
              </a:rPr>
              <a:t>of</a:t>
            </a:r>
            <a:r>
              <a:rPr sz="4200" b="1" spc="-65" dirty="0">
                <a:latin typeface="Roboto Bk"/>
                <a:cs typeface="Roboto Bk"/>
              </a:rPr>
              <a:t> </a:t>
            </a:r>
            <a:r>
              <a:rPr sz="4200" b="1" spc="-335" dirty="0">
                <a:latin typeface="Roboto Bk"/>
                <a:cs typeface="Roboto Bk"/>
              </a:rPr>
              <a:t>the </a:t>
            </a:r>
            <a:r>
              <a:rPr sz="4200" b="1" spc="-245" dirty="0">
                <a:latin typeface="Roboto Bk"/>
                <a:cs typeface="Roboto Bk"/>
              </a:rPr>
              <a:t>label</a:t>
            </a:r>
            <a:r>
              <a:rPr sz="4200" b="1" spc="-45" dirty="0">
                <a:latin typeface="Roboto Bk"/>
                <a:cs typeface="Roboto Bk"/>
              </a:rPr>
              <a:t> </a:t>
            </a:r>
            <a:r>
              <a:rPr sz="4200" b="1" spc="-305" dirty="0">
                <a:latin typeface="Roboto Bk"/>
                <a:cs typeface="Roboto Bk"/>
              </a:rPr>
              <a:t>“Price”.</a:t>
            </a:r>
            <a:endParaRPr sz="4200">
              <a:latin typeface="Roboto Bk"/>
              <a:cs typeface="Roboto Bk"/>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b="1" spc="550" dirty="0">
                <a:latin typeface="Tahoma"/>
                <a:cs typeface="Tahoma"/>
              </a:rPr>
              <a:t>OBJECTIV</a:t>
            </a:r>
            <a:r>
              <a:rPr b="1" spc="45" dirty="0">
                <a:latin typeface="Tahoma"/>
                <a:cs typeface="Tahoma"/>
              </a:rPr>
              <a:t>E</a:t>
            </a:r>
          </a:p>
        </p:txBody>
      </p:sp>
      <p:sp>
        <p:nvSpPr>
          <p:cNvPr id="4" name="object 4"/>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85572" y="2036228"/>
            <a:ext cx="5316855" cy="6094730"/>
          </a:xfrm>
          <a:prstGeom prst="rect">
            <a:avLst/>
          </a:prstGeom>
        </p:spPr>
        <p:txBody>
          <a:bodyPr vert="horz" wrap="square" lIns="0" tIns="12700" rIns="0" bIns="0" rtlCol="0">
            <a:spAutoFit/>
          </a:bodyPr>
          <a:lstStyle/>
          <a:p>
            <a:pPr algn="ctr">
              <a:lnSpc>
                <a:spcPct val="100000"/>
              </a:lnSpc>
              <a:spcBef>
                <a:spcPts val="100"/>
              </a:spcBef>
            </a:pPr>
            <a:r>
              <a:rPr sz="4200" b="1" spc="-265" dirty="0">
                <a:latin typeface="Roboto Bk"/>
                <a:cs typeface="Roboto Bk"/>
              </a:rPr>
              <a:t>Data</a:t>
            </a:r>
            <a:r>
              <a:rPr sz="4200" b="1" spc="-70" dirty="0">
                <a:latin typeface="Roboto Bk"/>
                <a:cs typeface="Roboto Bk"/>
              </a:rPr>
              <a:t> </a:t>
            </a:r>
            <a:r>
              <a:rPr sz="4200" b="1" spc="-270" dirty="0">
                <a:latin typeface="Roboto Bk"/>
                <a:cs typeface="Roboto Bk"/>
              </a:rPr>
              <a:t>Preparation</a:t>
            </a:r>
            <a:endParaRPr sz="4200" dirty="0">
              <a:latin typeface="Roboto Bk"/>
              <a:cs typeface="Roboto Bk"/>
            </a:endParaRPr>
          </a:p>
          <a:p>
            <a:pPr marL="567055" marR="559435" indent="-635" algn="ctr">
              <a:lnSpc>
                <a:spcPct val="169600"/>
              </a:lnSpc>
            </a:pPr>
            <a:r>
              <a:rPr sz="4200" b="1" spc="-265" dirty="0">
                <a:latin typeface="Roboto Bk"/>
                <a:cs typeface="Roboto Bk"/>
              </a:rPr>
              <a:t>Data</a:t>
            </a:r>
            <a:r>
              <a:rPr sz="4200" b="1" spc="-70" dirty="0">
                <a:latin typeface="Roboto Bk"/>
                <a:cs typeface="Roboto Bk"/>
              </a:rPr>
              <a:t> </a:t>
            </a:r>
            <a:r>
              <a:rPr sz="4200" b="1" spc="-280" dirty="0">
                <a:latin typeface="Roboto Bk"/>
                <a:cs typeface="Roboto Bk"/>
              </a:rPr>
              <a:t>Visualization </a:t>
            </a:r>
            <a:r>
              <a:rPr sz="4200" b="1" spc="-270" dirty="0">
                <a:latin typeface="Roboto Bk"/>
                <a:cs typeface="Roboto Bk"/>
              </a:rPr>
              <a:t>Feature</a:t>
            </a:r>
            <a:r>
              <a:rPr sz="4200" b="1" spc="-55" dirty="0">
                <a:latin typeface="Roboto Bk"/>
                <a:cs typeface="Roboto Bk"/>
              </a:rPr>
              <a:t> </a:t>
            </a:r>
            <a:r>
              <a:rPr sz="4200" b="1" spc="-275" dirty="0">
                <a:latin typeface="Roboto Bk"/>
                <a:cs typeface="Roboto Bk"/>
              </a:rPr>
              <a:t>Engineering </a:t>
            </a:r>
            <a:r>
              <a:rPr sz="4200" b="1" spc="-305" dirty="0">
                <a:latin typeface="Roboto Bk"/>
                <a:cs typeface="Roboto Bk"/>
              </a:rPr>
              <a:t>Modelling</a:t>
            </a:r>
            <a:endParaRPr sz="4200" dirty="0">
              <a:latin typeface="Roboto Bk"/>
              <a:cs typeface="Roboto Bk"/>
            </a:endParaRPr>
          </a:p>
          <a:p>
            <a:pPr algn="ctr">
              <a:lnSpc>
                <a:spcPct val="100000"/>
              </a:lnSpc>
              <a:spcBef>
                <a:spcPts val="3510"/>
              </a:spcBef>
            </a:pPr>
            <a:r>
              <a:rPr sz="4200" b="1" spc="-275" dirty="0">
                <a:latin typeface="Roboto Bk"/>
                <a:cs typeface="Roboto Bk"/>
              </a:rPr>
              <a:t>Testing</a:t>
            </a:r>
            <a:endParaRPr sz="4200" dirty="0">
              <a:latin typeface="Roboto Bk"/>
              <a:cs typeface="Roboto Bk"/>
            </a:endParaRPr>
          </a:p>
          <a:p>
            <a:pPr algn="ctr">
              <a:lnSpc>
                <a:spcPct val="100000"/>
              </a:lnSpc>
              <a:spcBef>
                <a:spcPts val="3510"/>
              </a:spcBef>
            </a:pPr>
            <a:r>
              <a:rPr sz="4200" b="1" spc="-254" dirty="0">
                <a:latin typeface="Roboto Bk"/>
                <a:cs typeface="Roboto Bk"/>
              </a:rPr>
              <a:t>Price</a:t>
            </a:r>
            <a:r>
              <a:rPr sz="4200" b="1" spc="-60" dirty="0">
                <a:latin typeface="Roboto Bk"/>
                <a:cs typeface="Roboto Bk"/>
              </a:rPr>
              <a:t> </a:t>
            </a:r>
            <a:r>
              <a:rPr sz="4200" b="1" spc="-254" dirty="0">
                <a:latin typeface="Roboto Bk"/>
                <a:cs typeface="Roboto Bk"/>
              </a:rPr>
              <a:t>Prediction</a:t>
            </a:r>
            <a:r>
              <a:rPr sz="4200" b="1" spc="-60" dirty="0">
                <a:latin typeface="Roboto Bk"/>
                <a:cs typeface="Roboto Bk"/>
              </a:rPr>
              <a:t> </a:t>
            </a:r>
            <a:r>
              <a:rPr sz="4200" b="1" spc="-305" dirty="0">
                <a:latin typeface="Roboto Bk"/>
                <a:cs typeface="Roboto Bk"/>
              </a:rPr>
              <a:t>Function</a:t>
            </a:r>
            <a:endParaRPr sz="4200" dirty="0">
              <a:latin typeface="Roboto Bk"/>
              <a:cs typeface="Roboto Bk"/>
            </a:endParaRPr>
          </a:p>
        </p:txBody>
      </p:sp>
      <p:sp>
        <p:nvSpPr>
          <p:cNvPr id="3" name="object 3"/>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b="1" spc="565" dirty="0">
                <a:latin typeface="Tahoma"/>
                <a:cs typeface="Tahoma"/>
              </a:rPr>
              <a:t>METHODOLOG</a:t>
            </a:r>
            <a:r>
              <a:rPr b="1" spc="60" dirty="0">
                <a:latin typeface="Tahoma"/>
                <a:cs typeface="Tahoma"/>
              </a:rPr>
              <a: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39595" y="2750436"/>
            <a:ext cx="114300" cy="114299"/>
          </a:xfrm>
          <a:prstGeom prst="rect">
            <a:avLst/>
          </a:prstGeom>
        </p:spPr>
      </p:pic>
      <p:sp>
        <p:nvSpPr>
          <p:cNvPr id="3" name="object 3"/>
          <p:cNvSpPr txBox="1"/>
          <p:nvPr/>
        </p:nvSpPr>
        <p:spPr>
          <a:xfrm>
            <a:off x="2322170" y="2451985"/>
            <a:ext cx="14154785" cy="4826000"/>
          </a:xfrm>
          <a:prstGeom prst="rect">
            <a:avLst/>
          </a:prstGeom>
        </p:spPr>
        <p:txBody>
          <a:bodyPr vert="horz" wrap="square" lIns="0" tIns="88900" rIns="0" bIns="0" rtlCol="0">
            <a:spAutoFit/>
          </a:bodyPr>
          <a:lstStyle/>
          <a:p>
            <a:pPr marL="12700">
              <a:lnSpc>
                <a:spcPct val="100000"/>
              </a:lnSpc>
              <a:spcBef>
                <a:spcPts val="700"/>
              </a:spcBef>
            </a:pPr>
            <a:r>
              <a:rPr sz="3000" b="1" spc="-190" dirty="0">
                <a:latin typeface="Roboto Bk"/>
                <a:cs typeface="Roboto Bk"/>
              </a:rPr>
              <a:t>The</a:t>
            </a:r>
            <a:r>
              <a:rPr sz="3000" b="1" spc="-25" dirty="0">
                <a:latin typeface="Roboto Bk"/>
                <a:cs typeface="Roboto Bk"/>
              </a:rPr>
              <a:t> </a:t>
            </a:r>
            <a:r>
              <a:rPr sz="3000" b="1" spc="-185" dirty="0">
                <a:latin typeface="Roboto Bk"/>
                <a:cs typeface="Roboto Bk"/>
              </a:rPr>
              <a:t>data</a:t>
            </a:r>
            <a:r>
              <a:rPr sz="3000" b="1" spc="-25" dirty="0">
                <a:latin typeface="Roboto Bk"/>
                <a:cs typeface="Roboto Bk"/>
              </a:rPr>
              <a:t> </a:t>
            </a:r>
            <a:r>
              <a:rPr sz="3000" b="1" spc="-215" dirty="0">
                <a:latin typeface="Roboto Bk"/>
                <a:cs typeface="Roboto Bk"/>
              </a:rPr>
              <a:t>we</a:t>
            </a:r>
            <a:r>
              <a:rPr sz="3000" b="1" spc="-25" dirty="0">
                <a:latin typeface="Roboto Bk"/>
                <a:cs typeface="Roboto Bk"/>
              </a:rPr>
              <a:t> </a:t>
            </a:r>
            <a:r>
              <a:rPr sz="3000" b="1" spc="-200" dirty="0">
                <a:latin typeface="Roboto Bk"/>
                <a:cs typeface="Roboto Bk"/>
              </a:rPr>
              <a:t>used</a:t>
            </a:r>
            <a:r>
              <a:rPr sz="3000" b="1" spc="-20" dirty="0">
                <a:latin typeface="Roboto Bk"/>
                <a:cs typeface="Roboto Bk"/>
              </a:rPr>
              <a:t> </a:t>
            </a:r>
            <a:r>
              <a:rPr sz="3000" b="1" spc="-155" dirty="0">
                <a:latin typeface="Roboto Bk"/>
                <a:cs typeface="Roboto Bk"/>
              </a:rPr>
              <a:t>for</a:t>
            </a:r>
            <a:r>
              <a:rPr sz="3000" b="1" spc="-25" dirty="0">
                <a:latin typeface="Roboto Bk"/>
                <a:cs typeface="Roboto Bk"/>
              </a:rPr>
              <a:t> </a:t>
            </a:r>
            <a:r>
              <a:rPr sz="3000" b="1" spc="-200" dirty="0">
                <a:latin typeface="Roboto Bk"/>
                <a:cs typeface="Roboto Bk"/>
              </a:rPr>
              <a:t>our</a:t>
            </a:r>
            <a:r>
              <a:rPr sz="3000" b="1" spc="-25" dirty="0">
                <a:latin typeface="Roboto Bk"/>
                <a:cs typeface="Roboto Bk"/>
              </a:rPr>
              <a:t> </a:t>
            </a:r>
            <a:r>
              <a:rPr sz="3000" b="1" spc="-180" dirty="0">
                <a:latin typeface="Roboto Bk"/>
                <a:cs typeface="Roboto Bk"/>
              </a:rPr>
              <a:t>project</a:t>
            </a:r>
            <a:r>
              <a:rPr sz="3000" b="1" spc="-25" dirty="0">
                <a:latin typeface="Roboto Bk"/>
                <a:cs typeface="Roboto Bk"/>
              </a:rPr>
              <a:t> </a:t>
            </a:r>
            <a:r>
              <a:rPr sz="3000" b="1" spc="-200" dirty="0">
                <a:latin typeface="Roboto Bk"/>
                <a:cs typeface="Roboto Bk"/>
              </a:rPr>
              <a:t>was</a:t>
            </a:r>
            <a:r>
              <a:rPr sz="3000" b="1" spc="-20" dirty="0">
                <a:latin typeface="Roboto Bk"/>
                <a:cs typeface="Roboto Bk"/>
              </a:rPr>
              <a:t> </a:t>
            </a:r>
            <a:r>
              <a:rPr sz="3000" b="1" spc="-200" dirty="0">
                <a:latin typeface="Roboto Bk"/>
                <a:cs typeface="Roboto Bk"/>
              </a:rPr>
              <a:t>provided</a:t>
            </a:r>
            <a:r>
              <a:rPr sz="3000" b="1" spc="-25" dirty="0">
                <a:latin typeface="Roboto Bk"/>
                <a:cs typeface="Roboto Bk"/>
              </a:rPr>
              <a:t> </a:t>
            </a:r>
            <a:r>
              <a:rPr sz="3000" b="1" spc="-225" dirty="0">
                <a:latin typeface="Roboto Bk"/>
                <a:cs typeface="Roboto Bk"/>
              </a:rPr>
              <a:t>on</a:t>
            </a:r>
            <a:r>
              <a:rPr sz="3000" b="1" spc="-25" dirty="0">
                <a:latin typeface="Roboto Bk"/>
                <a:cs typeface="Roboto Bk"/>
              </a:rPr>
              <a:t> </a:t>
            </a:r>
            <a:r>
              <a:rPr sz="3000" b="1" spc="-210" dirty="0">
                <a:latin typeface="Roboto Bk"/>
                <a:cs typeface="Roboto Bk"/>
              </a:rPr>
              <a:t>the</a:t>
            </a:r>
            <a:r>
              <a:rPr sz="3000" b="1" spc="-20" dirty="0">
                <a:latin typeface="Roboto Bk"/>
                <a:cs typeface="Roboto Bk"/>
              </a:rPr>
              <a:t> </a:t>
            </a:r>
            <a:r>
              <a:rPr sz="3000" b="1" dirty="0">
                <a:solidFill>
                  <a:srgbClr val="37B5FF"/>
                </a:solidFill>
                <a:latin typeface="Roboto Cn"/>
                <a:cs typeface="Roboto Cn"/>
                <a:hlinkClick r:id="rId3"/>
              </a:rPr>
              <a:t>www.kaggle.com</a:t>
            </a:r>
            <a:r>
              <a:rPr sz="3000" b="1" spc="65" dirty="0">
                <a:solidFill>
                  <a:srgbClr val="37B5FF"/>
                </a:solidFill>
                <a:latin typeface="Roboto Cn"/>
                <a:cs typeface="Roboto Cn"/>
              </a:rPr>
              <a:t> </a:t>
            </a:r>
            <a:r>
              <a:rPr sz="3000" b="1" spc="-10" dirty="0">
                <a:latin typeface="Roboto Bk"/>
                <a:cs typeface="Roboto Bk"/>
              </a:rPr>
              <a:t>website.</a:t>
            </a:r>
            <a:endParaRPr sz="3000">
              <a:latin typeface="Roboto Bk"/>
              <a:cs typeface="Roboto Bk"/>
            </a:endParaRPr>
          </a:p>
          <a:p>
            <a:pPr marL="12700" marR="607060">
              <a:lnSpc>
                <a:spcPts val="4200"/>
              </a:lnSpc>
              <a:spcBef>
                <a:spcPts val="240"/>
              </a:spcBef>
            </a:pPr>
            <a:r>
              <a:rPr sz="3000" b="1" spc="-190" dirty="0">
                <a:latin typeface="Roboto Bk"/>
                <a:cs typeface="Roboto Bk"/>
              </a:rPr>
              <a:t>The</a:t>
            </a:r>
            <a:r>
              <a:rPr sz="3000" b="1" spc="-35" dirty="0">
                <a:latin typeface="Roboto Bk"/>
                <a:cs typeface="Roboto Bk"/>
              </a:rPr>
              <a:t> </a:t>
            </a:r>
            <a:r>
              <a:rPr sz="3000" b="1" spc="-185" dirty="0">
                <a:latin typeface="Roboto Bk"/>
                <a:cs typeface="Roboto Bk"/>
              </a:rPr>
              <a:t>original</a:t>
            </a:r>
            <a:r>
              <a:rPr sz="3000" b="1" spc="-30" dirty="0">
                <a:latin typeface="Roboto Bk"/>
                <a:cs typeface="Roboto Bk"/>
              </a:rPr>
              <a:t> </a:t>
            </a:r>
            <a:r>
              <a:rPr sz="3000" b="1" spc="-180" dirty="0">
                <a:latin typeface="Roboto Bk"/>
                <a:cs typeface="Roboto Bk"/>
              </a:rPr>
              <a:t>dataset</a:t>
            </a:r>
            <a:r>
              <a:rPr sz="3000" b="1" spc="-30" dirty="0">
                <a:latin typeface="Roboto Bk"/>
                <a:cs typeface="Roboto Bk"/>
              </a:rPr>
              <a:t> </a:t>
            </a:r>
            <a:r>
              <a:rPr sz="3000" b="1" spc="-195" dirty="0">
                <a:latin typeface="Roboto Bk"/>
                <a:cs typeface="Roboto Bk"/>
              </a:rPr>
              <a:t>contains</a:t>
            </a:r>
            <a:r>
              <a:rPr sz="3000" b="1" spc="-30" dirty="0">
                <a:latin typeface="Roboto Bk"/>
                <a:cs typeface="Roboto Bk"/>
              </a:rPr>
              <a:t> </a:t>
            </a:r>
            <a:r>
              <a:rPr sz="3000" b="1" spc="-265" dirty="0">
                <a:latin typeface="Roboto Bk"/>
                <a:cs typeface="Roboto Bk"/>
              </a:rPr>
              <a:t>693071</a:t>
            </a:r>
            <a:r>
              <a:rPr sz="3000" b="1" spc="-35" dirty="0">
                <a:latin typeface="Roboto Bk"/>
                <a:cs typeface="Roboto Bk"/>
              </a:rPr>
              <a:t> </a:t>
            </a:r>
            <a:r>
              <a:rPr sz="3000" b="1" spc="-200" dirty="0">
                <a:latin typeface="Roboto Bk"/>
                <a:cs typeface="Roboto Bk"/>
              </a:rPr>
              <a:t>rows</a:t>
            </a:r>
            <a:r>
              <a:rPr sz="3000" b="1" spc="-30" dirty="0">
                <a:latin typeface="Roboto Bk"/>
                <a:cs typeface="Roboto Bk"/>
              </a:rPr>
              <a:t> </a:t>
            </a:r>
            <a:r>
              <a:rPr sz="3000" b="1" spc="-204" dirty="0">
                <a:latin typeface="Roboto Bk"/>
                <a:cs typeface="Roboto Bk"/>
              </a:rPr>
              <a:t>and</a:t>
            </a:r>
            <a:r>
              <a:rPr sz="3000" b="1" spc="-30" dirty="0">
                <a:latin typeface="Roboto Bk"/>
                <a:cs typeface="Roboto Bk"/>
              </a:rPr>
              <a:t> </a:t>
            </a:r>
            <a:r>
              <a:rPr sz="3000" b="1" spc="-265" dirty="0">
                <a:latin typeface="Roboto Bk"/>
                <a:cs typeface="Roboto Bk"/>
              </a:rPr>
              <a:t>57</a:t>
            </a:r>
            <a:r>
              <a:rPr sz="3000" b="1" spc="-30" dirty="0">
                <a:latin typeface="Roboto Bk"/>
                <a:cs typeface="Roboto Bk"/>
              </a:rPr>
              <a:t> </a:t>
            </a:r>
            <a:r>
              <a:rPr sz="3000" b="1" spc="-220" dirty="0">
                <a:latin typeface="Roboto Bk"/>
                <a:cs typeface="Roboto Bk"/>
              </a:rPr>
              <a:t>columns</a:t>
            </a:r>
            <a:r>
              <a:rPr sz="3000" b="1" spc="-35" dirty="0">
                <a:latin typeface="Roboto Bk"/>
                <a:cs typeface="Roboto Bk"/>
              </a:rPr>
              <a:t> </a:t>
            </a:r>
            <a:r>
              <a:rPr sz="3000" b="1" spc="-215" dirty="0">
                <a:latin typeface="Roboto Bk"/>
                <a:cs typeface="Roboto Bk"/>
              </a:rPr>
              <a:t>which</a:t>
            </a:r>
            <a:r>
              <a:rPr sz="3000" b="1" spc="-30" dirty="0">
                <a:latin typeface="Roboto Bk"/>
                <a:cs typeface="Roboto Bk"/>
              </a:rPr>
              <a:t> </a:t>
            </a:r>
            <a:r>
              <a:rPr sz="3000" b="1" spc="-195" dirty="0">
                <a:latin typeface="Roboto Bk"/>
                <a:cs typeface="Roboto Bk"/>
              </a:rPr>
              <a:t>contain</a:t>
            </a:r>
            <a:r>
              <a:rPr sz="3000" b="1" spc="-30" dirty="0">
                <a:latin typeface="Roboto Bk"/>
                <a:cs typeface="Roboto Bk"/>
              </a:rPr>
              <a:t> </a:t>
            </a:r>
            <a:r>
              <a:rPr sz="3000" b="1" spc="-210" dirty="0">
                <a:latin typeface="Roboto Bk"/>
                <a:cs typeface="Roboto Bk"/>
              </a:rPr>
              <a:t>the</a:t>
            </a:r>
            <a:r>
              <a:rPr sz="3000" b="1" spc="-30" dirty="0">
                <a:latin typeface="Roboto Bk"/>
                <a:cs typeface="Roboto Bk"/>
              </a:rPr>
              <a:t> </a:t>
            </a:r>
            <a:r>
              <a:rPr sz="3000" b="1" spc="-185" dirty="0">
                <a:latin typeface="Roboto Bk"/>
                <a:cs typeface="Roboto Bk"/>
              </a:rPr>
              <a:t>data</a:t>
            </a:r>
            <a:r>
              <a:rPr sz="3000" b="1" spc="-35" dirty="0">
                <a:latin typeface="Roboto Bk"/>
                <a:cs typeface="Roboto Bk"/>
              </a:rPr>
              <a:t> </a:t>
            </a:r>
            <a:r>
              <a:rPr sz="3000" b="1" spc="-175" dirty="0">
                <a:latin typeface="Roboto Bk"/>
                <a:cs typeface="Roboto Bk"/>
              </a:rPr>
              <a:t>of</a:t>
            </a:r>
            <a:r>
              <a:rPr sz="3000" b="1" spc="-30" dirty="0">
                <a:latin typeface="Roboto Bk"/>
                <a:cs typeface="Roboto Bk"/>
              </a:rPr>
              <a:t> </a:t>
            </a:r>
            <a:r>
              <a:rPr sz="3000" b="1" spc="-80" dirty="0">
                <a:latin typeface="Roboto Bk"/>
                <a:cs typeface="Roboto Bk"/>
              </a:rPr>
              <a:t>both </a:t>
            </a:r>
            <a:r>
              <a:rPr sz="3000" b="1" spc="-245" dirty="0">
                <a:latin typeface="Roboto Bk"/>
                <a:cs typeface="Roboto Bk"/>
              </a:rPr>
              <a:t>Uber</a:t>
            </a:r>
            <a:r>
              <a:rPr sz="3000" b="1" spc="-45" dirty="0">
                <a:latin typeface="Roboto Bk"/>
                <a:cs typeface="Roboto Bk"/>
              </a:rPr>
              <a:t> </a:t>
            </a:r>
            <a:r>
              <a:rPr sz="3000" b="1" spc="-204" dirty="0">
                <a:latin typeface="Roboto Bk"/>
                <a:cs typeface="Roboto Bk"/>
              </a:rPr>
              <a:t>and</a:t>
            </a:r>
            <a:r>
              <a:rPr sz="3000" b="1" spc="-40" dirty="0">
                <a:latin typeface="Roboto Bk"/>
                <a:cs typeface="Roboto Bk"/>
              </a:rPr>
              <a:t> </a:t>
            </a:r>
            <a:r>
              <a:rPr sz="3000" b="1" spc="-210" dirty="0">
                <a:latin typeface="Roboto Bk"/>
                <a:cs typeface="Roboto Bk"/>
              </a:rPr>
              <a:t>Lyft.</a:t>
            </a:r>
            <a:r>
              <a:rPr sz="3000" b="1" spc="-40" dirty="0">
                <a:latin typeface="Roboto Bk"/>
                <a:cs typeface="Roboto Bk"/>
              </a:rPr>
              <a:t> </a:t>
            </a:r>
            <a:r>
              <a:rPr sz="3000" b="1" spc="-240" dirty="0">
                <a:latin typeface="Roboto Bk"/>
                <a:cs typeface="Roboto Bk"/>
              </a:rPr>
              <a:t>But</a:t>
            </a:r>
            <a:r>
              <a:rPr sz="3000" b="1" spc="-45" dirty="0">
                <a:latin typeface="Roboto Bk"/>
                <a:cs typeface="Roboto Bk"/>
              </a:rPr>
              <a:t> </a:t>
            </a:r>
            <a:r>
              <a:rPr sz="3000" b="1" spc="-155" dirty="0">
                <a:latin typeface="Roboto Bk"/>
                <a:cs typeface="Roboto Bk"/>
              </a:rPr>
              <a:t>for</a:t>
            </a:r>
            <a:r>
              <a:rPr sz="3000" b="1" spc="-40" dirty="0">
                <a:latin typeface="Roboto Bk"/>
                <a:cs typeface="Roboto Bk"/>
              </a:rPr>
              <a:t> </a:t>
            </a:r>
            <a:r>
              <a:rPr sz="3000" b="1" spc="-200" dirty="0">
                <a:latin typeface="Roboto Bk"/>
                <a:cs typeface="Roboto Bk"/>
              </a:rPr>
              <a:t>our</a:t>
            </a:r>
            <a:r>
              <a:rPr sz="3000" b="1" spc="-40" dirty="0">
                <a:latin typeface="Roboto Bk"/>
                <a:cs typeface="Roboto Bk"/>
              </a:rPr>
              <a:t> </a:t>
            </a:r>
            <a:r>
              <a:rPr sz="3000" b="1" spc="-204" dirty="0">
                <a:latin typeface="Roboto Bk"/>
                <a:cs typeface="Roboto Bk"/>
              </a:rPr>
              <a:t>analysis,</a:t>
            </a:r>
            <a:r>
              <a:rPr sz="3000" b="1" spc="-40" dirty="0">
                <a:latin typeface="Roboto Bk"/>
                <a:cs typeface="Roboto Bk"/>
              </a:rPr>
              <a:t> </a:t>
            </a:r>
            <a:r>
              <a:rPr sz="3000" b="1" spc="-215" dirty="0">
                <a:latin typeface="Roboto Bk"/>
                <a:cs typeface="Roboto Bk"/>
              </a:rPr>
              <a:t>we</a:t>
            </a:r>
            <a:r>
              <a:rPr sz="3000" b="1" spc="-45" dirty="0">
                <a:latin typeface="Roboto Bk"/>
                <a:cs typeface="Roboto Bk"/>
              </a:rPr>
              <a:t> </a:t>
            </a:r>
            <a:r>
              <a:rPr sz="3000" b="1" spc="-200" dirty="0">
                <a:latin typeface="Roboto Bk"/>
                <a:cs typeface="Roboto Bk"/>
              </a:rPr>
              <a:t>just</a:t>
            </a:r>
            <a:r>
              <a:rPr sz="3000" b="1" spc="-40" dirty="0">
                <a:latin typeface="Roboto Bk"/>
                <a:cs typeface="Roboto Bk"/>
              </a:rPr>
              <a:t> </a:t>
            </a:r>
            <a:r>
              <a:rPr sz="3000" b="1" spc="-195" dirty="0">
                <a:latin typeface="Roboto Bk"/>
                <a:cs typeface="Roboto Bk"/>
              </a:rPr>
              <a:t>need</a:t>
            </a:r>
            <a:r>
              <a:rPr sz="3000" b="1" spc="-40" dirty="0">
                <a:latin typeface="Roboto Bk"/>
                <a:cs typeface="Roboto Bk"/>
              </a:rPr>
              <a:t> </a:t>
            </a:r>
            <a:r>
              <a:rPr sz="3000" b="1" spc="-210" dirty="0">
                <a:latin typeface="Roboto Bk"/>
                <a:cs typeface="Roboto Bk"/>
              </a:rPr>
              <a:t>the</a:t>
            </a:r>
            <a:r>
              <a:rPr sz="3000" b="1" spc="-45" dirty="0">
                <a:latin typeface="Roboto Bk"/>
                <a:cs typeface="Roboto Bk"/>
              </a:rPr>
              <a:t> </a:t>
            </a:r>
            <a:r>
              <a:rPr sz="3000" b="1" spc="-245" dirty="0">
                <a:latin typeface="Roboto Bk"/>
                <a:cs typeface="Roboto Bk"/>
              </a:rPr>
              <a:t>Uber</a:t>
            </a:r>
            <a:r>
              <a:rPr sz="3000" b="1" spc="-40" dirty="0">
                <a:latin typeface="Roboto Bk"/>
                <a:cs typeface="Roboto Bk"/>
              </a:rPr>
              <a:t> </a:t>
            </a:r>
            <a:r>
              <a:rPr sz="3000" b="1" spc="-185" dirty="0">
                <a:latin typeface="Roboto Bk"/>
                <a:cs typeface="Roboto Bk"/>
              </a:rPr>
              <a:t>data</a:t>
            </a:r>
            <a:r>
              <a:rPr sz="3000" b="1" spc="-40" dirty="0">
                <a:latin typeface="Roboto Bk"/>
                <a:cs typeface="Roboto Bk"/>
              </a:rPr>
              <a:t> </a:t>
            </a:r>
            <a:r>
              <a:rPr sz="3000" b="1" spc="-180" dirty="0">
                <a:latin typeface="Roboto Bk"/>
                <a:cs typeface="Roboto Bk"/>
              </a:rPr>
              <a:t>so</a:t>
            </a:r>
            <a:r>
              <a:rPr sz="3000" b="1" spc="-40" dirty="0">
                <a:latin typeface="Roboto Bk"/>
                <a:cs typeface="Roboto Bk"/>
              </a:rPr>
              <a:t> </a:t>
            </a:r>
            <a:r>
              <a:rPr sz="3000" b="1" spc="-215" dirty="0">
                <a:latin typeface="Roboto Bk"/>
                <a:cs typeface="Roboto Bk"/>
              </a:rPr>
              <a:t>we</a:t>
            </a:r>
            <a:r>
              <a:rPr sz="3000" b="1" spc="-45" dirty="0">
                <a:latin typeface="Roboto Bk"/>
                <a:cs typeface="Roboto Bk"/>
              </a:rPr>
              <a:t> </a:t>
            </a:r>
            <a:r>
              <a:rPr sz="3000" b="1" spc="-155" dirty="0">
                <a:latin typeface="Roboto Bk"/>
                <a:cs typeface="Roboto Bk"/>
              </a:rPr>
              <a:t>filter</a:t>
            </a:r>
            <a:r>
              <a:rPr sz="3000" b="1" spc="-40" dirty="0">
                <a:latin typeface="Roboto Bk"/>
                <a:cs typeface="Roboto Bk"/>
              </a:rPr>
              <a:t> </a:t>
            </a:r>
            <a:r>
              <a:rPr sz="3000" b="1" spc="-215" dirty="0">
                <a:latin typeface="Roboto Bk"/>
                <a:cs typeface="Roboto Bk"/>
              </a:rPr>
              <a:t>out</a:t>
            </a:r>
            <a:r>
              <a:rPr sz="3000" b="1" spc="-40" dirty="0">
                <a:latin typeface="Roboto Bk"/>
                <a:cs typeface="Roboto Bk"/>
              </a:rPr>
              <a:t> </a:t>
            </a:r>
            <a:r>
              <a:rPr sz="3000" b="1" spc="-210" dirty="0">
                <a:latin typeface="Roboto Bk"/>
                <a:cs typeface="Roboto Bk"/>
              </a:rPr>
              <a:t>the</a:t>
            </a:r>
            <a:r>
              <a:rPr sz="3000" b="1" spc="-40" dirty="0">
                <a:latin typeface="Roboto Bk"/>
                <a:cs typeface="Roboto Bk"/>
              </a:rPr>
              <a:t> </a:t>
            </a:r>
            <a:r>
              <a:rPr sz="3000" b="1" spc="-20" dirty="0">
                <a:latin typeface="Roboto Bk"/>
                <a:cs typeface="Roboto Bk"/>
              </a:rPr>
              <a:t>data </a:t>
            </a:r>
            <a:r>
              <a:rPr sz="3000" b="1" spc="-185" dirty="0">
                <a:latin typeface="Roboto Bk"/>
                <a:cs typeface="Roboto Bk"/>
              </a:rPr>
              <a:t>according</a:t>
            </a:r>
            <a:r>
              <a:rPr sz="3000" b="1" spc="-55" dirty="0">
                <a:latin typeface="Roboto Bk"/>
                <a:cs typeface="Roboto Bk"/>
              </a:rPr>
              <a:t> </a:t>
            </a:r>
            <a:r>
              <a:rPr sz="3000" b="1" spc="-200" dirty="0">
                <a:latin typeface="Roboto Bk"/>
                <a:cs typeface="Roboto Bk"/>
              </a:rPr>
              <a:t>to</a:t>
            </a:r>
            <a:r>
              <a:rPr sz="3000" b="1" spc="-55" dirty="0">
                <a:latin typeface="Roboto Bk"/>
                <a:cs typeface="Roboto Bk"/>
              </a:rPr>
              <a:t> </a:t>
            </a:r>
            <a:r>
              <a:rPr sz="3000" b="1" spc="-200" dirty="0">
                <a:latin typeface="Roboto Bk"/>
                <a:cs typeface="Roboto Bk"/>
              </a:rPr>
              <a:t>our</a:t>
            </a:r>
            <a:r>
              <a:rPr sz="3000" b="1" spc="-50" dirty="0">
                <a:latin typeface="Roboto Bk"/>
                <a:cs typeface="Roboto Bk"/>
              </a:rPr>
              <a:t> </a:t>
            </a:r>
            <a:r>
              <a:rPr sz="3000" b="1" spc="-210" dirty="0">
                <a:latin typeface="Roboto Bk"/>
                <a:cs typeface="Roboto Bk"/>
              </a:rPr>
              <a:t>purpose</a:t>
            </a:r>
            <a:r>
              <a:rPr sz="3000" b="1" spc="-55" dirty="0">
                <a:latin typeface="Roboto Bk"/>
                <a:cs typeface="Roboto Bk"/>
              </a:rPr>
              <a:t> </a:t>
            </a:r>
            <a:r>
              <a:rPr sz="3000" b="1" spc="-204" dirty="0">
                <a:latin typeface="Roboto Bk"/>
                <a:cs typeface="Roboto Bk"/>
              </a:rPr>
              <a:t>and</a:t>
            </a:r>
            <a:r>
              <a:rPr sz="3000" b="1" spc="-55" dirty="0">
                <a:latin typeface="Roboto Bk"/>
                <a:cs typeface="Roboto Bk"/>
              </a:rPr>
              <a:t> </a:t>
            </a:r>
            <a:r>
              <a:rPr sz="3000" b="1" spc="-200" dirty="0">
                <a:latin typeface="Roboto Bk"/>
                <a:cs typeface="Roboto Bk"/>
              </a:rPr>
              <a:t>got</a:t>
            </a:r>
            <a:r>
              <a:rPr sz="3000" b="1" spc="-50" dirty="0">
                <a:latin typeface="Roboto Bk"/>
                <a:cs typeface="Roboto Bk"/>
              </a:rPr>
              <a:t> </a:t>
            </a:r>
            <a:r>
              <a:rPr sz="3000" b="1" spc="-165" dirty="0">
                <a:latin typeface="Roboto Bk"/>
                <a:cs typeface="Roboto Bk"/>
              </a:rPr>
              <a:t>a</a:t>
            </a:r>
            <a:r>
              <a:rPr sz="3000" b="1" spc="-55" dirty="0">
                <a:latin typeface="Roboto Bk"/>
                <a:cs typeface="Roboto Bk"/>
              </a:rPr>
              <a:t> </a:t>
            </a:r>
            <a:r>
              <a:rPr sz="3000" b="1" spc="-225" dirty="0">
                <a:latin typeface="Roboto Bk"/>
                <a:cs typeface="Roboto Bk"/>
              </a:rPr>
              <a:t>new</a:t>
            </a:r>
            <a:r>
              <a:rPr sz="3000" b="1" spc="-55" dirty="0">
                <a:latin typeface="Roboto Bk"/>
                <a:cs typeface="Roboto Bk"/>
              </a:rPr>
              <a:t> </a:t>
            </a:r>
            <a:r>
              <a:rPr sz="3000" b="1" spc="-180" dirty="0">
                <a:latin typeface="Roboto Bk"/>
                <a:cs typeface="Roboto Bk"/>
              </a:rPr>
              <a:t>dataset</a:t>
            </a:r>
            <a:r>
              <a:rPr sz="3000" b="1" spc="-50" dirty="0">
                <a:latin typeface="Roboto Bk"/>
                <a:cs typeface="Roboto Bk"/>
              </a:rPr>
              <a:t> </a:t>
            </a:r>
            <a:r>
              <a:rPr sz="3000" b="1" spc="-195" dirty="0">
                <a:latin typeface="Roboto Bk"/>
                <a:cs typeface="Roboto Bk"/>
              </a:rPr>
              <a:t>that</a:t>
            </a:r>
            <a:r>
              <a:rPr sz="3000" b="1" spc="-55" dirty="0">
                <a:latin typeface="Roboto Bk"/>
                <a:cs typeface="Roboto Bk"/>
              </a:rPr>
              <a:t> </a:t>
            </a:r>
            <a:r>
              <a:rPr sz="3000" b="1" spc="-200" dirty="0">
                <a:latin typeface="Roboto Bk"/>
                <a:cs typeface="Roboto Bk"/>
              </a:rPr>
              <a:t>has</a:t>
            </a:r>
            <a:r>
              <a:rPr sz="3000" b="1" spc="-50" dirty="0">
                <a:latin typeface="Roboto Bk"/>
                <a:cs typeface="Roboto Bk"/>
              </a:rPr>
              <a:t> </a:t>
            </a:r>
            <a:r>
              <a:rPr sz="3000" b="1" spc="-40" dirty="0">
                <a:solidFill>
                  <a:srgbClr val="FF3131"/>
                </a:solidFill>
                <a:latin typeface="Roboto Cn"/>
                <a:cs typeface="Roboto Cn"/>
              </a:rPr>
              <a:t>322844</a:t>
            </a:r>
            <a:r>
              <a:rPr sz="3000" b="1" spc="40" dirty="0">
                <a:solidFill>
                  <a:srgbClr val="FF3131"/>
                </a:solidFill>
                <a:latin typeface="Roboto Cn"/>
                <a:cs typeface="Roboto Cn"/>
              </a:rPr>
              <a:t> </a:t>
            </a:r>
            <a:r>
              <a:rPr sz="3000" b="1" dirty="0">
                <a:solidFill>
                  <a:srgbClr val="FF3131"/>
                </a:solidFill>
                <a:latin typeface="Roboto Cn"/>
                <a:cs typeface="Roboto Cn"/>
              </a:rPr>
              <a:t>rows</a:t>
            </a:r>
            <a:r>
              <a:rPr sz="3000" b="1" spc="35" dirty="0">
                <a:solidFill>
                  <a:srgbClr val="FF3131"/>
                </a:solidFill>
                <a:latin typeface="Roboto Cn"/>
                <a:cs typeface="Roboto Cn"/>
              </a:rPr>
              <a:t> </a:t>
            </a:r>
            <a:r>
              <a:rPr sz="3000" b="1" dirty="0">
                <a:solidFill>
                  <a:srgbClr val="FF3131"/>
                </a:solidFill>
                <a:latin typeface="Roboto Cn"/>
                <a:cs typeface="Roboto Cn"/>
              </a:rPr>
              <a:t>and</a:t>
            </a:r>
            <a:r>
              <a:rPr sz="3000" b="1" spc="35" dirty="0">
                <a:solidFill>
                  <a:srgbClr val="FF3131"/>
                </a:solidFill>
                <a:latin typeface="Roboto Cn"/>
                <a:cs typeface="Roboto Cn"/>
              </a:rPr>
              <a:t> </a:t>
            </a:r>
            <a:r>
              <a:rPr sz="3000" b="1" dirty="0">
                <a:solidFill>
                  <a:srgbClr val="FF3131"/>
                </a:solidFill>
                <a:latin typeface="Roboto Cn"/>
                <a:cs typeface="Roboto Cn"/>
              </a:rPr>
              <a:t>56</a:t>
            </a:r>
            <a:r>
              <a:rPr sz="3000" b="1" spc="40" dirty="0">
                <a:solidFill>
                  <a:srgbClr val="FF3131"/>
                </a:solidFill>
                <a:latin typeface="Roboto Cn"/>
                <a:cs typeface="Roboto Cn"/>
              </a:rPr>
              <a:t> </a:t>
            </a:r>
            <a:r>
              <a:rPr sz="3000" b="1" spc="-10" dirty="0">
                <a:solidFill>
                  <a:srgbClr val="FF3131"/>
                </a:solidFill>
                <a:latin typeface="Roboto Cn"/>
                <a:cs typeface="Roboto Cn"/>
              </a:rPr>
              <a:t>columns</a:t>
            </a:r>
            <a:r>
              <a:rPr sz="3000" b="1" spc="-10" dirty="0">
                <a:latin typeface="Roboto Bk"/>
                <a:cs typeface="Roboto Bk"/>
              </a:rPr>
              <a:t>.</a:t>
            </a:r>
            <a:endParaRPr sz="3000">
              <a:latin typeface="Roboto Bk"/>
              <a:cs typeface="Roboto Bk"/>
            </a:endParaRPr>
          </a:p>
          <a:p>
            <a:pPr marL="12700" marR="6350">
              <a:lnSpc>
                <a:spcPts val="4200"/>
              </a:lnSpc>
            </a:pPr>
            <a:r>
              <a:rPr sz="3000" b="1" spc="-190" dirty="0">
                <a:latin typeface="Roboto Bk"/>
                <a:cs typeface="Roboto Bk"/>
              </a:rPr>
              <a:t>The</a:t>
            </a:r>
            <a:r>
              <a:rPr sz="3000" b="1" spc="-30" dirty="0">
                <a:latin typeface="Roboto Bk"/>
                <a:cs typeface="Roboto Bk"/>
              </a:rPr>
              <a:t> </a:t>
            </a:r>
            <a:r>
              <a:rPr sz="3000" b="1" spc="-180" dirty="0">
                <a:latin typeface="Roboto Bk"/>
                <a:cs typeface="Roboto Bk"/>
              </a:rPr>
              <a:t>dataset</a:t>
            </a:r>
            <a:r>
              <a:rPr sz="3000" b="1" spc="-25" dirty="0">
                <a:latin typeface="Roboto Bk"/>
                <a:cs typeface="Roboto Bk"/>
              </a:rPr>
              <a:t> </a:t>
            </a:r>
            <a:r>
              <a:rPr sz="3000" b="1" spc="-200" dirty="0">
                <a:latin typeface="Roboto Bk"/>
                <a:cs typeface="Roboto Bk"/>
              </a:rPr>
              <a:t>has</a:t>
            </a:r>
            <a:r>
              <a:rPr sz="3000" b="1" spc="-25" dirty="0">
                <a:latin typeface="Roboto Bk"/>
                <a:cs typeface="Roboto Bk"/>
              </a:rPr>
              <a:t> </a:t>
            </a:r>
            <a:r>
              <a:rPr sz="3000" b="1" spc="-260" dirty="0">
                <a:latin typeface="Roboto Bk"/>
                <a:cs typeface="Roboto Bk"/>
              </a:rPr>
              <a:t>many</a:t>
            </a:r>
            <a:r>
              <a:rPr sz="3000" b="1" spc="-25" dirty="0">
                <a:latin typeface="Roboto Bk"/>
                <a:cs typeface="Roboto Bk"/>
              </a:rPr>
              <a:t> </a:t>
            </a:r>
            <a:r>
              <a:rPr sz="3000" b="1" spc="-170" dirty="0">
                <a:latin typeface="Roboto Bk"/>
                <a:cs typeface="Roboto Bk"/>
              </a:rPr>
              <a:t>fields</a:t>
            </a:r>
            <a:r>
              <a:rPr sz="3000" b="1" spc="-25" dirty="0">
                <a:latin typeface="Roboto Bk"/>
                <a:cs typeface="Roboto Bk"/>
              </a:rPr>
              <a:t> </a:t>
            </a:r>
            <a:r>
              <a:rPr sz="3000" b="1" spc="-195" dirty="0">
                <a:latin typeface="Roboto Bk"/>
                <a:cs typeface="Roboto Bk"/>
              </a:rPr>
              <a:t>that</a:t>
            </a:r>
            <a:r>
              <a:rPr sz="3000" b="1" spc="-30" dirty="0">
                <a:latin typeface="Roboto Bk"/>
                <a:cs typeface="Roboto Bk"/>
              </a:rPr>
              <a:t> </a:t>
            </a:r>
            <a:r>
              <a:rPr sz="3000" b="1" spc="-180" dirty="0">
                <a:latin typeface="Roboto Bk"/>
                <a:cs typeface="Roboto Bk"/>
              </a:rPr>
              <a:t>describe</a:t>
            </a:r>
            <a:r>
              <a:rPr sz="3000" b="1" spc="-25" dirty="0">
                <a:latin typeface="Roboto Bk"/>
                <a:cs typeface="Roboto Bk"/>
              </a:rPr>
              <a:t> </a:t>
            </a:r>
            <a:r>
              <a:rPr sz="3000" b="1" spc="-215" dirty="0">
                <a:latin typeface="Roboto Bk"/>
                <a:cs typeface="Roboto Bk"/>
              </a:rPr>
              <a:t>us</a:t>
            </a:r>
            <a:r>
              <a:rPr sz="3000" b="1" spc="-25" dirty="0">
                <a:latin typeface="Roboto Bk"/>
                <a:cs typeface="Roboto Bk"/>
              </a:rPr>
              <a:t> </a:t>
            </a:r>
            <a:r>
              <a:rPr sz="3000" b="1" spc="-210" dirty="0">
                <a:latin typeface="Roboto Bk"/>
                <a:cs typeface="Roboto Bk"/>
              </a:rPr>
              <a:t>about</a:t>
            </a:r>
            <a:r>
              <a:rPr sz="3000" b="1" spc="-25" dirty="0">
                <a:latin typeface="Roboto Bk"/>
                <a:cs typeface="Roboto Bk"/>
              </a:rPr>
              <a:t> </a:t>
            </a:r>
            <a:r>
              <a:rPr sz="3000" b="1" spc="-210" dirty="0">
                <a:latin typeface="Roboto Bk"/>
                <a:cs typeface="Roboto Bk"/>
              </a:rPr>
              <a:t>the</a:t>
            </a:r>
            <a:r>
              <a:rPr sz="3000" b="1" spc="-25" dirty="0">
                <a:latin typeface="Roboto Bk"/>
                <a:cs typeface="Roboto Bk"/>
              </a:rPr>
              <a:t> </a:t>
            </a:r>
            <a:r>
              <a:rPr sz="3000" b="1" spc="-229" dirty="0">
                <a:latin typeface="Roboto Bk"/>
                <a:cs typeface="Roboto Bk"/>
              </a:rPr>
              <a:t>time,</a:t>
            </a:r>
            <a:r>
              <a:rPr sz="3000" b="1" spc="-30" dirty="0">
                <a:latin typeface="Roboto Bk"/>
                <a:cs typeface="Roboto Bk"/>
              </a:rPr>
              <a:t> </a:t>
            </a:r>
            <a:r>
              <a:rPr sz="3000" b="1" spc="-190" dirty="0">
                <a:latin typeface="Roboto Bk"/>
                <a:cs typeface="Roboto Bk"/>
              </a:rPr>
              <a:t>geographic</a:t>
            </a:r>
            <a:r>
              <a:rPr sz="3000" b="1" spc="-25" dirty="0">
                <a:latin typeface="Roboto Bk"/>
                <a:cs typeface="Roboto Bk"/>
              </a:rPr>
              <a:t> </a:t>
            </a:r>
            <a:r>
              <a:rPr sz="3000" b="1" spc="-190" dirty="0">
                <a:latin typeface="Roboto Bk"/>
                <a:cs typeface="Roboto Bk"/>
              </a:rPr>
              <a:t>location,</a:t>
            </a:r>
            <a:r>
              <a:rPr sz="3000" b="1" spc="-25" dirty="0">
                <a:latin typeface="Roboto Bk"/>
                <a:cs typeface="Roboto Bk"/>
              </a:rPr>
              <a:t> </a:t>
            </a:r>
            <a:r>
              <a:rPr sz="3000" b="1" spc="-204" dirty="0">
                <a:latin typeface="Roboto Bk"/>
                <a:cs typeface="Roboto Bk"/>
              </a:rPr>
              <a:t>and</a:t>
            </a:r>
            <a:r>
              <a:rPr sz="3000" b="1" spc="-25" dirty="0">
                <a:latin typeface="Roboto Bk"/>
                <a:cs typeface="Roboto Bk"/>
              </a:rPr>
              <a:t> </a:t>
            </a:r>
            <a:r>
              <a:rPr sz="3000" b="1" spc="-135" dirty="0">
                <a:latin typeface="Roboto Bk"/>
                <a:cs typeface="Roboto Bk"/>
              </a:rPr>
              <a:t>climatic </a:t>
            </a:r>
            <a:r>
              <a:rPr sz="3000" b="1" spc="-190" dirty="0">
                <a:latin typeface="Roboto Bk"/>
                <a:cs typeface="Roboto Bk"/>
              </a:rPr>
              <a:t>conditions</a:t>
            </a:r>
            <a:r>
              <a:rPr sz="3000" b="1" spc="-30" dirty="0">
                <a:latin typeface="Roboto Bk"/>
                <a:cs typeface="Roboto Bk"/>
              </a:rPr>
              <a:t> </a:t>
            </a:r>
            <a:r>
              <a:rPr sz="3000" b="1" spc="-240" dirty="0">
                <a:latin typeface="Roboto Bk"/>
                <a:cs typeface="Roboto Bk"/>
              </a:rPr>
              <a:t>when</a:t>
            </a:r>
            <a:r>
              <a:rPr sz="3000" b="1" spc="-30" dirty="0">
                <a:latin typeface="Roboto Bk"/>
                <a:cs typeface="Roboto Bk"/>
              </a:rPr>
              <a:t> </a:t>
            </a:r>
            <a:r>
              <a:rPr sz="3000" b="1" spc="-210" dirty="0">
                <a:latin typeface="Roboto Bk"/>
                <a:cs typeface="Roboto Bk"/>
              </a:rPr>
              <a:t>the</a:t>
            </a:r>
            <a:r>
              <a:rPr sz="3000" b="1" spc="-25" dirty="0">
                <a:latin typeface="Roboto Bk"/>
                <a:cs typeface="Roboto Bk"/>
              </a:rPr>
              <a:t> </a:t>
            </a:r>
            <a:r>
              <a:rPr sz="3000" b="1" spc="-175" dirty="0">
                <a:latin typeface="Roboto Bk"/>
                <a:cs typeface="Roboto Bk"/>
              </a:rPr>
              <a:t>different</a:t>
            </a:r>
            <a:r>
              <a:rPr sz="3000" b="1" spc="-30" dirty="0">
                <a:latin typeface="Roboto Bk"/>
                <a:cs typeface="Roboto Bk"/>
              </a:rPr>
              <a:t> </a:t>
            </a:r>
            <a:r>
              <a:rPr sz="3000" b="1" spc="-245" dirty="0">
                <a:latin typeface="Roboto Bk"/>
                <a:cs typeface="Roboto Bk"/>
              </a:rPr>
              <a:t>Uber</a:t>
            </a:r>
            <a:r>
              <a:rPr sz="3000" b="1" spc="-25" dirty="0">
                <a:latin typeface="Roboto Bk"/>
                <a:cs typeface="Roboto Bk"/>
              </a:rPr>
              <a:t> </a:t>
            </a:r>
            <a:r>
              <a:rPr sz="3000" b="1" spc="-180" dirty="0">
                <a:latin typeface="Roboto Bk"/>
                <a:cs typeface="Roboto Bk"/>
              </a:rPr>
              <a:t>cabs</a:t>
            </a:r>
            <a:r>
              <a:rPr sz="3000" b="1" spc="-30" dirty="0">
                <a:latin typeface="Roboto Bk"/>
                <a:cs typeface="Roboto Bk"/>
              </a:rPr>
              <a:t> </a:t>
            </a:r>
            <a:r>
              <a:rPr sz="3000" b="1" spc="-10" dirty="0">
                <a:latin typeface="Roboto Bk"/>
                <a:cs typeface="Roboto Bk"/>
              </a:rPr>
              <a:t>opted.</a:t>
            </a:r>
            <a:endParaRPr sz="3000">
              <a:latin typeface="Roboto Bk"/>
              <a:cs typeface="Roboto Bk"/>
            </a:endParaRPr>
          </a:p>
          <a:p>
            <a:pPr marL="12700">
              <a:lnSpc>
                <a:spcPct val="100000"/>
              </a:lnSpc>
              <a:spcBef>
                <a:spcPts val="360"/>
              </a:spcBef>
            </a:pPr>
            <a:r>
              <a:rPr sz="3000" b="1" spc="-195" dirty="0">
                <a:latin typeface="Roboto Bk"/>
                <a:cs typeface="Roboto Bk"/>
              </a:rPr>
              <a:t>Data</a:t>
            </a:r>
            <a:r>
              <a:rPr sz="3000" b="1" spc="-35" dirty="0">
                <a:latin typeface="Roboto Bk"/>
                <a:cs typeface="Roboto Bk"/>
              </a:rPr>
              <a:t> </a:t>
            </a:r>
            <a:r>
              <a:rPr sz="3000" b="1" spc="-200" dirty="0">
                <a:latin typeface="Roboto Bk"/>
                <a:cs typeface="Roboto Bk"/>
              </a:rPr>
              <a:t>has</a:t>
            </a:r>
            <a:r>
              <a:rPr sz="3000" b="1" spc="-30" dirty="0">
                <a:latin typeface="Roboto Bk"/>
                <a:cs typeface="Roboto Bk"/>
              </a:rPr>
              <a:t> </a:t>
            </a:r>
            <a:r>
              <a:rPr sz="3000" b="1" spc="-265" dirty="0">
                <a:latin typeface="Roboto Bk"/>
                <a:cs typeface="Roboto Bk"/>
              </a:rPr>
              <a:t>3</a:t>
            </a:r>
            <a:r>
              <a:rPr sz="3000" b="1" spc="-30" dirty="0">
                <a:latin typeface="Roboto Bk"/>
                <a:cs typeface="Roboto Bk"/>
              </a:rPr>
              <a:t> </a:t>
            </a:r>
            <a:r>
              <a:rPr sz="3000" b="1" spc="-215" dirty="0">
                <a:latin typeface="Roboto Bk"/>
                <a:cs typeface="Roboto Bk"/>
              </a:rPr>
              <a:t>types</a:t>
            </a:r>
            <a:r>
              <a:rPr sz="3000" b="1" spc="-30" dirty="0">
                <a:latin typeface="Roboto Bk"/>
                <a:cs typeface="Roboto Bk"/>
              </a:rPr>
              <a:t> </a:t>
            </a:r>
            <a:r>
              <a:rPr sz="3000" b="1" spc="-175" dirty="0">
                <a:latin typeface="Roboto Bk"/>
                <a:cs typeface="Roboto Bk"/>
              </a:rPr>
              <a:t>of</a:t>
            </a:r>
            <a:r>
              <a:rPr sz="3000" b="1" spc="-35" dirty="0">
                <a:latin typeface="Roboto Bk"/>
                <a:cs typeface="Roboto Bk"/>
              </a:rPr>
              <a:t> </a:t>
            </a:r>
            <a:r>
              <a:rPr sz="3000" b="1" spc="-240" dirty="0">
                <a:latin typeface="Roboto Bk"/>
                <a:cs typeface="Roboto Bk"/>
              </a:rPr>
              <a:t>data-</a:t>
            </a:r>
            <a:r>
              <a:rPr sz="3000" b="1" spc="-245" dirty="0">
                <a:latin typeface="Roboto Bk"/>
                <a:cs typeface="Roboto Bk"/>
              </a:rPr>
              <a:t>types</a:t>
            </a:r>
            <a:r>
              <a:rPr sz="3000" b="1" spc="-30" dirty="0">
                <a:latin typeface="Roboto Bk"/>
                <a:cs typeface="Roboto Bk"/>
              </a:rPr>
              <a:t> </a:t>
            </a:r>
            <a:r>
              <a:rPr sz="3000" b="1" spc="-215" dirty="0">
                <a:latin typeface="Roboto Bk"/>
                <a:cs typeface="Roboto Bk"/>
              </a:rPr>
              <a:t>which</a:t>
            </a:r>
            <a:r>
              <a:rPr sz="3000" b="1" spc="-30" dirty="0">
                <a:latin typeface="Roboto Bk"/>
                <a:cs typeface="Roboto Bk"/>
              </a:rPr>
              <a:t> </a:t>
            </a:r>
            <a:r>
              <a:rPr sz="3000" b="1" spc="-175" dirty="0">
                <a:latin typeface="Roboto Bk"/>
                <a:cs typeface="Roboto Bk"/>
              </a:rPr>
              <a:t>were</a:t>
            </a:r>
            <a:r>
              <a:rPr sz="3000" b="1" spc="-30" dirty="0">
                <a:latin typeface="Roboto Bk"/>
                <a:cs typeface="Roboto Bk"/>
              </a:rPr>
              <a:t> </a:t>
            </a:r>
            <a:r>
              <a:rPr sz="3000" b="1" spc="-175" dirty="0">
                <a:latin typeface="Roboto Bk"/>
                <a:cs typeface="Roboto Bk"/>
              </a:rPr>
              <a:t>as</a:t>
            </a:r>
            <a:r>
              <a:rPr sz="3000" b="1" spc="-30" dirty="0">
                <a:latin typeface="Roboto Bk"/>
                <a:cs typeface="Roboto Bk"/>
              </a:rPr>
              <a:t> </a:t>
            </a:r>
            <a:r>
              <a:rPr sz="3000" b="1" spc="-220" dirty="0">
                <a:latin typeface="Roboto Bk"/>
                <a:cs typeface="Roboto Bk"/>
              </a:rPr>
              <a:t>follows:-</a:t>
            </a:r>
            <a:r>
              <a:rPr sz="3000" b="1" spc="-35" dirty="0">
                <a:latin typeface="Roboto Bk"/>
                <a:cs typeface="Roboto Bk"/>
              </a:rPr>
              <a:t> </a:t>
            </a:r>
            <a:r>
              <a:rPr sz="3000" b="1" spc="-200" dirty="0">
                <a:latin typeface="Roboto Bk"/>
                <a:cs typeface="Roboto Bk"/>
              </a:rPr>
              <a:t>integer,</a:t>
            </a:r>
            <a:r>
              <a:rPr sz="3000" b="1" spc="-30" dirty="0">
                <a:latin typeface="Roboto Bk"/>
                <a:cs typeface="Roboto Bk"/>
              </a:rPr>
              <a:t> </a:t>
            </a:r>
            <a:r>
              <a:rPr sz="3000" b="1" spc="-185" dirty="0">
                <a:latin typeface="Roboto Bk"/>
                <a:cs typeface="Roboto Bk"/>
              </a:rPr>
              <a:t>float,</a:t>
            </a:r>
            <a:r>
              <a:rPr sz="3000" b="1" spc="-30" dirty="0">
                <a:latin typeface="Roboto Bk"/>
                <a:cs typeface="Roboto Bk"/>
              </a:rPr>
              <a:t> </a:t>
            </a:r>
            <a:r>
              <a:rPr sz="3000" b="1" spc="-204" dirty="0">
                <a:latin typeface="Roboto Bk"/>
                <a:cs typeface="Roboto Bk"/>
              </a:rPr>
              <a:t>and</a:t>
            </a:r>
            <a:r>
              <a:rPr sz="3000" b="1" spc="-30" dirty="0">
                <a:latin typeface="Roboto Bk"/>
                <a:cs typeface="Roboto Bk"/>
              </a:rPr>
              <a:t> </a:t>
            </a:r>
            <a:r>
              <a:rPr sz="3000" b="1" spc="-10" dirty="0">
                <a:latin typeface="Roboto Bk"/>
                <a:cs typeface="Roboto Bk"/>
              </a:rPr>
              <a:t>object.</a:t>
            </a:r>
            <a:endParaRPr sz="3000">
              <a:latin typeface="Roboto Bk"/>
              <a:cs typeface="Roboto Bk"/>
            </a:endParaRPr>
          </a:p>
          <a:p>
            <a:pPr marL="12700" marR="5080">
              <a:lnSpc>
                <a:spcPts val="4200"/>
              </a:lnSpc>
              <a:spcBef>
                <a:spcPts val="100"/>
              </a:spcBef>
            </a:pPr>
            <a:r>
              <a:rPr sz="3000" b="1" spc="-190" dirty="0">
                <a:latin typeface="Roboto Bk"/>
                <a:cs typeface="Roboto Bk"/>
              </a:rPr>
              <a:t>The</a:t>
            </a:r>
            <a:r>
              <a:rPr sz="3000" b="1" spc="-35" dirty="0">
                <a:latin typeface="Roboto Bk"/>
                <a:cs typeface="Roboto Bk"/>
              </a:rPr>
              <a:t> </a:t>
            </a:r>
            <a:r>
              <a:rPr sz="3000" b="1" spc="-180" dirty="0">
                <a:latin typeface="Roboto Bk"/>
                <a:cs typeface="Roboto Bk"/>
              </a:rPr>
              <a:t>dataset</a:t>
            </a:r>
            <a:r>
              <a:rPr sz="3000" b="1" spc="-35" dirty="0">
                <a:latin typeface="Roboto Bk"/>
                <a:cs typeface="Roboto Bk"/>
              </a:rPr>
              <a:t> </a:t>
            </a:r>
            <a:r>
              <a:rPr sz="3000" b="1" spc="-175" dirty="0">
                <a:latin typeface="Roboto Bk"/>
                <a:cs typeface="Roboto Bk"/>
              </a:rPr>
              <a:t>is</a:t>
            </a:r>
            <a:r>
              <a:rPr sz="3000" b="1" spc="-30" dirty="0">
                <a:latin typeface="Roboto Bk"/>
                <a:cs typeface="Roboto Bk"/>
              </a:rPr>
              <a:t> </a:t>
            </a:r>
            <a:r>
              <a:rPr sz="3000" b="1" spc="-215" dirty="0">
                <a:latin typeface="Roboto Bk"/>
                <a:cs typeface="Roboto Bk"/>
              </a:rPr>
              <a:t>not</a:t>
            </a:r>
            <a:r>
              <a:rPr sz="3000" b="1" spc="-35" dirty="0">
                <a:latin typeface="Roboto Bk"/>
                <a:cs typeface="Roboto Bk"/>
              </a:rPr>
              <a:t> </a:t>
            </a:r>
            <a:r>
              <a:rPr sz="3000" b="1" spc="-195" dirty="0">
                <a:latin typeface="Roboto Bk"/>
                <a:cs typeface="Roboto Bk"/>
              </a:rPr>
              <a:t>complete</a:t>
            </a:r>
            <a:r>
              <a:rPr sz="3000" b="1" spc="-35" dirty="0">
                <a:latin typeface="Roboto Bk"/>
                <a:cs typeface="Roboto Bk"/>
              </a:rPr>
              <a:t> </a:t>
            </a:r>
            <a:r>
              <a:rPr sz="3000" b="1" spc="-215" dirty="0">
                <a:latin typeface="Roboto Bk"/>
                <a:cs typeface="Roboto Bk"/>
              </a:rPr>
              <a:t>which</a:t>
            </a:r>
            <a:r>
              <a:rPr sz="3000" b="1" spc="-30" dirty="0">
                <a:latin typeface="Roboto Bk"/>
                <a:cs typeface="Roboto Bk"/>
              </a:rPr>
              <a:t> </a:t>
            </a:r>
            <a:r>
              <a:rPr sz="3000" b="1" spc="-225" dirty="0">
                <a:latin typeface="Roboto Bk"/>
                <a:cs typeface="Roboto Bk"/>
              </a:rPr>
              <a:t>means</a:t>
            </a:r>
            <a:r>
              <a:rPr sz="3000" b="1" spc="-35" dirty="0">
                <a:latin typeface="Roboto Bk"/>
                <a:cs typeface="Roboto Bk"/>
              </a:rPr>
              <a:t> </a:t>
            </a:r>
            <a:r>
              <a:rPr sz="3000" b="1" spc="-215" dirty="0">
                <a:latin typeface="Roboto Bk"/>
                <a:cs typeface="Roboto Bk"/>
              </a:rPr>
              <a:t>we</a:t>
            </a:r>
            <a:r>
              <a:rPr sz="3000" b="1" spc="-35" dirty="0">
                <a:latin typeface="Roboto Bk"/>
                <a:cs typeface="Roboto Bk"/>
              </a:rPr>
              <a:t> </a:t>
            </a:r>
            <a:r>
              <a:rPr sz="3000" b="1" spc="-215" dirty="0">
                <a:latin typeface="Roboto Bk"/>
                <a:cs typeface="Roboto Bk"/>
              </a:rPr>
              <a:t>have</a:t>
            </a:r>
            <a:r>
              <a:rPr sz="3000" b="1" spc="-30" dirty="0">
                <a:latin typeface="Roboto Bk"/>
                <a:cs typeface="Roboto Bk"/>
              </a:rPr>
              <a:t> </a:t>
            </a:r>
            <a:r>
              <a:rPr sz="3000" b="1" spc="-175" dirty="0">
                <a:latin typeface="Roboto Bk"/>
                <a:cs typeface="Roboto Bk"/>
              </a:rPr>
              <a:t>also</a:t>
            </a:r>
            <a:r>
              <a:rPr sz="3000" b="1" spc="-35" dirty="0">
                <a:latin typeface="Roboto Bk"/>
                <a:cs typeface="Roboto Bk"/>
              </a:rPr>
              <a:t> </a:t>
            </a:r>
            <a:r>
              <a:rPr sz="3000" b="1" spc="-195" dirty="0">
                <a:latin typeface="Roboto Bk"/>
                <a:cs typeface="Roboto Bk"/>
              </a:rPr>
              <a:t>null</a:t>
            </a:r>
            <a:r>
              <a:rPr sz="3000" b="1" spc="-35" dirty="0">
                <a:latin typeface="Roboto Bk"/>
                <a:cs typeface="Roboto Bk"/>
              </a:rPr>
              <a:t> </a:t>
            </a:r>
            <a:r>
              <a:rPr sz="3000" b="1" spc="-195" dirty="0">
                <a:latin typeface="Roboto Bk"/>
                <a:cs typeface="Roboto Bk"/>
              </a:rPr>
              <a:t>values</a:t>
            </a:r>
            <a:r>
              <a:rPr sz="3000" b="1" spc="-30" dirty="0">
                <a:latin typeface="Roboto Bk"/>
                <a:cs typeface="Roboto Bk"/>
              </a:rPr>
              <a:t> </a:t>
            </a:r>
            <a:r>
              <a:rPr sz="3000" b="1" spc="-195" dirty="0">
                <a:latin typeface="Roboto Bk"/>
                <a:cs typeface="Roboto Bk"/>
              </a:rPr>
              <a:t>in</a:t>
            </a:r>
            <a:r>
              <a:rPr sz="3000" b="1" spc="-35" dirty="0">
                <a:latin typeface="Roboto Bk"/>
                <a:cs typeface="Roboto Bk"/>
              </a:rPr>
              <a:t> </a:t>
            </a:r>
            <a:r>
              <a:rPr sz="3000" b="1" spc="-165" dirty="0">
                <a:latin typeface="Roboto Bk"/>
                <a:cs typeface="Roboto Bk"/>
              </a:rPr>
              <a:t>a</a:t>
            </a:r>
            <a:r>
              <a:rPr sz="3000" b="1" spc="-35" dirty="0">
                <a:latin typeface="Roboto Bk"/>
                <a:cs typeface="Roboto Bk"/>
              </a:rPr>
              <a:t> </a:t>
            </a:r>
            <a:r>
              <a:rPr sz="3000" b="1" spc="-225" dirty="0">
                <a:latin typeface="Roboto Bk"/>
                <a:cs typeface="Roboto Bk"/>
              </a:rPr>
              <a:t>column</a:t>
            </a:r>
            <a:r>
              <a:rPr sz="3000" b="1" spc="-30" dirty="0">
                <a:latin typeface="Roboto Bk"/>
                <a:cs typeface="Roboto Bk"/>
              </a:rPr>
              <a:t> </a:t>
            </a:r>
            <a:r>
              <a:rPr sz="3000" b="1" spc="-225" dirty="0">
                <a:latin typeface="Roboto Bk"/>
                <a:cs typeface="Roboto Bk"/>
              </a:rPr>
              <a:t>named</a:t>
            </a:r>
            <a:r>
              <a:rPr sz="3000" b="1" spc="-35" dirty="0">
                <a:latin typeface="Roboto Bk"/>
                <a:cs typeface="Roboto Bk"/>
              </a:rPr>
              <a:t> </a:t>
            </a:r>
            <a:r>
              <a:rPr sz="3000" b="1" spc="-180" dirty="0">
                <a:latin typeface="Roboto Bk"/>
                <a:cs typeface="Roboto Bk"/>
              </a:rPr>
              <a:t>price</a:t>
            </a:r>
            <a:r>
              <a:rPr sz="3000" b="1" spc="-35" dirty="0">
                <a:latin typeface="Roboto Bk"/>
                <a:cs typeface="Roboto Bk"/>
              </a:rPr>
              <a:t> </a:t>
            </a:r>
            <a:r>
              <a:rPr sz="3000" b="1" spc="-25" dirty="0">
                <a:latin typeface="Roboto Bk"/>
                <a:cs typeface="Roboto Bk"/>
              </a:rPr>
              <a:t>of </a:t>
            </a:r>
            <a:r>
              <a:rPr sz="3000" b="1" spc="-210" dirty="0">
                <a:latin typeface="Roboto Bk"/>
                <a:cs typeface="Roboto Bk"/>
              </a:rPr>
              <a:t>around</a:t>
            </a:r>
            <a:r>
              <a:rPr sz="3000" b="1" spc="-30" dirty="0">
                <a:latin typeface="Roboto Bk"/>
                <a:cs typeface="Roboto Bk"/>
              </a:rPr>
              <a:t> </a:t>
            </a:r>
            <a:r>
              <a:rPr sz="3000" b="1" spc="-70" dirty="0">
                <a:latin typeface="Roboto Bk"/>
                <a:cs typeface="Roboto Bk"/>
              </a:rPr>
              <a:t>55095.</a:t>
            </a:r>
            <a:endParaRPr sz="3000">
              <a:latin typeface="Roboto Bk"/>
              <a:cs typeface="Roboto Bk"/>
            </a:endParaRPr>
          </a:p>
        </p:txBody>
      </p:sp>
      <p:pic>
        <p:nvPicPr>
          <p:cNvPr id="4" name="object 4"/>
          <p:cNvPicPr/>
          <p:nvPr/>
        </p:nvPicPr>
        <p:blipFill>
          <a:blip r:embed="rId2" cstate="print"/>
          <a:stretch>
            <a:fillRect/>
          </a:stretch>
        </p:blipFill>
        <p:spPr>
          <a:xfrm>
            <a:off x="2039595" y="3283836"/>
            <a:ext cx="114300" cy="114299"/>
          </a:xfrm>
          <a:prstGeom prst="rect">
            <a:avLst/>
          </a:prstGeom>
        </p:spPr>
      </p:pic>
      <p:pic>
        <p:nvPicPr>
          <p:cNvPr id="5" name="object 5"/>
          <p:cNvPicPr/>
          <p:nvPr/>
        </p:nvPicPr>
        <p:blipFill>
          <a:blip r:embed="rId2" cstate="print"/>
          <a:stretch>
            <a:fillRect/>
          </a:stretch>
        </p:blipFill>
        <p:spPr>
          <a:xfrm>
            <a:off x="2039595" y="4884035"/>
            <a:ext cx="114300" cy="114299"/>
          </a:xfrm>
          <a:prstGeom prst="rect">
            <a:avLst/>
          </a:prstGeom>
        </p:spPr>
      </p:pic>
      <p:pic>
        <p:nvPicPr>
          <p:cNvPr id="6" name="object 6"/>
          <p:cNvPicPr/>
          <p:nvPr/>
        </p:nvPicPr>
        <p:blipFill>
          <a:blip r:embed="rId2" cstate="print"/>
          <a:stretch>
            <a:fillRect/>
          </a:stretch>
        </p:blipFill>
        <p:spPr>
          <a:xfrm>
            <a:off x="2039595" y="5950835"/>
            <a:ext cx="114300" cy="114299"/>
          </a:xfrm>
          <a:prstGeom prst="rect">
            <a:avLst/>
          </a:prstGeom>
        </p:spPr>
      </p:pic>
      <p:pic>
        <p:nvPicPr>
          <p:cNvPr id="7" name="object 7"/>
          <p:cNvPicPr/>
          <p:nvPr/>
        </p:nvPicPr>
        <p:blipFill>
          <a:blip r:embed="rId2" cstate="print"/>
          <a:stretch>
            <a:fillRect/>
          </a:stretch>
        </p:blipFill>
        <p:spPr>
          <a:xfrm>
            <a:off x="2039595" y="6484235"/>
            <a:ext cx="114300" cy="114299"/>
          </a:xfrm>
          <a:prstGeom prst="rect">
            <a:avLst/>
          </a:prstGeom>
        </p:spPr>
      </p:pic>
      <p:sp>
        <p:nvSpPr>
          <p:cNvPr id="8" name="object 8"/>
          <p:cNvSpPr txBox="1">
            <a:spLocks noGrp="1"/>
          </p:cNvSpPr>
          <p:nvPr>
            <p:ph type="title"/>
          </p:nvPr>
        </p:nvSpPr>
        <p:spPr>
          <a:xfrm>
            <a:off x="5257800" y="833257"/>
            <a:ext cx="7471201" cy="787400"/>
          </a:xfrm>
          <a:prstGeom prst="rect">
            <a:avLst/>
          </a:prstGeom>
        </p:spPr>
        <p:txBody>
          <a:bodyPr vert="horz" wrap="square" lIns="0" tIns="12700" rIns="0" bIns="0" rtlCol="0">
            <a:spAutoFit/>
          </a:bodyPr>
          <a:lstStyle/>
          <a:p>
            <a:pPr marL="12700">
              <a:lnSpc>
                <a:spcPct val="100000"/>
              </a:lnSpc>
              <a:spcBef>
                <a:spcPts val="100"/>
              </a:spcBef>
              <a:tabLst>
                <a:tab pos="1906270" algn="l"/>
              </a:tabLst>
            </a:pPr>
            <a:r>
              <a:rPr b="1" spc="160" dirty="0">
                <a:latin typeface="Roboto Bk"/>
                <a:cs typeface="Roboto Bk"/>
              </a:rPr>
              <a:t>DAT</a:t>
            </a:r>
            <a:r>
              <a:rPr b="1" spc="-345" dirty="0">
                <a:latin typeface="Roboto Bk"/>
                <a:cs typeface="Roboto Bk"/>
              </a:rPr>
              <a:t>A</a:t>
            </a:r>
            <a:r>
              <a:rPr b="1" dirty="0">
                <a:latin typeface="Roboto Bk"/>
                <a:cs typeface="Roboto Bk"/>
              </a:rPr>
              <a:t>	</a:t>
            </a:r>
            <a:r>
              <a:rPr lang="en-IN" b="1" dirty="0">
                <a:latin typeface="Roboto Bk"/>
                <a:cs typeface="Roboto Bk"/>
              </a:rPr>
              <a:t> </a:t>
            </a:r>
            <a:r>
              <a:rPr b="1" spc="100" dirty="0">
                <a:latin typeface="Roboto Bk"/>
                <a:cs typeface="Roboto Bk"/>
              </a:rPr>
              <a:t>PREPARATIO</a:t>
            </a:r>
            <a:r>
              <a:rPr b="1" spc="-405" dirty="0">
                <a:latin typeface="Roboto Bk"/>
                <a:cs typeface="Roboto Bk"/>
              </a:rPr>
              <a:t>N</a:t>
            </a:r>
          </a:p>
        </p:txBody>
      </p:sp>
      <p:sp>
        <p:nvSpPr>
          <p:cNvPr id="9" name="object 9"/>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sp>
        <p:nvSpPr>
          <p:cNvPr id="10" name="object 10"/>
          <p:cNvSpPr txBox="1"/>
          <p:nvPr/>
        </p:nvSpPr>
        <p:spPr>
          <a:xfrm>
            <a:off x="6380927" y="8408645"/>
            <a:ext cx="2214245" cy="1035050"/>
          </a:xfrm>
          <a:prstGeom prst="rect">
            <a:avLst/>
          </a:prstGeom>
        </p:spPr>
        <p:txBody>
          <a:bodyPr vert="horz" wrap="square" lIns="0" tIns="60325" rIns="0" bIns="0" rtlCol="0">
            <a:spAutoFit/>
          </a:bodyPr>
          <a:lstStyle/>
          <a:p>
            <a:pPr algn="ctr">
              <a:lnSpc>
                <a:spcPct val="100000"/>
              </a:lnSpc>
              <a:spcBef>
                <a:spcPts val="475"/>
              </a:spcBef>
            </a:pPr>
            <a:r>
              <a:rPr sz="3000" b="1" spc="-10" dirty="0">
                <a:latin typeface="Tahoma"/>
                <a:cs typeface="Tahoma"/>
              </a:rPr>
              <a:t>Dataset</a:t>
            </a:r>
            <a:endParaRPr sz="3000">
              <a:latin typeface="Tahoma"/>
              <a:cs typeface="Tahoma"/>
            </a:endParaRPr>
          </a:p>
          <a:p>
            <a:pPr algn="ctr">
              <a:lnSpc>
                <a:spcPct val="100000"/>
              </a:lnSpc>
              <a:spcBef>
                <a:spcPts val="375"/>
              </a:spcBef>
            </a:pPr>
            <a:r>
              <a:rPr sz="3000" b="1" spc="-229" dirty="0">
                <a:latin typeface="Roboto Bk"/>
                <a:cs typeface="Roboto Bk"/>
              </a:rPr>
              <a:t>KAGGLE</a:t>
            </a:r>
            <a:r>
              <a:rPr sz="3000" b="1" spc="-25" dirty="0">
                <a:latin typeface="Roboto Bk"/>
                <a:cs typeface="Roboto Bk"/>
              </a:rPr>
              <a:t> </a:t>
            </a:r>
            <a:r>
              <a:rPr sz="3000" b="1" spc="-135" dirty="0">
                <a:latin typeface="Roboto Bk"/>
                <a:cs typeface="Roboto Bk"/>
              </a:rPr>
              <a:t>(.csv)</a:t>
            </a:r>
            <a:endParaRPr sz="3000">
              <a:latin typeface="Roboto Bk"/>
              <a:cs typeface="Roboto Bk"/>
            </a:endParaRPr>
          </a:p>
        </p:txBody>
      </p:sp>
      <p:sp>
        <p:nvSpPr>
          <p:cNvPr id="11" name="object 11"/>
          <p:cNvSpPr txBox="1"/>
          <p:nvPr/>
        </p:nvSpPr>
        <p:spPr>
          <a:xfrm>
            <a:off x="9877044" y="8408645"/>
            <a:ext cx="1845945" cy="1035050"/>
          </a:xfrm>
          <a:prstGeom prst="rect">
            <a:avLst/>
          </a:prstGeom>
        </p:spPr>
        <p:txBody>
          <a:bodyPr vert="horz" wrap="square" lIns="0" tIns="60325" rIns="0" bIns="0" rtlCol="0">
            <a:spAutoFit/>
          </a:bodyPr>
          <a:lstStyle/>
          <a:p>
            <a:pPr algn="ctr">
              <a:lnSpc>
                <a:spcPct val="100000"/>
              </a:lnSpc>
              <a:spcBef>
                <a:spcPts val="475"/>
              </a:spcBef>
            </a:pPr>
            <a:r>
              <a:rPr sz="3000" b="1" spc="45" dirty="0">
                <a:latin typeface="Tahoma"/>
                <a:cs typeface="Tahoma"/>
              </a:rPr>
              <a:t>Shape</a:t>
            </a:r>
            <a:endParaRPr sz="3000">
              <a:latin typeface="Tahoma"/>
              <a:cs typeface="Tahoma"/>
            </a:endParaRPr>
          </a:p>
          <a:p>
            <a:pPr algn="ctr">
              <a:lnSpc>
                <a:spcPct val="100000"/>
              </a:lnSpc>
              <a:spcBef>
                <a:spcPts val="375"/>
              </a:spcBef>
            </a:pPr>
            <a:r>
              <a:rPr sz="3000" b="1" spc="-225" dirty="0">
                <a:latin typeface="Roboto Bk"/>
                <a:cs typeface="Roboto Bk"/>
              </a:rPr>
              <a:t>(322844,56)</a:t>
            </a:r>
            <a:endParaRPr sz="3000">
              <a:latin typeface="Roboto Bk"/>
              <a:cs typeface="Roboto B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39595" y="2750436"/>
            <a:ext cx="114300" cy="114299"/>
          </a:xfrm>
          <a:prstGeom prst="rect">
            <a:avLst/>
          </a:prstGeom>
        </p:spPr>
      </p:pic>
      <p:sp>
        <p:nvSpPr>
          <p:cNvPr id="3" name="object 3"/>
          <p:cNvSpPr txBox="1"/>
          <p:nvPr/>
        </p:nvSpPr>
        <p:spPr>
          <a:xfrm>
            <a:off x="2322170" y="2451985"/>
            <a:ext cx="14265910" cy="2692400"/>
          </a:xfrm>
          <a:prstGeom prst="rect">
            <a:avLst/>
          </a:prstGeom>
        </p:spPr>
        <p:txBody>
          <a:bodyPr vert="horz" wrap="square" lIns="0" tIns="88900" rIns="0" bIns="0" rtlCol="0">
            <a:spAutoFit/>
          </a:bodyPr>
          <a:lstStyle/>
          <a:p>
            <a:pPr marL="12700">
              <a:lnSpc>
                <a:spcPct val="100000"/>
              </a:lnSpc>
              <a:spcBef>
                <a:spcPts val="700"/>
              </a:spcBef>
            </a:pPr>
            <a:r>
              <a:rPr sz="3000" spc="-190" dirty="0">
                <a:latin typeface="Roboto"/>
                <a:cs typeface="Roboto"/>
              </a:rPr>
              <a:t>Exploratory</a:t>
            </a:r>
            <a:r>
              <a:rPr sz="3000" spc="-10" dirty="0">
                <a:latin typeface="Roboto"/>
                <a:cs typeface="Roboto"/>
              </a:rPr>
              <a:t> </a:t>
            </a:r>
            <a:r>
              <a:rPr sz="3000" spc="-229" dirty="0">
                <a:latin typeface="Roboto"/>
                <a:cs typeface="Roboto"/>
              </a:rPr>
              <a:t>Data</a:t>
            </a:r>
            <a:r>
              <a:rPr sz="3000" spc="-10" dirty="0">
                <a:latin typeface="Roboto"/>
                <a:cs typeface="Roboto"/>
              </a:rPr>
              <a:t> </a:t>
            </a:r>
            <a:r>
              <a:rPr sz="3000" spc="-195" dirty="0">
                <a:latin typeface="Roboto"/>
                <a:cs typeface="Roboto"/>
              </a:rPr>
              <a:t>Analysis</a:t>
            </a:r>
            <a:r>
              <a:rPr sz="3000" spc="-10" dirty="0">
                <a:latin typeface="Roboto"/>
                <a:cs typeface="Roboto"/>
              </a:rPr>
              <a:t> </a:t>
            </a:r>
            <a:r>
              <a:rPr sz="3000" spc="-165" dirty="0">
                <a:latin typeface="Roboto"/>
                <a:cs typeface="Roboto"/>
              </a:rPr>
              <a:t>refers</a:t>
            </a:r>
            <a:r>
              <a:rPr sz="3000" spc="-5" dirty="0">
                <a:latin typeface="Roboto"/>
                <a:cs typeface="Roboto"/>
              </a:rPr>
              <a:t> </a:t>
            </a:r>
            <a:r>
              <a:rPr sz="3000" spc="-170" dirty="0">
                <a:latin typeface="Roboto"/>
                <a:cs typeface="Roboto"/>
              </a:rPr>
              <a:t>to</a:t>
            </a:r>
            <a:r>
              <a:rPr sz="3000" spc="-10" dirty="0">
                <a:latin typeface="Roboto"/>
                <a:cs typeface="Roboto"/>
              </a:rPr>
              <a:t> </a:t>
            </a:r>
            <a:r>
              <a:rPr sz="3000" spc="-195" dirty="0">
                <a:latin typeface="Roboto"/>
                <a:cs typeface="Roboto"/>
              </a:rPr>
              <a:t>the</a:t>
            </a:r>
            <a:r>
              <a:rPr sz="3000" spc="-10" dirty="0">
                <a:latin typeface="Roboto"/>
                <a:cs typeface="Roboto"/>
              </a:rPr>
              <a:t> </a:t>
            </a:r>
            <a:r>
              <a:rPr sz="3000" spc="-145" dirty="0">
                <a:latin typeface="Roboto"/>
                <a:cs typeface="Roboto"/>
              </a:rPr>
              <a:t>critical</a:t>
            </a:r>
            <a:r>
              <a:rPr sz="3000" spc="-5" dirty="0">
                <a:latin typeface="Roboto"/>
                <a:cs typeface="Roboto"/>
              </a:rPr>
              <a:t> </a:t>
            </a:r>
            <a:r>
              <a:rPr sz="3000" spc="-204" dirty="0">
                <a:latin typeface="Roboto"/>
                <a:cs typeface="Roboto"/>
              </a:rPr>
              <a:t>process</a:t>
            </a:r>
            <a:r>
              <a:rPr sz="3000" spc="-10" dirty="0">
                <a:latin typeface="Roboto"/>
                <a:cs typeface="Roboto"/>
              </a:rPr>
              <a:t> </a:t>
            </a:r>
            <a:r>
              <a:rPr sz="3000" spc="-114" dirty="0">
                <a:latin typeface="Roboto"/>
                <a:cs typeface="Roboto"/>
              </a:rPr>
              <a:t>of</a:t>
            </a:r>
            <a:r>
              <a:rPr sz="3000" spc="-10" dirty="0">
                <a:latin typeface="Roboto"/>
                <a:cs typeface="Roboto"/>
              </a:rPr>
              <a:t> </a:t>
            </a:r>
            <a:r>
              <a:rPr sz="3000" spc="-200" dirty="0">
                <a:latin typeface="Roboto"/>
                <a:cs typeface="Roboto"/>
              </a:rPr>
              <a:t>performing</a:t>
            </a:r>
            <a:r>
              <a:rPr sz="3000" spc="-5" dirty="0">
                <a:latin typeface="Roboto"/>
                <a:cs typeface="Roboto"/>
              </a:rPr>
              <a:t> </a:t>
            </a:r>
            <a:r>
              <a:rPr sz="3000" spc="-130" dirty="0">
                <a:latin typeface="Roboto"/>
                <a:cs typeface="Roboto"/>
              </a:rPr>
              <a:t>initial</a:t>
            </a:r>
            <a:r>
              <a:rPr sz="3000" spc="-10" dirty="0">
                <a:latin typeface="Roboto"/>
                <a:cs typeface="Roboto"/>
              </a:rPr>
              <a:t> </a:t>
            </a:r>
            <a:r>
              <a:rPr sz="3000" spc="-185" dirty="0">
                <a:latin typeface="Roboto"/>
                <a:cs typeface="Roboto"/>
              </a:rPr>
              <a:t>investigations</a:t>
            </a:r>
            <a:r>
              <a:rPr sz="3000" spc="-10" dirty="0">
                <a:latin typeface="Roboto"/>
                <a:cs typeface="Roboto"/>
              </a:rPr>
              <a:t> </a:t>
            </a:r>
            <a:r>
              <a:rPr sz="3000" spc="-25" dirty="0">
                <a:latin typeface="Roboto"/>
                <a:cs typeface="Roboto"/>
              </a:rPr>
              <a:t>on</a:t>
            </a:r>
            <a:endParaRPr sz="3000">
              <a:latin typeface="Roboto"/>
              <a:cs typeface="Roboto"/>
            </a:endParaRPr>
          </a:p>
          <a:p>
            <a:pPr marL="12700" marR="5080">
              <a:lnSpc>
                <a:spcPts val="4200"/>
              </a:lnSpc>
              <a:spcBef>
                <a:spcPts val="240"/>
              </a:spcBef>
            </a:pPr>
            <a:r>
              <a:rPr sz="3000" spc="-204" dirty="0">
                <a:latin typeface="Roboto"/>
                <a:cs typeface="Roboto"/>
              </a:rPr>
              <a:t>data</a:t>
            </a:r>
            <a:r>
              <a:rPr sz="3000" spc="-25" dirty="0">
                <a:latin typeface="Roboto"/>
                <a:cs typeface="Roboto"/>
              </a:rPr>
              <a:t> </a:t>
            </a:r>
            <a:r>
              <a:rPr sz="3000" spc="-220" dirty="0">
                <a:latin typeface="Roboto"/>
                <a:cs typeface="Roboto"/>
              </a:rPr>
              <a:t>so</a:t>
            </a:r>
            <a:r>
              <a:rPr sz="3000" spc="-30" dirty="0">
                <a:latin typeface="Roboto"/>
                <a:cs typeface="Roboto"/>
              </a:rPr>
              <a:t> </a:t>
            </a:r>
            <a:r>
              <a:rPr sz="3000" spc="-235" dirty="0">
                <a:latin typeface="Roboto"/>
                <a:cs typeface="Roboto"/>
              </a:rPr>
              <a:t>as</a:t>
            </a:r>
            <a:r>
              <a:rPr sz="3000" spc="-25" dirty="0">
                <a:latin typeface="Roboto"/>
                <a:cs typeface="Roboto"/>
              </a:rPr>
              <a:t> </a:t>
            </a:r>
            <a:r>
              <a:rPr sz="3000" spc="-170" dirty="0">
                <a:latin typeface="Roboto"/>
                <a:cs typeface="Roboto"/>
              </a:rPr>
              <a:t>to</a:t>
            </a:r>
            <a:r>
              <a:rPr sz="3000" spc="-25" dirty="0">
                <a:latin typeface="Roboto"/>
                <a:cs typeface="Roboto"/>
              </a:rPr>
              <a:t> </a:t>
            </a:r>
            <a:r>
              <a:rPr sz="3000" spc="-195" dirty="0">
                <a:latin typeface="Roboto"/>
                <a:cs typeface="Roboto"/>
              </a:rPr>
              <a:t>discover</a:t>
            </a:r>
            <a:r>
              <a:rPr sz="3000" spc="-25" dirty="0">
                <a:latin typeface="Roboto"/>
                <a:cs typeface="Roboto"/>
              </a:rPr>
              <a:t> </a:t>
            </a:r>
            <a:r>
              <a:rPr sz="3000" spc="-190" dirty="0">
                <a:latin typeface="Roboto"/>
                <a:cs typeface="Roboto"/>
              </a:rPr>
              <a:t>patterns</a:t>
            </a:r>
            <a:r>
              <a:rPr sz="3000" spc="-25" dirty="0">
                <a:latin typeface="Roboto"/>
                <a:cs typeface="Roboto"/>
              </a:rPr>
              <a:t> </a:t>
            </a:r>
            <a:r>
              <a:rPr sz="3000" spc="-170" dirty="0">
                <a:latin typeface="Roboto"/>
                <a:cs typeface="Roboto"/>
              </a:rPr>
              <a:t>to</a:t>
            </a:r>
            <a:r>
              <a:rPr sz="3000" spc="-25" dirty="0">
                <a:latin typeface="Roboto"/>
                <a:cs typeface="Roboto"/>
              </a:rPr>
              <a:t> </a:t>
            </a:r>
            <a:r>
              <a:rPr sz="3000" spc="-200" dirty="0">
                <a:latin typeface="Roboto"/>
                <a:cs typeface="Roboto"/>
              </a:rPr>
              <a:t>spot</a:t>
            </a:r>
            <a:r>
              <a:rPr sz="3000" spc="-25" dirty="0">
                <a:latin typeface="Roboto"/>
                <a:cs typeface="Roboto"/>
              </a:rPr>
              <a:t> </a:t>
            </a:r>
            <a:r>
              <a:rPr sz="3000" spc="-210" dirty="0">
                <a:latin typeface="Roboto"/>
                <a:cs typeface="Roboto"/>
              </a:rPr>
              <a:t>anomalies</a:t>
            </a:r>
            <a:r>
              <a:rPr sz="3000" spc="-25" dirty="0">
                <a:latin typeface="Roboto"/>
                <a:cs typeface="Roboto"/>
              </a:rPr>
              <a:t> </a:t>
            </a:r>
            <a:r>
              <a:rPr sz="3000" spc="-170" dirty="0">
                <a:latin typeface="Roboto"/>
                <a:cs typeface="Roboto"/>
              </a:rPr>
              <a:t>to</a:t>
            </a:r>
            <a:r>
              <a:rPr sz="3000" spc="-25" dirty="0">
                <a:latin typeface="Roboto"/>
                <a:cs typeface="Roboto"/>
              </a:rPr>
              <a:t> </a:t>
            </a:r>
            <a:r>
              <a:rPr sz="3000" spc="-175" dirty="0">
                <a:latin typeface="Roboto"/>
                <a:cs typeface="Roboto"/>
              </a:rPr>
              <a:t>test</a:t>
            </a:r>
            <a:r>
              <a:rPr sz="3000" spc="-25" dirty="0">
                <a:latin typeface="Roboto"/>
                <a:cs typeface="Roboto"/>
              </a:rPr>
              <a:t> </a:t>
            </a:r>
            <a:r>
              <a:rPr sz="3000" spc="-215" dirty="0">
                <a:latin typeface="Roboto"/>
                <a:cs typeface="Roboto"/>
              </a:rPr>
              <a:t>hypothesis</a:t>
            </a:r>
            <a:r>
              <a:rPr sz="3000" spc="-25" dirty="0">
                <a:latin typeface="Roboto"/>
                <a:cs typeface="Roboto"/>
              </a:rPr>
              <a:t> </a:t>
            </a:r>
            <a:r>
              <a:rPr sz="3000" spc="-245" dirty="0">
                <a:latin typeface="Roboto"/>
                <a:cs typeface="Roboto"/>
              </a:rPr>
              <a:t>and</a:t>
            </a:r>
            <a:r>
              <a:rPr sz="3000" spc="-25" dirty="0">
                <a:latin typeface="Roboto"/>
                <a:cs typeface="Roboto"/>
              </a:rPr>
              <a:t> </a:t>
            </a:r>
            <a:r>
              <a:rPr sz="3000" spc="-170" dirty="0">
                <a:latin typeface="Roboto"/>
                <a:cs typeface="Roboto"/>
              </a:rPr>
              <a:t>to</a:t>
            </a:r>
            <a:r>
              <a:rPr sz="3000" spc="-25" dirty="0">
                <a:latin typeface="Roboto"/>
                <a:cs typeface="Roboto"/>
              </a:rPr>
              <a:t> </a:t>
            </a:r>
            <a:r>
              <a:rPr sz="3000" spc="-215" dirty="0">
                <a:latin typeface="Roboto"/>
                <a:cs typeface="Roboto"/>
              </a:rPr>
              <a:t>check</a:t>
            </a:r>
            <a:r>
              <a:rPr sz="3000" spc="-25" dirty="0">
                <a:latin typeface="Roboto"/>
                <a:cs typeface="Roboto"/>
              </a:rPr>
              <a:t> </a:t>
            </a:r>
            <a:r>
              <a:rPr sz="3000" spc="-175" dirty="0">
                <a:latin typeface="Roboto"/>
                <a:cs typeface="Roboto"/>
              </a:rPr>
              <a:t>assumptions </a:t>
            </a:r>
            <a:r>
              <a:rPr sz="3000" spc="-210" dirty="0">
                <a:latin typeface="Roboto"/>
                <a:cs typeface="Roboto"/>
              </a:rPr>
              <a:t>with</a:t>
            </a:r>
            <a:r>
              <a:rPr sz="3000" spc="-25" dirty="0">
                <a:latin typeface="Roboto"/>
                <a:cs typeface="Roboto"/>
              </a:rPr>
              <a:t> </a:t>
            </a:r>
            <a:r>
              <a:rPr sz="3000" spc="-195" dirty="0">
                <a:latin typeface="Roboto"/>
                <a:cs typeface="Roboto"/>
              </a:rPr>
              <a:t>the</a:t>
            </a:r>
            <a:r>
              <a:rPr sz="3000" spc="-25" dirty="0">
                <a:latin typeface="Roboto"/>
                <a:cs typeface="Roboto"/>
              </a:rPr>
              <a:t> </a:t>
            </a:r>
            <a:r>
              <a:rPr sz="3000" spc="-195" dirty="0">
                <a:latin typeface="Roboto"/>
                <a:cs typeface="Roboto"/>
              </a:rPr>
              <a:t>help</a:t>
            </a:r>
            <a:r>
              <a:rPr sz="3000" spc="-25" dirty="0">
                <a:latin typeface="Roboto"/>
                <a:cs typeface="Roboto"/>
              </a:rPr>
              <a:t> </a:t>
            </a:r>
            <a:r>
              <a:rPr sz="3000" spc="-114" dirty="0">
                <a:latin typeface="Roboto"/>
                <a:cs typeface="Roboto"/>
              </a:rPr>
              <a:t>of</a:t>
            </a:r>
            <a:r>
              <a:rPr sz="3000" spc="-25" dirty="0">
                <a:latin typeface="Roboto"/>
                <a:cs typeface="Roboto"/>
              </a:rPr>
              <a:t> </a:t>
            </a:r>
            <a:r>
              <a:rPr sz="3000" spc="-275" dirty="0">
                <a:latin typeface="Roboto"/>
                <a:cs typeface="Roboto"/>
              </a:rPr>
              <a:t>summary</a:t>
            </a:r>
            <a:r>
              <a:rPr sz="3000" spc="-20" dirty="0">
                <a:latin typeface="Roboto"/>
                <a:cs typeface="Roboto"/>
              </a:rPr>
              <a:t> </a:t>
            </a:r>
            <a:r>
              <a:rPr sz="3000" spc="-170" dirty="0">
                <a:latin typeface="Roboto"/>
                <a:cs typeface="Roboto"/>
              </a:rPr>
              <a:t>statistics</a:t>
            </a:r>
            <a:r>
              <a:rPr sz="3000" spc="-25" dirty="0">
                <a:latin typeface="Roboto"/>
                <a:cs typeface="Roboto"/>
              </a:rPr>
              <a:t> </a:t>
            </a:r>
            <a:r>
              <a:rPr sz="3000" spc="-245" dirty="0">
                <a:latin typeface="Roboto"/>
                <a:cs typeface="Roboto"/>
              </a:rPr>
              <a:t>and</a:t>
            </a:r>
            <a:r>
              <a:rPr sz="3000" spc="-25" dirty="0">
                <a:latin typeface="Roboto"/>
                <a:cs typeface="Roboto"/>
              </a:rPr>
              <a:t> </a:t>
            </a:r>
            <a:r>
              <a:rPr sz="3000" spc="-190" dirty="0">
                <a:latin typeface="Roboto"/>
                <a:cs typeface="Roboto"/>
              </a:rPr>
              <a:t>graphical</a:t>
            </a:r>
            <a:r>
              <a:rPr sz="3000" spc="-25" dirty="0">
                <a:latin typeface="Roboto"/>
                <a:cs typeface="Roboto"/>
              </a:rPr>
              <a:t> </a:t>
            </a:r>
            <a:r>
              <a:rPr sz="3000" spc="-90" dirty="0">
                <a:latin typeface="Roboto"/>
                <a:cs typeface="Roboto"/>
              </a:rPr>
              <a:t>representations.</a:t>
            </a:r>
            <a:endParaRPr sz="3000">
              <a:latin typeface="Roboto"/>
              <a:cs typeface="Roboto"/>
            </a:endParaRPr>
          </a:p>
          <a:p>
            <a:pPr marL="12700" marR="717550">
              <a:lnSpc>
                <a:spcPts val="4200"/>
              </a:lnSpc>
            </a:pPr>
            <a:r>
              <a:rPr sz="3000" spc="-114" dirty="0">
                <a:latin typeface="Roboto"/>
                <a:cs typeface="Roboto"/>
              </a:rPr>
              <a:t>It</a:t>
            </a:r>
            <a:r>
              <a:rPr sz="3000" spc="-35" dirty="0">
                <a:latin typeface="Roboto"/>
                <a:cs typeface="Roboto"/>
              </a:rPr>
              <a:t> </a:t>
            </a:r>
            <a:r>
              <a:rPr sz="3000" spc="-140" dirty="0">
                <a:latin typeface="Roboto"/>
                <a:cs typeface="Roboto"/>
              </a:rPr>
              <a:t>is</a:t>
            </a:r>
            <a:r>
              <a:rPr sz="3000" spc="-30" dirty="0">
                <a:latin typeface="Roboto"/>
                <a:cs typeface="Roboto"/>
              </a:rPr>
              <a:t> </a:t>
            </a:r>
            <a:r>
              <a:rPr sz="3000" spc="-220" dirty="0">
                <a:latin typeface="Roboto"/>
                <a:cs typeface="Roboto"/>
              </a:rPr>
              <a:t>a</a:t>
            </a:r>
            <a:r>
              <a:rPr sz="3000" spc="-35" dirty="0">
                <a:latin typeface="Roboto"/>
                <a:cs typeface="Roboto"/>
              </a:rPr>
              <a:t> </a:t>
            </a:r>
            <a:r>
              <a:rPr sz="3000" spc="-229" dirty="0">
                <a:latin typeface="Roboto"/>
                <a:cs typeface="Roboto"/>
              </a:rPr>
              <a:t>good</a:t>
            </a:r>
            <a:r>
              <a:rPr sz="3000" spc="-30" dirty="0">
                <a:latin typeface="Roboto"/>
                <a:cs typeface="Roboto"/>
              </a:rPr>
              <a:t> </a:t>
            </a:r>
            <a:r>
              <a:rPr sz="3000" spc="-185" dirty="0">
                <a:latin typeface="Roboto"/>
                <a:cs typeface="Roboto"/>
              </a:rPr>
              <a:t>practice</a:t>
            </a:r>
            <a:r>
              <a:rPr sz="3000" spc="-35" dirty="0">
                <a:latin typeface="Roboto"/>
                <a:cs typeface="Roboto"/>
              </a:rPr>
              <a:t> </a:t>
            </a:r>
            <a:r>
              <a:rPr sz="3000" spc="-170" dirty="0">
                <a:latin typeface="Roboto"/>
                <a:cs typeface="Roboto"/>
              </a:rPr>
              <a:t>to</a:t>
            </a:r>
            <a:r>
              <a:rPr sz="3000" spc="-30" dirty="0">
                <a:latin typeface="Roboto"/>
                <a:cs typeface="Roboto"/>
              </a:rPr>
              <a:t> </a:t>
            </a:r>
            <a:r>
              <a:rPr sz="3000" spc="-225" dirty="0">
                <a:latin typeface="Roboto"/>
                <a:cs typeface="Roboto"/>
              </a:rPr>
              <a:t>understand</a:t>
            </a:r>
            <a:r>
              <a:rPr sz="3000" spc="-35" dirty="0">
                <a:latin typeface="Roboto"/>
                <a:cs typeface="Roboto"/>
              </a:rPr>
              <a:t> </a:t>
            </a:r>
            <a:r>
              <a:rPr sz="3000" spc="-195" dirty="0">
                <a:latin typeface="Roboto"/>
                <a:cs typeface="Roboto"/>
              </a:rPr>
              <a:t>the</a:t>
            </a:r>
            <a:r>
              <a:rPr sz="3000" spc="-30" dirty="0">
                <a:latin typeface="Roboto"/>
                <a:cs typeface="Roboto"/>
              </a:rPr>
              <a:t> </a:t>
            </a:r>
            <a:r>
              <a:rPr sz="3000" spc="-204" dirty="0">
                <a:latin typeface="Roboto"/>
                <a:cs typeface="Roboto"/>
              </a:rPr>
              <a:t>data</a:t>
            </a:r>
            <a:r>
              <a:rPr sz="3000" spc="-35" dirty="0">
                <a:latin typeface="Roboto"/>
                <a:cs typeface="Roboto"/>
              </a:rPr>
              <a:t> </a:t>
            </a:r>
            <a:r>
              <a:rPr sz="3000" spc="-120" dirty="0">
                <a:latin typeface="Roboto"/>
                <a:cs typeface="Roboto"/>
              </a:rPr>
              <a:t>first</a:t>
            </a:r>
            <a:r>
              <a:rPr sz="3000" spc="-30" dirty="0">
                <a:latin typeface="Roboto"/>
                <a:cs typeface="Roboto"/>
              </a:rPr>
              <a:t> </a:t>
            </a:r>
            <a:r>
              <a:rPr sz="3000" spc="-245" dirty="0">
                <a:latin typeface="Roboto"/>
                <a:cs typeface="Roboto"/>
              </a:rPr>
              <a:t>and</a:t>
            </a:r>
            <a:r>
              <a:rPr sz="3000" spc="-35" dirty="0">
                <a:latin typeface="Roboto"/>
                <a:cs typeface="Roboto"/>
              </a:rPr>
              <a:t> </a:t>
            </a:r>
            <a:r>
              <a:rPr sz="3000" spc="-185" dirty="0">
                <a:latin typeface="Roboto"/>
                <a:cs typeface="Roboto"/>
              </a:rPr>
              <a:t>try</a:t>
            </a:r>
            <a:r>
              <a:rPr sz="3000" spc="-30" dirty="0">
                <a:latin typeface="Roboto"/>
                <a:cs typeface="Roboto"/>
              </a:rPr>
              <a:t> </a:t>
            </a:r>
            <a:r>
              <a:rPr sz="3000" spc="-170" dirty="0">
                <a:latin typeface="Roboto"/>
                <a:cs typeface="Roboto"/>
              </a:rPr>
              <a:t>to</a:t>
            </a:r>
            <a:r>
              <a:rPr sz="3000" spc="-35" dirty="0">
                <a:latin typeface="Roboto"/>
                <a:cs typeface="Roboto"/>
              </a:rPr>
              <a:t> </a:t>
            </a:r>
            <a:r>
              <a:rPr sz="3000" spc="-195" dirty="0">
                <a:latin typeface="Roboto"/>
                <a:cs typeface="Roboto"/>
              </a:rPr>
              <a:t>gather</a:t>
            </a:r>
            <a:r>
              <a:rPr sz="3000" spc="-30" dirty="0">
                <a:latin typeface="Roboto"/>
                <a:cs typeface="Roboto"/>
              </a:rPr>
              <a:t> </a:t>
            </a:r>
            <a:r>
              <a:rPr sz="3000" spc="-235" dirty="0">
                <a:latin typeface="Roboto"/>
                <a:cs typeface="Roboto"/>
              </a:rPr>
              <a:t>as</a:t>
            </a:r>
            <a:r>
              <a:rPr sz="3000" spc="-30" dirty="0">
                <a:latin typeface="Roboto"/>
                <a:cs typeface="Roboto"/>
              </a:rPr>
              <a:t> </a:t>
            </a:r>
            <a:r>
              <a:rPr sz="3000" spc="-285" dirty="0">
                <a:latin typeface="Roboto"/>
                <a:cs typeface="Roboto"/>
              </a:rPr>
              <a:t>many</a:t>
            </a:r>
            <a:r>
              <a:rPr sz="3000" spc="-35" dirty="0">
                <a:latin typeface="Roboto"/>
                <a:cs typeface="Roboto"/>
              </a:rPr>
              <a:t> </a:t>
            </a:r>
            <a:r>
              <a:rPr sz="3000" spc="-180" dirty="0">
                <a:latin typeface="Roboto"/>
                <a:cs typeface="Roboto"/>
              </a:rPr>
              <a:t>insights</a:t>
            </a:r>
            <a:r>
              <a:rPr sz="3000" spc="-30" dirty="0">
                <a:latin typeface="Roboto"/>
                <a:cs typeface="Roboto"/>
              </a:rPr>
              <a:t> </a:t>
            </a:r>
            <a:r>
              <a:rPr sz="3000" spc="-200" dirty="0">
                <a:latin typeface="Roboto"/>
                <a:cs typeface="Roboto"/>
              </a:rPr>
              <a:t>from</a:t>
            </a:r>
            <a:r>
              <a:rPr sz="3000" spc="-35" dirty="0">
                <a:latin typeface="Roboto"/>
                <a:cs typeface="Roboto"/>
              </a:rPr>
              <a:t> </a:t>
            </a:r>
            <a:r>
              <a:rPr sz="3000" spc="-25" dirty="0">
                <a:latin typeface="Roboto"/>
                <a:cs typeface="Roboto"/>
              </a:rPr>
              <a:t>it. </a:t>
            </a:r>
            <a:r>
              <a:rPr sz="3000" spc="-229" dirty="0">
                <a:latin typeface="Roboto"/>
                <a:cs typeface="Roboto"/>
              </a:rPr>
              <a:t>EDA</a:t>
            </a:r>
            <a:r>
              <a:rPr sz="3000" spc="-45" dirty="0">
                <a:latin typeface="Roboto"/>
                <a:cs typeface="Roboto"/>
              </a:rPr>
              <a:t> </a:t>
            </a:r>
            <a:r>
              <a:rPr sz="3000" spc="-140" dirty="0">
                <a:latin typeface="Roboto"/>
                <a:cs typeface="Roboto"/>
              </a:rPr>
              <a:t>is</a:t>
            </a:r>
            <a:r>
              <a:rPr sz="3000" spc="-40" dirty="0">
                <a:latin typeface="Roboto"/>
                <a:cs typeface="Roboto"/>
              </a:rPr>
              <a:t> </a:t>
            </a:r>
            <a:r>
              <a:rPr sz="3000" spc="-114" dirty="0">
                <a:latin typeface="Roboto"/>
                <a:cs typeface="Roboto"/>
              </a:rPr>
              <a:t>all</a:t>
            </a:r>
            <a:r>
              <a:rPr sz="3000" spc="-40" dirty="0">
                <a:latin typeface="Roboto"/>
                <a:cs typeface="Roboto"/>
              </a:rPr>
              <a:t> </a:t>
            </a:r>
            <a:r>
              <a:rPr sz="3000" spc="-210" dirty="0">
                <a:latin typeface="Roboto"/>
                <a:cs typeface="Roboto"/>
              </a:rPr>
              <a:t>about</a:t>
            </a:r>
            <a:r>
              <a:rPr sz="3000" spc="-40" dirty="0">
                <a:latin typeface="Roboto"/>
                <a:cs typeface="Roboto"/>
              </a:rPr>
              <a:t> </a:t>
            </a:r>
            <a:r>
              <a:rPr sz="3000" spc="-240" dirty="0">
                <a:latin typeface="Roboto"/>
                <a:cs typeface="Roboto"/>
              </a:rPr>
              <a:t>making</a:t>
            </a:r>
            <a:r>
              <a:rPr sz="3000" spc="-40" dirty="0">
                <a:latin typeface="Roboto"/>
                <a:cs typeface="Roboto"/>
              </a:rPr>
              <a:t> </a:t>
            </a:r>
            <a:r>
              <a:rPr sz="3000" spc="-215" dirty="0">
                <a:latin typeface="Roboto"/>
                <a:cs typeface="Roboto"/>
              </a:rPr>
              <a:t>sense</a:t>
            </a:r>
            <a:r>
              <a:rPr sz="3000" spc="-40" dirty="0">
                <a:latin typeface="Roboto"/>
                <a:cs typeface="Roboto"/>
              </a:rPr>
              <a:t> </a:t>
            </a:r>
            <a:r>
              <a:rPr sz="3000" spc="-114" dirty="0">
                <a:latin typeface="Roboto"/>
                <a:cs typeface="Roboto"/>
              </a:rPr>
              <a:t>of</a:t>
            </a:r>
            <a:r>
              <a:rPr sz="3000" spc="-40" dirty="0">
                <a:latin typeface="Roboto"/>
                <a:cs typeface="Roboto"/>
              </a:rPr>
              <a:t> </a:t>
            </a:r>
            <a:r>
              <a:rPr sz="3000" spc="-204" dirty="0">
                <a:latin typeface="Roboto"/>
                <a:cs typeface="Roboto"/>
              </a:rPr>
              <a:t>data</a:t>
            </a:r>
            <a:r>
              <a:rPr sz="3000" spc="-40" dirty="0">
                <a:latin typeface="Roboto"/>
                <a:cs typeface="Roboto"/>
              </a:rPr>
              <a:t> </a:t>
            </a:r>
            <a:r>
              <a:rPr sz="3000" spc="-165" dirty="0">
                <a:latin typeface="Roboto"/>
                <a:cs typeface="Roboto"/>
              </a:rPr>
              <a:t>in</a:t>
            </a:r>
            <a:r>
              <a:rPr sz="3000" spc="-40" dirty="0">
                <a:latin typeface="Roboto"/>
                <a:cs typeface="Roboto"/>
              </a:rPr>
              <a:t> </a:t>
            </a:r>
            <a:r>
              <a:rPr sz="3000" spc="-10" dirty="0">
                <a:latin typeface="Roboto"/>
                <a:cs typeface="Roboto"/>
              </a:rPr>
              <a:t>hand.</a:t>
            </a:r>
            <a:endParaRPr sz="3000">
              <a:latin typeface="Roboto"/>
              <a:cs typeface="Roboto"/>
            </a:endParaRPr>
          </a:p>
        </p:txBody>
      </p:sp>
      <p:pic>
        <p:nvPicPr>
          <p:cNvPr id="4" name="object 4"/>
          <p:cNvPicPr/>
          <p:nvPr/>
        </p:nvPicPr>
        <p:blipFill>
          <a:blip r:embed="rId2" cstate="print"/>
          <a:stretch>
            <a:fillRect/>
          </a:stretch>
        </p:blipFill>
        <p:spPr>
          <a:xfrm>
            <a:off x="2039595" y="4350636"/>
            <a:ext cx="114300" cy="114299"/>
          </a:xfrm>
          <a:prstGeom prst="rect">
            <a:avLst/>
          </a:prstGeom>
        </p:spPr>
      </p:pic>
      <p:pic>
        <p:nvPicPr>
          <p:cNvPr id="5" name="object 5"/>
          <p:cNvPicPr/>
          <p:nvPr/>
        </p:nvPicPr>
        <p:blipFill>
          <a:blip r:embed="rId2" cstate="print"/>
          <a:stretch>
            <a:fillRect/>
          </a:stretch>
        </p:blipFill>
        <p:spPr>
          <a:xfrm>
            <a:off x="2039595" y="4884035"/>
            <a:ext cx="114300" cy="114299"/>
          </a:xfrm>
          <a:prstGeom prst="rect">
            <a:avLst/>
          </a:prstGeom>
        </p:spPr>
      </p:pic>
      <p:sp>
        <p:nvSpPr>
          <p:cNvPr id="6" name="object 6"/>
          <p:cNvSpPr txBox="1">
            <a:spLocks noGrp="1"/>
          </p:cNvSpPr>
          <p:nvPr>
            <p:ph type="title"/>
          </p:nvPr>
        </p:nvSpPr>
        <p:spPr>
          <a:xfrm>
            <a:off x="4316203" y="800103"/>
            <a:ext cx="9655810" cy="787400"/>
          </a:xfrm>
          <a:prstGeom prst="rect">
            <a:avLst/>
          </a:prstGeom>
        </p:spPr>
        <p:txBody>
          <a:bodyPr vert="horz" wrap="square" lIns="0" tIns="12700" rIns="0" bIns="0" rtlCol="0">
            <a:spAutoFit/>
          </a:bodyPr>
          <a:lstStyle/>
          <a:p>
            <a:pPr marL="12700">
              <a:lnSpc>
                <a:spcPct val="100000"/>
              </a:lnSpc>
              <a:spcBef>
                <a:spcPts val="100"/>
              </a:spcBef>
              <a:tabLst>
                <a:tab pos="4719320" algn="l"/>
                <a:tab pos="6612890" algn="l"/>
              </a:tabLst>
            </a:pPr>
            <a:r>
              <a:rPr spc="35" dirty="0">
                <a:latin typeface="Roboto"/>
                <a:cs typeface="Roboto"/>
              </a:rPr>
              <a:t>EXPLORATOR</a:t>
            </a:r>
            <a:r>
              <a:rPr spc="-470" dirty="0">
                <a:latin typeface="Roboto"/>
                <a:cs typeface="Roboto"/>
              </a:rPr>
              <a:t>Y</a:t>
            </a:r>
            <a:r>
              <a:rPr dirty="0">
                <a:latin typeface="Roboto"/>
                <a:cs typeface="Roboto"/>
              </a:rPr>
              <a:t>	</a:t>
            </a:r>
            <a:r>
              <a:rPr spc="105" dirty="0">
                <a:latin typeface="Roboto"/>
                <a:cs typeface="Roboto"/>
              </a:rPr>
              <a:t>DAT</a:t>
            </a:r>
            <a:r>
              <a:rPr spc="-400" dirty="0">
                <a:latin typeface="Roboto"/>
                <a:cs typeface="Roboto"/>
              </a:rPr>
              <a:t>A</a:t>
            </a:r>
            <a:r>
              <a:rPr dirty="0">
                <a:latin typeface="Roboto"/>
                <a:cs typeface="Roboto"/>
              </a:rPr>
              <a:t>	</a:t>
            </a:r>
            <a:r>
              <a:rPr spc="105" dirty="0">
                <a:latin typeface="Roboto"/>
                <a:cs typeface="Roboto"/>
              </a:rPr>
              <a:t>ANALYSI</a:t>
            </a:r>
            <a:r>
              <a:rPr spc="-400" dirty="0">
                <a:latin typeface="Roboto"/>
                <a:cs typeface="Roboto"/>
              </a:rPr>
              <a:t>S</a:t>
            </a:r>
          </a:p>
        </p:txBody>
      </p:sp>
      <p:sp>
        <p:nvSpPr>
          <p:cNvPr id="7" name="object 7"/>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39595" y="2750436"/>
            <a:ext cx="114300" cy="114299"/>
          </a:xfrm>
          <a:prstGeom prst="rect">
            <a:avLst/>
          </a:prstGeom>
        </p:spPr>
      </p:pic>
      <p:sp>
        <p:nvSpPr>
          <p:cNvPr id="3" name="object 3"/>
          <p:cNvSpPr txBox="1"/>
          <p:nvPr/>
        </p:nvSpPr>
        <p:spPr>
          <a:xfrm>
            <a:off x="2322170" y="2451985"/>
            <a:ext cx="13618210" cy="4292600"/>
          </a:xfrm>
          <a:prstGeom prst="rect">
            <a:avLst/>
          </a:prstGeom>
        </p:spPr>
        <p:txBody>
          <a:bodyPr vert="horz" wrap="square" lIns="0" tIns="88900" rIns="0" bIns="0" rtlCol="0">
            <a:spAutoFit/>
          </a:bodyPr>
          <a:lstStyle/>
          <a:p>
            <a:pPr marL="12700">
              <a:lnSpc>
                <a:spcPct val="100000"/>
              </a:lnSpc>
              <a:spcBef>
                <a:spcPts val="700"/>
              </a:spcBef>
            </a:pPr>
            <a:r>
              <a:rPr sz="3000" dirty="0">
                <a:latin typeface="Roboto Lt"/>
                <a:cs typeface="Roboto Lt"/>
              </a:rPr>
              <a:t>All</a:t>
            </a:r>
            <a:r>
              <a:rPr sz="3000" spc="-30" dirty="0">
                <a:latin typeface="Roboto Lt"/>
                <a:cs typeface="Roboto Lt"/>
              </a:rPr>
              <a:t> </a:t>
            </a:r>
            <a:r>
              <a:rPr sz="3000" spc="-204" dirty="0">
                <a:latin typeface="Roboto Lt"/>
                <a:cs typeface="Roboto Lt"/>
              </a:rPr>
              <a:t>machine</a:t>
            </a:r>
            <a:r>
              <a:rPr sz="3000" spc="-25" dirty="0">
                <a:latin typeface="Roboto Lt"/>
                <a:cs typeface="Roboto Lt"/>
              </a:rPr>
              <a:t> </a:t>
            </a:r>
            <a:r>
              <a:rPr sz="3000" spc="-135" dirty="0">
                <a:latin typeface="Roboto Lt"/>
                <a:cs typeface="Roboto Lt"/>
              </a:rPr>
              <a:t>learning</a:t>
            </a:r>
            <a:r>
              <a:rPr sz="3000" spc="-25" dirty="0">
                <a:latin typeface="Roboto Lt"/>
                <a:cs typeface="Roboto Lt"/>
              </a:rPr>
              <a:t> </a:t>
            </a:r>
            <a:r>
              <a:rPr sz="3000" spc="-165" dirty="0">
                <a:latin typeface="Roboto Lt"/>
                <a:cs typeface="Roboto Lt"/>
              </a:rPr>
              <a:t>algorithms</a:t>
            </a:r>
            <a:r>
              <a:rPr sz="3000" spc="-30" dirty="0">
                <a:latin typeface="Roboto Lt"/>
                <a:cs typeface="Roboto Lt"/>
              </a:rPr>
              <a:t> </a:t>
            </a:r>
            <a:r>
              <a:rPr sz="3000" spc="-190" dirty="0">
                <a:latin typeface="Roboto Lt"/>
                <a:cs typeface="Roboto Lt"/>
              </a:rPr>
              <a:t>use</a:t>
            </a:r>
            <a:r>
              <a:rPr sz="3000" spc="-25" dirty="0">
                <a:latin typeface="Roboto Lt"/>
                <a:cs typeface="Roboto Lt"/>
              </a:rPr>
              <a:t> </a:t>
            </a:r>
            <a:r>
              <a:rPr sz="3000" spc="-229" dirty="0">
                <a:latin typeface="Roboto Lt"/>
                <a:cs typeface="Roboto Lt"/>
              </a:rPr>
              <a:t>some</a:t>
            </a:r>
            <a:r>
              <a:rPr sz="3000" spc="-25" dirty="0">
                <a:latin typeface="Roboto Lt"/>
                <a:cs typeface="Roboto Lt"/>
              </a:rPr>
              <a:t> </a:t>
            </a:r>
            <a:r>
              <a:rPr sz="3000" spc="-150" dirty="0">
                <a:latin typeface="Roboto Lt"/>
                <a:cs typeface="Roboto Lt"/>
              </a:rPr>
              <a:t>input</a:t>
            </a:r>
            <a:r>
              <a:rPr sz="3000" spc="-30" dirty="0">
                <a:latin typeface="Roboto Lt"/>
                <a:cs typeface="Roboto Lt"/>
              </a:rPr>
              <a:t> </a:t>
            </a:r>
            <a:r>
              <a:rPr sz="3000" spc="-165" dirty="0">
                <a:latin typeface="Roboto Lt"/>
                <a:cs typeface="Roboto Lt"/>
              </a:rPr>
              <a:t>data</a:t>
            </a:r>
            <a:r>
              <a:rPr sz="3000" spc="-25" dirty="0">
                <a:latin typeface="Roboto Lt"/>
                <a:cs typeface="Roboto Lt"/>
              </a:rPr>
              <a:t> </a:t>
            </a:r>
            <a:r>
              <a:rPr sz="3000" spc="-135" dirty="0">
                <a:latin typeface="Roboto Lt"/>
                <a:cs typeface="Roboto Lt"/>
              </a:rPr>
              <a:t>to</a:t>
            </a:r>
            <a:r>
              <a:rPr sz="3000" spc="-25" dirty="0">
                <a:latin typeface="Roboto Lt"/>
                <a:cs typeface="Roboto Lt"/>
              </a:rPr>
              <a:t> </a:t>
            </a:r>
            <a:r>
              <a:rPr sz="3000" spc="-140" dirty="0">
                <a:latin typeface="Roboto Lt"/>
                <a:cs typeface="Roboto Lt"/>
              </a:rPr>
              <a:t>create</a:t>
            </a:r>
            <a:r>
              <a:rPr sz="3000" spc="-30" dirty="0">
                <a:latin typeface="Roboto Lt"/>
                <a:cs typeface="Roboto Lt"/>
              </a:rPr>
              <a:t> </a:t>
            </a:r>
            <a:r>
              <a:rPr sz="3000" spc="-140" dirty="0">
                <a:latin typeface="Roboto Lt"/>
                <a:cs typeface="Roboto Lt"/>
              </a:rPr>
              <a:t>outputs.</a:t>
            </a:r>
            <a:r>
              <a:rPr sz="3000" spc="-25" dirty="0">
                <a:latin typeface="Roboto Lt"/>
                <a:cs typeface="Roboto Lt"/>
              </a:rPr>
              <a:t> </a:t>
            </a:r>
            <a:r>
              <a:rPr sz="3000" spc="-160" dirty="0">
                <a:latin typeface="Roboto Lt"/>
                <a:cs typeface="Roboto Lt"/>
              </a:rPr>
              <a:t>This</a:t>
            </a:r>
            <a:r>
              <a:rPr sz="3000" spc="-25" dirty="0">
                <a:latin typeface="Roboto Lt"/>
                <a:cs typeface="Roboto Lt"/>
              </a:rPr>
              <a:t> </a:t>
            </a:r>
            <a:r>
              <a:rPr sz="3000" spc="-150" dirty="0">
                <a:latin typeface="Roboto Lt"/>
                <a:cs typeface="Roboto Lt"/>
              </a:rPr>
              <a:t>input</a:t>
            </a:r>
            <a:r>
              <a:rPr sz="3000" spc="-30" dirty="0">
                <a:latin typeface="Roboto Lt"/>
                <a:cs typeface="Roboto Lt"/>
              </a:rPr>
              <a:t> </a:t>
            </a:r>
            <a:r>
              <a:rPr sz="3000" spc="-20" dirty="0">
                <a:latin typeface="Roboto Lt"/>
                <a:cs typeface="Roboto Lt"/>
              </a:rPr>
              <a:t>data</a:t>
            </a:r>
            <a:endParaRPr sz="3000">
              <a:latin typeface="Roboto Lt"/>
              <a:cs typeface="Roboto Lt"/>
            </a:endParaRPr>
          </a:p>
          <a:p>
            <a:pPr marL="12700" marR="24130">
              <a:lnSpc>
                <a:spcPts val="4200"/>
              </a:lnSpc>
              <a:spcBef>
                <a:spcPts val="240"/>
              </a:spcBef>
            </a:pPr>
            <a:r>
              <a:rPr sz="3000" spc="-175" dirty="0">
                <a:latin typeface="Roboto Lt"/>
                <a:cs typeface="Roboto Lt"/>
              </a:rPr>
              <a:t>comprise</a:t>
            </a:r>
            <a:r>
              <a:rPr sz="3000" spc="-30" dirty="0">
                <a:latin typeface="Roboto Lt"/>
                <a:cs typeface="Roboto Lt"/>
              </a:rPr>
              <a:t> </a:t>
            </a:r>
            <a:r>
              <a:rPr sz="3000" spc="-130" dirty="0">
                <a:latin typeface="Roboto Lt"/>
                <a:cs typeface="Roboto Lt"/>
              </a:rPr>
              <a:t>features,</a:t>
            </a:r>
            <a:r>
              <a:rPr sz="3000" spc="-25" dirty="0">
                <a:latin typeface="Roboto Lt"/>
                <a:cs typeface="Roboto Lt"/>
              </a:rPr>
              <a:t> </a:t>
            </a:r>
            <a:r>
              <a:rPr sz="3000" spc="-195" dirty="0">
                <a:latin typeface="Roboto Lt"/>
                <a:cs typeface="Roboto Lt"/>
              </a:rPr>
              <a:t>which</a:t>
            </a:r>
            <a:r>
              <a:rPr sz="3000" spc="-25" dirty="0">
                <a:latin typeface="Roboto Lt"/>
                <a:cs typeface="Roboto Lt"/>
              </a:rPr>
              <a:t> </a:t>
            </a:r>
            <a:r>
              <a:rPr sz="3000" spc="-160" dirty="0">
                <a:latin typeface="Roboto Lt"/>
                <a:cs typeface="Roboto Lt"/>
              </a:rPr>
              <a:t>are</a:t>
            </a:r>
            <a:r>
              <a:rPr sz="3000" spc="-25" dirty="0">
                <a:latin typeface="Roboto Lt"/>
                <a:cs typeface="Roboto Lt"/>
              </a:rPr>
              <a:t> </a:t>
            </a:r>
            <a:r>
              <a:rPr sz="3000" spc="-150" dirty="0">
                <a:latin typeface="Roboto Lt"/>
                <a:cs typeface="Roboto Lt"/>
              </a:rPr>
              <a:t>usually</a:t>
            </a:r>
            <a:r>
              <a:rPr sz="3000" spc="-25" dirty="0">
                <a:latin typeface="Roboto Lt"/>
                <a:cs typeface="Roboto Lt"/>
              </a:rPr>
              <a:t> </a:t>
            </a:r>
            <a:r>
              <a:rPr sz="3000" spc="-85" dirty="0">
                <a:latin typeface="Roboto Lt"/>
                <a:cs typeface="Roboto Lt"/>
              </a:rPr>
              <a:t>in</a:t>
            </a:r>
            <a:r>
              <a:rPr sz="3000" spc="-25" dirty="0">
                <a:latin typeface="Roboto Lt"/>
                <a:cs typeface="Roboto Lt"/>
              </a:rPr>
              <a:t> </a:t>
            </a:r>
            <a:r>
              <a:rPr sz="3000" spc="-160" dirty="0">
                <a:latin typeface="Roboto Lt"/>
                <a:cs typeface="Roboto Lt"/>
              </a:rPr>
              <a:t>the</a:t>
            </a:r>
            <a:r>
              <a:rPr sz="3000" spc="-25" dirty="0">
                <a:latin typeface="Roboto Lt"/>
                <a:cs typeface="Roboto Lt"/>
              </a:rPr>
              <a:t> </a:t>
            </a:r>
            <a:r>
              <a:rPr sz="3000" spc="-195" dirty="0">
                <a:latin typeface="Roboto Lt"/>
                <a:cs typeface="Roboto Lt"/>
              </a:rPr>
              <a:t>form</a:t>
            </a:r>
            <a:r>
              <a:rPr sz="3000" spc="-25" dirty="0">
                <a:latin typeface="Roboto Lt"/>
                <a:cs typeface="Roboto Lt"/>
              </a:rPr>
              <a:t> </a:t>
            </a:r>
            <a:r>
              <a:rPr sz="3000" spc="-50" dirty="0">
                <a:latin typeface="Roboto Lt"/>
                <a:cs typeface="Roboto Lt"/>
              </a:rPr>
              <a:t>of</a:t>
            </a:r>
            <a:r>
              <a:rPr sz="3000" spc="-25" dirty="0">
                <a:latin typeface="Roboto Lt"/>
                <a:cs typeface="Roboto Lt"/>
              </a:rPr>
              <a:t> </a:t>
            </a:r>
            <a:r>
              <a:rPr sz="3000" spc="-155" dirty="0">
                <a:latin typeface="Roboto Lt"/>
                <a:cs typeface="Roboto Lt"/>
              </a:rPr>
              <a:t>structured</a:t>
            </a:r>
            <a:r>
              <a:rPr sz="3000" spc="-25" dirty="0">
                <a:latin typeface="Roboto Lt"/>
                <a:cs typeface="Roboto Lt"/>
              </a:rPr>
              <a:t> </a:t>
            </a:r>
            <a:r>
              <a:rPr sz="3000" spc="-175" dirty="0">
                <a:latin typeface="Roboto Lt"/>
                <a:cs typeface="Roboto Lt"/>
              </a:rPr>
              <a:t>columns.</a:t>
            </a:r>
            <a:r>
              <a:rPr sz="3000" spc="-25" dirty="0">
                <a:latin typeface="Roboto Lt"/>
                <a:cs typeface="Roboto Lt"/>
              </a:rPr>
              <a:t> </a:t>
            </a:r>
            <a:r>
              <a:rPr sz="3000" spc="-150" dirty="0">
                <a:latin typeface="Roboto Lt"/>
                <a:cs typeface="Roboto Lt"/>
              </a:rPr>
              <a:t>Algorithms</a:t>
            </a:r>
            <a:r>
              <a:rPr sz="3000" spc="-25" dirty="0">
                <a:latin typeface="Roboto Lt"/>
                <a:cs typeface="Roboto Lt"/>
              </a:rPr>
              <a:t> </a:t>
            </a:r>
            <a:r>
              <a:rPr sz="3000" spc="-70" dirty="0">
                <a:latin typeface="Roboto Lt"/>
                <a:cs typeface="Roboto Lt"/>
              </a:rPr>
              <a:t>require </a:t>
            </a:r>
            <a:r>
              <a:rPr sz="3000" spc="-140" dirty="0">
                <a:latin typeface="Roboto Lt"/>
                <a:cs typeface="Roboto Lt"/>
              </a:rPr>
              <a:t>features</a:t>
            </a:r>
            <a:r>
              <a:rPr sz="3000" spc="-30" dirty="0">
                <a:latin typeface="Roboto Lt"/>
                <a:cs typeface="Roboto Lt"/>
              </a:rPr>
              <a:t> </a:t>
            </a:r>
            <a:r>
              <a:rPr sz="3000" spc="-175" dirty="0">
                <a:latin typeface="Roboto Lt"/>
                <a:cs typeface="Roboto Lt"/>
              </a:rPr>
              <a:t>with</a:t>
            </a:r>
            <a:r>
              <a:rPr sz="3000" spc="-25" dirty="0">
                <a:latin typeface="Roboto Lt"/>
                <a:cs typeface="Roboto Lt"/>
              </a:rPr>
              <a:t> </a:t>
            </a:r>
            <a:r>
              <a:rPr sz="3000" spc="-229" dirty="0">
                <a:latin typeface="Roboto Lt"/>
                <a:cs typeface="Roboto Lt"/>
              </a:rPr>
              <a:t>some</a:t>
            </a:r>
            <a:r>
              <a:rPr sz="3000" spc="-25" dirty="0">
                <a:latin typeface="Roboto Lt"/>
                <a:cs typeface="Roboto Lt"/>
              </a:rPr>
              <a:t> </a:t>
            </a:r>
            <a:r>
              <a:rPr sz="3000" spc="-114" dirty="0">
                <a:latin typeface="Roboto Lt"/>
                <a:cs typeface="Roboto Lt"/>
              </a:rPr>
              <a:t>specific</a:t>
            </a:r>
            <a:r>
              <a:rPr sz="3000" spc="-25" dirty="0">
                <a:latin typeface="Roboto Lt"/>
                <a:cs typeface="Roboto Lt"/>
              </a:rPr>
              <a:t> </a:t>
            </a:r>
            <a:r>
              <a:rPr sz="3000" spc="-130" dirty="0">
                <a:latin typeface="Roboto Lt"/>
                <a:cs typeface="Roboto Lt"/>
              </a:rPr>
              <a:t>characteristics</a:t>
            </a:r>
            <a:r>
              <a:rPr sz="3000" spc="-25" dirty="0">
                <a:latin typeface="Roboto Lt"/>
                <a:cs typeface="Roboto Lt"/>
              </a:rPr>
              <a:t> </a:t>
            </a:r>
            <a:r>
              <a:rPr sz="3000" spc="-135" dirty="0">
                <a:latin typeface="Roboto Lt"/>
                <a:cs typeface="Roboto Lt"/>
              </a:rPr>
              <a:t>to</a:t>
            </a:r>
            <a:r>
              <a:rPr sz="3000" spc="-30" dirty="0">
                <a:latin typeface="Roboto Lt"/>
                <a:cs typeface="Roboto Lt"/>
              </a:rPr>
              <a:t> </a:t>
            </a:r>
            <a:r>
              <a:rPr sz="3000" spc="-200" dirty="0">
                <a:latin typeface="Roboto Lt"/>
                <a:cs typeface="Roboto Lt"/>
              </a:rPr>
              <a:t>work</a:t>
            </a:r>
            <a:r>
              <a:rPr sz="3000" spc="-25" dirty="0">
                <a:latin typeface="Roboto Lt"/>
                <a:cs typeface="Roboto Lt"/>
              </a:rPr>
              <a:t> </a:t>
            </a:r>
            <a:r>
              <a:rPr sz="3000" spc="-155" dirty="0">
                <a:latin typeface="Roboto Lt"/>
                <a:cs typeface="Roboto Lt"/>
              </a:rPr>
              <a:t>properly</a:t>
            </a:r>
            <a:r>
              <a:rPr sz="3000" spc="-25" dirty="0">
                <a:latin typeface="Roboto Lt"/>
                <a:cs typeface="Roboto Lt"/>
              </a:rPr>
              <a:t> </a:t>
            </a:r>
            <a:r>
              <a:rPr sz="3000" spc="-204" dirty="0">
                <a:latin typeface="Roboto Lt"/>
                <a:cs typeface="Roboto Lt"/>
              </a:rPr>
              <a:t>and</a:t>
            </a:r>
            <a:r>
              <a:rPr sz="3000" spc="-25" dirty="0">
                <a:latin typeface="Roboto Lt"/>
                <a:cs typeface="Roboto Lt"/>
              </a:rPr>
              <a:t> </a:t>
            </a:r>
            <a:r>
              <a:rPr sz="3000" spc="-185" dirty="0">
                <a:latin typeface="Roboto Lt"/>
                <a:cs typeface="Roboto Lt"/>
              </a:rPr>
              <a:t>so</a:t>
            </a:r>
            <a:r>
              <a:rPr sz="3000" spc="-25" dirty="0">
                <a:latin typeface="Roboto Lt"/>
                <a:cs typeface="Roboto Lt"/>
              </a:rPr>
              <a:t> </a:t>
            </a:r>
            <a:r>
              <a:rPr sz="3000" spc="-160" dirty="0">
                <a:latin typeface="Roboto Lt"/>
                <a:cs typeface="Roboto Lt"/>
              </a:rPr>
              <a:t>the</a:t>
            </a:r>
            <a:r>
              <a:rPr sz="3000" spc="-30" dirty="0">
                <a:latin typeface="Roboto Lt"/>
                <a:cs typeface="Roboto Lt"/>
              </a:rPr>
              <a:t> </a:t>
            </a:r>
            <a:r>
              <a:rPr sz="3000" spc="-185" dirty="0">
                <a:latin typeface="Roboto Lt"/>
                <a:cs typeface="Roboto Lt"/>
              </a:rPr>
              <a:t>need</a:t>
            </a:r>
            <a:r>
              <a:rPr sz="3000" spc="-25" dirty="0">
                <a:latin typeface="Roboto Lt"/>
                <a:cs typeface="Roboto Lt"/>
              </a:rPr>
              <a:t> </a:t>
            </a:r>
            <a:r>
              <a:rPr sz="3000" spc="-100" dirty="0">
                <a:latin typeface="Roboto Lt"/>
                <a:cs typeface="Roboto Lt"/>
              </a:rPr>
              <a:t>for</a:t>
            </a:r>
            <a:r>
              <a:rPr sz="3000" spc="-25" dirty="0">
                <a:latin typeface="Roboto Lt"/>
                <a:cs typeface="Roboto Lt"/>
              </a:rPr>
              <a:t> </a:t>
            </a:r>
            <a:r>
              <a:rPr sz="3000" spc="-10" dirty="0">
                <a:latin typeface="Roboto Lt"/>
                <a:cs typeface="Roboto Lt"/>
              </a:rPr>
              <a:t>feature </a:t>
            </a:r>
            <a:r>
              <a:rPr sz="3000" spc="-160" dirty="0">
                <a:latin typeface="Roboto Lt"/>
                <a:cs typeface="Roboto Lt"/>
              </a:rPr>
              <a:t>engineering</a:t>
            </a:r>
            <a:r>
              <a:rPr sz="3000" spc="20" dirty="0">
                <a:latin typeface="Roboto Lt"/>
                <a:cs typeface="Roboto Lt"/>
              </a:rPr>
              <a:t> </a:t>
            </a:r>
            <a:r>
              <a:rPr sz="3000" spc="-10" dirty="0">
                <a:latin typeface="Roboto Lt"/>
                <a:cs typeface="Roboto Lt"/>
              </a:rPr>
              <a:t>arises.</a:t>
            </a:r>
            <a:endParaRPr sz="3000">
              <a:latin typeface="Roboto Lt"/>
              <a:cs typeface="Roboto Lt"/>
            </a:endParaRPr>
          </a:p>
          <a:p>
            <a:pPr marL="12700">
              <a:lnSpc>
                <a:spcPct val="100000"/>
              </a:lnSpc>
              <a:spcBef>
                <a:spcPts val="360"/>
              </a:spcBef>
            </a:pPr>
            <a:r>
              <a:rPr sz="3000" dirty="0">
                <a:latin typeface="Roboto Lt"/>
                <a:cs typeface="Roboto Lt"/>
              </a:rPr>
              <a:t>I</a:t>
            </a:r>
            <a:r>
              <a:rPr sz="3000" spc="-30" dirty="0">
                <a:latin typeface="Roboto Lt"/>
                <a:cs typeface="Roboto Lt"/>
              </a:rPr>
              <a:t> </a:t>
            </a:r>
            <a:r>
              <a:rPr sz="3000" spc="-130" dirty="0">
                <a:latin typeface="Roboto Lt"/>
                <a:cs typeface="Roboto Lt"/>
              </a:rPr>
              <a:t>think</a:t>
            </a:r>
            <a:r>
              <a:rPr sz="3000" spc="-30" dirty="0">
                <a:latin typeface="Roboto Lt"/>
                <a:cs typeface="Roboto Lt"/>
              </a:rPr>
              <a:t> </a:t>
            </a:r>
            <a:r>
              <a:rPr sz="3000" spc="-135" dirty="0">
                <a:latin typeface="Roboto Lt"/>
                <a:cs typeface="Roboto Lt"/>
              </a:rPr>
              <a:t>feature</a:t>
            </a:r>
            <a:r>
              <a:rPr sz="3000" spc="-30" dirty="0">
                <a:latin typeface="Roboto Lt"/>
                <a:cs typeface="Roboto Lt"/>
              </a:rPr>
              <a:t> </a:t>
            </a:r>
            <a:r>
              <a:rPr sz="3000" spc="-160" dirty="0">
                <a:latin typeface="Roboto Lt"/>
                <a:cs typeface="Roboto Lt"/>
              </a:rPr>
              <a:t>engineering</a:t>
            </a:r>
            <a:r>
              <a:rPr sz="3000" spc="-25" dirty="0">
                <a:latin typeface="Roboto Lt"/>
                <a:cs typeface="Roboto Lt"/>
              </a:rPr>
              <a:t> </a:t>
            </a:r>
            <a:r>
              <a:rPr sz="3000" spc="-100" dirty="0">
                <a:latin typeface="Roboto Lt"/>
                <a:cs typeface="Roboto Lt"/>
              </a:rPr>
              <a:t>efforts</a:t>
            </a:r>
            <a:r>
              <a:rPr sz="3000" spc="-30" dirty="0">
                <a:latin typeface="Roboto Lt"/>
                <a:cs typeface="Roboto Lt"/>
              </a:rPr>
              <a:t> </a:t>
            </a:r>
            <a:r>
              <a:rPr sz="3000" spc="-185" dirty="0">
                <a:latin typeface="Roboto Lt"/>
                <a:cs typeface="Roboto Lt"/>
              </a:rPr>
              <a:t>mainly</a:t>
            </a:r>
            <a:r>
              <a:rPr sz="3000" spc="-30" dirty="0">
                <a:latin typeface="Roboto Lt"/>
                <a:cs typeface="Roboto Lt"/>
              </a:rPr>
              <a:t> </a:t>
            </a:r>
            <a:r>
              <a:rPr sz="3000" spc="-195" dirty="0">
                <a:latin typeface="Roboto Lt"/>
                <a:cs typeface="Roboto Lt"/>
              </a:rPr>
              <a:t>have</a:t>
            </a:r>
            <a:r>
              <a:rPr sz="3000" spc="-30" dirty="0">
                <a:latin typeface="Roboto Lt"/>
                <a:cs typeface="Roboto Lt"/>
              </a:rPr>
              <a:t> </a:t>
            </a:r>
            <a:r>
              <a:rPr sz="3000" spc="-204" dirty="0">
                <a:latin typeface="Roboto Lt"/>
                <a:cs typeface="Roboto Lt"/>
              </a:rPr>
              <a:t>two</a:t>
            </a:r>
            <a:r>
              <a:rPr sz="3000" spc="-25" dirty="0">
                <a:latin typeface="Roboto Lt"/>
                <a:cs typeface="Roboto Lt"/>
              </a:rPr>
              <a:t> </a:t>
            </a:r>
            <a:r>
              <a:rPr sz="3000" spc="-10" dirty="0">
                <a:latin typeface="Roboto Lt"/>
                <a:cs typeface="Roboto Lt"/>
              </a:rPr>
              <a:t>goals:</a:t>
            </a:r>
            <a:endParaRPr sz="3000">
              <a:latin typeface="Roboto Lt"/>
              <a:cs typeface="Roboto Lt"/>
            </a:endParaRPr>
          </a:p>
          <a:p>
            <a:pPr marL="1160780" marR="5080" indent="-313055">
              <a:lnSpc>
                <a:spcPts val="4200"/>
              </a:lnSpc>
              <a:spcBef>
                <a:spcPts val="240"/>
              </a:spcBef>
              <a:buFont typeface="Roboto Cn"/>
              <a:buChar char="-"/>
              <a:tabLst>
                <a:tab pos="1196975" algn="l"/>
              </a:tabLst>
            </a:pPr>
            <a:r>
              <a:rPr sz="3000" spc="-165" dirty="0">
                <a:latin typeface="Roboto Lt"/>
                <a:cs typeface="Roboto Lt"/>
              </a:rPr>
              <a:t>Preparing</a:t>
            </a:r>
            <a:r>
              <a:rPr sz="3000" spc="-5" dirty="0">
                <a:latin typeface="Roboto Lt"/>
                <a:cs typeface="Roboto Lt"/>
              </a:rPr>
              <a:t> </a:t>
            </a:r>
            <a:r>
              <a:rPr sz="3000" spc="-160" dirty="0">
                <a:latin typeface="Roboto Lt"/>
                <a:cs typeface="Roboto Lt"/>
              </a:rPr>
              <a:t>the</a:t>
            </a:r>
            <a:r>
              <a:rPr sz="3000" spc="-5" dirty="0">
                <a:latin typeface="Roboto Lt"/>
                <a:cs typeface="Roboto Lt"/>
              </a:rPr>
              <a:t> </a:t>
            </a:r>
            <a:r>
              <a:rPr sz="3000" spc="-165" dirty="0">
                <a:latin typeface="Roboto Lt"/>
                <a:cs typeface="Roboto Lt"/>
              </a:rPr>
              <a:t>proper</a:t>
            </a:r>
            <a:r>
              <a:rPr sz="3000" spc="-5" dirty="0">
                <a:latin typeface="Roboto Lt"/>
                <a:cs typeface="Roboto Lt"/>
              </a:rPr>
              <a:t> </a:t>
            </a:r>
            <a:r>
              <a:rPr sz="3000" spc="-150" dirty="0">
                <a:latin typeface="Roboto Lt"/>
                <a:cs typeface="Roboto Lt"/>
              </a:rPr>
              <a:t>input</a:t>
            </a:r>
            <a:r>
              <a:rPr sz="3000" dirty="0">
                <a:latin typeface="Roboto Lt"/>
                <a:cs typeface="Roboto Lt"/>
              </a:rPr>
              <a:t> </a:t>
            </a:r>
            <a:r>
              <a:rPr sz="3000" spc="-135" dirty="0">
                <a:latin typeface="Roboto Lt"/>
                <a:cs typeface="Roboto Lt"/>
              </a:rPr>
              <a:t>dataset,</a:t>
            </a:r>
            <a:r>
              <a:rPr sz="3000" spc="-5" dirty="0">
                <a:latin typeface="Roboto Lt"/>
                <a:cs typeface="Roboto Lt"/>
              </a:rPr>
              <a:t> </a:t>
            </a:r>
            <a:r>
              <a:rPr sz="3000" spc="-170" dirty="0">
                <a:latin typeface="Roboto Lt"/>
                <a:cs typeface="Roboto Lt"/>
              </a:rPr>
              <a:t>compatible</a:t>
            </a:r>
            <a:r>
              <a:rPr sz="3000" spc="-5" dirty="0">
                <a:latin typeface="Roboto Lt"/>
                <a:cs typeface="Roboto Lt"/>
              </a:rPr>
              <a:t> </a:t>
            </a:r>
            <a:r>
              <a:rPr sz="3000" spc="-175" dirty="0">
                <a:latin typeface="Roboto Lt"/>
                <a:cs typeface="Roboto Lt"/>
              </a:rPr>
              <a:t>with</a:t>
            </a:r>
            <a:r>
              <a:rPr sz="3000" spc="-5" dirty="0">
                <a:latin typeface="Roboto Lt"/>
                <a:cs typeface="Roboto Lt"/>
              </a:rPr>
              <a:t> </a:t>
            </a:r>
            <a:r>
              <a:rPr sz="3000" spc="-160" dirty="0">
                <a:latin typeface="Roboto Lt"/>
                <a:cs typeface="Roboto Lt"/>
              </a:rPr>
              <a:t>the</a:t>
            </a:r>
            <a:r>
              <a:rPr sz="3000" dirty="0">
                <a:latin typeface="Roboto Lt"/>
                <a:cs typeface="Roboto Lt"/>
              </a:rPr>
              <a:t> </a:t>
            </a:r>
            <a:r>
              <a:rPr sz="3000" spc="-204" dirty="0">
                <a:latin typeface="Roboto Lt"/>
                <a:cs typeface="Roboto Lt"/>
              </a:rPr>
              <a:t>machine</a:t>
            </a:r>
            <a:r>
              <a:rPr sz="3000" spc="-5" dirty="0">
                <a:latin typeface="Roboto Lt"/>
                <a:cs typeface="Roboto Lt"/>
              </a:rPr>
              <a:t> </a:t>
            </a:r>
            <a:r>
              <a:rPr sz="3000" spc="-135" dirty="0">
                <a:latin typeface="Roboto Lt"/>
                <a:cs typeface="Roboto Lt"/>
              </a:rPr>
              <a:t>learning</a:t>
            </a:r>
            <a:r>
              <a:rPr sz="3000" spc="-5" dirty="0">
                <a:latin typeface="Roboto Lt"/>
                <a:cs typeface="Roboto Lt"/>
              </a:rPr>
              <a:t> </a:t>
            </a:r>
            <a:r>
              <a:rPr sz="3000" spc="-105" dirty="0">
                <a:latin typeface="Roboto Lt"/>
                <a:cs typeface="Roboto Lt"/>
              </a:rPr>
              <a:t>algorithm 	</a:t>
            </a:r>
            <a:r>
              <a:rPr sz="3000" spc="-75" dirty="0">
                <a:latin typeface="Roboto Lt"/>
                <a:cs typeface="Roboto Lt"/>
              </a:rPr>
              <a:t>requirements.</a:t>
            </a:r>
            <a:endParaRPr sz="3000">
              <a:latin typeface="Roboto Lt"/>
              <a:cs typeface="Roboto Lt"/>
            </a:endParaRPr>
          </a:p>
          <a:p>
            <a:pPr marL="1160780" indent="-312420">
              <a:lnSpc>
                <a:spcPct val="100000"/>
              </a:lnSpc>
              <a:spcBef>
                <a:spcPts val="360"/>
              </a:spcBef>
              <a:buFont typeface="Roboto Cn"/>
              <a:buChar char="-"/>
              <a:tabLst>
                <a:tab pos="1160780" algn="l"/>
              </a:tabLst>
            </a:pPr>
            <a:r>
              <a:rPr sz="3000" spc="-185" dirty="0">
                <a:latin typeface="Roboto Lt"/>
                <a:cs typeface="Roboto Lt"/>
              </a:rPr>
              <a:t>Improving</a:t>
            </a:r>
            <a:r>
              <a:rPr sz="3000" spc="-25" dirty="0">
                <a:latin typeface="Roboto Lt"/>
                <a:cs typeface="Roboto Lt"/>
              </a:rPr>
              <a:t> </a:t>
            </a:r>
            <a:r>
              <a:rPr sz="3000" spc="-160" dirty="0">
                <a:latin typeface="Roboto Lt"/>
                <a:cs typeface="Roboto Lt"/>
              </a:rPr>
              <a:t>the</a:t>
            </a:r>
            <a:r>
              <a:rPr sz="3000" spc="-20" dirty="0">
                <a:latin typeface="Roboto Lt"/>
                <a:cs typeface="Roboto Lt"/>
              </a:rPr>
              <a:t> </a:t>
            </a:r>
            <a:r>
              <a:rPr sz="3000" spc="-175" dirty="0">
                <a:latin typeface="Roboto Lt"/>
                <a:cs typeface="Roboto Lt"/>
              </a:rPr>
              <a:t>performance</a:t>
            </a:r>
            <a:r>
              <a:rPr sz="3000" spc="-20" dirty="0">
                <a:latin typeface="Roboto Lt"/>
                <a:cs typeface="Roboto Lt"/>
              </a:rPr>
              <a:t> </a:t>
            </a:r>
            <a:r>
              <a:rPr sz="3000" spc="-50" dirty="0">
                <a:latin typeface="Roboto Lt"/>
                <a:cs typeface="Roboto Lt"/>
              </a:rPr>
              <a:t>of</a:t>
            </a:r>
            <a:r>
              <a:rPr sz="3000" spc="-20" dirty="0">
                <a:latin typeface="Roboto Lt"/>
                <a:cs typeface="Roboto Lt"/>
              </a:rPr>
              <a:t> </a:t>
            </a:r>
            <a:r>
              <a:rPr sz="3000" spc="-204" dirty="0">
                <a:latin typeface="Roboto Lt"/>
                <a:cs typeface="Roboto Lt"/>
              </a:rPr>
              <a:t>machine</a:t>
            </a:r>
            <a:r>
              <a:rPr sz="3000" spc="-20" dirty="0">
                <a:latin typeface="Roboto Lt"/>
                <a:cs typeface="Roboto Lt"/>
              </a:rPr>
              <a:t> </a:t>
            </a:r>
            <a:r>
              <a:rPr sz="3000" spc="-135" dirty="0">
                <a:latin typeface="Roboto Lt"/>
                <a:cs typeface="Roboto Lt"/>
              </a:rPr>
              <a:t>learning</a:t>
            </a:r>
            <a:r>
              <a:rPr sz="3000" spc="-20" dirty="0">
                <a:latin typeface="Roboto Lt"/>
                <a:cs typeface="Roboto Lt"/>
              </a:rPr>
              <a:t> </a:t>
            </a:r>
            <a:r>
              <a:rPr sz="3000" spc="-10" dirty="0">
                <a:latin typeface="Roboto Lt"/>
                <a:cs typeface="Roboto Lt"/>
              </a:rPr>
              <a:t>models.</a:t>
            </a:r>
            <a:endParaRPr sz="3000">
              <a:latin typeface="Roboto Lt"/>
              <a:cs typeface="Roboto Lt"/>
            </a:endParaRPr>
          </a:p>
        </p:txBody>
      </p:sp>
      <p:pic>
        <p:nvPicPr>
          <p:cNvPr id="4" name="object 4"/>
          <p:cNvPicPr/>
          <p:nvPr/>
        </p:nvPicPr>
        <p:blipFill>
          <a:blip r:embed="rId2" cstate="print"/>
          <a:stretch>
            <a:fillRect/>
          </a:stretch>
        </p:blipFill>
        <p:spPr>
          <a:xfrm>
            <a:off x="2039595" y="4884035"/>
            <a:ext cx="114300" cy="114299"/>
          </a:xfrm>
          <a:prstGeom prst="rect">
            <a:avLst/>
          </a:prstGeom>
        </p:spPr>
      </p:pic>
      <p:sp>
        <p:nvSpPr>
          <p:cNvPr id="5" name="object 5"/>
          <p:cNvSpPr txBox="1">
            <a:spLocks noGrp="1"/>
          </p:cNvSpPr>
          <p:nvPr>
            <p:ph type="title"/>
          </p:nvPr>
        </p:nvSpPr>
        <p:spPr>
          <a:xfrm>
            <a:off x="4953000" y="800103"/>
            <a:ext cx="7787063" cy="787400"/>
          </a:xfrm>
          <a:prstGeom prst="rect">
            <a:avLst/>
          </a:prstGeom>
        </p:spPr>
        <p:txBody>
          <a:bodyPr vert="horz" wrap="square" lIns="0" tIns="12700" rIns="0" bIns="0" rtlCol="0">
            <a:spAutoFit/>
          </a:bodyPr>
          <a:lstStyle/>
          <a:p>
            <a:pPr marL="12700">
              <a:lnSpc>
                <a:spcPct val="100000"/>
              </a:lnSpc>
              <a:spcBef>
                <a:spcPts val="100"/>
              </a:spcBef>
              <a:tabLst>
                <a:tab pos="3001010" algn="l"/>
              </a:tabLst>
            </a:pPr>
            <a:r>
              <a:rPr spc="60" dirty="0"/>
              <a:t>FEATUR</a:t>
            </a:r>
            <a:r>
              <a:rPr spc="-445" dirty="0"/>
              <a:t>E</a:t>
            </a:r>
            <a:r>
              <a:rPr dirty="0"/>
              <a:t>	</a:t>
            </a:r>
            <a:r>
              <a:rPr lang="en-IN" dirty="0"/>
              <a:t> </a:t>
            </a:r>
            <a:r>
              <a:rPr spc="114" dirty="0"/>
              <a:t>ENGINEERIN</a:t>
            </a:r>
            <a:r>
              <a:rPr spc="-390" dirty="0"/>
              <a:t>G</a:t>
            </a:r>
          </a:p>
        </p:txBody>
      </p:sp>
      <p:sp>
        <p:nvSpPr>
          <p:cNvPr id="6" name="object 6"/>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700" rIns="0" bIns="0" rtlCol="0">
            <a:spAutoFit/>
          </a:bodyPr>
          <a:lstStyle/>
          <a:p>
            <a:pPr marL="11430" marR="5080" algn="ctr">
              <a:lnSpc>
                <a:spcPct val="115599"/>
              </a:lnSpc>
              <a:spcBef>
                <a:spcPts val="100"/>
              </a:spcBef>
            </a:pPr>
            <a:r>
              <a:rPr spc="-300" dirty="0">
                <a:latin typeface="Roboto"/>
                <a:cs typeface="Roboto"/>
              </a:rPr>
              <a:t>Data</a:t>
            </a:r>
            <a:r>
              <a:rPr spc="-45" dirty="0">
                <a:latin typeface="Roboto"/>
                <a:cs typeface="Roboto"/>
              </a:rPr>
              <a:t> </a:t>
            </a:r>
            <a:r>
              <a:rPr spc="-240" dirty="0">
                <a:latin typeface="Roboto"/>
                <a:cs typeface="Roboto"/>
              </a:rPr>
              <a:t>visualization</a:t>
            </a:r>
            <a:r>
              <a:rPr spc="-40" dirty="0">
                <a:latin typeface="Roboto"/>
                <a:cs typeface="Roboto"/>
              </a:rPr>
              <a:t> </a:t>
            </a:r>
            <a:r>
              <a:rPr spc="-195" dirty="0">
                <a:latin typeface="Roboto"/>
                <a:cs typeface="Roboto"/>
              </a:rPr>
              <a:t>is</a:t>
            </a:r>
            <a:r>
              <a:rPr spc="-40" dirty="0">
                <a:latin typeface="Roboto"/>
                <a:cs typeface="Roboto"/>
              </a:rPr>
              <a:t> </a:t>
            </a:r>
            <a:r>
              <a:rPr spc="-290" dirty="0">
                <a:latin typeface="Roboto"/>
                <a:cs typeface="Roboto"/>
              </a:rPr>
              <a:t>a</a:t>
            </a:r>
            <a:r>
              <a:rPr spc="-45" dirty="0">
                <a:latin typeface="Roboto"/>
                <a:cs typeface="Roboto"/>
              </a:rPr>
              <a:t> </a:t>
            </a:r>
            <a:r>
              <a:rPr spc="-254" dirty="0">
                <a:latin typeface="Roboto"/>
                <a:cs typeface="Roboto"/>
              </a:rPr>
              <a:t>graphical</a:t>
            </a:r>
            <a:r>
              <a:rPr spc="-40" dirty="0">
                <a:latin typeface="Roboto"/>
                <a:cs typeface="Roboto"/>
              </a:rPr>
              <a:t> </a:t>
            </a:r>
            <a:r>
              <a:rPr spc="-250" dirty="0">
                <a:latin typeface="Roboto"/>
                <a:cs typeface="Roboto"/>
              </a:rPr>
              <a:t>representation</a:t>
            </a:r>
            <a:r>
              <a:rPr spc="-40" dirty="0">
                <a:latin typeface="Roboto"/>
                <a:cs typeface="Roboto"/>
              </a:rPr>
              <a:t> </a:t>
            </a:r>
            <a:r>
              <a:rPr spc="-170" dirty="0">
                <a:latin typeface="Roboto"/>
                <a:cs typeface="Roboto"/>
              </a:rPr>
              <a:t>of</a:t>
            </a:r>
            <a:r>
              <a:rPr spc="-40" dirty="0">
                <a:latin typeface="Roboto"/>
                <a:cs typeface="Roboto"/>
              </a:rPr>
              <a:t> </a:t>
            </a:r>
            <a:r>
              <a:rPr spc="-210" dirty="0">
                <a:latin typeface="Roboto"/>
                <a:cs typeface="Roboto"/>
              </a:rPr>
              <a:t>information </a:t>
            </a:r>
            <a:r>
              <a:rPr spc="-315" dirty="0">
                <a:latin typeface="Roboto"/>
                <a:cs typeface="Roboto"/>
              </a:rPr>
              <a:t>and</a:t>
            </a:r>
            <a:r>
              <a:rPr spc="-55" dirty="0">
                <a:latin typeface="Roboto"/>
                <a:cs typeface="Roboto"/>
              </a:rPr>
              <a:t> </a:t>
            </a:r>
            <a:r>
              <a:rPr spc="-225" dirty="0">
                <a:latin typeface="Roboto"/>
                <a:cs typeface="Roboto"/>
              </a:rPr>
              <a:t>data.</a:t>
            </a:r>
            <a:r>
              <a:rPr spc="-50" dirty="0">
                <a:latin typeface="Roboto"/>
                <a:cs typeface="Roboto"/>
              </a:rPr>
              <a:t> </a:t>
            </a:r>
            <a:r>
              <a:rPr spc="-375" dirty="0">
                <a:latin typeface="Roboto"/>
                <a:cs typeface="Roboto"/>
              </a:rPr>
              <a:t>By</a:t>
            </a:r>
            <a:r>
              <a:rPr spc="-50" dirty="0">
                <a:latin typeface="Roboto"/>
                <a:cs typeface="Roboto"/>
              </a:rPr>
              <a:t> </a:t>
            </a:r>
            <a:r>
              <a:rPr spc="-285" dirty="0">
                <a:latin typeface="Roboto"/>
                <a:cs typeface="Roboto"/>
              </a:rPr>
              <a:t>using</a:t>
            </a:r>
            <a:r>
              <a:rPr spc="-50" dirty="0">
                <a:latin typeface="Roboto"/>
                <a:cs typeface="Roboto"/>
              </a:rPr>
              <a:t> </a:t>
            </a:r>
            <a:r>
              <a:rPr spc="-250" dirty="0">
                <a:latin typeface="Roboto"/>
                <a:cs typeface="Roboto"/>
              </a:rPr>
              <a:t>visual</a:t>
            </a:r>
            <a:r>
              <a:rPr spc="-50" dirty="0">
                <a:latin typeface="Roboto"/>
                <a:cs typeface="Roboto"/>
              </a:rPr>
              <a:t> </a:t>
            </a:r>
            <a:r>
              <a:rPr spc="-270" dirty="0">
                <a:latin typeface="Roboto"/>
                <a:cs typeface="Roboto"/>
              </a:rPr>
              <a:t>elements</a:t>
            </a:r>
            <a:r>
              <a:rPr spc="-50" dirty="0">
                <a:latin typeface="Roboto"/>
                <a:cs typeface="Roboto"/>
              </a:rPr>
              <a:t> </a:t>
            </a:r>
            <a:r>
              <a:rPr spc="-185" dirty="0">
                <a:latin typeface="Roboto"/>
                <a:cs typeface="Roboto"/>
              </a:rPr>
              <a:t>like</a:t>
            </a:r>
            <a:r>
              <a:rPr spc="-55" dirty="0">
                <a:latin typeface="Roboto"/>
                <a:cs typeface="Roboto"/>
              </a:rPr>
              <a:t> </a:t>
            </a:r>
            <a:r>
              <a:rPr spc="-235" dirty="0">
                <a:latin typeface="Roboto"/>
                <a:cs typeface="Roboto"/>
              </a:rPr>
              <a:t>charts,</a:t>
            </a:r>
            <a:r>
              <a:rPr spc="-50" dirty="0">
                <a:latin typeface="Roboto"/>
                <a:cs typeface="Roboto"/>
              </a:rPr>
              <a:t> </a:t>
            </a:r>
            <a:r>
              <a:rPr spc="-260" dirty="0">
                <a:latin typeface="Roboto"/>
                <a:cs typeface="Roboto"/>
              </a:rPr>
              <a:t>graphs,</a:t>
            </a:r>
            <a:r>
              <a:rPr spc="-50" dirty="0">
                <a:latin typeface="Roboto"/>
                <a:cs typeface="Roboto"/>
              </a:rPr>
              <a:t> </a:t>
            </a:r>
            <a:r>
              <a:rPr spc="-340" dirty="0">
                <a:latin typeface="Roboto"/>
                <a:cs typeface="Roboto"/>
              </a:rPr>
              <a:t>and </a:t>
            </a:r>
            <a:r>
              <a:rPr spc="-290" dirty="0">
                <a:latin typeface="Roboto"/>
                <a:cs typeface="Roboto"/>
              </a:rPr>
              <a:t>maps,</a:t>
            </a:r>
            <a:r>
              <a:rPr spc="-45" dirty="0">
                <a:latin typeface="Roboto"/>
                <a:cs typeface="Roboto"/>
              </a:rPr>
              <a:t> </a:t>
            </a:r>
            <a:r>
              <a:rPr spc="-265" dirty="0">
                <a:latin typeface="Roboto"/>
                <a:cs typeface="Roboto"/>
              </a:rPr>
              <a:t>data</a:t>
            </a:r>
            <a:r>
              <a:rPr spc="-40" dirty="0">
                <a:latin typeface="Roboto"/>
                <a:cs typeface="Roboto"/>
              </a:rPr>
              <a:t> </a:t>
            </a:r>
            <a:r>
              <a:rPr spc="-240" dirty="0">
                <a:latin typeface="Roboto"/>
                <a:cs typeface="Roboto"/>
              </a:rPr>
              <a:t>visualization</a:t>
            </a:r>
            <a:r>
              <a:rPr spc="-40" dirty="0">
                <a:latin typeface="Roboto"/>
                <a:cs typeface="Roboto"/>
              </a:rPr>
              <a:t> </a:t>
            </a:r>
            <a:r>
              <a:rPr spc="-229" dirty="0">
                <a:latin typeface="Roboto"/>
                <a:cs typeface="Roboto"/>
              </a:rPr>
              <a:t>tools</a:t>
            </a:r>
            <a:r>
              <a:rPr spc="-40" dirty="0">
                <a:latin typeface="Roboto"/>
                <a:cs typeface="Roboto"/>
              </a:rPr>
              <a:t> </a:t>
            </a:r>
            <a:r>
              <a:rPr spc="-254" dirty="0">
                <a:latin typeface="Roboto"/>
                <a:cs typeface="Roboto"/>
              </a:rPr>
              <a:t>provide</a:t>
            </a:r>
            <a:r>
              <a:rPr spc="-40" dirty="0">
                <a:latin typeface="Roboto"/>
                <a:cs typeface="Roboto"/>
              </a:rPr>
              <a:t> </a:t>
            </a:r>
            <a:r>
              <a:rPr spc="-320" dirty="0">
                <a:latin typeface="Roboto"/>
                <a:cs typeface="Roboto"/>
              </a:rPr>
              <a:t>an</a:t>
            </a:r>
            <a:r>
              <a:rPr spc="-40" dirty="0">
                <a:latin typeface="Roboto"/>
                <a:cs typeface="Roboto"/>
              </a:rPr>
              <a:t> </a:t>
            </a:r>
            <a:r>
              <a:rPr spc="-245" dirty="0">
                <a:latin typeface="Roboto"/>
                <a:cs typeface="Roboto"/>
              </a:rPr>
              <a:t>accessible</a:t>
            </a:r>
            <a:r>
              <a:rPr spc="-40" dirty="0">
                <a:latin typeface="Roboto"/>
                <a:cs typeface="Roboto"/>
              </a:rPr>
              <a:t> </a:t>
            </a:r>
            <a:r>
              <a:rPr spc="-375" dirty="0">
                <a:latin typeface="Roboto"/>
                <a:cs typeface="Roboto"/>
              </a:rPr>
              <a:t>way</a:t>
            </a:r>
            <a:r>
              <a:rPr spc="-40" dirty="0">
                <a:latin typeface="Roboto"/>
                <a:cs typeface="Roboto"/>
              </a:rPr>
              <a:t> </a:t>
            </a:r>
            <a:r>
              <a:rPr spc="-25" dirty="0">
                <a:latin typeface="Roboto"/>
                <a:cs typeface="Roboto"/>
              </a:rPr>
              <a:t>to </a:t>
            </a:r>
            <a:r>
              <a:rPr spc="-254" dirty="0">
                <a:latin typeface="Roboto"/>
                <a:cs typeface="Roboto"/>
              </a:rPr>
              <a:t>see</a:t>
            </a:r>
            <a:r>
              <a:rPr spc="-55" dirty="0">
                <a:latin typeface="Roboto"/>
                <a:cs typeface="Roboto"/>
              </a:rPr>
              <a:t> </a:t>
            </a:r>
            <a:r>
              <a:rPr spc="-315" dirty="0">
                <a:latin typeface="Roboto"/>
                <a:cs typeface="Roboto"/>
              </a:rPr>
              <a:t>and</a:t>
            </a:r>
            <a:r>
              <a:rPr spc="-55" dirty="0">
                <a:latin typeface="Roboto"/>
                <a:cs typeface="Roboto"/>
              </a:rPr>
              <a:t> </a:t>
            </a:r>
            <a:r>
              <a:rPr spc="-285" dirty="0">
                <a:latin typeface="Roboto"/>
                <a:cs typeface="Roboto"/>
              </a:rPr>
              <a:t>understand</a:t>
            </a:r>
            <a:r>
              <a:rPr spc="-55" dirty="0">
                <a:latin typeface="Roboto"/>
                <a:cs typeface="Roboto"/>
              </a:rPr>
              <a:t> </a:t>
            </a:r>
            <a:r>
              <a:rPr spc="-225" dirty="0">
                <a:latin typeface="Roboto"/>
                <a:cs typeface="Roboto"/>
              </a:rPr>
              <a:t>trends,</a:t>
            </a:r>
            <a:r>
              <a:rPr spc="-55" dirty="0">
                <a:latin typeface="Roboto"/>
                <a:cs typeface="Roboto"/>
              </a:rPr>
              <a:t> </a:t>
            </a:r>
            <a:r>
              <a:rPr spc="-200" dirty="0">
                <a:latin typeface="Roboto"/>
                <a:cs typeface="Roboto"/>
              </a:rPr>
              <a:t>outliers,</a:t>
            </a:r>
            <a:r>
              <a:rPr spc="-55" dirty="0">
                <a:latin typeface="Roboto"/>
                <a:cs typeface="Roboto"/>
              </a:rPr>
              <a:t> </a:t>
            </a:r>
            <a:r>
              <a:rPr spc="-315" dirty="0">
                <a:latin typeface="Roboto"/>
                <a:cs typeface="Roboto"/>
              </a:rPr>
              <a:t>and</a:t>
            </a:r>
            <a:r>
              <a:rPr spc="-55" dirty="0">
                <a:latin typeface="Roboto"/>
                <a:cs typeface="Roboto"/>
              </a:rPr>
              <a:t> </a:t>
            </a:r>
            <a:r>
              <a:rPr spc="-254" dirty="0">
                <a:latin typeface="Roboto"/>
                <a:cs typeface="Roboto"/>
              </a:rPr>
              <a:t>patterns</a:t>
            </a:r>
            <a:r>
              <a:rPr spc="-55" dirty="0">
                <a:latin typeface="Roboto"/>
                <a:cs typeface="Roboto"/>
              </a:rPr>
              <a:t> </a:t>
            </a:r>
            <a:r>
              <a:rPr spc="-229" dirty="0">
                <a:latin typeface="Roboto"/>
                <a:cs typeface="Roboto"/>
              </a:rPr>
              <a:t>in</a:t>
            </a:r>
            <a:r>
              <a:rPr spc="-55" dirty="0">
                <a:latin typeface="Roboto"/>
                <a:cs typeface="Roboto"/>
              </a:rPr>
              <a:t> </a:t>
            </a:r>
            <a:r>
              <a:rPr spc="-10" dirty="0">
                <a:latin typeface="Roboto"/>
                <a:cs typeface="Roboto"/>
              </a:rPr>
              <a:t>data.</a:t>
            </a:r>
          </a:p>
        </p:txBody>
      </p:sp>
      <p:sp>
        <p:nvSpPr>
          <p:cNvPr id="3" name="object 3"/>
          <p:cNvSpPr txBox="1">
            <a:spLocks noGrp="1"/>
          </p:cNvSpPr>
          <p:nvPr>
            <p:ph type="title"/>
          </p:nvPr>
        </p:nvSpPr>
        <p:spPr>
          <a:xfrm>
            <a:off x="5802252" y="800103"/>
            <a:ext cx="6684009" cy="787400"/>
          </a:xfrm>
          <a:prstGeom prst="rect">
            <a:avLst/>
          </a:prstGeom>
        </p:spPr>
        <p:txBody>
          <a:bodyPr vert="horz" wrap="square" lIns="0" tIns="12700" rIns="0" bIns="0" rtlCol="0">
            <a:spAutoFit/>
          </a:bodyPr>
          <a:lstStyle/>
          <a:p>
            <a:pPr marL="12700">
              <a:lnSpc>
                <a:spcPct val="100000"/>
              </a:lnSpc>
              <a:spcBef>
                <a:spcPts val="100"/>
              </a:spcBef>
              <a:tabLst>
                <a:tab pos="1906270" algn="l"/>
              </a:tabLst>
            </a:pPr>
            <a:r>
              <a:rPr spc="105" dirty="0">
                <a:latin typeface="Roboto"/>
                <a:cs typeface="Roboto"/>
              </a:rPr>
              <a:t>DAT</a:t>
            </a:r>
            <a:r>
              <a:rPr spc="-400" dirty="0">
                <a:latin typeface="Roboto"/>
                <a:cs typeface="Roboto"/>
              </a:rPr>
              <a:t>A</a:t>
            </a:r>
            <a:r>
              <a:rPr dirty="0">
                <a:latin typeface="Roboto"/>
                <a:cs typeface="Roboto"/>
              </a:rPr>
              <a:t>	</a:t>
            </a:r>
            <a:r>
              <a:rPr spc="140" dirty="0">
                <a:latin typeface="Roboto"/>
                <a:cs typeface="Roboto"/>
              </a:rPr>
              <a:t>VISUALIZATIO</a:t>
            </a:r>
            <a:r>
              <a:rPr spc="-365" dirty="0">
                <a:latin typeface="Roboto"/>
                <a:cs typeface="Roboto"/>
              </a:rPr>
              <a:t>N</a:t>
            </a:r>
          </a:p>
        </p:txBody>
      </p:sp>
      <p:sp>
        <p:nvSpPr>
          <p:cNvPr id="4" name="object 4"/>
          <p:cNvSpPr/>
          <p:nvPr/>
        </p:nvSpPr>
        <p:spPr>
          <a:xfrm>
            <a:off x="1028711" y="1792287"/>
            <a:ext cx="16230600" cy="38735"/>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7B5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1836</Words>
  <Application>Microsoft Office PowerPoint</Application>
  <PresentationFormat>Custom</PresentationFormat>
  <Paragraphs>118</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 Black</vt:lpstr>
      <vt:lpstr>Arial MT</vt:lpstr>
      <vt:lpstr>Roboto</vt:lpstr>
      <vt:lpstr>Roboto Bk</vt:lpstr>
      <vt:lpstr>Roboto Cn</vt:lpstr>
      <vt:lpstr>Roboto Lt</vt:lpstr>
      <vt:lpstr>Roboto Th</vt:lpstr>
      <vt:lpstr>Tahoma</vt:lpstr>
      <vt:lpstr>Office Theme</vt:lpstr>
      <vt:lpstr>UBER DATA ANALYSIS</vt:lpstr>
      <vt:lpstr>AGENDA</vt:lpstr>
      <vt:lpstr>INTRODUCTION</vt:lpstr>
      <vt:lpstr>OBJECTIVE</vt:lpstr>
      <vt:lpstr>METHODOLOGY</vt:lpstr>
      <vt:lpstr>DATA  PREPARATION</vt:lpstr>
      <vt:lpstr>EXPLORATORY DATA ANALYSIS</vt:lpstr>
      <vt:lpstr>FEATURE  ENGINEERING</vt:lpstr>
      <vt:lpstr>DATA VISUALIZATION</vt:lpstr>
      <vt:lpstr>STRIP- PLOT BETWEEN NAME AND PRICE</vt:lpstr>
      <vt:lpstr>STRIP- PLOT BETWEEN ICON( WEATHER) AND PRICE</vt:lpstr>
      <vt:lpstr>BAR- CHART OF MONTHS</vt:lpstr>
      <vt:lpstr>BAR- CHART OF ICONS</vt:lpstr>
      <vt:lpstr>BAR- CHART OF UV- INDEX</vt:lpstr>
      <vt:lpstr>LABEL  ENCODING</vt:lpstr>
      <vt:lpstr>FILLING NAN VALUES</vt:lpstr>
      <vt:lpstr>DROP  USELESS FEATURES</vt:lpstr>
      <vt:lpstr>BINNING</vt:lpstr>
      <vt:lpstr>MODELLING</vt:lpstr>
      <vt:lpstr>TESTING</vt:lpstr>
      <vt:lpstr>Mean Absolute Error (MAE) : It is the mean of all absolute error. MAE (ranges from 0 to infinity, lower is better) is much like RMSE, but instead of squaring the difference of the residuals and taking the square root of the result, it just averages the absolute difference of the residuals. This produces positive numbers only and is less reactive to large errors. MAE takes the average of the error from every sample in a dataset and gives the output.</vt:lpstr>
      <vt:lpstr>LINEAR REGRESSION MODEL TESTING</vt:lpstr>
      <vt:lpstr>PRICE PREDICTION FUNCTION</vt:lpstr>
      <vt:lpstr>CONCLUSION</vt:lpstr>
      <vt:lpstr>TECHNOLOGIES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[PPT] Uber Data Analysis - ML Project</dc:title>
  <dc:creator>Jeel Patel</dc:creator>
  <cp:keywords>DAGBVY81OnY,BAFRbU0F8ac</cp:keywords>
  <cp:lastModifiedBy>Satyam Shivam</cp:lastModifiedBy>
  <cp:revision>2</cp:revision>
  <dcterms:created xsi:type="dcterms:W3CDTF">2024-04-03T09:24:06Z</dcterms:created>
  <dcterms:modified xsi:type="dcterms:W3CDTF">2024-04-03T09:31:56Z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2024-04-03T00:00:00Z</vt:filetime>
  </property>
  <property fmtid="{D5CDD505-2E9C-101B-9397-08002B2CF9AE}" pid="3" name="Creator">
    <vt:lpwstr>Canva</vt:lpwstr>
  </property>
  <property fmtid="{D5CDD505-2E9C-101B-9397-08002B2CF9AE}" pid="4" name="LastSaved">
    <vt:filetime>2024-04-03T00:00:00Z</vt:filetime>
  </property>
  <property fmtid="{D5CDD505-2E9C-101B-9397-08002B2CF9AE}" pid="5" name="Producer">
    <vt:lpwstr>Canva</vt:lpwstr>
  </property>
</Properties>
</file>