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9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3A05-6C67-4D6D-AF02-05443BAEB0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12BC03-0CB5-4C12-91A5-9547D7879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4AA35E-466A-44FE-8F8C-EFFCBDF8B758}"/>
              </a:ext>
            </a:extLst>
          </p:cNvPr>
          <p:cNvSpPr>
            <a:spLocks noGrp="1"/>
          </p:cNvSpPr>
          <p:nvPr>
            <p:ph type="dt" sz="half" idx="10"/>
          </p:nvPr>
        </p:nvSpPr>
        <p:spPr/>
        <p:txBody>
          <a:bodyPr/>
          <a:lstStyle/>
          <a:p>
            <a:fld id="{1CE7B201-384D-4CBC-B005-D34C04371C3C}" type="datetimeFigureOut">
              <a:rPr lang="en-IN" smtClean="0"/>
              <a:t>08-12-2020</a:t>
            </a:fld>
            <a:endParaRPr lang="en-IN"/>
          </a:p>
        </p:txBody>
      </p:sp>
      <p:sp>
        <p:nvSpPr>
          <p:cNvPr id="5" name="Footer Placeholder 4">
            <a:extLst>
              <a:ext uri="{FF2B5EF4-FFF2-40B4-BE49-F238E27FC236}">
                <a16:creationId xmlns:a16="http://schemas.microsoft.com/office/drawing/2014/main" id="{54BA7604-7949-4B2B-8517-5B2320AB93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A07C23-7D10-4938-8941-BA280F365F22}"/>
              </a:ext>
            </a:extLst>
          </p:cNvPr>
          <p:cNvSpPr>
            <a:spLocks noGrp="1"/>
          </p:cNvSpPr>
          <p:nvPr>
            <p:ph type="sldNum" sz="quarter" idx="12"/>
          </p:nvPr>
        </p:nvSpPr>
        <p:spPr/>
        <p:txBody>
          <a:bodyPr/>
          <a:lstStyle/>
          <a:p>
            <a:fld id="{58B58018-B3FB-420B-B791-4C818977861C}" type="slidenum">
              <a:rPr lang="en-IN" smtClean="0"/>
              <a:t>‹#›</a:t>
            </a:fld>
            <a:endParaRPr lang="en-IN"/>
          </a:p>
        </p:txBody>
      </p:sp>
    </p:spTree>
    <p:extLst>
      <p:ext uri="{BB962C8B-B14F-4D97-AF65-F5344CB8AC3E}">
        <p14:creationId xmlns:p14="http://schemas.microsoft.com/office/powerpoint/2010/main" val="23450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57DB-C675-4504-B467-D99D9226A9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2B064B-2EE2-4273-B0FD-EDAED4FE6F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16E97-B5B0-4B2E-9215-CAE0ADAF1FFD}"/>
              </a:ext>
            </a:extLst>
          </p:cNvPr>
          <p:cNvSpPr>
            <a:spLocks noGrp="1"/>
          </p:cNvSpPr>
          <p:nvPr>
            <p:ph type="dt" sz="half" idx="10"/>
          </p:nvPr>
        </p:nvSpPr>
        <p:spPr/>
        <p:txBody>
          <a:bodyPr/>
          <a:lstStyle/>
          <a:p>
            <a:fld id="{1CE7B201-384D-4CBC-B005-D34C04371C3C}" type="datetimeFigureOut">
              <a:rPr lang="en-IN" smtClean="0"/>
              <a:t>08-12-2020</a:t>
            </a:fld>
            <a:endParaRPr lang="en-IN"/>
          </a:p>
        </p:txBody>
      </p:sp>
      <p:sp>
        <p:nvSpPr>
          <p:cNvPr id="5" name="Footer Placeholder 4">
            <a:extLst>
              <a:ext uri="{FF2B5EF4-FFF2-40B4-BE49-F238E27FC236}">
                <a16:creationId xmlns:a16="http://schemas.microsoft.com/office/drawing/2014/main" id="{6B76FA41-3DAC-400D-A864-FAF2CF239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A9CE8-21F3-4689-BB5E-B7E8758791F2}"/>
              </a:ext>
            </a:extLst>
          </p:cNvPr>
          <p:cNvSpPr>
            <a:spLocks noGrp="1"/>
          </p:cNvSpPr>
          <p:nvPr>
            <p:ph type="sldNum" sz="quarter" idx="12"/>
          </p:nvPr>
        </p:nvSpPr>
        <p:spPr/>
        <p:txBody>
          <a:bodyPr/>
          <a:lstStyle/>
          <a:p>
            <a:fld id="{58B58018-B3FB-420B-B791-4C818977861C}" type="slidenum">
              <a:rPr lang="en-IN" smtClean="0"/>
              <a:t>‹#›</a:t>
            </a:fld>
            <a:endParaRPr lang="en-IN"/>
          </a:p>
        </p:txBody>
      </p:sp>
    </p:spTree>
    <p:extLst>
      <p:ext uri="{BB962C8B-B14F-4D97-AF65-F5344CB8AC3E}">
        <p14:creationId xmlns:p14="http://schemas.microsoft.com/office/powerpoint/2010/main" val="2129864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BB763B-32CA-48EE-B75B-88508DF398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5A7A63-D18B-48C4-B88B-F357B787C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ACFA39-2182-448E-9E5E-6877D173F2F5}"/>
              </a:ext>
            </a:extLst>
          </p:cNvPr>
          <p:cNvSpPr>
            <a:spLocks noGrp="1"/>
          </p:cNvSpPr>
          <p:nvPr>
            <p:ph type="dt" sz="half" idx="10"/>
          </p:nvPr>
        </p:nvSpPr>
        <p:spPr/>
        <p:txBody>
          <a:bodyPr/>
          <a:lstStyle/>
          <a:p>
            <a:fld id="{1CE7B201-384D-4CBC-B005-D34C04371C3C}" type="datetimeFigureOut">
              <a:rPr lang="en-IN" smtClean="0"/>
              <a:t>08-12-2020</a:t>
            </a:fld>
            <a:endParaRPr lang="en-IN"/>
          </a:p>
        </p:txBody>
      </p:sp>
      <p:sp>
        <p:nvSpPr>
          <p:cNvPr id="5" name="Footer Placeholder 4">
            <a:extLst>
              <a:ext uri="{FF2B5EF4-FFF2-40B4-BE49-F238E27FC236}">
                <a16:creationId xmlns:a16="http://schemas.microsoft.com/office/drawing/2014/main" id="{03AD20E1-0D1A-4299-9760-BBA1F898A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3EDE0-DCAC-4662-B6AE-C3D79086CF45}"/>
              </a:ext>
            </a:extLst>
          </p:cNvPr>
          <p:cNvSpPr>
            <a:spLocks noGrp="1"/>
          </p:cNvSpPr>
          <p:nvPr>
            <p:ph type="sldNum" sz="quarter" idx="12"/>
          </p:nvPr>
        </p:nvSpPr>
        <p:spPr/>
        <p:txBody>
          <a:bodyPr/>
          <a:lstStyle/>
          <a:p>
            <a:fld id="{58B58018-B3FB-420B-B791-4C818977861C}" type="slidenum">
              <a:rPr lang="en-IN" smtClean="0"/>
              <a:t>‹#›</a:t>
            </a:fld>
            <a:endParaRPr lang="en-IN"/>
          </a:p>
        </p:txBody>
      </p:sp>
    </p:spTree>
    <p:extLst>
      <p:ext uri="{BB962C8B-B14F-4D97-AF65-F5344CB8AC3E}">
        <p14:creationId xmlns:p14="http://schemas.microsoft.com/office/powerpoint/2010/main" val="405047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6034-1F29-4E17-A965-7E259352E0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92CDB-B511-46F9-897D-CABBD9BCE9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EC47E-E1A8-4A5C-8276-5666E7C2590A}"/>
              </a:ext>
            </a:extLst>
          </p:cNvPr>
          <p:cNvSpPr>
            <a:spLocks noGrp="1"/>
          </p:cNvSpPr>
          <p:nvPr>
            <p:ph type="dt" sz="half" idx="10"/>
          </p:nvPr>
        </p:nvSpPr>
        <p:spPr/>
        <p:txBody>
          <a:bodyPr/>
          <a:lstStyle/>
          <a:p>
            <a:fld id="{1CE7B201-384D-4CBC-B005-D34C04371C3C}" type="datetimeFigureOut">
              <a:rPr lang="en-IN" smtClean="0"/>
              <a:t>08-12-2020</a:t>
            </a:fld>
            <a:endParaRPr lang="en-IN"/>
          </a:p>
        </p:txBody>
      </p:sp>
      <p:sp>
        <p:nvSpPr>
          <p:cNvPr id="5" name="Footer Placeholder 4">
            <a:extLst>
              <a:ext uri="{FF2B5EF4-FFF2-40B4-BE49-F238E27FC236}">
                <a16:creationId xmlns:a16="http://schemas.microsoft.com/office/drawing/2014/main" id="{B47FED01-8954-4F8F-A1E2-070C1E82A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92ACF-F095-43B2-9400-5FE31B8D3D56}"/>
              </a:ext>
            </a:extLst>
          </p:cNvPr>
          <p:cNvSpPr>
            <a:spLocks noGrp="1"/>
          </p:cNvSpPr>
          <p:nvPr>
            <p:ph type="sldNum" sz="quarter" idx="12"/>
          </p:nvPr>
        </p:nvSpPr>
        <p:spPr/>
        <p:txBody>
          <a:bodyPr/>
          <a:lstStyle/>
          <a:p>
            <a:fld id="{58B58018-B3FB-420B-B791-4C818977861C}" type="slidenum">
              <a:rPr lang="en-IN" smtClean="0"/>
              <a:t>‹#›</a:t>
            </a:fld>
            <a:endParaRPr lang="en-IN"/>
          </a:p>
        </p:txBody>
      </p:sp>
    </p:spTree>
    <p:extLst>
      <p:ext uri="{BB962C8B-B14F-4D97-AF65-F5344CB8AC3E}">
        <p14:creationId xmlns:p14="http://schemas.microsoft.com/office/powerpoint/2010/main" val="330676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E7E7-8A98-4353-B704-EA1CD3CEC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FCB963-3FF7-4C5E-B6E2-33026CB46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A6A601-5606-4640-B0A6-75C04F547B01}"/>
              </a:ext>
            </a:extLst>
          </p:cNvPr>
          <p:cNvSpPr>
            <a:spLocks noGrp="1"/>
          </p:cNvSpPr>
          <p:nvPr>
            <p:ph type="dt" sz="half" idx="10"/>
          </p:nvPr>
        </p:nvSpPr>
        <p:spPr/>
        <p:txBody>
          <a:bodyPr/>
          <a:lstStyle/>
          <a:p>
            <a:fld id="{1CE7B201-384D-4CBC-B005-D34C04371C3C}" type="datetimeFigureOut">
              <a:rPr lang="en-IN" smtClean="0"/>
              <a:t>08-12-2020</a:t>
            </a:fld>
            <a:endParaRPr lang="en-IN"/>
          </a:p>
        </p:txBody>
      </p:sp>
      <p:sp>
        <p:nvSpPr>
          <p:cNvPr id="5" name="Footer Placeholder 4">
            <a:extLst>
              <a:ext uri="{FF2B5EF4-FFF2-40B4-BE49-F238E27FC236}">
                <a16:creationId xmlns:a16="http://schemas.microsoft.com/office/drawing/2014/main" id="{B0703EC1-E897-4FD7-A5E7-418E219A9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25D229-94F4-4A59-B491-8A17DA60ECAA}"/>
              </a:ext>
            </a:extLst>
          </p:cNvPr>
          <p:cNvSpPr>
            <a:spLocks noGrp="1"/>
          </p:cNvSpPr>
          <p:nvPr>
            <p:ph type="sldNum" sz="quarter" idx="12"/>
          </p:nvPr>
        </p:nvSpPr>
        <p:spPr/>
        <p:txBody>
          <a:bodyPr/>
          <a:lstStyle/>
          <a:p>
            <a:fld id="{58B58018-B3FB-420B-B791-4C818977861C}" type="slidenum">
              <a:rPr lang="en-IN" smtClean="0"/>
              <a:t>‹#›</a:t>
            </a:fld>
            <a:endParaRPr lang="en-IN"/>
          </a:p>
        </p:txBody>
      </p:sp>
    </p:spTree>
    <p:extLst>
      <p:ext uri="{BB962C8B-B14F-4D97-AF65-F5344CB8AC3E}">
        <p14:creationId xmlns:p14="http://schemas.microsoft.com/office/powerpoint/2010/main" val="2147838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81CA-7EBF-4C1C-829A-786C9ACA2A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6B5905-38F7-4F31-BC0F-48414F175D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2119E3-9651-4971-A153-B8EC61E6E0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C2417E-0A60-4F68-B242-4C7773A7B5B0}"/>
              </a:ext>
            </a:extLst>
          </p:cNvPr>
          <p:cNvSpPr>
            <a:spLocks noGrp="1"/>
          </p:cNvSpPr>
          <p:nvPr>
            <p:ph type="dt" sz="half" idx="10"/>
          </p:nvPr>
        </p:nvSpPr>
        <p:spPr/>
        <p:txBody>
          <a:bodyPr/>
          <a:lstStyle/>
          <a:p>
            <a:fld id="{1CE7B201-384D-4CBC-B005-D34C04371C3C}" type="datetimeFigureOut">
              <a:rPr lang="en-IN" smtClean="0"/>
              <a:t>08-12-2020</a:t>
            </a:fld>
            <a:endParaRPr lang="en-IN"/>
          </a:p>
        </p:txBody>
      </p:sp>
      <p:sp>
        <p:nvSpPr>
          <p:cNvPr id="6" name="Footer Placeholder 5">
            <a:extLst>
              <a:ext uri="{FF2B5EF4-FFF2-40B4-BE49-F238E27FC236}">
                <a16:creationId xmlns:a16="http://schemas.microsoft.com/office/drawing/2014/main" id="{8364491C-CD2B-434F-8A5A-2565267DD9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42FBD8-2AE1-422D-A77F-B6E2F7639406}"/>
              </a:ext>
            </a:extLst>
          </p:cNvPr>
          <p:cNvSpPr>
            <a:spLocks noGrp="1"/>
          </p:cNvSpPr>
          <p:nvPr>
            <p:ph type="sldNum" sz="quarter" idx="12"/>
          </p:nvPr>
        </p:nvSpPr>
        <p:spPr/>
        <p:txBody>
          <a:bodyPr/>
          <a:lstStyle/>
          <a:p>
            <a:fld id="{58B58018-B3FB-420B-B791-4C818977861C}" type="slidenum">
              <a:rPr lang="en-IN" smtClean="0"/>
              <a:t>‹#›</a:t>
            </a:fld>
            <a:endParaRPr lang="en-IN"/>
          </a:p>
        </p:txBody>
      </p:sp>
    </p:spTree>
    <p:extLst>
      <p:ext uri="{BB962C8B-B14F-4D97-AF65-F5344CB8AC3E}">
        <p14:creationId xmlns:p14="http://schemas.microsoft.com/office/powerpoint/2010/main" val="71419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A8C2-D75F-4B4A-8941-C7647EE4A4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6A00C8-FE44-4B27-960F-186C6A583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5B5FED-BEDC-482A-A9AD-16296675A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AB4C86-068A-4A96-8A09-54A650E0B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5CB573-502D-4521-9FA9-B4AD55B54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7AEA46-4538-4FDA-912D-E132B1B516FA}"/>
              </a:ext>
            </a:extLst>
          </p:cNvPr>
          <p:cNvSpPr>
            <a:spLocks noGrp="1"/>
          </p:cNvSpPr>
          <p:nvPr>
            <p:ph type="dt" sz="half" idx="10"/>
          </p:nvPr>
        </p:nvSpPr>
        <p:spPr/>
        <p:txBody>
          <a:bodyPr/>
          <a:lstStyle/>
          <a:p>
            <a:fld id="{1CE7B201-384D-4CBC-B005-D34C04371C3C}" type="datetimeFigureOut">
              <a:rPr lang="en-IN" smtClean="0"/>
              <a:t>08-12-2020</a:t>
            </a:fld>
            <a:endParaRPr lang="en-IN"/>
          </a:p>
        </p:txBody>
      </p:sp>
      <p:sp>
        <p:nvSpPr>
          <p:cNvPr id="8" name="Footer Placeholder 7">
            <a:extLst>
              <a:ext uri="{FF2B5EF4-FFF2-40B4-BE49-F238E27FC236}">
                <a16:creationId xmlns:a16="http://schemas.microsoft.com/office/drawing/2014/main" id="{922B5876-5AD3-4498-844C-47F67C1CC3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54AFDA-3225-44E5-86C9-C04A0ED28FD8}"/>
              </a:ext>
            </a:extLst>
          </p:cNvPr>
          <p:cNvSpPr>
            <a:spLocks noGrp="1"/>
          </p:cNvSpPr>
          <p:nvPr>
            <p:ph type="sldNum" sz="quarter" idx="12"/>
          </p:nvPr>
        </p:nvSpPr>
        <p:spPr/>
        <p:txBody>
          <a:bodyPr/>
          <a:lstStyle/>
          <a:p>
            <a:fld id="{58B58018-B3FB-420B-B791-4C818977861C}" type="slidenum">
              <a:rPr lang="en-IN" smtClean="0"/>
              <a:t>‹#›</a:t>
            </a:fld>
            <a:endParaRPr lang="en-IN"/>
          </a:p>
        </p:txBody>
      </p:sp>
    </p:spTree>
    <p:extLst>
      <p:ext uri="{BB962C8B-B14F-4D97-AF65-F5344CB8AC3E}">
        <p14:creationId xmlns:p14="http://schemas.microsoft.com/office/powerpoint/2010/main" val="289044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6EC-7160-4EFB-9DFF-4257C1CA1E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BB98A9-0394-4ABD-B016-18E4C97BE62A}"/>
              </a:ext>
            </a:extLst>
          </p:cNvPr>
          <p:cNvSpPr>
            <a:spLocks noGrp="1"/>
          </p:cNvSpPr>
          <p:nvPr>
            <p:ph type="dt" sz="half" idx="10"/>
          </p:nvPr>
        </p:nvSpPr>
        <p:spPr/>
        <p:txBody>
          <a:bodyPr/>
          <a:lstStyle/>
          <a:p>
            <a:fld id="{1CE7B201-384D-4CBC-B005-D34C04371C3C}" type="datetimeFigureOut">
              <a:rPr lang="en-IN" smtClean="0"/>
              <a:t>08-12-2020</a:t>
            </a:fld>
            <a:endParaRPr lang="en-IN"/>
          </a:p>
        </p:txBody>
      </p:sp>
      <p:sp>
        <p:nvSpPr>
          <p:cNvPr id="4" name="Footer Placeholder 3">
            <a:extLst>
              <a:ext uri="{FF2B5EF4-FFF2-40B4-BE49-F238E27FC236}">
                <a16:creationId xmlns:a16="http://schemas.microsoft.com/office/drawing/2014/main" id="{0B4D2139-48D7-4904-9F48-6C7E764891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7C1D67-8A9F-4820-807C-536A26A82F4B}"/>
              </a:ext>
            </a:extLst>
          </p:cNvPr>
          <p:cNvSpPr>
            <a:spLocks noGrp="1"/>
          </p:cNvSpPr>
          <p:nvPr>
            <p:ph type="sldNum" sz="quarter" idx="12"/>
          </p:nvPr>
        </p:nvSpPr>
        <p:spPr/>
        <p:txBody>
          <a:bodyPr/>
          <a:lstStyle/>
          <a:p>
            <a:fld id="{58B58018-B3FB-420B-B791-4C818977861C}" type="slidenum">
              <a:rPr lang="en-IN" smtClean="0"/>
              <a:t>‹#›</a:t>
            </a:fld>
            <a:endParaRPr lang="en-IN"/>
          </a:p>
        </p:txBody>
      </p:sp>
    </p:spTree>
    <p:extLst>
      <p:ext uri="{BB962C8B-B14F-4D97-AF65-F5344CB8AC3E}">
        <p14:creationId xmlns:p14="http://schemas.microsoft.com/office/powerpoint/2010/main" val="23145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3DF35B-8B50-4295-9D02-6B54842069E6}"/>
              </a:ext>
            </a:extLst>
          </p:cNvPr>
          <p:cNvSpPr>
            <a:spLocks noGrp="1"/>
          </p:cNvSpPr>
          <p:nvPr>
            <p:ph type="dt" sz="half" idx="10"/>
          </p:nvPr>
        </p:nvSpPr>
        <p:spPr/>
        <p:txBody>
          <a:bodyPr/>
          <a:lstStyle/>
          <a:p>
            <a:fld id="{1CE7B201-384D-4CBC-B005-D34C04371C3C}" type="datetimeFigureOut">
              <a:rPr lang="en-IN" smtClean="0"/>
              <a:t>08-12-2020</a:t>
            </a:fld>
            <a:endParaRPr lang="en-IN"/>
          </a:p>
        </p:txBody>
      </p:sp>
      <p:sp>
        <p:nvSpPr>
          <p:cNvPr id="3" name="Footer Placeholder 2">
            <a:extLst>
              <a:ext uri="{FF2B5EF4-FFF2-40B4-BE49-F238E27FC236}">
                <a16:creationId xmlns:a16="http://schemas.microsoft.com/office/drawing/2014/main" id="{70DA9DF2-8777-4F4F-AD29-74513484A5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19CD88-0B0F-496F-90CD-BF5F94EFB6B0}"/>
              </a:ext>
            </a:extLst>
          </p:cNvPr>
          <p:cNvSpPr>
            <a:spLocks noGrp="1"/>
          </p:cNvSpPr>
          <p:nvPr>
            <p:ph type="sldNum" sz="quarter" idx="12"/>
          </p:nvPr>
        </p:nvSpPr>
        <p:spPr/>
        <p:txBody>
          <a:bodyPr/>
          <a:lstStyle/>
          <a:p>
            <a:fld id="{58B58018-B3FB-420B-B791-4C818977861C}" type="slidenum">
              <a:rPr lang="en-IN" smtClean="0"/>
              <a:t>‹#›</a:t>
            </a:fld>
            <a:endParaRPr lang="en-IN"/>
          </a:p>
        </p:txBody>
      </p:sp>
    </p:spTree>
    <p:extLst>
      <p:ext uri="{BB962C8B-B14F-4D97-AF65-F5344CB8AC3E}">
        <p14:creationId xmlns:p14="http://schemas.microsoft.com/office/powerpoint/2010/main" val="379598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D369-CBE6-4D67-A48D-C7BBD0F36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370702-A9F5-48F7-8770-010DA9D84A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6D28BD-FD0E-4EAD-B3D1-5D4585D4B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E0FC2-4DF8-43C7-A03F-F19D93ED8821}"/>
              </a:ext>
            </a:extLst>
          </p:cNvPr>
          <p:cNvSpPr>
            <a:spLocks noGrp="1"/>
          </p:cNvSpPr>
          <p:nvPr>
            <p:ph type="dt" sz="half" idx="10"/>
          </p:nvPr>
        </p:nvSpPr>
        <p:spPr/>
        <p:txBody>
          <a:bodyPr/>
          <a:lstStyle/>
          <a:p>
            <a:fld id="{1CE7B201-384D-4CBC-B005-D34C04371C3C}" type="datetimeFigureOut">
              <a:rPr lang="en-IN" smtClean="0"/>
              <a:t>08-12-2020</a:t>
            </a:fld>
            <a:endParaRPr lang="en-IN"/>
          </a:p>
        </p:txBody>
      </p:sp>
      <p:sp>
        <p:nvSpPr>
          <p:cNvPr id="6" name="Footer Placeholder 5">
            <a:extLst>
              <a:ext uri="{FF2B5EF4-FFF2-40B4-BE49-F238E27FC236}">
                <a16:creationId xmlns:a16="http://schemas.microsoft.com/office/drawing/2014/main" id="{BD3A5B3B-03FA-47A9-AB06-5D9D7CA526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923DE4-D5B3-496D-AF28-B7AAD70FBF57}"/>
              </a:ext>
            </a:extLst>
          </p:cNvPr>
          <p:cNvSpPr>
            <a:spLocks noGrp="1"/>
          </p:cNvSpPr>
          <p:nvPr>
            <p:ph type="sldNum" sz="quarter" idx="12"/>
          </p:nvPr>
        </p:nvSpPr>
        <p:spPr/>
        <p:txBody>
          <a:bodyPr/>
          <a:lstStyle/>
          <a:p>
            <a:fld id="{58B58018-B3FB-420B-B791-4C818977861C}" type="slidenum">
              <a:rPr lang="en-IN" smtClean="0"/>
              <a:t>‹#›</a:t>
            </a:fld>
            <a:endParaRPr lang="en-IN"/>
          </a:p>
        </p:txBody>
      </p:sp>
    </p:spTree>
    <p:extLst>
      <p:ext uri="{BB962C8B-B14F-4D97-AF65-F5344CB8AC3E}">
        <p14:creationId xmlns:p14="http://schemas.microsoft.com/office/powerpoint/2010/main" val="301316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1C84-B2DC-4C70-B907-437BC7066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22E1FB-F77E-437F-9602-5BAA660765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F99BEE-B60E-483D-AEB8-E27F39BFD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BF376-8B98-49EE-B2FE-4AD3E27F5FFE}"/>
              </a:ext>
            </a:extLst>
          </p:cNvPr>
          <p:cNvSpPr>
            <a:spLocks noGrp="1"/>
          </p:cNvSpPr>
          <p:nvPr>
            <p:ph type="dt" sz="half" idx="10"/>
          </p:nvPr>
        </p:nvSpPr>
        <p:spPr/>
        <p:txBody>
          <a:bodyPr/>
          <a:lstStyle/>
          <a:p>
            <a:fld id="{1CE7B201-384D-4CBC-B005-D34C04371C3C}" type="datetimeFigureOut">
              <a:rPr lang="en-IN" smtClean="0"/>
              <a:t>08-12-2020</a:t>
            </a:fld>
            <a:endParaRPr lang="en-IN"/>
          </a:p>
        </p:txBody>
      </p:sp>
      <p:sp>
        <p:nvSpPr>
          <p:cNvPr id="6" name="Footer Placeholder 5">
            <a:extLst>
              <a:ext uri="{FF2B5EF4-FFF2-40B4-BE49-F238E27FC236}">
                <a16:creationId xmlns:a16="http://schemas.microsoft.com/office/drawing/2014/main" id="{BA5F6995-0834-430D-9DCE-60924BF498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691965-3E97-4B23-8CC4-4165229AE1D9}"/>
              </a:ext>
            </a:extLst>
          </p:cNvPr>
          <p:cNvSpPr>
            <a:spLocks noGrp="1"/>
          </p:cNvSpPr>
          <p:nvPr>
            <p:ph type="sldNum" sz="quarter" idx="12"/>
          </p:nvPr>
        </p:nvSpPr>
        <p:spPr/>
        <p:txBody>
          <a:bodyPr/>
          <a:lstStyle/>
          <a:p>
            <a:fld id="{58B58018-B3FB-420B-B791-4C818977861C}" type="slidenum">
              <a:rPr lang="en-IN" smtClean="0"/>
              <a:t>‹#›</a:t>
            </a:fld>
            <a:endParaRPr lang="en-IN"/>
          </a:p>
        </p:txBody>
      </p:sp>
    </p:spTree>
    <p:extLst>
      <p:ext uri="{BB962C8B-B14F-4D97-AF65-F5344CB8AC3E}">
        <p14:creationId xmlns:p14="http://schemas.microsoft.com/office/powerpoint/2010/main" val="286539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FF800-33A0-476A-9A14-68BA43CC3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73DE14-9921-4EA7-A049-80CBED68A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224463-08B7-4652-8600-94492D8EB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7B201-384D-4CBC-B005-D34C04371C3C}" type="datetimeFigureOut">
              <a:rPr lang="en-IN" smtClean="0"/>
              <a:t>08-12-2020</a:t>
            </a:fld>
            <a:endParaRPr lang="en-IN"/>
          </a:p>
        </p:txBody>
      </p:sp>
      <p:sp>
        <p:nvSpPr>
          <p:cNvPr id="5" name="Footer Placeholder 4">
            <a:extLst>
              <a:ext uri="{FF2B5EF4-FFF2-40B4-BE49-F238E27FC236}">
                <a16:creationId xmlns:a16="http://schemas.microsoft.com/office/drawing/2014/main" id="{15C7354F-ABA9-4126-91E4-820D451591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3EBBFD-081B-4A04-805F-FC65F18F8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58018-B3FB-420B-B791-4C818977861C}" type="slidenum">
              <a:rPr lang="en-IN" smtClean="0"/>
              <a:t>‹#›</a:t>
            </a:fld>
            <a:endParaRPr lang="en-IN"/>
          </a:p>
        </p:txBody>
      </p:sp>
    </p:spTree>
    <p:extLst>
      <p:ext uri="{BB962C8B-B14F-4D97-AF65-F5344CB8AC3E}">
        <p14:creationId xmlns:p14="http://schemas.microsoft.com/office/powerpoint/2010/main" val="422253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heengineeringprojects.com/2018/11/introduction-to-usb.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F7C8-94EC-4C56-85B8-0721799CFBFD}"/>
              </a:ext>
            </a:extLst>
          </p:cNvPr>
          <p:cNvSpPr>
            <a:spLocks noGrp="1"/>
          </p:cNvSpPr>
          <p:nvPr>
            <p:ph type="ctrTitle"/>
          </p:nvPr>
        </p:nvSpPr>
        <p:spPr>
          <a:xfrm>
            <a:off x="1524000" y="1122363"/>
            <a:ext cx="9144000" cy="1133157"/>
          </a:xfrm>
        </p:spPr>
        <p:txBody>
          <a:bodyPr/>
          <a:lstStyle/>
          <a:p>
            <a:r>
              <a:rPr lang="en-US" b="1" u="sng" dirty="0">
                <a:solidFill>
                  <a:srgbClr val="FF0000"/>
                </a:solidFill>
              </a:rPr>
              <a:t>IOT ENABLED ROBOTIC CAR </a:t>
            </a:r>
            <a:endParaRPr lang="en-IN" b="1" u="sng" dirty="0">
              <a:solidFill>
                <a:srgbClr val="FF0000"/>
              </a:solidFill>
            </a:endParaRPr>
          </a:p>
        </p:txBody>
      </p:sp>
      <p:sp>
        <p:nvSpPr>
          <p:cNvPr id="3" name="Subtitle 2">
            <a:extLst>
              <a:ext uri="{FF2B5EF4-FFF2-40B4-BE49-F238E27FC236}">
                <a16:creationId xmlns:a16="http://schemas.microsoft.com/office/drawing/2014/main" id="{79759CEB-723D-49B3-A1E7-AC12A56DF9D8}"/>
              </a:ext>
            </a:extLst>
          </p:cNvPr>
          <p:cNvSpPr>
            <a:spLocks noGrp="1"/>
          </p:cNvSpPr>
          <p:nvPr>
            <p:ph type="subTitle" idx="1"/>
          </p:nvPr>
        </p:nvSpPr>
        <p:spPr>
          <a:xfrm>
            <a:off x="1524000" y="2783840"/>
            <a:ext cx="9144000" cy="2473960"/>
          </a:xfrm>
        </p:spPr>
        <p:txBody>
          <a:bodyPr>
            <a:normAutofit/>
          </a:bodyPr>
          <a:lstStyle/>
          <a:p>
            <a:r>
              <a:rPr lang="en-IN" dirty="0"/>
              <a:t>BY</a:t>
            </a:r>
          </a:p>
          <a:p>
            <a:r>
              <a:rPr lang="en-IN" sz="2200" b="1" dirty="0"/>
              <a:t>SATYAM SINGH </a:t>
            </a:r>
          </a:p>
          <a:p>
            <a:r>
              <a:rPr lang="en-IN" sz="2200" b="1" dirty="0"/>
              <a:t>TEJ PRATAP SINGH</a:t>
            </a:r>
          </a:p>
          <a:p>
            <a:r>
              <a:rPr lang="en-US" sz="2200" b="1" dirty="0"/>
              <a:t>SUBMITTED TO:                                     </a:t>
            </a:r>
          </a:p>
          <a:p>
            <a:r>
              <a:rPr lang="en-US" sz="2200" b="1" dirty="0"/>
              <a:t> Mr. </a:t>
            </a:r>
            <a:r>
              <a:rPr lang="en-US" sz="2200" b="1" dirty="0" err="1"/>
              <a:t>Ajitesh</a:t>
            </a:r>
            <a:r>
              <a:rPr lang="en-US" sz="2200" b="1" dirty="0"/>
              <a:t> Kumar </a:t>
            </a:r>
            <a:endParaRPr lang="en-IN" sz="2200" b="1" dirty="0"/>
          </a:p>
        </p:txBody>
      </p:sp>
    </p:spTree>
    <p:extLst>
      <p:ext uri="{BB962C8B-B14F-4D97-AF65-F5344CB8AC3E}">
        <p14:creationId xmlns:p14="http://schemas.microsoft.com/office/powerpoint/2010/main" val="253261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4E3A-0AC1-407D-A2C0-862D0C17B260}"/>
              </a:ext>
            </a:extLst>
          </p:cNvPr>
          <p:cNvSpPr>
            <a:spLocks noGrp="1"/>
          </p:cNvSpPr>
          <p:nvPr>
            <p:ph type="ctrTitle"/>
          </p:nvPr>
        </p:nvSpPr>
        <p:spPr>
          <a:xfrm>
            <a:off x="1524000" y="528321"/>
            <a:ext cx="9144000" cy="2021840"/>
          </a:xfrm>
        </p:spPr>
        <p:txBody>
          <a:bodyPr/>
          <a:lstStyle/>
          <a:p>
            <a:r>
              <a:rPr lang="en-IN" b="1" u="sng" dirty="0">
                <a:solidFill>
                  <a:srgbClr val="FF0000"/>
                </a:solidFill>
              </a:rPr>
              <a:t>USES OF IOT ENABLED ROBOTIC CAR</a:t>
            </a:r>
          </a:p>
        </p:txBody>
      </p:sp>
      <p:sp>
        <p:nvSpPr>
          <p:cNvPr id="3" name="Subtitle 2">
            <a:extLst>
              <a:ext uri="{FF2B5EF4-FFF2-40B4-BE49-F238E27FC236}">
                <a16:creationId xmlns:a16="http://schemas.microsoft.com/office/drawing/2014/main" id="{8455ADDD-318B-4256-8BF0-DB04688B3380}"/>
              </a:ext>
            </a:extLst>
          </p:cNvPr>
          <p:cNvSpPr>
            <a:spLocks noGrp="1"/>
          </p:cNvSpPr>
          <p:nvPr>
            <p:ph type="subTitle" idx="1"/>
          </p:nvPr>
        </p:nvSpPr>
        <p:spPr>
          <a:xfrm>
            <a:off x="1524000" y="3235960"/>
            <a:ext cx="9144000" cy="2021840"/>
          </a:xfrm>
        </p:spPr>
        <p:txBody>
          <a:bodyPr/>
          <a:lstStyle/>
          <a:p>
            <a:r>
              <a:rPr lang="en-US" b="1" dirty="0"/>
              <a:t>Robotic car is used to achieve high degree of precise path control from the user side to achieve standard operations like moving at a particular target location, collecting data and avoiding any obstacle to prevent collision</a:t>
            </a:r>
          </a:p>
          <a:p>
            <a:endParaRPr lang="en-IN" dirty="0"/>
          </a:p>
        </p:txBody>
      </p:sp>
    </p:spTree>
    <p:extLst>
      <p:ext uri="{BB962C8B-B14F-4D97-AF65-F5344CB8AC3E}">
        <p14:creationId xmlns:p14="http://schemas.microsoft.com/office/powerpoint/2010/main" val="111515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D06B-07CB-4C2B-A230-3270EC45FFBB}"/>
              </a:ext>
            </a:extLst>
          </p:cNvPr>
          <p:cNvSpPr>
            <a:spLocks noGrp="1"/>
          </p:cNvSpPr>
          <p:nvPr>
            <p:ph type="ctrTitle"/>
          </p:nvPr>
        </p:nvSpPr>
        <p:spPr>
          <a:xfrm>
            <a:off x="1524000" y="447041"/>
            <a:ext cx="9144000" cy="965199"/>
          </a:xfrm>
        </p:spPr>
        <p:txBody>
          <a:bodyPr>
            <a:normAutofit/>
          </a:bodyPr>
          <a:lstStyle/>
          <a:p>
            <a:r>
              <a:rPr lang="en-IN" b="1" u="sng" dirty="0">
                <a:solidFill>
                  <a:srgbClr val="FF0000"/>
                </a:solidFill>
              </a:rPr>
              <a:t>WORKING</a:t>
            </a:r>
          </a:p>
        </p:txBody>
      </p:sp>
      <p:sp>
        <p:nvSpPr>
          <p:cNvPr id="3" name="Subtitle 2">
            <a:extLst>
              <a:ext uri="{FF2B5EF4-FFF2-40B4-BE49-F238E27FC236}">
                <a16:creationId xmlns:a16="http://schemas.microsoft.com/office/drawing/2014/main" id="{BA1C509E-54C8-41A4-8A88-D9714CEA0F53}"/>
              </a:ext>
            </a:extLst>
          </p:cNvPr>
          <p:cNvSpPr>
            <a:spLocks noGrp="1"/>
          </p:cNvSpPr>
          <p:nvPr>
            <p:ph type="subTitle" idx="1"/>
          </p:nvPr>
        </p:nvSpPr>
        <p:spPr>
          <a:xfrm>
            <a:off x="1524000" y="1625600"/>
            <a:ext cx="9144000" cy="5069840"/>
          </a:xfrm>
        </p:spPr>
        <p:txBody>
          <a:bodyPr>
            <a:normAutofit/>
          </a:bodyPr>
          <a:lstStyle/>
          <a:p>
            <a:r>
              <a:rPr lang="en-US" b="1" dirty="0"/>
              <a:t>1 - </a:t>
            </a:r>
            <a:r>
              <a:rPr lang="en-US" b="1" u="sng" dirty="0"/>
              <a:t>Sending command- </a:t>
            </a:r>
            <a:r>
              <a:rPr lang="en-US" dirty="0"/>
              <a:t>The mode of sending commands is through an app</a:t>
            </a:r>
            <a:r>
              <a:rPr lang="en-US" b="1" dirty="0"/>
              <a:t>.</a:t>
            </a:r>
          </a:p>
          <a:p>
            <a:r>
              <a:rPr lang="en-US" b="1" u="sng" dirty="0"/>
              <a:t>2-Stores commands in a cloud service</a:t>
            </a:r>
            <a:r>
              <a:rPr lang="en-US" b="1" dirty="0"/>
              <a:t>-</a:t>
            </a:r>
            <a:r>
              <a:rPr lang="en-US" dirty="0"/>
              <a:t>The </a:t>
            </a:r>
            <a:r>
              <a:rPr lang="en-US" dirty="0" err="1"/>
              <a:t>arduino</a:t>
            </a:r>
            <a:r>
              <a:rPr lang="en-US" dirty="0"/>
              <a:t> in the car listens to the Command Queue and it sends data to the Data Queue.</a:t>
            </a:r>
          </a:p>
          <a:p>
            <a:r>
              <a:rPr lang="en-US" b="1" u="sng" dirty="0"/>
              <a:t>3-Processor (Mobile) collects the command and passes to </a:t>
            </a:r>
            <a:r>
              <a:rPr lang="en-US" b="1" u="sng" dirty="0" err="1"/>
              <a:t>theArduino</a:t>
            </a:r>
            <a:r>
              <a:rPr lang="en-US" b="1" u="sng" dirty="0"/>
              <a:t>-</a:t>
            </a:r>
            <a:r>
              <a:rPr lang="en-US" u="sng" dirty="0"/>
              <a:t>There </a:t>
            </a:r>
            <a:r>
              <a:rPr lang="en-US" dirty="0"/>
              <a:t>are basically four modes of command signals that the Arduino receives from the processor. These are: </a:t>
            </a:r>
          </a:p>
          <a:p>
            <a:r>
              <a:rPr lang="en-US" dirty="0"/>
              <a:t>A- Move according to the command signals sent by the user,</a:t>
            </a:r>
          </a:p>
          <a:p>
            <a:r>
              <a:rPr lang="en-US" dirty="0"/>
              <a:t>B-pick and drop any object,</a:t>
            </a:r>
          </a:p>
          <a:p>
            <a:r>
              <a:rPr lang="en-US" dirty="0"/>
              <a:t>C-To send GPS sensor values </a:t>
            </a:r>
            <a:r>
              <a:rPr lang="en-US" dirty="0" err="1"/>
              <a:t>acquiredfrom</a:t>
            </a:r>
            <a:r>
              <a:rPr lang="en-US" dirty="0"/>
              <a:t> the GPS, </a:t>
            </a:r>
          </a:p>
          <a:p>
            <a:r>
              <a:rPr lang="en-US" dirty="0"/>
              <a:t>D-To send the data received from the obstacle detector.</a:t>
            </a:r>
          </a:p>
          <a:p>
            <a:endParaRPr lang="en-US" dirty="0"/>
          </a:p>
          <a:p>
            <a:endParaRPr lang="en-US" dirty="0"/>
          </a:p>
          <a:p>
            <a:endParaRPr lang="en-IN" dirty="0"/>
          </a:p>
        </p:txBody>
      </p:sp>
    </p:spTree>
    <p:extLst>
      <p:ext uri="{BB962C8B-B14F-4D97-AF65-F5344CB8AC3E}">
        <p14:creationId xmlns:p14="http://schemas.microsoft.com/office/powerpoint/2010/main" val="69587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203042F-9FA4-405B-9DB2-FC174332C842}"/>
              </a:ext>
            </a:extLst>
          </p:cNvPr>
          <p:cNvSpPr>
            <a:spLocks noGrp="1"/>
          </p:cNvSpPr>
          <p:nvPr>
            <p:ph type="subTitle" idx="1"/>
          </p:nvPr>
        </p:nvSpPr>
        <p:spPr>
          <a:xfrm>
            <a:off x="1524000" y="1869440"/>
            <a:ext cx="9144000" cy="4206240"/>
          </a:xfrm>
        </p:spPr>
        <p:txBody>
          <a:bodyPr/>
          <a:lstStyle/>
          <a:p>
            <a:r>
              <a:rPr lang="en-US" b="1" dirty="0"/>
              <a:t>4- </a:t>
            </a:r>
            <a:r>
              <a:rPr lang="en-US" b="1" u="sng" dirty="0"/>
              <a:t>Arduino takes action according to the command- </a:t>
            </a:r>
            <a:r>
              <a:rPr lang="en-US" dirty="0"/>
              <a:t>Based on the command received Arduino takes appropriate action. For example: acquiring GPS sensor value, acquiring obstacle sensor reading and changing the car’s direction of motion or state.</a:t>
            </a:r>
          </a:p>
          <a:p>
            <a:r>
              <a:rPr lang="en-US" b="1" u="sng" dirty="0"/>
              <a:t>5-Surveillance camera provides visual track of the robotic </a:t>
            </a:r>
            <a:r>
              <a:rPr lang="en-US" b="1" dirty="0"/>
              <a:t>-</a:t>
            </a:r>
            <a:r>
              <a:rPr lang="en-US" dirty="0"/>
              <a:t>The robotic car here is equipped with a surveillance camera which enables the user to be aware of the motion of the car and the environment in which the car is being operated.</a:t>
            </a:r>
          </a:p>
          <a:p>
            <a:endParaRPr lang="en-IN" dirty="0"/>
          </a:p>
        </p:txBody>
      </p:sp>
    </p:spTree>
    <p:extLst>
      <p:ext uri="{BB962C8B-B14F-4D97-AF65-F5344CB8AC3E}">
        <p14:creationId xmlns:p14="http://schemas.microsoft.com/office/powerpoint/2010/main" val="402713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1257-641D-4463-8568-2ADADBBD0E25}"/>
              </a:ext>
            </a:extLst>
          </p:cNvPr>
          <p:cNvSpPr>
            <a:spLocks noGrp="1"/>
          </p:cNvSpPr>
          <p:nvPr>
            <p:ph type="ctrTitle"/>
          </p:nvPr>
        </p:nvSpPr>
        <p:spPr>
          <a:xfrm>
            <a:off x="1524000" y="1122363"/>
            <a:ext cx="9144000" cy="1864677"/>
          </a:xfrm>
        </p:spPr>
        <p:txBody>
          <a:bodyPr/>
          <a:lstStyle/>
          <a:p>
            <a:r>
              <a:rPr lang="en-IN" b="1" u="sng" dirty="0">
                <a:solidFill>
                  <a:srgbClr val="FF0000"/>
                </a:solidFill>
              </a:rPr>
              <a:t>LAYOUT</a:t>
            </a:r>
            <a:br>
              <a:rPr lang="en-IN" b="1" u="sng" dirty="0">
                <a:solidFill>
                  <a:srgbClr val="FF0000"/>
                </a:solidFill>
              </a:rPr>
            </a:br>
            <a:endParaRPr lang="en-IN" b="1" u="sng" dirty="0">
              <a:solidFill>
                <a:srgbClr val="FF0000"/>
              </a:solidFill>
            </a:endParaRPr>
          </a:p>
        </p:txBody>
      </p:sp>
    </p:spTree>
    <p:extLst>
      <p:ext uri="{BB962C8B-B14F-4D97-AF65-F5344CB8AC3E}">
        <p14:creationId xmlns:p14="http://schemas.microsoft.com/office/powerpoint/2010/main" val="611291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D8032-B6F3-4B34-A909-7540539C26B4}"/>
              </a:ext>
            </a:extLst>
          </p:cNvPr>
          <p:cNvSpPr>
            <a:spLocks noGrp="1"/>
          </p:cNvSpPr>
          <p:nvPr>
            <p:ph type="ctrTitle"/>
          </p:nvPr>
        </p:nvSpPr>
        <p:spPr>
          <a:xfrm>
            <a:off x="1524000" y="1122363"/>
            <a:ext cx="9144000" cy="391477"/>
          </a:xfrm>
        </p:spPr>
        <p:txBody>
          <a:bodyPr>
            <a:normAutofit fontScale="90000"/>
          </a:bodyPr>
          <a:lstStyle/>
          <a:p>
            <a:r>
              <a:rPr lang="en-IN" b="1" u="sng" dirty="0">
                <a:solidFill>
                  <a:srgbClr val="FF0000"/>
                </a:solidFill>
              </a:rPr>
              <a:t>FUTURE SCOPE</a:t>
            </a:r>
          </a:p>
        </p:txBody>
      </p:sp>
      <p:sp>
        <p:nvSpPr>
          <p:cNvPr id="3" name="Subtitle 2">
            <a:extLst>
              <a:ext uri="{FF2B5EF4-FFF2-40B4-BE49-F238E27FC236}">
                <a16:creationId xmlns:a16="http://schemas.microsoft.com/office/drawing/2014/main" id="{F7B6D594-71F7-41AE-A8BF-DB0E2D47D7AE}"/>
              </a:ext>
            </a:extLst>
          </p:cNvPr>
          <p:cNvSpPr>
            <a:spLocks noGrp="1"/>
          </p:cNvSpPr>
          <p:nvPr>
            <p:ph type="subTitle" idx="1"/>
          </p:nvPr>
        </p:nvSpPr>
        <p:spPr>
          <a:xfrm>
            <a:off x="1524000" y="1910080"/>
            <a:ext cx="9144000" cy="3347720"/>
          </a:xfrm>
        </p:spPr>
        <p:txBody>
          <a:bodyPr/>
          <a:lstStyle/>
          <a:p>
            <a:r>
              <a:rPr lang="en-US" b="1" dirty="0"/>
              <a:t>In this efficient control system of a robotic car is incorporated with IOT. The cloud service helps the system to reduce memory load. Stored messages are automatically removed after a certain amount of time. The performance results prove that if the incorporation is efficient. The wireless range is too small. It can be efficient if GPRS, module is used for wireless medium. Including object detection method is one of the main future works that needs to be implemented</a:t>
            </a:r>
            <a:r>
              <a:rPr lang="en-US" dirty="0"/>
              <a:t>.</a:t>
            </a:r>
          </a:p>
          <a:p>
            <a:endParaRPr lang="en-IN" dirty="0"/>
          </a:p>
        </p:txBody>
      </p:sp>
    </p:spTree>
    <p:extLst>
      <p:ext uri="{BB962C8B-B14F-4D97-AF65-F5344CB8AC3E}">
        <p14:creationId xmlns:p14="http://schemas.microsoft.com/office/powerpoint/2010/main" val="230223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DB32-3B0D-4839-936A-B9C86EFF014D}"/>
              </a:ext>
            </a:extLst>
          </p:cNvPr>
          <p:cNvSpPr>
            <a:spLocks noGrp="1"/>
          </p:cNvSpPr>
          <p:nvPr>
            <p:ph type="ctrTitle"/>
          </p:nvPr>
        </p:nvSpPr>
        <p:spPr/>
        <p:txBody>
          <a:bodyPr>
            <a:normAutofit fontScale="90000"/>
          </a:bodyPr>
          <a:lstStyle/>
          <a:p>
            <a:r>
              <a:rPr lang="en-IN" sz="6700" b="1" u="sng" dirty="0">
                <a:solidFill>
                  <a:srgbClr val="FF0000"/>
                </a:solidFill>
              </a:rPr>
              <a:t>CONTENTS</a:t>
            </a:r>
            <a:br>
              <a:rPr lang="en-IN" dirty="0">
                <a:solidFill>
                  <a:srgbClr val="FF0000"/>
                </a:solidFill>
              </a:rPr>
            </a:br>
            <a:br>
              <a:rPr lang="en-IN" dirty="0"/>
            </a:br>
            <a:endParaRPr lang="en-IN" dirty="0"/>
          </a:p>
        </p:txBody>
      </p:sp>
      <p:sp>
        <p:nvSpPr>
          <p:cNvPr id="3" name="Subtitle 2">
            <a:extLst>
              <a:ext uri="{FF2B5EF4-FFF2-40B4-BE49-F238E27FC236}">
                <a16:creationId xmlns:a16="http://schemas.microsoft.com/office/drawing/2014/main" id="{80C54B25-E287-4058-93A3-A7619F29B0BF}"/>
              </a:ext>
            </a:extLst>
          </p:cNvPr>
          <p:cNvSpPr>
            <a:spLocks noGrp="1"/>
          </p:cNvSpPr>
          <p:nvPr>
            <p:ph type="subTitle" idx="1"/>
          </p:nvPr>
        </p:nvSpPr>
        <p:spPr>
          <a:xfrm>
            <a:off x="1524000" y="2570480"/>
            <a:ext cx="9144000" cy="2387600"/>
          </a:xfrm>
        </p:spPr>
        <p:txBody>
          <a:bodyPr>
            <a:noAutofit/>
          </a:bodyPr>
          <a:lstStyle/>
          <a:p>
            <a:r>
              <a:rPr lang="en-IN" b="1" dirty="0"/>
              <a:t>1-INTRODUCTION</a:t>
            </a:r>
          </a:p>
          <a:p>
            <a:r>
              <a:rPr lang="en-IN" b="1" dirty="0"/>
              <a:t>2-COMPONENTS</a:t>
            </a:r>
          </a:p>
          <a:p>
            <a:r>
              <a:rPr lang="en-IN" b="1" dirty="0"/>
              <a:t>3-USES</a:t>
            </a:r>
          </a:p>
          <a:p>
            <a:r>
              <a:rPr lang="en-IN" b="1" dirty="0"/>
              <a:t>4-WORKING</a:t>
            </a:r>
          </a:p>
          <a:p>
            <a:r>
              <a:rPr lang="en-IN" b="1" dirty="0"/>
              <a:t>5-LAYOUT</a:t>
            </a:r>
          </a:p>
          <a:p>
            <a:r>
              <a:rPr lang="en-IN" b="1" dirty="0"/>
              <a:t>6-FUTURE SCOPES </a:t>
            </a:r>
          </a:p>
        </p:txBody>
      </p:sp>
    </p:spTree>
    <p:extLst>
      <p:ext uri="{BB962C8B-B14F-4D97-AF65-F5344CB8AC3E}">
        <p14:creationId xmlns:p14="http://schemas.microsoft.com/office/powerpoint/2010/main" val="243662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3275-C727-49AD-8D04-F0661ED10F7B}"/>
              </a:ext>
            </a:extLst>
          </p:cNvPr>
          <p:cNvSpPr>
            <a:spLocks noGrp="1"/>
          </p:cNvSpPr>
          <p:nvPr>
            <p:ph type="ctrTitle"/>
          </p:nvPr>
        </p:nvSpPr>
        <p:spPr>
          <a:xfrm>
            <a:off x="1341120" y="-940117"/>
            <a:ext cx="9144000" cy="2387600"/>
          </a:xfrm>
        </p:spPr>
        <p:txBody>
          <a:bodyPr/>
          <a:lstStyle/>
          <a:p>
            <a:r>
              <a:rPr lang="en-IN" b="1" u="sng" dirty="0">
                <a:solidFill>
                  <a:srgbClr val="FF0000"/>
                </a:solidFill>
              </a:rPr>
              <a:t>INTRODUCTION </a:t>
            </a:r>
          </a:p>
        </p:txBody>
      </p:sp>
      <p:sp>
        <p:nvSpPr>
          <p:cNvPr id="3" name="Subtitle 2">
            <a:extLst>
              <a:ext uri="{FF2B5EF4-FFF2-40B4-BE49-F238E27FC236}">
                <a16:creationId xmlns:a16="http://schemas.microsoft.com/office/drawing/2014/main" id="{48E88774-3B44-4F69-A5F0-6A1BCBC22ED1}"/>
              </a:ext>
            </a:extLst>
          </p:cNvPr>
          <p:cNvSpPr>
            <a:spLocks noGrp="1"/>
          </p:cNvSpPr>
          <p:nvPr>
            <p:ph type="subTitle" idx="1"/>
          </p:nvPr>
        </p:nvSpPr>
        <p:spPr>
          <a:xfrm>
            <a:off x="1341120" y="2438400"/>
            <a:ext cx="9469120" cy="3048000"/>
          </a:xfrm>
        </p:spPr>
        <p:txBody>
          <a:bodyPr>
            <a:normAutofit/>
          </a:bodyPr>
          <a:lstStyle/>
          <a:p>
            <a:r>
              <a:rPr lang="en-US" b="1" dirty="0"/>
              <a:t>IOT </a:t>
            </a:r>
            <a:r>
              <a:rPr lang="en-IN" b="1" dirty="0"/>
              <a:t>enables</a:t>
            </a:r>
            <a:r>
              <a:rPr lang="en-US" b="1" dirty="0"/>
              <a:t> to connect remote and mobile things or machines or assets through the use of wireless communications and low-cost sensors, computing and storage devices. </a:t>
            </a:r>
          </a:p>
          <a:p>
            <a:r>
              <a:rPr lang="en-US" b="1" dirty="0"/>
              <a:t>This project shows how to use Internet of Things (IOT) for controlling Robotic car remotely (anywhere), provided that your robot is connected to the Internet</a:t>
            </a:r>
            <a:r>
              <a:rPr lang="en-US" sz="2200" b="1" dirty="0"/>
              <a:t>.</a:t>
            </a:r>
          </a:p>
          <a:p>
            <a:endParaRPr lang="en-IN" sz="2000" b="1" dirty="0"/>
          </a:p>
        </p:txBody>
      </p:sp>
    </p:spTree>
    <p:extLst>
      <p:ext uri="{BB962C8B-B14F-4D97-AF65-F5344CB8AC3E}">
        <p14:creationId xmlns:p14="http://schemas.microsoft.com/office/powerpoint/2010/main" val="261971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B5A9-61E5-4895-9619-6A92245E3BA2}"/>
              </a:ext>
            </a:extLst>
          </p:cNvPr>
          <p:cNvSpPr>
            <a:spLocks noGrp="1"/>
          </p:cNvSpPr>
          <p:nvPr>
            <p:ph type="ctrTitle"/>
          </p:nvPr>
        </p:nvSpPr>
        <p:spPr>
          <a:xfrm>
            <a:off x="1524000" y="1122363"/>
            <a:ext cx="9144000" cy="818197"/>
          </a:xfrm>
        </p:spPr>
        <p:txBody>
          <a:bodyPr>
            <a:noAutofit/>
          </a:bodyPr>
          <a:lstStyle/>
          <a:p>
            <a:r>
              <a:rPr lang="en-IN" b="1" u="sng" dirty="0">
                <a:solidFill>
                  <a:srgbClr val="FF0000"/>
                </a:solidFill>
              </a:rPr>
              <a:t>COPONENTS</a:t>
            </a:r>
          </a:p>
        </p:txBody>
      </p:sp>
      <p:sp>
        <p:nvSpPr>
          <p:cNvPr id="3" name="Subtitle 2">
            <a:extLst>
              <a:ext uri="{FF2B5EF4-FFF2-40B4-BE49-F238E27FC236}">
                <a16:creationId xmlns:a16="http://schemas.microsoft.com/office/drawing/2014/main" id="{51282306-EA85-406F-B33A-2E8C0C361543}"/>
              </a:ext>
            </a:extLst>
          </p:cNvPr>
          <p:cNvSpPr>
            <a:spLocks noGrp="1"/>
          </p:cNvSpPr>
          <p:nvPr>
            <p:ph type="subTitle" idx="1"/>
          </p:nvPr>
        </p:nvSpPr>
        <p:spPr>
          <a:xfrm>
            <a:off x="1666240" y="2773680"/>
            <a:ext cx="9144000" cy="2743200"/>
          </a:xfrm>
        </p:spPr>
        <p:txBody>
          <a:bodyPr>
            <a:normAutofit fontScale="55000" lnSpcReduction="20000"/>
          </a:bodyPr>
          <a:lstStyle/>
          <a:p>
            <a:r>
              <a:rPr lang="en-US" sz="4400" b="1" dirty="0"/>
              <a:t>1-ESP8266 (Node MCU)</a:t>
            </a:r>
          </a:p>
          <a:p>
            <a:r>
              <a:rPr lang="en-US" sz="4400" b="1" dirty="0"/>
              <a:t>2-L298N Motor Drive Module</a:t>
            </a:r>
          </a:p>
          <a:p>
            <a:r>
              <a:rPr lang="en-US" sz="4400" b="1" dirty="0"/>
              <a:t>3-Arduino UNO </a:t>
            </a:r>
          </a:p>
          <a:p>
            <a:r>
              <a:rPr lang="en-US" sz="4400" b="1" dirty="0"/>
              <a:t>4-Robot Chassis</a:t>
            </a:r>
          </a:p>
          <a:p>
            <a:r>
              <a:rPr lang="en-US" sz="4400" b="1" dirty="0"/>
              <a:t>5-4 * 5V Geared Motor</a:t>
            </a:r>
          </a:p>
          <a:p>
            <a:r>
              <a:rPr lang="en-US" sz="4400" b="1" dirty="0"/>
              <a:t>6-Connecting Wires</a:t>
            </a:r>
          </a:p>
          <a:p>
            <a:r>
              <a:rPr lang="en-US" sz="4400" b="1" dirty="0"/>
              <a:t>7-Power Supply (or battery)</a:t>
            </a:r>
          </a:p>
          <a:p>
            <a:endParaRPr lang="en-IN" sz="2000" b="1" dirty="0"/>
          </a:p>
        </p:txBody>
      </p:sp>
    </p:spTree>
    <p:extLst>
      <p:ext uri="{BB962C8B-B14F-4D97-AF65-F5344CB8AC3E}">
        <p14:creationId xmlns:p14="http://schemas.microsoft.com/office/powerpoint/2010/main" val="26824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DE3D-DFF4-46B3-8BE6-D5166E39C464}"/>
              </a:ext>
            </a:extLst>
          </p:cNvPr>
          <p:cNvSpPr>
            <a:spLocks noGrp="1"/>
          </p:cNvSpPr>
          <p:nvPr>
            <p:ph type="ctrTitle"/>
          </p:nvPr>
        </p:nvSpPr>
        <p:spPr/>
        <p:txBody>
          <a:bodyPr/>
          <a:lstStyle/>
          <a:p>
            <a:r>
              <a:rPr lang="en-US" b="1" u="sng" dirty="0">
                <a:solidFill>
                  <a:srgbClr val="FF0000"/>
                </a:solidFill>
              </a:rPr>
              <a:t>1-ESP8266 (Node MCU)</a:t>
            </a:r>
            <a:br>
              <a:rPr lang="en-US" dirty="0"/>
            </a:br>
            <a:endParaRPr lang="en-IN" dirty="0"/>
          </a:p>
        </p:txBody>
      </p:sp>
      <p:sp>
        <p:nvSpPr>
          <p:cNvPr id="3" name="Subtitle 2">
            <a:extLst>
              <a:ext uri="{FF2B5EF4-FFF2-40B4-BE49-F238E27FC236}">
                <a16:creationId xmlns:a16="http://schemas.microsoft.com/office/drawing/2014/main" id="{6D29CAEA-B592-494F-84ED-7751C20E25E9}"/>
              </a:ext>
            </a:extLst>
          </p:cNvPr>
          <p:cNvSpPr>
            <a:spLocks noGrp="1"/>
          </p:cNvSpPr>
          <p:nvPr>
            <p:ph type="subTitle" idx="1"/>
          </p:nvPr>
        </p:nvSpPr>
        <p:spPr>
          <a:xfrm>
            <a:off x="1099058" y="3500993"/>
            <a:ext cx="9467341" cy="5460674"/>
          </a:xfrm>
        </p:spPr>
        <p:txBody>
          <a:bodyPr/>
          <a:lstStyle/>
          <a:p>
            <a:r>
              <a:rPr lang="en-US" b="1" dirty="0" err="1"/>
              <a:t>NodeMCU</a:t>
            </a:r>
            <a:r>
              <a:rPr lang="en-US" b="1" dirty="0"/>
              <a:t> is an open-source Lua based firmware and development board specially targeted for IoT based Applications. It includes firmware that runs on the ESP8266 Wi-Fi SoC from </a:t>
            </a:r>
            <a:r>
              <a:rPr lang="en-US" b="1" dirty="0" err="1"/>
              <a:t>Espressif</a:t>
            </a:r>
            <a:r>
              <a:rPr lang="en-US" b="1" dirty="0"/>
              <a:t> Systems, and hardware which is based on the ESP-12 module.</a:t>
            </a:r>
          </a:p>
          <a:p>
            <a:endParaRPr lang="en-US" b="1" dirty="0"/>
          </a:p>
          <a:p>
            <a:endParaRPr lang="en-US" b="1" dirty="0"/>
          </a:p>
          <a:p>
            <a:endParaRPr lang="en-IN" dirty="0"/>
          </a:p>
        </p:txBody>
      </p:sp>
    </p:spTree>
    <p:extLst>
      <p:ext uri="{BB962C8B-B14F-4D97-AF65-F5344CB8AC3E}">
        <p14:creationId xmlns:p14="http://schemas.microsoft.com/office/powerpoint/2010/main" val="2776945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16C8-8411-4656-8668-CC253113DC0D}"/>
              </a:ext>
            </a:extLst>
          </p:cNvPr>
          <p:cNvSpPr>
            <a:spLocks noGrp="1"/>
          </p:cNvSpPr>
          <p:nvPr>
            <p:ph type="ctrTitle"/>
          </p:nvPr>
        </p:nvSpPr>
        <p:spPr>
          <a:xfrm>
            <a:off x="1524000" y="1122363"/>
            <a:ext cx="9144000" cy="1813877"/>
          </a:xfrm>
        </p:spPr>
        <p:txBody>
          <a:bodyPr>
            <a:normAutofit fontScale="90000"/>
          </a:bodyPr>
          <a:lstStyle/>
          <a:p>
            <a:r>
              <a:rPr lang="en-US" sz="6700" b="1" u="sng" dirty="0">
                <a:solidFill>
                  <a:srgbClr val="FF0000"/>
                </a:solidFill>
              </a:rPr>
              <a:t>2-L298N Motor Drive Module</a:t>
            </a:r>
            <a:br>
              <a:rPr lang="en-US" dirty="0"/>
            </a:br>
            <a:endParaRPr lang="en-IN" dirty="0"/>
          </a:p>
        </p:txBody>
      </p:sp>
      <p:sp>
        <p:nvSpPr>
          <p:cNvPr id="3" name="Subtitle 2">
            <a:extLst>
              <a:ext uri="{FF2B5EF4-FFF2-40B4-BE49-F238E27FC236}">
                <a16:creationId xmlns:a16="http://schemas.microsoft.com/office/drawing/2014/main" id="{6D652D1C-4918-48E0-B446-416A85B628EE}"/>
              </a:ext>
            </a:extLst>
          </p:cNvPr>
          <p:cNvSpPr>
            <a:spLocks noGrp="1"/>
          </p:cNvSpPr>
          <p:nvPr>
            <p:ph type="subTitle" idx="1"/>
          </p:nvPr>
        </p:nvSpPr>
        <p:spPr>
          <a:xfrm>
            <a:off x="1524000" y="2936239"/>
            <a:ext cx="9144000" cy="2799397"/>
          </a:xfrm>
        </p:spPr>
        <p:txBody>
          <a:bodyPr>
            <a:normAutofit/>
          </a:bodyPr>
          <a:lstStyle/>
          <a:p>
            <a:r>
              <a:rPr lang="en-US" b="1" dirty="0"/>
              <a:t>This L298N Motor Driver Module is a high power motor driver module for driving DC and Stepper Motors. This module consists of an L298 motor driver IC and a 78M05 5V regulator. L298N Module can control up to 4 DC motors, or 2 DC motors with directional and speed control.</a:t>
            </a:r>
          </a:p>
          <a:p>
            <a:endParaRPr lang="en-IN" sz="2000" dirty="0"/>
          </a:p>
        </p:txBody>
      </p:sp>
    </p:spTree>
    <p:extLst>
      <p:ext uri="{BB962C8B-B14F-4D97-AF65-F5344CB8AC3E}">
        <p14:creationId xmlns:p14="http://schemas.microsoft.com/office/powerpoint/2010/main" val="231262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CDA9-50E5-4D45-A33C-41CD2369A3B7}"/>
              </a:ext>
            </a:extLst>
          </p:cNvPr>
          <p:cNvSpPr>
            <a:spLocks noGrp="1"/>
          </p:cNvSpPr>
          <p:nvPr>
            <p:ph type="ctrTitle"/>
          </p:nvPr>
        </p:nvSpPr>
        <p:spPr>
          <a:xfrm>
            <a:off x="1605280" y="487681"/>
            <a:ext cx="9062720" cy="1899920"/>
          </a:xfrm>
        </p:spPr>
        <p:txBody>
          <a:bodyPr>
            <a:normAutofit/>
          </a:bodyPr>
          <a:lstStyle/>
          <a:p>
            <a:r>
              <a:rPr lang="en-US" u="sng" dirty="0">
                <a:solidFill>
                  <a:srgbClr val="FF0000"/>
                </a:solidFill>
              </a:rPr>
              <a:t>3-Arduino UNO </a:t>
            </a:r>
            <a:br>
              <a:rPr lang="en-US" dirty="0">
                <a:solidFill>
                  <a:srgbClr val="FF0000"/>
                </a:solidFill>
              </a:rPr>
            </a:br>
            <a:endParaRPr lang="en-IN" dirty="0">
              <a:solidFill>
                <a:srgbClr val="FF0000"/>
              </a:solidFill>
            </a:endParaRPr>
          </a:p>
        </p:txBody>
      </p:sp>
      <p:sp>
        <p:nvSpPr>
          <p:cNvPr id="3" name="Subtitle 2">
            <a:extLst>
              <a:ext uri="{FF2B5EF4-FFF2-40B4-BE49-F238E27FC236}">
                <a16:creationId xmlns:a16="http://schemas.microsoft.com/office/drawing/2014/main" id="{86CB343A-34B7-496A-A82E-1FBC0BD3FA36}"/>
              </a:ext>
            </a:extLst>
          </p:cNvPr>
          <p:cNvSpPr>
            <a:spLocks noGrp="1"/>
          </p:cNvSpPr>
          <p:nvPr>
            <p:ph type="subTitle" idx="1"/>
          </p:nvPr>
        </p:nvSpPr>
        <p:spPr>
          <a:xfrm>
            <a:off x="1524000" y="2062480"/>
            <a:ext cx="9144000" cy="2885440"/>
          </a:xfrm>
        </p:spPr>
        <p:txBody>
          <a:bodyPr>
            <a:normAutofit/>
          </a:bodyPr>
          <a:lstStyle/>
          <a:p>
            <a:r>
              <a:rPr lang="en-US" b="1" dirty="0"/>
              <a:t>It consists of </a:t>
            </a:r>
            <a:r>
              <a:rPr lang="en-US" b="1" dirty="0">
                <a:solidFill>
                  <a:schemeClr val="tx1">
                    <a:lumMod val="95000"/>
                    <a:lumOff val="5000"/>
                  </a:schemeClr>
                </a:solidFill>
                <a:hlinkClick r:id="rId2">
                  <a:extLst>
                    <a:ext uri="{A12FA001-AC4F-418D-AE19-62706E023703}">
                      <ahyp:hlinkClr xmlns:ahyp="http://schemas.microsoft.com/office/drawing/2018/hyperlinkcolor" val="tx"/>
                    </a:ext>
                  </a:extLst>
                </a:hlinkClick>
              </a:rPr>
              <a:t>USB</a:t>
            </a:r>
            <a:r>
              <a:rPr lang="en-US" b="1" dirty="0"/>
              <a:t> interface, 14 digital I/O pins, 6 analog pins, and Atmega328 microcontroller. It also supports serial communication using Tx and Rx pins.</a:t>
            </a:r>
          </a:p>
          <a:p>
            <a:r>
              <a:rPr lang="en-US" b="1" dirty="0"/>
              <a:t>It allows the designers to control and sense the external electronic devices in the real world</a:t>
            </a:r>
          </a:p>
          <a:p>
            <a:r>
              <a:rPr lang="en-US" b="1" dirty="0"/>
              <a:t>The power supply of this board can be done with the help of an AC to DC adapter, a USB cable, otherwise a battery.</a:t>
            </a:r>
          </a:p>
          <a:p>
            <a:endParaRPr lang="en-IN" dirty="0"/>
          </a:p>
        </p:txBody>
      </p:sp>
    </p:spTree>
    <p:extLst>
      <p:ext uri="{BB962C8B-B14F-4D97-AF65-F5344CB8AC3E}">
        <p14:creationId xmlns:p14="http://schemas.microsoft.com/office/powerpoint/2010/main" val="190868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E759-49FE-4E76-9B6F-3A7C7E8FA21C}"/>
              </a:ext>
            </a:extLst>
          </p:cNvPr>
          <p:cNvSpPr>
            <a:spLocks noGrp="1"/>
          </p:cNvSpPr>
          <p:nvPr>
            <p:ph type="ctrTitle"/>
          </p:nvPr>
        </p:nvSpPr>
        <p:spPr>
          <a:xfrm>
            <a:off x="1524000" y="1122363"/>
            <a:ext cx="9144000" cy="1783397"/>
          </a:xfrm>
        </p:spPr>
        <p:txBody>
          <a:bodyPr>
            <a:normAutofit/>
          </a:bodyPr>
          <a:lstStyle/>
          <a:p>
            <a:r>
              <a:rPr lang="en-US" b="1" u="sng" dirty="0">
                <a:solidFill>
                  <a:srgbClr val="FF0000"/>
                </a:solidFill>
              </a:rPr>
              <a:t>4-Robot Chassis</a:t>
            </a:r>
            <a:br>
              <a:rPr lang="en-US" dirty="0"/>
            </a:br>
            <a:endParaRPr lang="en-IN" dirty="0"/>
          </a:p>
        </p:txBody>
      </p:sp>
      <p:sp>
        <p:nvSpPr>
          <p:cNvPr id="3" name="Subtitle 2">
            <a:extLst>
              <a:ext uri="{FF2B5EF4-FFF2-40B4-BE49-F238E27FC236}">
                <a16:creationId xmlns:a16="http://schemas.microsoft.com/office/drawing/2014/main" id="{87974F64-1123-42D6-83BC-5941283319B2}"/>
              </a:ext>
            </a:extLst>
          </p:cNvPr>
          <p:cNvSpPr>
            <a:spLocks noGrp="1"/>
          </p:cNvSpPr>
          <p:nvPr>
            <p:ph type="subTitle" idx="1"/>
          </p:nvPr>
        </p:nvSpPr>
        <p:spPr>
          <a:xfrm>
            <a:off x="1524000" y="2824480"/>
            <a:ext cx="9144000" cy="2433320"/>
          </a:xfrm>
        </p:spPr>
        <p:txBody>
          <a:bodyPr>
            <a:normAutofit/>
          </a:bodyPr>
          <a:lstStyle/>
          <a:p>
            <a:r>
              <a:rPr lang="en-US" b="1" dirty="0"/>
              <a:t>Chassis comprise the body of a robot. Roll cages, bumpers and other body accessories can also be found in this category. </a:t>
            </a:r>
          </a:p>
          <a:p>
            <a:endParaRPr lang="en-IN" sz="2000" b="1" dirty="0"/>
          </a:p>
        </p:txBody>
      </p:sp>
    </p:spTree>
    <p:extLst>
      <p:ext uri="{BB962C8B-B14F-4D97-AF65-F5344CB8AC3E}">
        <p14:creationId xmlns:p14="http://schemas.microsoft.com/office/powerpoint/2010/main" val="318086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B23D-9A87-4485-A8AE-E22DE98F7BC1}"/>
              </a:ext>
            </a:extLst>
          </p:cNvPr>
          <p:cNvSpPr>
            <a:spLocks noGrp="1"/>
          </p:cNvSpPr>
          <p:nvPr>
            <p:ph type="ctrTitle"/>
          </p:nvPr>
        </p:nvSpPr>
        <p:spPr>
          <a:xfrm>
            <a:off x="1524000" y="1122363"/>
            <a:ext cx="9144000" cy="1813877"/>
          </a:xfrm>
        </p:spPr>
        <p:txBody>
          <a:bodyPr/>
          <a:lstStyle/>
          <a:p>
            <a:r>
              <a:rPr lang="en-US" b="1" u="sng" dirty="0">
                <a:solidFill>
                  <a:srgbClr val="FF0000"/>
                </a:solidFill>
              </a:rPr>
              <a:t>5-4 * 5V Geared Motor</a:t>
            </a:r>
            <a:br>
              <a:rPr lang="en-US" dirty="0"/>
            </a:br>
            <a:endParaRPr lang="en-IN" dirty="0"/>
          </a:p>
        </p:txBody>
      </p:sp>
      <p:sp>
        <p:nvSpPr>
          <p:cNvPr id="3" name="Subtitle 2">
            <a:extLst>
              <a:ext uri="{FF2B5EF4-FFF2-40B4-BE49-F238E27FC236}">
                <a16:creationId xmlns:a16="http://schemas.microsoft.com/office/drawing/2014/main" id="{9F4C4BA3-64A0-4A53-A609-D38038E8C2F3}"/>
              </a:ext>
            </a:extLst>
          </p:cNvPr>
          <p:cNvSpPr>
            <a:spLocks noGrp="1"/>
          </p:cNvSpPr>
          <p:nvPr>
            <p:ph type="subTitle" idx="1"/>
          </p:nvPr>
        </p:nvSpPr>
        <p:spPr>
          <a:xfrm>
            <a:off x="1432560" y="2738438"/>
            <a:ext cx="9144000" cy="1655762"/>
          </a:xfrm>
        </p:spPr>
        <p:txBody>
          <a:bodyPr>
            <a:normAutofit/>
          </a:bodyPr>
          <a:lstStyle/>
          <a:p>
            <a:r>
              <a:rPr lang="en-US" b="1" dirty="0"/>
              <a:t>A 4*5v geared DC Motor has a gear assembly attached to the motor. The speed of motor is counted in terms of rotations of the shaft per minute and is termed as RPM .The gear assembly helps in increasing the torque and reducing the speed. </a:t>
            </a:r>
            <a:endParaRPr lang="en-IN" sz="2000" b="1" dirty="0"/>
          </a:p>
        </p:txBody>
      </p:sp>
    </p:spTree>
    <p:extLst>
      <p:ext uri="{BB962C8B-B14F-4D97-AF65-F5344CB8AC3E}">
        <p14:creationId xmlns:p14="http://schemas.microsoft.com/office/powerpoint/2010/main" val="725260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IOT ENABLED ROBOTIC CAR </vt:lpstr>
      <vt:lpstr>CONTENTS  </vt:lpstr>
      <vt:lpstr>INTRODUCTION </vt:lpstr>
      <vt:lpstr>COPONENTS</vt:lpstr>
      <vt:lpstr>1-ESP8266 (Node MCU) </vt:lpstr>
      <vt:lpstr>2-L298N Motor Drive Module </vt:lpstr>
      <vt:lpstr>3-Arduino UNO  </vt:lpstr>
      <vt:lpstr>4-Robot Chassis </vt:lpstr>
      <vt:lpstr>5-4 * 5V Geared Motor </vt:lpstr>
      <vt:lpstr>USES OF IOT ENABLED ROBOTIC CAR</vt:lpstr>
      <vt:lpstr>WORKING</vt:lpstr>
      <vt:lpstr>PowerPoint Presentation</vt:lpstr>
      <vt:lpstr>LAYOUT </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ENABLED ROBOTIC CAR</dc:title>
  <dc:creator>satyam singh</dc:creator>
  <cp:lastModifiedBy>satyam singh</cp:lastModifiedBy>
  <cp:revision>7</cp:revision>
  <dcterms:created xsi:type="dcterms:W3CDTF">2020-12-08T05:20:51Z</dcterms:created>
  <dcterms:modified xsi:type="dcterms:W3CDTF">2020-12-08T06:19:55Z</dcterms:modified>
</cp:coreProperties>
</file>