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7"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Clear Sans Regular Bold" panose="020B0604020202020204" charset="0"/>
      <p:regular r:id="rId18"/>
    </p:embeddedFont>
    <p:embeddedFont>
      <p:font typeface="Gadugi" panose="020B0502040204020203" pitchFamily="34" charset="0"/>
      <p:regular r:id="rId19"/>
      <p:bold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p:cViewPr varScale="1">
        <p:scale>
          <a:sx n="31" d="100"/>
          <a:sy n="31" d="100"/>
        </p:scale>
        <p:origin x="856"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ACCENTURE’S DATA ANALYSIS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Social Buzz is a fast-growing technology unicorn that need to adapt quickly to its global scale.</a:t>
            </a:r>
          </a:p>
          <a:p>
            <a:pPr lvl="0"/>
            <a:r>
              <a:rPr lang="en-US" dirty="0"/>
              <a:t>Accenture has begun a 3 months POC focusing on these tasks:</a:t>
            </a:r>
          </a:p>
          <a:p>
            <a:pPr marL="228600" lvl="0" indent="-228600">
              <a:buAutoNum type="arabicPeriod"/>
            </a:pPr>
            <a:r>
              <a:rPr lang="en-US" dirty="0"/>
              <a:t>An adult of Social Buzz’s big data practice.</a:t>
            </a:r>
          </a:p>
          <a:p>
            <a:pPr marL="228600" lvl="0" indent="-228600">
              <a:buAutoNum type="arabicPeriod"/>
            </a:pPr>
            <a:r>
              <a:rPr lang="en-US" dirty="0"/>
              <a:t>Recommendations for a successful IPO.</a:t>
            </a:r>
          </a:p>
          <a:p>
            <a:pPr marL="228600" lvl="0" indent="-228600">
              <a:buAutoNum type="arabicPeriod"/>
            </a:pPr>
            <a:r>
              <a:rPr lang="en-US" dirty="0"/>
              <a:t>Analysis to find Social Buzz’s top 5 most popular categories of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4000" dirty="0"/>
              <a:t>Over 100000 posts per day.</a:t>
            </a:r>
          </a:p>
          <a:p>
            <a:pPr lvl="0"/>
            <a:r>
              <a:rPr lang="en-US" sz="4000" dirty="0"/>
              <a:t>36,500,000 pieces of content per year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4000" dirty="0"/>
              <a:t>Andrew Fleming</a:t>
            </a:r>
          </a:p>
          <a:p>
            <a:pPr lvl="0"/>
            <a:r>
              <a:rPr lang="en-US" sz="4000" dirty="0"/>
              <a:t>Chief Technical Architect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Data Understanding</a:t>
            </a:r>
          </a:p>
          <a:p>
            <a:pPr lvl="0"/>
            <a:r>
              <a:rPr lang="en-US" dirty="0"/>
              <a:t>Data Cleaning</a:t>
            </a:r>
          </a:p>
          <a:p>
            <a:pPr lvl="0"/>
            <a:r>
              <a:rPr lang="en-US" dirty="0"/>
              <a:t>Data Modelling</a:t>
            </a:r>
          </a:p>
          <a:p>
            <a:pPr lvl="0"/>
            <a:r>
              <a:rPr lang="en-US" dirty="0"/>
              <a:t>Data Analysis</a:t>
            </a:r>
          </a:p>
          <a:p>
            <a:pPr lvl="0"/>
            <a:r>
              <a:rPr lang="en-US" dirty="0"/>
              <a:t>Uncover Insights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01.02.2025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041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873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4900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729931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913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3335106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1158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0945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520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5902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815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030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947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50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728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501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879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2/1/2025</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34634130"/>
      </p:ext>
    </p:extLst>
  </p:cSld>
  <p:clrMap bg1="dk1" tx1="lt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02178" y="696145"/>
            <a:ext cx="8553565" cy="8446333"/>
            <a:chOff x="263037" y="-170853"/>
            <a:chExt cx="11404754" cy="11261776"/>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273416" y="-181232"/>
              <a:ext cx="9735955" cy="9756714"/>
            </a:xfrm>
            <a:prstGeom prst="rect">
              <a:avLst/>
            </a:prstGeom>
          </p:spPr>
        </p:pic>
      </p:grpSp>
      <p:sp>
        <p:nvSpPr>
          <p:cNvPr id="30" name="TextBox 29">
            <a:extLst>
              <a:ext uri="{FF2B5EF4-FFF2-40B4-BE49-F238E27FC236}">
                <a16:creationId xmlns:a16="http://schemas.microsoft.com/office/drawing/2014/main" id="{CD3D74DD-5F36-620C-7579-5C46CA7740D2}"/>
              </a:ext>
            </a:extLst>
          </p:cNvPr>
          <p:cNvSpPr txBox="1"/>
          <p:nvPr/>
        </p:nvSpPr>
        <p:spPr>
          <a:xfrm>
            <a:off x="1012856" y="2609628"/>
            <a:ext cx="7617980" cy="3785652"/>
          </a:xfrm>
          <a:prstGeom prst="rect">
            <a:avLst/>
          </a:prstGeom>
          <a:noFill/>
        </p:spPr>
        <p:txBody>
          <a:bodyPr wrap="square">
            <a:spAutoFit/>
          </a:bodyPr>
          <a:lstStyle/>
          <a:p>
            <a:pPr lvl="0" algn="ctr"/>
            <a:r>
              <a:rPr lang="en-US" sz="8000" dirty="0">
                <a:solidFill>
                  <a:schemeClr val="bg1">
                    <a:lumMod val="95000"/>
                  </a:schemeClr>
                </a:solidFill>
              </a:rPr>
              <a:t>ACCENTURE’S </a:t>
            </a:r>
          </a:p>
          <a:p>
            <a:pPr lvl="0" algn="ctr"/>
            <a:r>
              <a:rPr lang="en-US" sz="8000" dirty="0">
                <a:solidFill>
                  <a:schemeClr val="bg1">
                    <a:lumMod val="95000"/>
                  </a:schemeClr>
                </a:solidFill>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948662" y="2688681"/>
            <a:ext cx="4219876" cy="667186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457200" y="571500"/>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C7924A47-FE1E-0104-3580-6B7AFE94CA90}"/>
              </a:ext>
            </a:extLst>
          </p:cNvPr>
          <p:cNvSpPr txBox="1"/>
          <p:nvPr/>
        </p:nvSpPr>
        <p:spPr>
          <a:xfrm>
            <a:off x="10882491" y="571500"/>
            <a:ext cx="7076150" cy="7478970"/>
          </a:xfrm>
          <a:prstGeom prst="rect">
            <a:avLst/>
          </a:prstGeom>
          <a:solidFill>
            <a:schemeClr val="tx2">
              <a:lumMod val="20000"/>
              <a:lumOff val="80000"/>
            </a:schemeClr>
          </a:solidFill>
        </p:spPr>
        <p:txBody>
          <a:bodyPr wrap="square" rtlCol="0">
            <a:spAutoFit/>
          </a:bodyPr>
          <a:lstStyle/>
          <a:p>
            <a:r>
              <a:rPr lang="en-IN" sz="3200" b="1" dirty="0">
                <a:solidFill>
                  <a:schemeClr val="accent6">
                    <a:lumMod val="75000"/>
                  </a:schemeClr>
                </a:solidFill>
                <a:latin typeface="Gadugi" panose="020B0502040204020203" pitchFamily="34" charset="0"/>
                <a:ea typeface="Gadugi" panose="020B0502040204020203" pitchFamily="34" charset="0"/>
              </a:rPr>
              <a:t>“Animals” and “Science” dominate both post counts(1897,1796) and engagement scores(75k,71k) reflecting strong user interest and consistent alignment. Categories like “Food” and “Healthy Eating” show lower engagement. Presenting opportunities for improvement. Focus on maintaining momentum for top-performing categories while enhancing content strategies for underperforming ones to drive overall engagement growth.</a:t>
            </a:r>
          </a:p>
          <a:p>
            <a:endParaRPr lang="en-IN" sz="3200" b="1" dirty="0">
              <a:solidFill>
                <a:schemeClr val="accent6">
                  <a:lumMod val="75000"/>
                </a:schemeClr>
              </a:solidFill>
              <a:latin typeface="Gadugi" panose="020B0502040204020203" pitchFamily="34" charset="0"/>
              <a:ea typeface="Gadugi"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9324"/>
            <a:chOff x="0" y="0"/>
            <a:chExt cx="11564591" cy="507909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80932"/>
            </a:xfrm>
            <a:prstGeom prst="rect">
              <a:avLst/>
            </a:prstGeom>
          </p:spPr>
          <p:txBody>
            <a:bodyPr lIns="0" tIns="0" rIns="0" bIns="0" rtlCol="0" anchor="t">
              <a:spAutoFit/>
            </a:bodyPr>
            <a:lstStyle/>
            <a:p>
              <a:pPr>
                <a:lnSpc>
                  <a:spcPts val="2660"/>
                </a:lnSpc>
              </a:pPr>
              <a:r>
                <a:rPr lang="en-US" sz="2800" spc="-19" dirty="0">
                  <a:solidFill>
                    <a:srgbClr val="000000"/>
                  </a:solidFill>
                  <a:latin typeface="Gadugi" panose="020B0502040204020203" pitchFamily="34" charset="0"/>
                  <a:ea typeface="Gadugi" panose="020B0502040204020203" pitchFamily="34" charset="0"/>
                </a:rPr>
                <a:t>Project recap</a:t>
              </a:r>
            </a:p>
            <a:p>
              <a:pPr>
                <a:lnSpc>
                  <a:spcPts val="2660"/>
                </a:lnSpc>
              </a:pPr>
              <a:r>
                <a:rPr lang="en-US" sz="2800" spc="-19" dirty="0">
                  <a:solidFill>
                    <a:srgbClr val="000000"/>
                  </a:solidFill>
                  <a:latin typeface="Gadugi" panose="020B0502040204020203" pitchFamily="34" charset="0"/>
                  <a:ea typeface="Gadugi" panose="020B0502040204020203" pitchFamily="34" charset="0"/>
                </a:rPr>
                <a:t>Problem</a:t>
              </a:r>
            </a:p>
            <a:p>
              <a:pPr>
                <a:lnSpc>
                  <a:spcPts val="2660"/>
                </a:lnSpc>
              </a:pPr>
              <a:r>
                <a:rPr lang="en-US" sz="2800" spc="-19" dirty="0">
                  <a:solidFill>
                    <a:srgbClr val="000000"/>
                  </a:solidFill>
                  <a:latin typeface="Gadugi" panose="020B0502040204020203" pitchFamily="34" charset="0"/>
                  <a:ea typeface="Gadugi" panose="020B0502040204020203" pitchFamily="34" charset="0"/>
                </a:rPr>
                <a:t>The Analytics team</a:t>
              </a:r>
            </a:p>
            <a:p>
              <a:pPr>
                <a:lnSpc>
                  <a:spcPts val="2660"/>
                </a:lnSpc>
              </a:pPr>
              <a:r>
                <a:rPr lang="en-US" sz="2800" spc="-19" dirty="0">
                  <a:solidFill>
                    <a:srgbClr val="000000"/>
                  </a:solidFill>
                  <a:latin typeface="Gadugi" panose="020B0502040204020203" pitchFamily="34" charset="0"/>
                  <a:ea typeface="Gadugi" panose="020B0502040204020203" pitchFamily="34" charset="0"/>
                </a:rPr>
                <a:t>Process</a:t>
              </a:r>
            </a:p>
            <a:p>
              <a:pPr>
                <a:lnSpc>
                  <a:spcPts val="2660"/>
                </a:lnSpc>
              </a:pPr>
              <a:r>
                <a:rPr lang="en-US" sz="2800" spc="-19" dirty="0">
                  <a:solidFill>
                    <a:srgbClr val="000000"/>
                  </a:solidFill>
                  <a:latin typeface="Gadugi" panose="020B0502040204020203" pitchFamily="34" charset="0"/>
                  <a:ea typeface="Gadugi" panose="020B0502040204020203" pitchFamily="34" charset="0"/>
                </a:rPr>
                <a:t>Insights</a:t>
              </a:r>
            </a:p>
            <a:p>
              <a:pPr>
                <a:lnSpc>
                  <a:spcPts val="2660"/>
                </a:lnSpc>
              </a:pPr>
              <a:r>
                <a:rPr lang="en-US" sz="2800" spc="-19" dirty="0">
                  <a:solidFill>
                    <a:srgbClr val="000000"/>
                  </a:solidFill>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Rectangle: Rounded Corners 34">
            <a:extLst>
              <a:ext uri="{FF2B5EF4-FFF2-40B4-BE49-F238E27FC236}">
                <a16:creationId xmlns:a16="http://schemas.microsoft.com/office/drawing/2014/main" id="{BF4B0BC9-B511-C924-87EA-D74A9DF1DFC8}"/>
              </a:ext>
            </a:extLst>
          </p:cNvPr>
          <p:cNvSpPr/>
          <p:nvPr/>
        </p:nvSpPr>
        <p:spPr>
          <a:xfrm>
            <a:off x="6858000" y="876301"/>
            <a:ext cx="10912887" cy="853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4000" dirty="0">
                <a:latin typeface="Gadugi" panose="020B0502040204020203" pitchFamily="34" charset="0"/>
                <a:ea typeface="Gadugi" panose="020B0502040204020203" pitchFamily="34" charset="0"/>
              </a:rPr>
              <a:t>Social Buzz is a fast-growing technology unicorn that need to adapt quickly to its global scale.</a:t>
            </a:r>
          </a:p>
          <a:p>
            <a:pPr lvl="0"/>
            <a:r>
              <a:rPr lang="en-US" sz="4000" dirty="0">
                <a:latin typeface="Gadugi" panose="020B0502040204020203" pitchFamily="34" charset="0"/>
                <a:ea typeface="Gadugi" panose="020B0502040204020203" pitchFamily="34" charset="0"/>
              </a:rPr>
              <a:t>Accenture has begun a 3 months POC focusing on these tasks:</a:t>
            </a:r>
          </a:p>
          <a:p>
            <a:pPr marL="228600" lvl="0" indent="-228600">
              <a:buAutoNum type="arabicPeriod"/>
            </a:pPr>
            <a:r>
              <a:rPr lang="en-US" sz="4000" dirty="0">
                <a:latin typeface="Gadugi" panose="020B0502040204020203" pitchFamily="34" charset="0"/>
                <a:ea typeface="Gadugi" panose="020B0502040204020203" pitchFamily="34" charset="0"/>
              </a:rPr>
              <a:t>An adult of Social Buzz’s big data practice.</a:t>
            </a:r>
          </a:p>
          <a:p>
            <a:pPr marL="228600" lvl="0" indent="-228600">
              <a:buAutoNum type="arabicPeriod"/>
            </a:pPr>
            <a:r>
              <a:rPr lang="en-US" sz="4000" dirty="0">
                <a:latin typeface="Gadugi" panose="020B0502040204020203" pitchFamily="34" charset="0"/>
                <a:ea typeface="Gadugi" panose="020B0502040204020203" pitchFamily="34" charset="0"/>
              </a:rPr>
              <a:t>Recommendations for a successful IPO.</a:t>
            </a:r>
          </a:p>
          <a:p>
            <a:pPr marL="228600" lvl="0" indent="-228600">
              <a:buAutoNum type="arabicPeriod"/>
            </a:pPr>
            <a:r>
              <a:rPr lang="en-US" sz="4000" dirty="0">
                <a:latin typeface="Gadugi" panose="020B0502040204020203" pitchFamily="34" charset="0"/>
                <a:ea typeface="Gadugi" panose="020B0502040204020203" pitchFamily="34" charset="0"/>
              </a:rPr>
              <a:t>Analysis to find Social Buzz’s top 5 most popular categories of 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2436" y="181760"/>
            <a:ext cx="9964482" cy="10287000"/>
          </a:xfrm>
          <a:prstGeom prst="rect">
            <a:avLst/>
          </a:prstGeom>
          <a:solidFill>
            <a:srgbClr val="A100FF"/>
          </a:solidFill>
          <a:ln>
            <a:solidFill>
              <a:srgbClr val="A100FF"/>
            </a:solidFill>
          </a:ln>
        </p:spPr>
        <p:txBody>
          <a:bodyPr/>
          <a:lstStyle/>
          <a:p>
            <a:pPr lvl="0"/>
            <a:endParaRPr lang="en-US" sz="4800" dirty="0"/>
          </a:p>
          <a:p>
            <a:pPr lvl="0"/>
            <a:endParaRPr lang="en-US" sz="4800" dirty="0"/>
          </a:p>
          <a:p>
            <a:pPr lvl="0"/>
            <a:endParaRPr lang="en-US" sz="4800" dirty="0"/>
          </a:p>
          <a:p>
            <a:pPr lvl="0"/>
            <a:endParaRPr lang="en-US" sz="4800" dirty="0"/>
          </a:p>
          <a:p>
            <a:pPr lvl="0"/>
            <a:endParaRPr lang="en-US" sz="4800" dirty="0"/>
          </a:p>
          <a:p>
            <a:pPr lvl="0"/>
            <a:endParaRPr lang="en-US" sz="4800" dirty="0"/>
          </a:p>
          <a:p>
            <a:pPr lvl="0"/>
            <a:r>
              <a:rPr lang="en-US" sz="4800" dirty="0"/>
              <a:t>                </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9CB1CCA-F79D-8BB8-16CC-6028B1E81339}"/>
              </a:ext>
            </a:extLst>
          </p:cNvPr>
          <p:cNvSpPr txBox="1"/>
          <p:nvPr/>
        </p:nvSpPr>
        <p:spPr>
          <a:xfrm>
            <a:off x="2221363" y="6586650"/>
            <a:ext cx="7555824" cy="3200876"/>
          </a:xfrm>
          <a:prstGeom prst="rect">
            <a:avLst/>
          </a:prstGeom>
          <a:noFill/>
        </p:spPr>
        <p:txBody>
          <a:bodyPr wrap="square" rtlCol="0">
            <a:spAutoFit/>
          </a:bodyPr>
          <a:lstStyle/>
          <a:p>
            <a:pPr lvl="0" algn="ctr"/>
            <a:r>
              <a:rPr lang="en-US" sz="3200" b="1" dirty="0">
                <a:latin typeface="Gadugi" panose="020B0502040204020203" pitchFamily="34" charset="0"/>
                <a:ea typeface="Gadugi" panose="020B0502040204020203" pitchFamily="34" charset="0"/>
              </a:rPr>
              <a:t>Over 100000 posts per day.</a:t>
            </a:r>
          </a:p>
          <a:p>
            <a:pPr lvl="0" algn="ctr"/>
            <a:endParaRPr lang="en-US" sz="3200" b="1" dirty="0">
              <a:latin typeface="Gadugi" panose="020B0502040204020203" pitchFamily="34" charset="0"/>
              <a:ea typeface="Gadugi" panose="020B0502040204020203" pitchFamily="34" charset="0"/>
            </a:endParaRPr>
          </a:p>
          <a:p>
            <a:pPr lvl="0" algn="ctr"/>
            <a:r>
              <a:rPr lang="en-US" sz="3200" b="1" dirty="0">
                <a:latin typeface="Gadugi" panose="020B0502040204020203" pitchFamily="34" charset="0"/>
                <a:ea typeface="Gadugi" panose="020B0502040204020203" pitchFamily="34" charset="0"/>
              </a:rPr>
              <a:t>36,500,000 pieces of contents </a:t>
            </a:r>
          </a:p>
          <a:p>
            <a:pPr lvl="0" algn="ctr"/>
            <a:r>
              <a:rPr lang="en-US" sz="3200" b="1" dirty="0">
                <a:latin typeface="Gadugi" panose="020B0502040204020203" pitchFamily="34" charset="0"/>
                <a:ea typeface="Gadugi" panose="020B0502040204020203" pitchFamily="34" charset="0"/>
              </a:rPr>
              <a:t>per year!</a:t>
            </a:r>
          </a:p>
          <a:p>
            <a:pPr lvl="0"/>
            <a:endParaRPr lang="en-US" sz="1800" dirty="0">
              <a:latin typeface="Gadugi" panose="020B0502040204020203" pitchFamily="34" charset="0"/>
              <a:ea typeface="Gadugi" panose="020B0502040204020203" pitchFamily="34" charset="0"/>
            </a:endParaRPr>
          </a:p>
          <a:p>
            <a:pPr lvl="0"/>
            <a:r>
              <a:rPr lang="en-US" sz="2800" b="1" dirty="0">
                <a:latin typeface="Gadugi" panose="020B0502040204020203" pitchFamily="34" charset="0"/>
                <a:ea typeface="Gadugi" panose="020B0502040204020203" pitchFamily="34" charset="0"/>
              </a:rPr>
              <a:t>But how  to capitalize on it when there is so much?</a:t>
            </a:r>
            <a:endParaRPr lang="en-IN" sz="2800" b="1" dirty="0">
              <a:latin typeface="Gadugi" panose="020B0502040204020203" pitchFamily="34" charset="0"/>
              <a:ea typeface="Gadug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815A80CE-EA5F-D0E0-D03B-BEAAB0D0FF93}"/>
              </a:ext>
            </a:extLst>
          </p:cNvPr>
          <p:cNvSpPr txBox="1"/>
          <p:nvPr/>
        </p:nvSpPr>
        <p:spPr>
          <a:xfrm>
            <a:off x="13981007" y="1270731"/>
            <a:ext cx="3800270" cy="1200329"/>
          </a:xfrm>
          <a:prstGeom prst="rect">
            <a:avLst/>
          </a:prstGeom>
          <a:noFill/>
        </p:spPr>
        <p:txBody>
          <a:bodyPr wrap="square">
            <a:spAutoFit/>
          </a:bodyPr>
          <a:lstStyle/>
          <a:p>
            <a:pPr lvl="0"/>
            <a:r>
              <a:rPr lang="en-US" sz="4000" dirty="0">
                <a:solidFill>
                  <a:schemeClr val="bg1"/>
                </a:solidFill>
                <a:latin typeface="Gadugi" panose="020B0502040204020203" pitchFamily="34" charset="0"/>
                <a:ea typeface="Gadugi" panose="020B0502040204020203" pitchFamily="34" charset="0"/>
              </a:rPr>
              <a:t>Satyam Kumar</a:t>
            </a:r>
          </a:p>
          <a:p>
            <a:pPr lvl="0"/>
            <a:r>
              <a:rPr lang="en-US" sz="3200" dirty="0">
                <a:solidFill>
                  <a:schemeClr val="bg1"/>
                </a:solidFill>
                <a:latin typeface="Gadugi" panose="020B0502040204020203" pitchFamily="34" charset="0"/>
                <a:ea typeface="Gadugi" panose="020B0502040204020203" pitchFamily="34" charset="0"/>
              </a:rPr>
              <a:t>Data Analyst</a:t>
            </a:r>
          </a:p>
        </p:txBody>
      </p:sp>
      <p:sp>
        <p:nvSpPr>
          <p:cNvPr id="35" name="TextBox 34">
            <a:extLst>
              <a:ext uri="{FF2B5EF4-FFF2-40B4-BE49-F238E27FC236}">
                <a16:creationId xmlns:a16="http://schemas.microsoft.com/office/drawing/2014/main" id="{0682B5BF-C80F-319A-FA95-188D155EA6CF}"/>
              </a:ext>
            </a:extLst>
          </p:cNvPr>
          <p:cNvSpPr txBox="1"/>
          <p:nvPr/>
        </p:nvSpPr>
        <p:spPr>
          <a:xfrm>
            <a:off x="14008716" y="4019765"/>
            <a:ext cx="4002193" cy="1815882"/>
          </a:xfrm>
          <a:prstGeom prst="rect">
            <a:avLst/>
          </a:prstGeom>
          <a:noFill/>
        </p:spPr>
        <p:txBody>
          <a:bodyPr wrap="square">
            <a:spAutoFit/>
          </a:bodyPr>
          <a:lstStyle/>
          <a:p>
            <a:pPr lvl="0"/>
            <a:r>
              <a:rPr lang="en-US" sz="4000" dirty="0">
                <a:solidFill>
                  <a:schemeClr val="bg1"/>
                </a:solidFill>
                <a:latin typeface="Gadugi" panose="020B0502040204020203" pitchFamily="34" charset="0"/>
                <a:ea typeface="Gadugi" panose="020B0502040204020203" pitchFamily="34" charset="0"/>
              </a:rPr>
              <a:t>Marcus </a:t>
            </a:r>
            <a:r>
              <a:rPr lang="en-US" sz="4000" dirty="0" err="1">
                <a:solidFill>
                  <a:schemeClr val="bg1"/>
                </a:solidFill>
                <a:latin typeface="Gadugi" panose="020B0502040204020203" pitchFamily="34" charset="0"/>
                <a:ea typeface="Gadugi" panose="020B0502040204020203" pitchFamily="34" charset="0"/>
              </a:rPr>
              <a:t>Rompton</a:t>
            </a:r>
            <a:endParaRPr lang="en-US" sz="4000" dirty="0">
              <a:solidFill>
                <a:schemeClr val="bg1"/>
              </a:solidFill>
              <a:latin typeface="Gadugi" panose="020B0502040204020203" pitchFamily="34" charset="0"/>
              <a:ea typeface="Gadugi" panose="020B0502040204020203" pitchFamily="34" charset="0"/>
            </a:endParaRPr>
          </a:p>
          <a:p>
            <a:pPr lvl="0"/>
            <a:r>
              <a:rPr lang="en-US" sz="3200" dirty="0">
                <a:solidFill>
                  <a:schemeClr val="bg1"/>
                </a:solidFill>
                <a:latin typeface="Gadugi" panose="020B0502040204020203" pitchFamily="34" charset="0"/>
                <a:ea typeface="Gadugi" panose="020B0502040204020203" pitchFamily="34" charset="0"/>
              </a:rPr>
              <a:t>Senior Principal</a:t>
            </a:r>
          </a:p>
        </p:txBody>
      </p:sp>
      <p:sp>
        <p:nvSpPr>
          <p:cNvPr id="37" name="TextBox 36">
            <a:extLst>
              <a:ext uri="{FF2B5EF4-FFF2-40B4-BE49-F238E27FC236}">
                <a16:creationId xmlns:a16="http://schemas.microsoft.com/office/drawing/2014/main" id="{5A98EA70-A805-937F-C6A3-1267405B98A7}"/>
              </a:ext>
            </a:extLst>
          </p:cNvPr>
          <p:cNvSpPr txBox="1"/>
          <p:nvPr/>
        </p:nvSpPr>
        <p:spPr>
          <a:xfrm>
            <a:off x="13948884" y="7355273"/>
            <a:ext cx="4034316" cy="2308324"/>
          </a:xfrm>
          <a:prstGeom prst="rect">
            <a:avLst/>
          </a:prstGeom>
          <a:noFill/>
        </p:spPr>
        <p:txBody>
          <a:bodyPr wrap="square">
            <a:spAutoFit/>
          </a:bodyPr>
          <a:lstStyle/>
          <a:p>
            <a:pPr lvl="0"/>
            <a:r>
              <a:rPr lang="en-US" sz="4000" dirty="0">
                <a:solidFill>
                  <a:schemeClr val="bg1"/>
                </a:solidFill>
              </a:rPr>
              <a:t>Andrew Fleming</a:t>
            </a:r>
          </a:p>
          <a:p>
            <a:pPr lvl="0"/>
            <a:r>
              <a:rPr lang="en-US" sz="3200" dirty="0">
                <a:solidFill>
                  <a:schemeClr val="bg1"/>
                </a:solidFill>
              </a:rPr>
              <a:t>Chief Technical Architect</a:t>
            </a:r>
          </a:p>
        </p:txBody>
      </p:sp>
      <p:pic>
        <p:nvPicPr>
          <p:cNvPr id="34" name="Picture 33">
            <a:extLst>
              <a:ext uri="{FF2B5EF4-FFF2-40B4-BE49-F238E27FC236}">
                <a16:creationId xmlns:a16="http://schemas.microsoft.com/office/drawing/2014/main" id="{FB91FCC8-75DD-170C-D00B-64E23247AA8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996341" y="1414227"/>
            <a:ext cx="1660506" cy="1660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37786" y="4210525"/>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Rounded Corners 38">
            <a:extLst>
              <a:ext uri="{FF2B5EF4-FFF2-40B4-BE49-F238E27FC236}">
                <a16:creationId xmlns:a16="http://schemas.microsoft.com/office/drawing/2014/main" id="{E59CA800-5A8B-B145-5679-BBC1FF1F08FE}"/>
              </a:ext>
            </a:extLst>
          </p:cNvPr>
          <p:cNvSpPr/>
          <p:nvPr/>
        </p:nvSpPr>
        <p:spPr>
          <a:xfrm>
            <a:off x="11506200" y="2809140"/>
            <a:ext cx="6336504" cy="35641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0"/>
            <a:r>
              <a:rPr lang="en-US" sz="3600" dirty="0">
                <a:latin typeface="Gadugi" panose="020B0502040204020203" pitchFamily="34" charset="0"/>
                <a:ea typeface="Gadugi" panose="020B0502040204020203" pitchFamily="34" charset="0"/>
              </a:rPr>
              <a:t>Outline the key steps you took as a data analyst.</a:t>
            </a:r>
          </a:p>
          <a:p>
            <a:pPr lvl="0"/>
            <a:r>
              <a:rPr lang="en-US" sz="3600" dirty="0">
                <a:latin typeface="Gadugi" panose="020B0502040204020203" pitchFamily="34" charset="0"/>
                <a:ea typeface="Gadugi" panose="020B0502040204020203" pitchFamily="34" charset="0"/>
              </a:rPr>
              <a:t>Keep your slide clean, you can talk to each point as you present</a:t>
            </a:r>
            <a:r>
              <a:rPr lang="en-US" dirty="0">
                <a:latin typeface="Gadugi" panose="020B0502040204020203" pitchFamily="34" charset="0"/>
                <a:ea typeface="Gadugi" panose="020B0502040204020203" pitchFamily="34" charset="0"/>
              </a:rPr>
              <a:t>. </a:t>
            </a:r>
          </a:p>
        </p:txBody>
      </p:sp>
      <p:sp>
        <p:nvSpPr>
          <p:cNvPr id="41" name="TextBox 40">
            <a:extLst>
              <a:ext uri="{FF2B5EF4-FFF2-40B4-BE49-F238E27FC236}">
                <a16:creationId xmlns:a16="http://schemas.microsoft.com/office/drawing/2014/main" id="{9AE69190-87C0-C626-DD1A-24FBA5E08C9D}"/>
              </a:ext>
            </a:extLst>
          </p:cNvPr>
          <p:cNvSpPr txBox="1"/>
          <p:nvPr/>
        </p:nvSpPr>
        <p:spPr>
          <a:xfrm>
            <a:off x="3797750" y="1323634"/>
            <a:ext cx="9144000" cy="769441"/>
          </a:xfrm>
          <a:prstGeom prst="rect">
            <a:avLst/>
          </a:prstGeom>
          <a:noFill/>
        </p:spPr>
        <p:txBody>
          <a:bodyPr wrap="square">
            <a:spAutoFit/>
          </a:bodyPr>
          <a:lstStyle/>
          <a:p>
            <a:pPr lvl="0"/>
            <a:r>
              <a:rPr lang="en-US" sz="4400" dirty="0">
                <a:solidFill>
                  <a:schemeClr val="bg1"/>
                </a:solidFill>
              </a:rPr>
              <a:t>Data Understanding</a:t>
            </a:r>
          </a:p>
        </p:txBody>
      </p:sp>
      <p:sp>
        <p:nvSpPr>
          <p:cNvPr id="43" name="TextBox 42">
            <a:extLst>
              <a:ext uri="{FF2B5EF4-FFF2-40B4-BE49-F238E27FC236}">
                <a16:creationId xmlns:a16="http://schemas.microsoft.com/office/drawing/2014/main" id="{5A9A9C03-717A-ED3E-353C-2DAB6649EDE1}"/>
              </a:ext>
            </a:extLst>
          </p:cNvPr>
          <p:cNvSpPr txBox="1"/>
          <p:nvPr/>
        </p:nvSpPr>
        <p:spPr>
          <a:xfrm>
            <a:off x="5613717" y="2739291"/>
            <a:ext cx="9144000" cy="769441"/>
          </a:xfrm>
          <a:prstGeom prst="rect">
            <a:avLst/>
          </a:prstGeom>
          <a:noFill/>
        </p:spPr>
        <p:txBody>
          <a:bodyPr wrap="square">
            <a:spAutoFit/>
          </a:bodyPr>
          <a:lstStyle/>
          <a:p>
            <a:pPr lvl="0"/>
            <a:r>
              <a:rPr lang="en-US" sz="4400" dirty="0">
                <a:solidFill>
                  <a:schemeClr val="bg1"/>
                </a:solidFill>
              </a:rPr>
              <a:t>Data Cleaning</a:t>
            </a:r>
          </a:p>
        </p:txBody>
      </p:sp>
      <p:sp>
        <p:nvSpPr>
          <p:cNvPr id="45" name="TextBox 44">
            <a:extLst>
              <a:ext uri="{FF2B5EF4-FFF2-40B4-BE49-F238E27FC236}">
                <a16:creationId xmlns:a16="http://schemas.microsoft.com/office/drawing/2014/main" id="{ED3C2DA6-2F6D-7E54-59B8-57D8B125E9C0}"/>
              </a:ext>
            </a:extLst>
          </p:cNvPr>
          <p:cNvSpPr txBox="1"/>
          <p:nvPr/>
        </p:nvSpPr>
        <p:spPr>
          <a:xfrm>
            <a:off x="7469080" y="4629799"/>
            <a:ext cx="9144000" cy="707886"/>
          </a:xfrm>
          <a:prstGeom prst="rect">
            <a:avLst/>
          </a:prstGeom>
          <a:noFill/>
        </p:spPr>
        <p:txBody>
          <a:bodyPr wrap="square">
            <a:spAutoFit/>
          </a:bodyPr>
          <a:lstStyle/>
          <a:p>
            <a:pPr lvl="0"/>
            <a:r>
              <a:rPr lang="en-US" sz="4000" dirty="0">
                <a:solidFill>
                  <a:schemeClr val="bg1"/>
                </a:solidFill>
              </a:rPr>
              <a:t>Data Modelling</a:t>
            </a:r>
          </a:p>
        </p:txBody>
      </p:sp>
      <p:sp>
        <p:nvSpPr>
          <p:cNvPr id="47" name="TextBox 46">
            <a:extLst>
              <a:ext uri="{FF2B5EF4-FFF2-40B4-BE49-F238E27FC236}">
                <a16:creationId xmlns:a16="http://schemas.microsoft.com/office/drawing/2014/main" id="{26CD5C09-330C-703B-194C-288963E0B5B0}"/>
              </a:ext>
            </a:extLst>
          </p:cNvPr>
          <p:cNvSpPr txBox="1"/>
          <p:nvPr/>
        </p:nvSpPr>
        <p:spPr>
          <a:xfrm>
            <a:off x="9448313" y="6330792"/>
            <a:ext cx="3208879" cy="707886"/>
          </a:xfrm>
          <a:prstGeom prst="rect">
            <a:avLst/>
          </a:prstGeom>
          <a:noFill/>
        </p:spPr>
        <p:txBody>
          <a:bodyPr wrap="square">
            <a:spAutoFit/>
          </a:bodyPr>
          <a:lstStyle/>
          <a:p>
            <a:pPr lvl="0"/>
            <a:r>
              <a:rPr lang="en-US" sz="4000" dirty="0">
                <a:solidFill>
                  <a:schemeClr val="bg1"/>
                </a:solidFill>
              </a:rPr>
              <a:t>Data Analysis</a:t>
            </a:r>
          </a:p>
        </p:txBody>
      </p:sp>
      <p:sp>
        <p:nvSpPr>
          <p:cNvPr id="49" name="TextBox 48">
            <a:extLst>
              <a:ext uri="{FF2B5EF4-FFF2-40B4-BE49-F238E27FC236}">
                <a16:creationId xmlns:a16="http://schemas.microsoft.com/office/drawing/2014/main" id="{F263C060-2CA3-BC1A-0B95-D4DAF6C38C31}"/>
              </a:ext>
            </a:extLst>
          </p:cNvPr>
          <p:cNvSpPr txBox="1"/>
          <p:nvPr/>
        </p:nvSpPr>
        <p:spPr>
          <a:xfrm>
            <a:off x="11180899" y="8031785"/>
            <a:ext cx="9144000" cy="707886"/>
          </a:xfrm>
          <a:prstGeom prst="rect">
            <a:avLst/>
          </a:prstGeom>
          <a:noFill/>
        </p:spPr>
        <p:txBody>
          <a:bodyPr wrap="square">
            <a:spAutoFit/>
          </a:bodyPr>
          <a:lstStyle/>
          <a:p>
            <a:pPr lvl="0"/>
            <a:r>
              <a:rPr lang="en-US" sz="40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D8AA65DA-20D9-FCF9-7FEC-D0C3E2B518A9}"/>
              </a:ext>
            </a:extLst>
          </p:cNvPr>
          <p:cNvSpPr txBox="1"/>
          <p:nvPr/>
        </p:nvSpPr>
        <p:spPr>
          <a:xfrm>
            <a:off x="1559758" y="3572819"/>
            <a:ext cx="3985645" cy="2554545"/>
          </a:xfrm>
          <a:prstGeom prst="rect">
            <a:avLst/>
          </a:prstGeom>
          <a:noFill/>
        </p:spPr>
        <p:txBody>
          <a:bodyPr wrap="square" rtlCol="0">
            <a:spAutoFit/>
          </a:bodyPr>
          <a:lstStyle/>
          <a:p>
            <a:pPr algn="ctr"/>
            <a:r>
              <a:rPr lang="en-US" sz="4400" b="1" dirty="0">
                <a:solidFill>
                  <a:srgbClr val="002060"/>
                </a:solidFill>
                <a:latin typeface="Arial" panose="020B0604020202020204" pitchFamily="34" charset="0"/>
                <a:cs typeface="Arial" panose="020B0604020202020204" pitchFamily="34" charset="0"/>
              </a:rPr>
              <a:t>16</a:t>
            </a:r>
          </a:p>
          <a:p>
            <a:pPr algn="ctr"/>
            <a:endParaRPr lang="en-US" sz="4400" b="1" dirty="0">
              <a:solidFill>
                <a:srgbClr val="002060"/>
              </a:solidFill>
              <a:latin typeface="Arial" panose="020B0604020202020204" pitchFamily="34" charset="0"/>
              <a:cs typeface="Arial" panose="020B0604020202020204" pitchFamily="34" charset="0"/>
            </a:endParaRPr>
          </a:p>
          <a:p>
            <a:pPr algn="ctr"/>
            <a:r>
              <a:rPr lang="en-IN" sz="3600" dirty="0">
                <a:latin typeface="Arial" panose="020B0604020202020204" pitchFamily="34" charset="0"/>
                <a:cs typeface="Arial" panose="020B0604020202020204" pitchFamily="34" charset="0"/>
              </a:rPr>
              <a:t>Total Number of Categories</a:t>
            </a:r>
            <a:endParaRPr lang="en-US" sz="3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9F99A2-CE11-B68C-5B05-294A5382D082}"/>
              </a:ext>
            </a:extLst>
          </p:cNvPr>
          <p:cNvSpPr txBox="1"/>
          <p:nvPr/>
        </p:nvSpPr>
        <p:spPr>
          <a:xfrm>
            <a:off x="6629854" y="3679542"/>
            <a:ext cx="4308310" cy="2554545"/>
          </a:xfrm>
          <a:prstGeom prst="rect">
            <a:avLst/>
          </a:prstGeom>
          <a:noFill/>
        </p:spPr>
        <p:txBody>
          <a:bodyPr wrap="square" rtlCol="0">
            <a:spAutoFit/>
          </a:bodyPr>
          <a:lstStyle/>
          <a:p>
            <a:pPr algn="ctr"/>
            <a:r>
              <a:rPr lang="en-US" sz="4400" b="1" dirty="0">
                <a:solidFill>
                  <a:srgbClr val="002060"/>
                </a:solidFill>
                <a:latin typeface="Arial" panose="020B0604020202020204" pitchFamily="34" charset="0"/>
                <a:cs typeface="Arial" panose="020B0604020202020204" pitchFamily="34" charset="0"/>
              </a:rPr>
              <a:t>1328</a:t>
            </a:r>
          </a:p>
          <a:p>
            <a:pPr algn="ctr"/>
            <a:endParaRPr lang="en-US" sz="4400" b="1" dirty="0">
              <a:solidFill>
                <a:srgbClr val="002060"/>
              </a:solidFill>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Least reaction for the Veganism post</a:t>
            </a:r>
          </a:p>
        </p:txBody>
      </p:sp>
      <p:sp>
        <p:nvSpPr>
          <p:cNvPr id="16" name="TextBox 15">
            <a:extLst>
              <a:ext uri="{FF2B5EF4-FFF2-40B4-BE49-F238E27FC236}">
                <a16:creationId xmlns:a16="http://schemas.microsoft.com/office/drawing/2014/main" id="{23135C1C-EAFB-4F0F-6D05-78519057ECAE}"/>
              </a:ext>
            </a:extLst>
          </p:cNvPr>
          <p:cNvSpPr txBox="1"/>
          <p:nvPr/>
        </p:nvSpPr>
        <p:spPr>
          <a:xfrm>
            <a:off x="11658145" y="3679542"/>
            <a:ext cx="4724400" cy="2554545"/>
          </a:xfrm>
          <a:prstGeom prst="rect">
            <a:avLst/>
          </a:prstGeom>
          <a:noFill/>
        </p:spPr>
        <p:txBody>
          <a:bodyPr wrap="square" rtlCol="0">
            <a:spAutoFit/>
          </a:bodyPr>
          <a:lstStyle/>
          <a:p>
            <a:pPr algn="ctr"/>
            <a:r>
              <a:rPr lang="en-US" sz="4400" b="1" dirty="0">
                <a:solidFill>
                  <a:srgbClr val="002060"/>
                </a:solidFill>
                <a:latin typeface="Arial" panose="020B0604020202020204" pitchFamily="34" charset="0"/>
                <a:cs typeface="Arial" panose="020B0604020202020204" pitchFamily="34" charset="0"/>
              </a:rPr>
              <a:t>MAY</a:t>
            </a:r>
          </a:p>
          <a:p>
            <a:pPr algn="ctr"/>
            <a:endParaRPr lang="en-US" sz="4400" b="1" dirty="0">
              <a:solidFill>
                <a:srgbClr val="002060"/>
              </a:solidFill>
              <a:latin typeface="Arial" panose="020B0604020202020204" pitchFamily="34" charset="0"/>
              <a:cs typeface="Arial" panose="020B0604020202020204" pitchFamily="34" charset="0"/>
            </a:endParaRPr>
          </a:p>
          <a:p>
            <a:pPr algn="ctr"/>
            <a:r>
              <a:rPr lang="en-US" sz="3600" dirty="0">
                <a:latin typeface="Arial" panose="020B0604020202020204" pitchFamily="34" charset="0"/>
                <a:cs typeface="Arial" panose="020B0604020202020204" pitchFamily="34" charset="0"/>
              </a:rPr>
              <a:t>Most Post in the Month</a:t>
            </a:r>
            <a:endParaRPr lang="en-IN" sz="3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7255" y="185097"/>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4E18F276-9F2E-D207-4166-3A6225BA65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996" y="876300"/>
            <a:ext cx="12218931" cy="8031479"/>
          </a:xfrm>
          <a:prstGeom prst="rect">
            <a:avLst/>
          </a:prstGeom>
        </p:spPr>
      </p:pic>
      <p:sp>
        <p:nvSpPr>
          <p:cNvPr id="31" name="TextBox 30">
            <a:extLst>
              <a:ext uri="{FF2B5EF4-FFF2-40B4-BE49-F238E27FC236}">
                <a16:creationId xmlns:a16="http://schemas.microsoft.com/office/drawing/2014/main" id="{3E00BDF4-48E7-EF69-2677-4ACFBF32A55B}"/>
              </a:ext>
            </a:extLst>
          </p:cNvPr>
          <p:cNvSpPr txBox="1"/>
          <p:nvPr/>
        </p:nvSpPr>
        <p:spPr>
          <a:xfrm>
            <a:off x="13100280" y="2727454"/>
            <a:ext cx="5028290" cy="5878532"/>
          </a:xfrm>
          <a:prstGeom prst="rect">
            <a:avLst/>
          </a:prstGeom>
          <a:solidFill>
            <a:schemeClr val="tx2">
              <a:lumMod val="20000"/>
              <a:lumOff val="80000"/>
            </a:schemeClr>
          </a:solidFill>
        </p:spPr>
        <p:txBody>
          <a:bodyPr wrap="square" rtlCol="0">
            <a:spAutoFit/>
          </a:bodyPr>
          <a:lstStyle/>
          <a:p>
            <a:r>
              <a:rPr lang="en-IN" sz="3200" b="1" dirty="0">
                <a:solidFill>
                  <a:schemeClr val="accent6">
                    <a:lumMod val="75000"/>
                  </a:schemeClr>
                </a:solidFill>
                <a:latin typeface="Gadugi" panose="020B0502040204020203" pitchFamily="34" charset="0"/>
                <a:ea typeface="Gadugi" panose="020B0502040204020203" pitchFamily="34" charset="0"/>
              </a:rPr>
              <a:t>Bar chart is used to get the visuals clearly so that we can see the data for all these 5 categories.</a:t>
            </a:r>
          </a:p>
          <a:p>
            <a:r>
              <a:rPr lang="en-IN" sz="3200" b="1" dirty="0">
                <a:solidFill>
                  <a:schemeClr val="accent6">
                    <a:lumMod val="75000"/>
                  </a:schemeClr>
                </a:solidFill>
                <a:latin typeface="Gadugi" panose="020B0502040204020203" pitchFamily="34" charset="0"/>
                <a:ea typeface="Gadugi" panose="020B0502040204020203" pitchFamily="34" charset="0"/>
              </a:rPr>
              <a:t>In the top 5 categories, Animals is placed at top with around 75K scores where Science is placed at 2</a:t>
            </a:r>
            <a:r>
              <a:rPr lang="en-IN" sz="3200" b="1" baseline="30000" dirty="0">
                <a:solidFill>
                  <a:schemeClr val="accent6">
                    <a:lumMod val="75000"/>
                  </a:schemeClr>
                </a:solidFill>
                <a:latin typeface="Gadugi" panose="020B0502040204020203" pitchFamily="34" charset="0"/>
                <a:ea typeface="Gadugi" panose="020B0502040204020203" pitchFamily="34" charset="0"/>
              </a:rPr>
              <a:t>nd</a:t>
            </a:r>
            <a:r>
              <a:rPr lang="en-IN" sz="3200" b="1" dirty="0">
                <a:solidFill>
                  <a:schemeClr val="accent6">
                    <a:lumMod val="75000"/>
                  </a:schemeClr>
                </a:solidFill>
                <a:latin typeface="Gadugi" panose="020B0502040204020203" pitchFamily="34" charset="0"/>
                <a:ea typeface="Gadugi" panose="020B0502040204020203" pitchFamily="34" charset="0"/>
              </a:rPr>
              <a:t> position with 71K scores.</a:t>
            </a:r>
          </a:p>
          <a:p>
            <a:endParaRPr lang="en-IN" sz="2800" b="1" dirty="0">
              <a:solidFill>
                <a:schemeClr val="accent6">
                  <a:lumMod val="75000"/>
                </a:schemeClr>
              </a:solidFill>
            </a:endParaRPr>
          </a:p>
          <a:p>
            <a:endParaRPr lang="en-IN" sz="2800" b="1" dirty="0">
              <a:solidFill>
                <a:schemeClr val="accent6">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14468385-3C5F-0E7D-EF02-55DB97B459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591" y="1279643"/>
            <a:ext cx="11521809" cy="6820054"/>
          </a:xfrm>
          <a:prstGeom prst="rect">
            <a:avLst/>
          </a:prstGeom>
        </p:spPr>
      </p:pic>
      <p:sp>
        <p:nvSpPr>
          <p:cNvPr id="29" name="TextBox 28">
            <a:extLst>
              <a:ext uri="{FF2B5EF4-FFF2-40B4-BE49-F238E27FC236}">
                <a16:creationId xmlns:a16="http://schemas.microsoft.com/office/drawing/2014/main" id="{73839C22-36E9-28D3-EC71-B8552CB13576}"/>
              </a:ext>
            </a:extLst>
          </p:cNvPr>
          <p:cNvSpPr txBox="1"/>
          <p:nvPr/>
        </p:nvSpPr>
        <p:spPr>
          <a:xfrm>
            <a:off x="12344400" y="1383832"/>
            <a:ext cx="5181600" cy="6555641"/>
          </a:xfrm>
          <a:prstGeom prst="rect">
            <a:avLst/>
          </a:prstGeom>
          <a:solidFill>
            <a:schemeClr val="tx2">
              <a:lumMod val="20000"/>
              <a:lumOff val="80000"/>
            </a:schemeClr>
          </a:solidFill>
        </p:spPr>
        <p:txBody>
          <a:bodyPr wrap="square" rtlCol="0">
            <a:spAutoFit/>
          </a:bodyPr>
          <a:lstStyle/>
          <a:p>
            <a:r>
              <a:rPr lang="en-IN" sz="3200" b="1" dirty="0">
                <a:solidFill>
                  <a:schemeClr val="accent6">
                    <a:lumMod val="75000"/>
                  </a:schemeClr>
                </a:solidFill>
                <a:latin typeface="Gadugi" panose="020B0502040204020203" pitchFamily="34" charset="0"/>
                <a:ea typeface="Gadugi" panose="020B0502040204020203" pitchFamily="34" charset="0"/>
              </a:rPr>
              <a:t>Here, we have to classify the total post based on the top  5 categories, so we have used the pie chart. </a:t>
            </a:r>
          </a:p>
          <a:p>
            <a:r>
              <a:rPr lang="en-IN" sz="3200" b="1" dirty="0">
                <a:solidFill>
                  <a:schemeClr val="accent6">
                    <a:lumMod val="75000"/>
                  </a:schemeClr>
                </a:solidFill>
                <a:latin typeface="Gadugi" panose="020B0502040204020203" pitchFamily="34" charset="0"/>
                <a:ea typeface="Gadugi" panose="020B0502040204020203" pitchFamily="34" charset="0"/>
              </a:rPr>
              <a:t>From the visual, we can say that Animals category has the most post with different content types, while there was a single post difference between Food and Technology.</a:t>
            </a:r>
          </a:p>
          <a:p>
            <a:endParaRPr lang="en-IN" dirty="0"/>
          </a:p>
          <a:p>
            <a:endParaRPr lang="en-IN"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263</TotalTime>
  <Words>465</Words>
  <Application>Microsoft Office PowerPoint</Application>
  <PresentationFormat>Custom</PresentationFormat>
  <Paragraphs>104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Gadugi</vt:lpstr>
      <vt:lpstr>Wingdings 3</vt:lpstr>
      <vt:lpstr>Calibri</vt:lpstr>
      <vt:lpstr>Century Gothic</vt:lpstr>
      <vt:lpstr>Clear Sans Regular Bold</vt:lpstr>
      <vt:lpstr>Graphik Regular</vt:lpstr>
      <vt:lpstr>Arial</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Satyam Kumar</cp:lastModifiedBy>
  <cp:revision>12</cp:revision>
  <dcterms:created xsi:type="dcterms:W3CDTF">2006-08-16T00:00:00Z</dcterms:created>
  <dcterms:modified xsi:type="dcterms:W3CDTF">2025-02-01T05:39:15Z</dcterms:modified>
  <dc:identifier>DAEhDyfaYKE</dc:identifier>
</cp:coreProperties>
</file>