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4" r:id="rId1"/>
  </p:sldMasterIdLst>
  <p:notesMasterIdLst>
    <p:notesMasterId r:id="rId17"/>
  </p:notesMasterIdLst>
  <p:sldIdLst>
    <p:sldId id="278" r:id="rId2"/>
    <p:sldId id="279" r:id="rId3"/>
    <p:sldId id="280" r:id="rId4"/>
    <p:sldId id="301" r:id="rId5"/>
    <p:sldId id="283" r:id="rId6"/>
    <p:sldId id="284" r:id="rId7"/>
    <p:sldId id="294" r:id="rId8"/>
    <p:sldId id="302" r:id="rId9"/>
    <p:sldId id="303" r:id="rId10"/>
    <p:sldId id="304" r:id="rId11"/>
    <p:sldId id="285" r:id="rId12"/>
    <p:sldId id="305" r:id="rId13"/>
    <p:sldId id="288" r:id="rId14"/>
    <p:sldId id="292"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9" autoAdjust="0"/>
  </p:normalViewPr>
  <p:slideViewPr>
    <p:cSldViewPr snapToGrid="0" snapToObjects="1">
      <p:cViewPr varScale="1">
        <p:scale>
          <a:sx n="80" d="100"/>
          <a:sy n="80" d="100"/>
        </p:scale>
        <p:origin x="782" y="8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i="0" dirty="0">
                <a:solidFill>
                  <a:schemeClr val="accent6">
                    <a:lumMod val="60000"/>
                    <a:lumOff val="40000"/>
                  </a:schemeClr>
                </a:solidFill>
                <a:effectLst/>
                <a:latin typeface="Söhne"/>
              </a:rPr>
              <a:t>PROJECT - Smart Parking for a Smart City</a:t>
            </a:r>
            <a:endParaRPr lang="en-US" dirty="0"/>
          </a:p>
        </p:txBody>
      </p:sp>
    </p:spTree>
    <p:extLst>
      <p:ext uri="{BB962C8B-B14F-4D97-AF65-F5344CB8AC3E}">
        <p14:creationId xmlns:p14="http://schemas.microsoft.com/office/powerpoint/2010/main" val="2046166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lgn="l"/>
            <a:r>
              <a:rPr lang="en-US" sz="800" b="1" i="0" u="sng" dirty="0">
                <a:solidFill>
                  <a:schemeClr val="accent6">
                    <a:lumMod val="50000"/>
                  </a:schemeClr>
                </a:solidFill>
                <a:effectLst/>
              </a:rPr>
              <a:t>The reasons for this recommendation are as follows:</a:t>
            </a:r>
          </a:p>
          <a:p>
            <a:pPr algn="l"/>
            <a:endParaRPr lang="en-US" sz="800" dirty="0">
              <a:solidFill>
                <a:schemeClr val="accent6">
                  <a:lumMod val="50000"/>
                </a:schemeClr>
              </a:solidFill>
            </a:endParaRPr>
          </a:p>
          <a:p>
            <a:pPr marL="342900" indent="-342900" algn="l">
              <a:buFont typeface="Arial" panose="020B0604020202020204" pitchFamily="34" charset="0"/>
              <a:buChar char="•"/>
            </a:pPr>
            <a:endParaRPr lang="en-US" sz="800" b="0" i="0" dirty="0">
              <a:solidFill>
                <a:schemeClr val="accent6">
                  <a:lumMod val="50000"/>
                </a:schemeClr>
              </a:solidFill>
              <a:effectLst/>
            </a:endParaRPr>
          </a:p>
          <a:p>
            <a:pPr marL="342900" indent="-342900" algn="l">
              <a:buFont typeface="Arial" panose="020B0604020202020204" pitchFamily="34" charset="0"/>
              <a:buChar char="•"/>
            </a:pPr>
            <a:r>
              <a:rPr lang="en-US" sz="800" b="0" i="0" dirty="0">
                <a:solidFill>
                  <a:schemeClr val="accent6">
                    <a:lumMod val="50000"/>
                  </a:schemeClr>
                </a:solidFill>
                <a:effectLst/>
              </a:rPr>
              <a:t>Improved parking management: The Smart Parking Space app will help to improve parking management by providing real-time data on parking availability and reducing traffic congestion.</a:t>
            </a:r>
          </a:p>
          <a:p>
            <a:pPr marL="342900" indent="-342900" algn="l">
              <a:buFont typeface="Arial" panose="020B0604020202020204" pitchFamily="34" charset="0"/>
              <a:buChar char="•"/>
            </a:pPr>
            <a:endParaRPr lang="en-US" sz="800" b="0" i="0" dirty="0">
              <a:solidFill>
                <a:schemeClr val="accent6">
                  <a:lumMod val="50000"/>
                </a:schemeClr>
              </a:solidFill>
              <a:effectLst/>
            </a:endParaRPr>
          </a:p>
          <a:p>
            <a:pPr marL="342900" indent="-342900" algn="l">
              <a:buFont typeface="Arial" panose="020B0604020202020204" pitchFamily="34" charset="0"/>
              <a:buChar char="•"/>
            </a:pPr>
            <a:r>
              <a:rPr lang="en-US" sz="800" b="0" i="0" dirty="0">
                <a:solidFill>
                  <a:schemeClr val="accent6">
                    <a:lumMod val="50000"/>
                  </a:schemeClr>
                </a:solidFill>
                <a:effectLst/>
              </a:rPr>
              <a:t>Increased revenue: The implementation of the app will likely lead to increased revenue generation, as it will allow for more efficient use of parking spaces, and people will be more likely to park in areas where they know they can find available spaces.</a:t>
            </a:r>
          </a:p>
          <a:p>
            <a:pPr marL="342900" indent="-342900" algn="l">
              <a:buFont typeface="Arial" panose="020B0604020202020204" pitchFamily="34" charset="0"/>
              <a:buChar char="•"/>
            </a:pPr>
            <a:endParaRPr lang="en-US" sz="800" b="0" i="0" dirty="0">
              <a:solidFill>
                <a:schemeClr val="accent6">
                  <a:lumMod val="50000"/>
                </a:schemeClr>
              </a:solidFill>
              <a:effectLst/>
            </a:endParaRPr>
          </a:p>
          <a:p>
            <a:pPr marL="342900" indent="-342900" algn="l">
              <a:buFont typeface="Arial" panose="020B0604020202020204" pitchFamily="34" charset="0"/>
              <a:buChar char="•"/>
            </a:pPr>
            <a:r>
              <a:rPr lang="en-US" sz="800" b="0" i="0" dirty="0">
                <a:solidFill>
                  <a:schemeClr val="accent6">
                    <a:lumMod val="50000"/>
                  </a:schemeClr>
                </a:solidFill>
                <a:effectLst/>
              </a:rPr>
              <a:t>Enhanced customer experience: With the app's help, customers will be able to quickly and easily find available parking spaces, making their parking experience more convenient and stress-free.</a:t>
            </a:r>
          </a:p>
          <a:p>
            <a:pPr marL="342900" indent="-342900" algn="l">
              <a:buFont typeface="Arial" panose="020B0604020202020204" pitchFamily="34" charset="0"/>
              <a:buChar char="•"/>
            </a:pPr>
            <a:endParaRPr lang="en-US" sz="800" b="0" i="0" dirty="0">
              <a:solidFill>
                <a:schemeClr val="accent6">
                  <a:lumMod val="50000"/>
                </a:schemeClr>
              </a:solidFill>
              <a:effectLst/>
            </a:endParaRPr>
          </a:p>
          <a:p>
            <a:pPr marL="342900" indent="-342900" algn="l">
              <a:buFont typeface="Arial" panose="020B0604020202020204" pitchFamily="34" charset="0"/>
              <a:buChar char="•"/>
            </a:pPr>
            <a:r>
              <a:rPr lang="en-US" sz="800" b="0" i="0" dirty="0">
                <a:solidFill>
                  <a:schemeClr val="accent6">
                    <a:lumMod val="50000"/>
                  </a:schemeClr>
                </a:solidFill>
                <a:effectLst/>
              </a:rPr>
              <a:t>Positive impact on the environment: The Smart Parking Space app will contribute to the reduction of carbon emissions by minimizing the time spent driving around looking for a parking space.</a:t>
            </a:r>
          </a:p>
          <a:p>
            <a:pPr marL="342900" indent="-342900" algn="l">
              <a:buFont typeface="Arial" panose="020B0604020202020204" pitchFamily="34" charset="0"/>
              <a:buChar char="•"/>
            </a:pPr>
            <a:endParaRPr lang="en-US" sz="800" b="0" i="0" dirty="0">
              <a:solidFill>
                <a:schemeClr val="accent6">
                  <a:lumMod val="50000"/>
                </a:schemeClr>
              </a:solidFill>
              <a:effectLst/>
            </a:endParaRPr>
          </a:p>
          <a:p>
            <a:pPr marL="342900" indent="-342900" algn="l">
              <a:buFont typeface="Arial" panose="020B0604020202020204" pitchFamily="34" charset="0"/>
              <a:buChar char="•"/>
            </a:pPr>
            <a:r>
              <a:rPr lang="en-US" sz="800" b="0" i="0" dirty="0">
                <a:solidFill>
                  <a:schemeClr val="accent6">
                    <a:lumMod val="50000"/>
                  </a:schemeClr>
                </a:solidFill>
                <a:effectLst/>
              </a:rPr>
              <a:t>Therefore, based on these factors, it is recommended that the City Council invest in the resources to set in motion the Smart Parking Space app.</a:t>
            </a:r>
          </a:p>
          <a:p>
            <a:endParaRPr lang="en-US" dirty="0"/>
          </a:p>
        </p:txBody>
      </p:sp>
    </p:spTree>
    <p:extLst>
      <p:ext uri="{BB962C8B-B14F-4D97-AF65-F5344CB8AC3E}">
        <p14:creationId xmlns:p14="http://schemas.microsoft.com/office/powerpoint/2010/main" val="6673418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The above mentioned is a plan for launch</a:t>
            </a:r>
          </a:p>
        </p:txBody>
      </p:sp>
    </p:spTree>
    <p:extLst>
      <p:ext uri="{BB962C8B-B14F-4D97-AF65-F5344CB8AC3E}">
        <p14:creationId xmlns:p14="http://schemas.microsoft.com/office/powerpoint/2010/main" val="607847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i="0" dirty="0">
                <a:solidFill>
                  <a:srgbClr val="202C8F"/>
                </a:solidFill>
                <a:effectLst/>
                <a:latin typeface="Söhne"/>
              </a:rPr>
              <a:t>In conclusion, the smart parking space app can be an effective solution to alleviate parking-related problems in the city, and the benefits of the project outweigh the challenges and limitations. Further research and development are necessary to improve the app's functionality and overcome the challenges. Acknowledgments to the sources used in the analysis and future recommendations for the project were also provided.</a:t>
            </a:r>
            <a:endParaRPr lang="en-US" dirty="0">
              <a:solidFill>
                <a:srgbClr val="202C8F"/>
              </a:solidFill>
            </a:endParaRPr>
          </a:p>
          <a:p>
            <a:endParaRPr lang="en-US" dirty="0"/>
          </a:p>
        </p:txBody>
      </p:sp>
    </p:spTree>
    <p:extLst>
      <p:ext uri="{BB962C8B-B14F-4D97-AF65-F5344CB8AC3E}">
        <p14:creationId xmlns:p14="http://schemas.microsoft.com/office/powerpoint/2010/main" val="4063876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FOLLOWING ARE THE AGENDAS WE WILL COVER –</a:t>
            </a:r>
          </a:p>
          <a:p>
            <a:r>
              <a:rPr lang="en-US" dirty="0"/>
              <a:t>Introduction​</a:t>
            </a:r>
          </a:p>
          <a:p>
            <a:r>
              <a:rPr lang="en-US" dirty="0"/>
              <a:t>Goals</a:t>
            </a:r>
          </a:p>
          <a:p>
            <a:r>
              <a:rPr lang="en-US" dirty="0">
                <a:solidFill>
                  <a:srgbClr val="202C8F"/>
                </a:solidFill>
              </a:rPr>
              <a:t>​</a:t>
            </a:r>
            <a:r>
              <a:rPr lang="en-US" b="0" i="0" dirty="0">
                <a:solidFill>
                  <a:srgbClr val="202C8F"/>
                </a:solidFill>
                <a:effectLst/>
              </a:rPr>
              <a:t>Overview of the Data</a:t>
            </a:r>
          </a:p>
          <a:p>
            <a:r>
              <a:rPr lang="en-US" dirty="0">
                <a:solidFill>
                  <a:srgbClr val="202C8F"/>
                </a:solidFill>
              </a:rPr>
              <a:t>Box Plots</a:t>
            </a:r>
          </a:p>
          <a:p>
            <a:r>
              <a:rPr lang="en-US" dirty="0"/>
              <a:t>Timeline/Time dependent</a:t>
            </a:r>
          </a:p>
          <a:p>
            <a:r>
              <a:rPr lang="en-US" dirty="0"/>
              <a:t>​Recommendation</a:t>
            </a:r>
          </a:p>
          <a:p>
            <a:r>
              <a:rPr lang="en-US" dirty="0"/>
              <a:t>Challenges </a:t>
            </a:r>
          </a:p>
          <a:p>
            <a:r>
              <a:rPr lang="en-US" dirty="0"/>
              <a:t>Conclusion </a:t>
            </a:r>
          </a:p>
          <a:p>
            <a:endParaRPr lang="en-US" dirty="0"/>
          </a:p>
        </p:txBody>
      </p:sp>
    </p:spTree>
    <p:extLst>
      <p:ext uri="{BB962C8B-B14F-4D97-AF65-F5344CB8AC3E}">
        <p14:creationId xmlns:p14="http://schemas.microsoft.com/office/powerpoint/2010/main" val="2441254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INTRODUCTION TO THE PROJECT –</a:t>
            </a:r>
          </a:p>
          <a:p>
            <a:pPr algn="l">
              <a:buFont typeface="Arial" panose="020B0604020202020204" pitchFamily="34" charset="0"/>
              <a:buChar char="•"/>
            </a:pPr>
            <a:r>
              <a:rPr lang="en-US" sz="800" b="0" i="0" dirty="0">
                <a:solidFill>
                  <a:srgbClr val="202C8F"/>
                </a:solidFill>
                <a:effectLst/>
                <a:latin typeface="Söhne"/>
              </a:rPr>
              <a:t>In this presentation, we will outline the rationale and goals of the project, provide an analysis of our data, and make a recommendation about whether to continue with the implementation of this project.</a:t>
            </a:r>
          </a:p>
          <a:p>
            <a:pPr algn="l">
              <a:buFont typeface="Arial" panose="020B0604020202020204" pitchFamily="34" charset="0"/>
              <a:buChar char="•"/>
            </a:pPr>
            <a:endParaRPr lang="en-US" sz="800" b="0" i="0" dirty="0">
              <a:solidFill>
                <a:srgbClr val="202C8F"/>
              </a:solidFill>
              <a:effectLst/>
              <a:latin typeface="Söhne"/>
            </a:endParaRPr>
          </a:p>
          <a:p>
            <a:pPr algn="l">
              <a:buFont typeface="Arial" panose="020B0604020202020204" pitchFamily="34" charset="0"/>
              <a:buChar char="•"/>
            </a:pPr>
            <a:r>
              <a:rPr lang="en-US" sz="800" b="0" i="0" dirty="0">
                <a:solidFill>
                  <a:srgbClr val="202C8F"/>
                </a:solidFill>
                <a:effectLst/>
                <a:latin typeface="Söhne"/>
              </a:rPr>
              <a:t>Our aim is to leverage data analytics to improve traffic flow and quality of life in our city by introducing a smart parking app.</a:t>
            </a:r>
          </a:p>
          <a:p>
            <a:endParaRPr lang="en-US" dirty="0"/>
          </a:p>
        </p:txBody>
      </p:sp>
    </p:spTree>
    <p:extLst>
      <p:ext uri="{BB962C8B-B14F-4D97-AF65-F5344CB8AC3E}">
        <p14:creationId xmlns:p14="http://schemas.microsoft.com/office/powerpoint/2010/main" val="3945694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b="1" dirty="0"/>
              <a:t> The purpose of this project is to introduce a smart parking app to improve traffic flow and quality of life in our city.</a:t>
            </a:r>
          </a:p>
          <a:p>
            <a:endParaRPr lang="en-US" b="1" dirty="0"/>
          </a:p>
          <a:p>
            <a:endParaRPr lang="en-US" dirty="0"/>
          </a:p>
          <a:p>
            <a:r>
              <a:rPr lang="en-US" b="1" dirty="0"/>
              <a:t>The Main goals of the project are as follows: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improve traffic flow in our city by reducing the time it takes for motorists to find parking.</a:t>
            </a:r>
          </a:p>
          <a:p>
            <a:pPr marL="285750" indent="-285750">
              <a:buFont typeface="Arial" panose="020B0604020202020204" pitchFamily="34" charset="0"/>
              <a:buChar char="•"/>
            </a:pPr>
            <a:r>
              <a:rPr lang="en-US" dirty="0"/>
              <a:t>To reduce congestion on our roads and highways.</a:t>
            </a:r>
          </a:p>
          <a:p>
            <a:pPr marL="285750" indent="-285750">
              <a:buFont typeface="Arial" panose="020B0604020202020204" pitchFamily="34" charset="0"/>
              <a:buChar char="•"/>
            </a:pPr>
            <a:r>
              <a:rPr lang="en-US" dirty="0"/>
              <a:t>To increase economic activity by making it easier for people to visit and shop in our city.</a:t>
            </a:r>
          </a:p>
          <a:p>
            <a:pPr marL="285750" indent="-285750">
              <a:buFont typeface="Arial" panose="020B0604020202020204" pitchFamily="34" charset="0"/>
              <a:buChar char="•"/>
            </a:pPr>
            <a:r>
              <a:rPr lang="en-US" dirty="0"/>
              <a:t>To reduce air pollution by reducing the time cars spend idling in search of parking spaces.</a:t>
            </a:r>
          </a:p>
          <a:p>
            <a:pPr marL="285750" indent="-285750">
              <a:buFont typeface="Arial" panose="020B0604020202020204" pitchFamily="34" charset="0"/>
              <a:buChar char="•"/>
            </a:pPr>
            <a:r>
              <a:rPr lang="en-US" dirty="0"/>
              <a:t>To enhance the quality of life for our residents and visitors.</a:t>
            </a:r>
          </a:p>
          <a:p>
            <a:pPr marL="285750" indent="-285750">
              <a:buFont typeface="Arial" panose="020B0604020202020204" pitchFamily="34" charset="0"/>
              <a:buChar char="•"/>
            </a:pPr>
            <a:r>
              <a:rPr lang="en-US" dirty="0"/>
              <a:t>By achieving these goals, we can move our city towards becoming a smarter, more sustainable city.</a:t>
            </a:r>
          </a:p>
          <a:p>
            <a:endParaRPr lang="en-US" dirty="0"/>
          </a:p>
        </p:txBody>
      </p:sp>
    </p:spTree>
    <p:extLst>
      <p:ext uri="{BB962C8B-B14F-4D97-AF65-F5344CB8AC3E}">
        <p14:creationId xmlns:p14="http://schemas.microsoft.com/office/powerpoint/2010/main" val="3222806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algn="l">
              <a:buFont typeface="Arial" panose="020B0604020202020204" pitchFamily="34" charset="0"/>
              <a:buChar char="•"/>
            </a:pPr>
            <a:r>
              <a:rPr lang="en-US" sz="9600" i="0" dirty="0">
                <a:solidFill>
                  <a:srgbClr val="202C8F"/>
                </a:solidFill>
                <a:effectLst/>
                <a:latin typeface="+mn-lt"/>
              </a:rPr>
              <a:t>Overview of the Data</a:t>
            </a:r>
          </a:p>
          <a:p>
            <a:pPr algn="l">
              <a:buFont typeface="Arial" panose="020B0604020202020204" pitchFamily="34" charset="0"/>
              <a:buChar char="•"/>
            </a:pPr>
            <a:endParaRPr lang="en-US" sz="9600" i="0" dirty="0">
              <a:solidFill>
                <a:srgbClr val="202C8F"/>
              </a:solidFill>
              <a:effectLst/>
              <a:latin typeface="+mn-lt"/>
            </a:endParaRPr>
          </a:p>
          <a:p>
            <a:pPr algn="l">
              <a:buFont typeface="Arial" panose="020B0604020202020204" pitchFamily="34" charset="0"/>
              <a:buChar char="•"/>
            </a:pPr>
            <a:r>
              <a:rPr lang="en-US" sz="2000" b="1" i="0" dirty="0">
                <a:solidFill>
                  <a:srgbClr val="00B0F0"/>
                </a:solidFill>
                <a:effectLst/>
                <a:latin typeface="Söhne"/>
              </a:rPr>
              <a:t>Description of the dataset used for the analysis:</a:t>
            </a:r>
          </a:p>
          <a:p>
            <a:pPr marL="742950" lvl="1" indent="-285750" algn="l">
              <a:buFont typeface="Arial" panose="020B0604020202020204" pitchFamily="34" charset="0"/>
              <a:buChar char="•"/>
            </a:pPr>
            <a:r>
              <a:rPr lang="en-US" sz="1800" b="1" i="0" dirty="0">
                <a:solidFill>
                  <a:srgbClr val="202C8F"/>
                </a:solidFill>
                <a:effectLst/>
                <a:latin typeface="Söhne"/>
              </a:rPr>
              <a:t>Data collected from parking lots in the city</a:t>
            </a:r>
          </a:p>
          <a:p>
            <a:pPr marL="742950" lvl="1" indent="-285750" algn="l">
              <a:buFont typeface="Arial" panose="020B0604020202020204" pitchFamily="34" charset="0"/>
              <a:buChar char="•"/>
            </a:pPr>
            <a:r>
              <a:rPr lang="en-US" sz="1800" b="1" i="0" dirty="0">
                <a:solidFill>
                  <a:srgbClr val="202C8F"/>
                </a:solidFill>
                <a:effectLst/>
                <a:latin typeface="Söhne"/>
              </a:rPr>
              <a:t>Includes </a:t>
            </a:r>
            <a:r>
              <a:rPr lang="en-US" sz="1800" b="1" i="0" dirty="0" err="1">
                <a:solidFill>
                  <a:srgbClr val="202C8F"/>
                </a:solidFill>
                <a:effectLst/>
                <a:latin typeface="Söhne"/>
              </a:rPr>
              <a:t>LotCode</a:t>
            </a:r>
            <a:r>
              <a:rPr lang="en-US" sz="1800" b="1" i="0" dirty="0">
                <a:solidFill>
                  <a:srgbClr val="202C8F"/>
                </a:solidFill>
                <a:effectLst/>
                <a:latin typeface="Söhne"/>
              </a:rPr>
              <a:t>, </a:t>
            </a:r>
            <a:r>
              <a:rPr lang="en-US" sz="1800" b="1" i="0" dirty="0" err="1">
                <a:solidFill>
                  <a:srgbClr val="202C8F"/>
                </a:solidFill>
                <a:effectLst/>
                <a:latin typeface="Söhne"/>
              </a:rPr>
              <a:t>LotCapacity</a:t>
            </a:r>
            <a:r>
              <a:rPr lang="en-US" sz="1800" b="1" i="0" dirty="0">
                <a:solidFill>
                  <a:srgbClr val="202C8F"/>
                </a:solidFill>
                <a:effectLst/>
                <a:latin typeface="Söhne"/>
              </a:rPr>
              <a:t>, </a:t>
            </a:r>
            <a:r>
              <a:rPr lang="en-US" sz="1800" b="1" i="0" dirty="0" err="1">
                <a:solidFill>
                  <a:srgbClr val="202C8F"/>
                </a:solidFill>
                <a:effectLst/>
                <a:latin typeface="Söhne"/>
              </a:rPr>
              <a:t>LotOccupancy</a:t>
            </a:r>
            <a:r>
              <a:rPr lang="en-US" sz="1800" b="1" i="0" dirty="0">
                <a:solidFill>
                  <a:srgbClr val="202C8F"/>
                </a:solidFill>
                <a:effectLst/>
                <a:latin typeface="Söhne"/>
              </a:rPr>
              <a:t>, </a:t>
            </a:r>
            <a:r>
              <a:rPr lang="en-US" sz="1800" b="1" i="0" dirty="0" err="1">
                <a:solidFill>
                  <a:srgbClr val="202C8F"/>
                </a:solidFill>
                <a:effectLst/>
                <a:latin typeface="Söhne"/>
              </a:rPr>
              <a:t>TimeStamp</a:t>
            </a:r>
            <a:r>
              <a:rPr lang="en-US" sz="1800" b="1" i="0" dirty="0">
                <a:solidFill>
                  <a:srgbClr val="202C8F"/>
                </a:solidFill>
                <a:effectLst/>
                <a:latin typeface="Söhne"/>
              </a:rPr>
              <a:t>, and Day columns</a:t>
            </a:r>
          </a:p>
          <a:p>
            <a:pPr marL="742950" lvl="1" indent="-285750" algn="l">
              <a:buFont typeface="Arial" panose="020B0604020202020204" pitchFamily="34" charset="0"/>
              <a:buChar char="•"/>
            </a:pPr>
            <a:endParaRPr lang="en-US" sz="1800" b="1" dirty="0">
              <a:solidFill>
                <a:srgbClr val="202C8F"/>
              </a:solidFill>
              <a:latin typeface="Söhne"/>
            </a:endParaRPr>
          </a:p>
          <a:p>
            <a:pPr marL="742950" lvl="1" indent="-285750" algn="l">
              <a:buFont typeface="Arial" panose="020B0604020202020204" pitchFamily="34" charset="0"/>
              <a:buChar char="•"/>
            </a:pPr>
            <a:endParaRPr lang="en-US" sz="1800" b="1" i="0" dirty="0">
              <a:solidFill>
                <a:srgbClr val="202C8F"/>
              </a:solidFill>
              <a:effectLst/>
              <a:latin typeface="Söhne"/>
            </a:endParaRPr>
          </a:p>
          <a:p>
            <a:endParaRPr lang="en-US" dirty="0"/>
          </a:p>
        </p:txBody>
      </p:sp>
    </p:spTree>
    <p:extLst>
      <p:ext uri="{BB962C8B-B14F-4D97-AF65-F5344CB8AC3E}">
        <p14:creationId xmlns:p14="http://schemas.microsoft.com/office/powerpoint/2010/main" val="162065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The graph above shown is of - </a:t>
            </a:r>
            <a:r>
              <a:rPr lang="en-US" i="0" dirty="0">
                <a:solidFill>
                  <a:srgbClr val="202C8F"/>
                </a:solidFill>
                <a:effectLst/>
                <a:latin typeface="+mn-lt"/>
              </a:rPr>
              <a:t>Occupancy Rates by Day</a:t>
            </a:r>
          </a:p>
          <a:p>
            <a:r>
              <a:rPr lang="en-US" i="0" dirty="0">
                <a:solidFill>
                  <a:srgbClr val="202C8F"/>
                </a:solidFill>
                <a:effectLst/>
                <a:latin typeface="+mn-lt"/>
              </a:rPr>
              <a:t>The interpretation to the result is as follows-</a:t>
            </a:r>
          </a:p>
          <a:p>
            <a:pPr marL="0" indent="0" algn="just">
              <a:buNone/>
            </a:pPr>
            <a:r>
              <a:rPr lang="en-US" sz="800" i="0" dirty="0">
                <a:solidFill>
                  <a:srgbClr val="202C8F"/>
                </a:solidFill>
                <a:effectLst/>
              </a:rPr>
              <a:t>The median occupancy rate is approximately the same from Monday to Friday</a:t>
            </a:r>
            <a:br>
              <a:rPr lang="en-US" sz="800" i="0" dirty="0">
                <a:solidFill>
                  <a:srgbClr val="202C8F"/>
                </a:solidFill>
                <a:effectLst/>
              </a:rPr>
            </a:br>
            <a:r>
              <a:rPr lang="en-US" sz="800" i="0" dirty="0">
                <a:solidFill>
                  <a:srgbClr val="202C8F"/>
                </a:solidFill>
                <a:effectLst/>
              </a:rPr>
              <a:t>Saturday and Sunday have lower median occupancy rates compared to weekdays. </a:t>
            </a:r>
            <a:r>
              <a:rPr lang="en-US" sz="800" dirty="0">
                <a:effectLst/>
                <a:ea typeface="Calibri" panose="020F0502020204030204" pitchFamily="34" charset="0"/>
                <a:cs typeface="Times New Roman" panose="02020603050405020304" pitchFamily="18" charset="0"/>
              </a:rPr>
              <a:t>Looking at the box plots, we can see that the median occupancy rate is approximately the same throughout the week.</a:t>
            </a:r>
          </a:p>
          <a:p>
            <a:pPr marL="0" indent="0" algn="just">
              <a:buNone/>
            </a:pPr>
            <a:r>
              <a:rPr lang="en-US" sz="800" dirty="0">
                <a:effectLst/>
                <a:ea typeface="Calibri" panose="020F0502020204030204" pitchFamily="34" charset="0"/>
                <a:cs typeface="Times New Roman" panose="02020603050405020304" pitchFamily="18" charset="0"/>
              </a:rPr>
              <a:t>There is some variation between the days, with Tuesday, Wednesday  &amp; Thursday showing slightly higher median occupancy rates than the rest of the week. This is somewhat what we would expect, as these are typically busier days in many cities.</a:t>
            </a:r>
          </a:p>
          <a:p>
            <a:pPr marL="0" indent="0" algn="just">
              <a:buNone/>
            </a:pPr>
            <a:endParaRPr lang="en-US" sz="800" dirty="0">
              <a:effectLst/>
              <a:ea typeface="Calibri" panose="020F0502020204030204" pitchFamily="34" charset="0"/>
              <a:cs typeface="Times New Roman" panose="02020603050405020304" pitchFamily="18" charset="0"/>
            </a:endParaRPr>
          </a:p>
          <a:p>
            <a:pPr marL="0" indent="0" algn="just">
              <a:buNone/>
            </a:pPr>
            <a:r>
              <a:rPr lang="en-US" sz="800" b="1" i="0" u="sng" dirty="0">
                <a:solidFill>
                  <a:srgbClr val="202C8F"/>
                </a:solidFill>
                <a:effectLst/>
              </a:rPr>
              <a:t>Comparison of median occupancy</a:t>
            </a:r>
            <a:br>
              <a:rPr lang="en-US" sz="800" i="0" dirty="0">
                <a:solidFill>
                  <a:srgbClr val="202C8F"/>
                </a:solidFill>
                <a:effectLst/>
              </a:rPr>
            </a:br>
            <a:r>
              <a:rPr lang="en-US" sz="800" i="0" dirty="0">
                <a:solidFill>
                  <a:srgbClr val="202C8F"/>
                </a:solidFill>
                <a:effectLst/>
              </a:rPr>
              <a:t>Monday: 72%</a:t>
            </a:r>
            <a:br>
              <a:rPr lang="en-US" sz="800" i="0" dirty="0">
                <a:solidFill>
                  <a:srgbClr val="202C8F"/>
                </a:solidFill>
                <a:effectLst/>
              </a:rPr>
            </a:br>
            <a:r>
              <a:rPr lang="en-US" sz="800" i="0" dirty="0">
                <a:solidFill>
                  <a:schemeClr val="accent2">
                    <a:lumMod val="75000"/>
                  </a:schemeClr>
                </a:solidFill>
                <a:effectLst/>
              </a:rPr>
              <a:t>Tuesday: 74%</a:t>
            </a:r>
            <a:br>
              <a:rPr lang="en-US" sz="800" i="0" dirty="0">
                <a:solidFill>
                  <a:schemeClr val="accent2">
                    <a:lumMod val="75000"/>
                  </a:schemeClr>
                </a:solidFill>
                <a:effectLst/>
              </a:rPr>
            </a:br>
            <a:r>
              <a:rPr lang="en-US" sz="800" i="0" dirty="0">
                <a:solidFill>
                  <a:schemeClr val="accent2">
                    <a:lumMod val="75000"/>
                  </a:schemeClr>
                </a:solidFill>
                <a:effectLst/>
              </a:rPr>
              <a:t>Wednesday: 75%</a:t>
            </a:r>
            <a:br>
              <a:rPr lang="en-US" sz="800" i="0" dirty="0">
                <a:solidFill>
                  <a:schemeClr val="accent2">
                    <a:lumMod val="75000"/>
                  </a:schemeClr>
                </a:solidFill>
                <a:effectLst/>
              </a:rPr>
            </a:br>
            <a:r>
              <a:rPr lang="en-US" sz="800" i="0" dirty="0">
                <a:solidFill>
                  <a:schemeClr val="accent2">
                    <a:lumMod val="75000"/>
                  </a:schemeClr>
                </a:solidFill>
                <a:effectLst/>
              </a:rPr>
              <a:t>Thursday: 76%</a:t>
            </a:r>
            <a:br>
              <a:rPr lang="en-US" sz="800" i="0" dirty="0">
                <a:solidFill>
                  <a:srgbClr val="202C8F"/>
                </a:solidFill>
                <a:effectLst/>
              </a:rPr>
            </a:br>
            <a:r>
              <a:rPr lang="en-US" sz="800" i="0" dirty="0">
                <a:solidFill>
                  <a:srgbClr val="202C8F"/>
                </a:solidFill>
                <a:effectLst/>
              </a:rPr>
              <a:t>Friday: 72%</a:t>
            </a:r>
            <a:br>
              <a:rPr lang="en-US" sz="800" i="0" dirty="0">
                <a:solidFill>
                  <a:srgbClr val="202C8F"/>
                </a:solidFill>
                <a:effectLst/>
              </a:rPr>
            </a:br>
            <a:r>
              <a:rPr lang="en-US" sz="800" i="0" dirty="0">
                <a:solidFill>
                  <a:srgbClr val="202C8F"/>
                </a:solidFill>
                <a:effectLst/>
              </a:rPr>
              <a:t>Saturday: 53%</a:t>
            </a:r>
            <a:br>
              <a:rPr lang="en-US" sz="800" i="0" dirty="0">
                <a:solidFill>
                  <a:srgbClr val="202C8F"/>
                </a:solidFill>
                <a:effectLst/>
              </a:rPr>
            </a:br>
            <a:r>
              <a:rPr lang="en-US" sz="800" i="0" dirty="0">
                <a:solidFill>
                  <a:srgbClr val="202C8F"/>
                </a:solidFill>
                <a:effectLst/>
              </a:rPr>
              <a:t>Sunday: 40%</a:t>
            </a:r>
            <a:endParaRPr lang="en-US" sz="800" dirty="0">
              <a:effectLst/>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21487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graph above shown is of - </a:t>
            </a:r>
            <a:r>
              <a:rPr lang="en-US" i="0" dirty="0">
                <a:solidFill>
                  <a:srgbClr val="202C8F"/>
                </a:solidFill>
                <a:effectLst/>
                <a:latin typeface="+mn-lt"/>
              </a:rPr>
              <a:t>Occupancy Rates by Day</a:t>
            </a:r>
          </a:p>
          <a:p>
            <a:r>
              <a:rPr lang="en-US" dirty="0"/>
              <a:t>The interpretation of the result is- </a:t>
            </a:r>
          </a:p>
          <a:p>
            <a:r>
              <a:rPr lang="en-US" sz="800" dirty="0">
                <a:effectLst/>
                <a:latin typeface="Calibri" panose="020F0502020204030204" pitchFamily="34" charset="0"/>
                <a:ea typeface="Calibri" panose="020F0502020204030204" pitchFamily="34" charset="0"/>
                <a:cs typeface="Times New Roman" panose="02020603050405020304" pitchFamily="18" charset="0"/>
              </a:rPr>
              <a:t>Looking at the box plots, we can see that not all parking lots experience approximately equal occupancy rates. Some parking lots have a much higher median occupancy rate than others such as Lot 1 and Lot 2, indicating that they are more frequently used. This is what we would expect, as some parking lots may be more convenient or located in more popular areas.</a:t>
            </a:r>
            <a:endParaRPr lang="en-US" dirty="0"/>
          </a:p>
        </p:txBody>
      </p:sp>
    </p:spTree>
    <p:extLst>
      <p:ext uri="{BB962C8B-B14F-4D97-AF65-F5344CB8AC3E}">
        <p14:creationId xmlns:p14="http://schemas.microsoft.com/office/powerpoint/2010/main" val="1813108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700" dirty="0">
                <a:solidFill>
                  <a:srgbClr val="002060"/>
                </a:solidFill>
              </a:rPr>
              <a:t>The above graph is of – </a:t>
            </a:r>
            <a:r>
              <a:rPr lang="en-US" sz="700" dirty="0"/>
              <a:t>Scatter plot for parking Lot-01 with each date and time.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700" dirty="0">
                <a:solidFill>
                  <a:srgbClr val="002060"/>
                </a:solidFill>
              </a:rPr>
              <a:t> Looking at the scatter plots, we can see that occupancy rates are time-dependent, with some times experiencing higher occupancy rates than others such as 9:30 to 17:00. The exact times vary between the two parking lots we selected, but in general, we can see higher occupancy rates during the middle of the day (such as approx. 9:30 to 17:00) and lower occupancy rates during the early morning and late evening. This is somewhat what we would expect, as people tend to use parking lots more during the day when they are working or running errands, and less during the early morning and late evening when they are at home.</a:t>
            </a:r>
          </a:p>
          <a:p>
            <a:endParaRPr lang="en-US" dirty="0"/>
          </a:p>
        </p:txBody>
      </p:sp>
    </p:spTree>
    <p:extLst>
      <p:ext uri="{BB962C8B-B14F-4D97-AF65-F5344CB8AC3E}">
        <p14:creationId xmlns:p14="http://schemas.microsoft.com/office/powerpoint/2010/main" val="1035801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sz="700" dirty="0"/>
              <a:t>Scatter plot for parking Lot-02 with each date and time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700" dirty="0">
                <a:solidFill>
                  <a:srgbClr val="002060"/>
                </a:solidFill>
              </a:rPr>
              <a:t>Looking at the scatter plots, we can see that occupancy rates are time-dependent, with some times experiencing higher occupancy rates than others such as 9:30 to 17:00. The exact times vary between the two parking lots we selected, but in general, we can see higher occupancy rates during the middle of the day (such as approx. 9:30 to 17:00) and lower occupancy rates during the early morning and late evening. This is somewhat what we would expect, as people tend to use parking lots more during the day when they are working or running errands, and less during the early morning and late evening when they are at home.</a:t>
            </a:r>
          </a:p>
          <a:p>
            <a:endParaRPr lang="en-US" sz="700" dirty="0"/>
          </a:p>
        </p:txBody>
      </p:sp>
    </p:spTree>
    <p:extLst>
      <p:ext uri="{BB962C8B-B14F-4D97-AF65-F5344CB8AC3E}">
        <p14:creationId xmlns:p14="http://schemas.microsoft.com/office/powerpoint/2010/main" val="1479158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Freeform: Shape 7">
            <a:extLst>
              <a:ext uri="{FF2B5EF4-FFF2-40B4-BE49-F238E27FC236}">
                <a16:creationId xmlns:a16="http://schemas.microsoft.com/office/drawing/2014/main" id="{D4BAC824-6600-2363-C6B4-0E2FDF6B9737}"/>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0F5C149-5B7F-E40A-F65E-311C7FB574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127831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2/24/2023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2417688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2/24/2023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270291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2/24/2023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260400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2/24/2023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43736954"/>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2/24/2023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585788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9B482E8-6E0E-1B4F-B1FD-C69DB9E858D9}" type="datetimeFigureOut">
              <a:rPr lang="en-US" smtClean="0"/>
              <a:pPr/>
              <a:t>2/24/2023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4088716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2/24/2023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9063205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2/24/2023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66410021"/>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256206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2/24/2023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92384713"/>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482E8-6E0E-1B4F-B1FD-C69DB9E858D9}" type="datetimeFigureOut">
              <a:rPr lang="en-US" smtClean="0"/>
              <a:pPr/>
              <a:t>2/24/2023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68744096"/>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752291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358751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14888705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17135206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id="{EC8588C4-FDDF-C3C2-F3D1-E093E332129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78A37B20-1FCA-FCD9-C21C-8841F7966B67}"/>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C7C7E84F-79A4-5A82-5DF5-B9269F397C35}"/>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82A45144-2A29-5E20-0751-51629BC6E31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F67753EA-B0E1-72BD-E285-6A5FF12C22A3}"/>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6BF9DEAC-32E6-3690-1246-167BFB1645F3}"/>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58800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B482E8-6E0E-1B4F-B1FD-C69DB9E858D9}" type="datetimeFigureOut">
              <a:rPr lang="en-US" smtClean="0"/>
              <a:pPr/>
              <a:t>2/24/2023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0609643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482E8-6E0E-1B4F-B1FD-C69DB9E858D9}" type="datetimeFigureOut">
              <a:rPr lang="en-US" smtClean="0"/>
              <a:pPr/>
              <a:t>2/24/2023</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1754018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2/24/2023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B8DA230F-FFCE-913C-C85F-D1382649798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5D4F162B-6676-143C-7AB8-58F258CCEB15}"/>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475276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818C68F-D26B-8F47-958C-23B49CF8A634}" type="datetimeFigureOut">
              <a:rPr lang="en-US" smtClean="0"/>
              <a:pPr/>
              <a:t>2/24/2023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E3B278B4-1E86-9078-76C6-881A5B45746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D073D8CE-CEB6-9E50-9D64-580AB22A9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6046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2/24/2023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4828733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482E8-6E0E-1B4F-B1FD-C69DB9E858D9}" type="datetimeFigureOut">
              <a:rPr lang="en-US" smtClean="0"/>
              <a:pPr/>
              <a:t>2/24/2023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4915620"/>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31">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9B482E8-6E0E-1B4F-B1FD-C69DB9E858D9}" type="datetimeFigureOut">
              <a:rPr lang="en-US" smtClean="0"/>
              <a:pPr/>
              <a:t>2/24/2023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34628315"/>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 id="2147484022" r:id="rId18"/>
    <p:sldLayoutId id="2147484023" r:id="rId19"/>
    <p:sldLayoutId id="2147484024" r:id="rId20"/>
    <p:sldLayoutId id="2147484025" r:id="rId21"/>
    <p:sldLayoutId id="2147484027" r:id="rId22"/>
    <p:sldLayoutId id="2147484028" r:id="rId23"/>
    <p:sldLayoutId id="2147483668" r:id="rId24"/>
    <p:sldLayoutId id="2147483673" r:id="rId25"/>
    <p:sldLayoutId id="2147483671" r:id="rId26"/>
    <p:sldLayoutId id="2147483655" r:id="rId27"/>
    <p:sldLayoutId id="2147483674" r:id="rId28"/>
    <p:sldLayoutId id="2147483654" r:id="rId29"/>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hyperlink" Target="https://smartcitiescouncil.com/article/what-smart-city" TargetMode="External"/><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hyperlink" Target="https://hbr.org/2019/01/the-role-of-open-data-in-smart-cities" TargetMode="External"/><Relationship Id="rId5" Type="http://schemas.openxmlformats.org/officeDocument/2006/relationships/hyperlink" Target="https://www.nlc.org/resource/smart-cities-overview-and-opportunities" TargetMode="External"/><Relationship Id="rId4" Type="http://schemas.openxmlformats.org/officeDocument/2006/relationships/hyperlink" Target="https://www2.deloitte.com/content/dam/Deloitte/uk/Documents/public-sector/deloitte-uk-smart-cities-guide.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p:txBody>
          <a:bodyPr>
            <a:normAutofit fontScale="90000"/>
          </a:bodyPr>
          <a:lstStyle/>
          <a:p>
            <a:r>
              <a:rPr lang="en-US" sz="6000" b="1" i="0" dirty="0">
                <a:solidFill>
                  <a:schemeClr val="accent6">
                    <a:lumMod val="75000"/>
                  </a:schemeClr>
                </a:solidFill>
                <a:effectLst/>
                <a:latin typeface="Söhne"/>
              </a:rPr>
              <a:t>Smart Parking for a Smart City</a:t>
            </a:r>
            <a:br>
              <a:rPr lang="en-US" sz="6000" b="1" dirty="0"/>
            </a:br>
            <a:endParaRPr lang="en-US" sz="6000" b="1"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normAutofit/>
          </a:bodyPr>
          <a:lstStyle/>
          <a:p>
            <a:r>
              <a:rPr lang="en-US" dirty="0"/>
              <a:t>By-</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47D72B0-429C-4DD9-EB86-43BE7FDDB9E7}"/>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6" name="Content Placeholder 9">
            <a:extLst>
              <a:ext uri="{FF2B5EF4-FFF2-40B4-BE49-F238E27FC236}">
                <a16:creationId xmlns:a16="http://schemas.microsoft.com/office/drawing/2014/main" id="{7E629EAB-67E0-9C4D-B15F-03CA585D62F1}"/>
              </a:ext>
            </a:extLst>
          </p:cNvPr>
          <p:cNvPicPr>
            <a:picLocks noGrp="1" noChangeAspect="1"/>
          </p:cNvPicPr>
          <p:nvPr>
            <p:ph sz="half" idx="1"/>
          </p:nvPr>
        </p:nvPicPr>
        <p:blipFill>
          <a:blip r:embed="rId2"/>
          <a:stretch>
            <a:fillRect/>
          </a:stretch>
        </p:blipFill>
        <p:spPr>
          <a:xfrm>
            <a:off x="-1" y="1482725"/>
            <a:ext cx="5705475" cy="3302086"/>
          </a:xfrm>
          <a:prstGeom prst="rect">
            <a:avLst/>
          </a:prstGeom>
        </p:spPr>
      </p:pic>
      <p:sp>
        <p:nvSpPr>
          <p:cNvPr id="7" name="Text Placeholder 6">
            <a:extLst>
              <a:ext uri="{FF2B5EF4-FFF2-40B4-BE49-F238E27FC236}">
                <a16:creationId xmlns:a16="http://schemas.microsoft.com/office/drawing/2014/main" id="{EC196B93-F770-FCAB-3F9C-BCCCB04D7A15}"/>
              </a:ext>
            </a:extLst>
          </p:cNvPr>
          <p:cNvSpPr txBox="1">
            <a:spLocks/>
          </p:cNvSpPr>
          <p:nvPr/>
        </p:nvSpPr>
        <p:spPr>
          <a:xfrm>
            <a:off x="173736" y="198120"/>
            <a:ext cx="5531738" cy="111367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r>
              <a:rPr lang="en-US" b="1" dirty="0"/>
              <a:t>This graph is showing parking lot 1 with a cumulative time in 24 hours for the whole week</a:t>
            </a:r>
          </a:p>
        </p:txBody>
      </p:sp>
      <p:sp>
        <p:nvSpPr>
          <p:cNvPr id="9" name="TextBox 8">
            <a:extLst>
              <a:ext uri="{FF2B5EF4-FFF2-40B4-BE49-F238E27FC236}">
                <a16:creationId xmlns:a16="http://schemas.microsoft.com/office/drawing/2014/main" id="{024DBA10-ABEC-994F-E6DA-6E00C5095020}"/>
              </a:ext>
            </a:extLst>
          </p:cNvPr>
          <p:cNvSpPr txBox="1"/>
          <p:nvPr/>
        </p:nvSpPr>
        <p:spPr>
          <a:xfrm>
            <a:off x="5922264" y="80694"/>
            <a:ext cx="6096000" cy="1200329"/>
          </a:xfrm>
          <a:prstGeom prst="rect">
            <a:avLst/>
          </a:prstGeom>
          <a:noFill/>
        </p:spPr>
        <p:txBody>
          <a:bodyPr wrap="square">
            <a:spAutoFit/>
          </a:bodyPr>
          <a:lstStyle/>
          <a:p>
            <a:r>
              <a:rPr lang="en-US" sz="2400" b="1" dirty="0"/>
              <a:t>This graph is showing parking lot 2 with a cumulative time in 24 hours for the whole week</a:t>
            </a:r>
          </a:p>
        </p:txBody>
      </p:sp>
      <p:sp>
        <p:nvSpPr>
          <p:cNvPr id="11" name="TextBox 10">
            <a:extLst>
              <a:ext uri="{FF2B5EF4-FFF2-40B4-BE49-F238E27FC236}">
                <a16:creationId xmlns:a16="http://schemas.microsoft.com/office/drawing/2014/main" id="{AFF686B5-5506-1D08-9226-8C3937DBD92C}"/>
              </a:ext>
            </a:extLst>
          </p:cNvPr>
          <p:cNvSpPr txBox="1"/>
          <p:nvPr/>
        </p:nvSpPr>
        <p:spPr>
          <a:xfrm>
            <a:off x="0" y="4955738"/>
            <a:ext cx="12192000" cy="1477328"/>
          </a:xfrm>
          <a:prstGeom prst="rect">
            <a:avLst/>
          </a:prstGeom>
          <a:noFill/>
        </p:spPr>
        <p:txBody>
          <a:bodyPr wrap="square">
            <a:spAutoFit/>
          </a:bodyPr>
          <a:lstStyle/>
          <a:p>
            <a:r>
              <a:rPr lang="en-US" sz="1800" b="1" dirty="0">
                <a:solidFill>
                  <a:srgbClr val="202C8F"/>
                </a:solidFill>
              </a:rPr>
              <a:t>The above both the graph are scatter plot for parking lot-1 and lot-2, respectively but with a cumulative time of whole week. Looking at the booth the graph we can say that yes the values are time dependent. As we can see that the maximum 100% occupancy rate has reached during the office hours approx. 09:30 to 17:00, whereas are low during the other hours. The same can be seen if we look at the data with separate date </a:t>
            </a:r>
            <a:r>
              <a:rPr lang="en-US" sz="1800" b="1" dirty="0" err="1">
                <a:solidFill>
                  <a:srgbClr val="202C8F"/>
                </a:solidFill>
              </a:rPr>
              <a:t>nd</a:t>
            </a:r>
            <a:r>
              <a:rPr lang="en-US" sz="1800" b="1" dirty="0">
                <a:solidFill>
                  <a:srgbClr val="202C8F"/>
                </a:solidFill>
              </a:rPr>
              <a:t> time stamp as in the above slide. Hence we can conclude that its time-dependent</a:t>
            </a:r>
          </a:p>
        </p:txBody>
      </p:sp>
      <p:pic>
        <p:nvPicPr>
          <p:cNvPr id="13" name="Picture 12">
            <a:extLst>
              <a:ext uri="{FF2B5EF4-FFF2-40B4-BE49-F238E27FC236}">
                <a16:creationId xmlns:a16="http://schemas.microsoft.com/office/drawing/2014/main" id="{C39C2F10-6AD2-B353-F513-F0D6054687C2}"/>
              </a:ext>
            </a:extLst>
          </p:cNvPr>
          <p:cNvPicPr>
            <a:picLocks noChangeAspect="1"/>
          </p:cNvPicPr>
          <p:nvPr/>
        </p:nvPicPr>
        <p:blipFill>
          <a:blip r:embed="rId3"/>
          <a:stretch>
            <a:fillRect/>
          </a:stretch>
        </p:blipFill>
        <p:spPr>
          <a:xfrm>
            <a:off x="5705474" y="1482725"/>
            <a:ext cx="6486525" cy="3302086"/>
          </a:xfrm>
          <a:prstGeom prst="rect">
            <a:avLst/>
          </a:prstGeom>
        </p:spPr>
      </p:pic>
    </p:spTree>
    <p:extLst>
      <p:ext uri="{BB962C8B-B14F-4D97-AF65-F5344CB8AC3E}">
        <p14:creationId xmlns:p14="http://schemas.microsoft.com/office/powerpoint/2010/main" val="1482151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1905560" y="-36576"/>
            <a:ext cx="8689895" cy="768096"/>
          </a:xfrm>
        </p:spPr>
        <p:txBody>
          <a:bodyPr/>
          <a:lstStyle/>
          <a:p>
            <a:r>
              <a:rPr lang="en-US" b="1" dirty="0"/>
              <a:t>recommendation</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71" name="TextBox 70">
            <a:extLst>
              <a:ext uri="{FF2B5EF4-FFF2-40B4-BE49-F238E27FC236}">
                <a16:creationId xmlns:a16="http://schemas.microsoft.com/office/drawing/2014/main" id="{042728AA-AB3F-78F5-6F4E-D850686DF080}"/>
              </a:ext>
            </a:extLst>
          </p:cNvPr>
          <p:cNvSpPr txBox="1"/>
          <p:nvPr/>
        </p:nvSpPr>
        <p:spPr>
          <a:xfrm>
            <a:off x="986100" y="855083"/>
            <a:ext cx="9527911" cy="7140416"/>
          </a:xfrm>
          <a:prstGeom prst="rect">
            <a:avLst/>
          </a:prstGeom>
          <a:noFill/>
        </p:spPr>
        <p:txBody>
          <a:bodyPr wrap="square" rtlCol="0">
            <a:spAutoFit/>
          </a:bodyPr>
          <a:lstStyle/>
          <a:p>
            <a:pPr algn="l"/>
            <a:r>
              <a:rPr lang="en-US" sz="2000" b="1" i="0" u="sng" dirty="0">
                <a:solidFill>
                  <a:schemeClr val="tx1">
                    <a:lumMod val="95000"/>
                    <a:lumOff val="5000"/>
                  </a:schemeClr>
                </a:solidFill>
                <a:effectLst/>
              </a:rPr>
              <a:t>The reasons for this recommendation are as follows:</a:t>
            </a:r>
          </a:p>
          <a:p>
            <a:pPr algn="l"/>
            <a:endParaRPr lang="en-US" sz="2000" b="1" dirty="0">
              <a:solidFill>
                <a:schemeClr val="tx1">
                  <a:lumMod val="95000"/>
                  <a:lumOff val="5000"/>
                </a:schemeClr>
              </a:solidFill>
            </a:endParaRPr>
          </a:p>
          <a:p>
            <a:pPr marL="342900" indent="-342900" algn="l">
              <a:buFont typeface="Arial" panose="020B0604020202020204" pitchFamily="34" charset="0"/>
              <a:buChar char="•"/>
            </a:pPr>
            <a:endParaRPr lang="en-US" sz="2000" b="1" i="0" dirty="0">
              <a:solidFill>
                <a:schemeClr val="tx1">
                  <a:lumMod val="95000"/>
                  <a:lumOff val="5000"/>
                </a:schemeClr>
              </a:solidFill>
              <a:effectLst/>
            </a:endParaRPr>
          </a:p>
          <a:p>
            <a:pPr marL="342900" indent="-342900" algn="l">
              <a:buFont typeface="Arial" panose="020B0604020202020204" pitchFamily="34" charset="0"/>
              <a:buChar char="•"/>
            </a:pPr>
            <a:r>
              <a:rPr lang="en-US" sz="2000" b="1" i="0" dirty="0">
                <a:solidFill>
                  <a:schemeClr val="tx1">
                    <a:lumMod val="95000"/>
                    <a:lumOff val="5000"/>
                  </a:schemeClr>
                </a:solidFill>
                <a:effectLst/>
              </a:rPr>
              <a:t>Improved parking management: The Smart Parking Space app will help to improve parking management by providing real-time data on parking availability and reducing traffic congestion.</a:t>
            </a:r>
          </a:p>
          <a:p>
            <a:pPr marL="342900" indent="-342900" algn="l">
              <a:buFont typeface="Arial" panose="020B0604020202020204" pitchFamily="34" charset="0"/>
              <a:buChar char="•"/>
            </a:pPr>
            <a:endParaRPr lang="en-US" sz="2000" b="1" i="0" dirty="0">
              <a:solidFill>
                <a:schemeClr val="tx1">
                  <a:lumMod val="95000"/>
                  <a:lumOff val="5000"/>
                </a:schemeClr>
              </a:solidFill>
              <a:effectLst/>
            </a:endParaRPr>
          </a:p>
          <a:p>
            <a:pPr marL="342900" indent="-342900" algn="l">
              <a:buFont typeface="Arial" panose="020B0604020202020204" pitchFamily="34" charset="0"/>
              <a:buChar char="•"/>
            </a:pPr>
            <a:r>
              <a:rPr lang="en-US" sz="2000" b="1" i="0" dirty="0">
                <a:solidFill>
                  <a:schemeClr val="tx1">
                    <a:lumMod val="95000"/>
                    <a:lumOff val="5000"/>
                  </a:schemeClr>
                </a:solidFill>
                <a:effectLst/>
              </a:rPr>
              <a:t>Increased revenue: The implementation of the app will likely lead to increased revenue generation, as it will allow for more efficient use of parking spaces, and people will be more likely to park in areas where they know they can find available spaces.</a:t>
            </a:r>
          </a:p>
          <a:p>
            <a:pPr marL="342900" indent="-342900" algn="l">
              <a:buFont typeface="Arial" panose="020B0604020202020204" pitchFamily="34" charset="0"/>
              <a:buChar char="•"/>
            </a:pPr>
            <a:endParaRPr lang="en-US" sz="2000" b="1" i="0" dirty="0">
              <a:solidFill>
                <a:schemeClr val="tx1">
                  <a:lumMod val="95000"/>
                  <a:lumOff val="5000"/>
                </a:schemeClr>
              </a:solidFill>
              <a:effectLst/>
            </a:endParaRPr>
          </a:p>
          <a:p>
            <a:pPr marL="342900" indent="-342900" algn="l">
              <a:buFont typeface="Arial" panose="020B0604020202020204" pitchFamily="34" charset="0"/>
              <a:buChar char="•"/>
            </a:pPr>
            <a:r>
              <a:rPr lang="en-US" sz="2000" b="1" i="0" dirty="0">
                <a:solidFill>
                  <a:schemeClr val="tx1">
                    <a:lumMod val="95000"/>
                    <a:lumOff val="5000"/>
                  </a:schemeClr>
                </a:solidFill>
                <a:effectLst/>
              </a:rPr>
              <a:t>Enhanced customer experience: With the app's help, customers will be able to quickly and easily find available parking spaces, making their parking experience more convenient and stress-free.</a:t>
            </a:r>
          </a:p>
          <a:p>
            <a:pPr marL="342900" indent="-342900" algn="l">
              <a:buFont typeface="Arial" panose="020B0604020202020204" pitchFamily="34" charset="0"/>
              <a:buChar char="•"/>
            </a:pPr>
            <a:endParaRPr lang="en-US" sz="2000" b="1" i="0" dirty="0">
              <a:solidFill>
                <a:schemeClr val="tx1">
                  <a:lumMod val="95000"/>
                  <a:lumOff val="5000"/>
                </a:schemeClr>
              </a:solidFill>
              <a:effectLst/>
            </a:endParaRPr>
          </a:p>
          <a:p>
            <a:pPr marL="342900" indent="-342900" algn="l">
              <a:buFont typeface="Arial" panose="020B0604020202020204" pitchFamily="34" charset="0"/>
              <a:buChar char="•"/>
            </a:pPr>
            <a:r>
              <a:rPr lang="en-US" sz="2000" b="1" i="0" dirty="0">
                <a:solidFill>
                  <a:schemeClr val="tx1">
                    <a:lumMod val="95000"/>
                    <a:lumOff val="5000"/>
                  </a:schemeClr>
                </a:solidFill>
                <a:effectLst/>
              </a:rPr>
              <a:t>Positive impact on the environment: The Smart Parking Space app will contribute to the reduction of carbon emissions by minimizing the time spent driving around looking for a parking space.</a:t>
            </a:r>
          </a:p>
          <a:p>
            <a:pPr marL="342900" indent="-342900" algn="l">
              <a:buFont typeface="Arial" panose="020B0604020202020204" pitchFamily="34" charset="0"/>
              <a:buChar char="•"/>
            </a:pPr>
            <a:endParaRPr lang="en-US" sz="2000" b="1" i="0" dirty="0">
              <a:solidFill>
                <a:schemeClr val="tx1">
                  <a:lumMod val="95000"/>
                  <a:lumOff val="5000"/>
                </a:schemeClr>
              </a:solidFill>
              <a:effectLst/>
            </a:endParaRPr>
          </a:p>
          <a:p>
            <a:pPr marL="342900" indent="-342900" algn="l">
              <a:buFont typeface="Arial" panose="020B0604020202020204" pitchFamily="34" charset="0"/>
              <a:buChar char="•"/>
            </a:pPr>
            <a:r>
              <a:rPr lang="en-US" sz="2000" b="1" i="0" dirty="0">
                <a:solidFill>
                  <a:schemeClr val="tx1">
                    <a:lumMod val="95000"/>
                    <a:lumOff val="5000"/>
                  </a:schemeClr>
                </a:solidFill>
                <a:effectLst/>
              </a:rPr>
              <a:t>Therefore, based on these factors, it is recommended that the City Council invest in the resources to set in motion the Smart Parking Space app.</a:t>
            </a:r>
          </a:p>
          <a:p>
            <a:endParaRPr lang="en-US" dirty="0"/>
          </a:p>
        </p:txBody>
      </p:sp>
    </p:spTree>
    <p:extLst>
      <p:ext uri="{BB962C8B-B14F-4D97-AF65-F5344CB8AC3E}">
        <p14:creationId xmlns:p14="http://schemas.microsoft.com/office/powerpoint/2010/main" val="201193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A7C405-AC26-9D83-866B-DBCA0BF5A8B2}"/>
              </a:ext>
            </a:extLst>
          </p:cNvPr>
          <p:cNvSpPr>
            <a:spLocks noGrp="1"/>
          </p:cNvSpPr>
          <p:nvPr>
            <p:ph sz="half" idx="1"/>
          </p:nvPr>
        </p:nvSpPr>
        <p:spPr>
          <a:xfrm>
            <a:off x="104149" y="1005138"/>
            <a:ext cx="11982450" cy="2834640"/>
          </a:xfrm>
        </p:spPr>
        <p:txBody>
          <a:bodyPr/>
          <a:lstStyle/>
          <a:p>
            <a:pPr marL="0" indent="0">
              <a:buNone/>
            </a:pPr>
            <a:endParaRPr lang="en-US" sz="1600" b="1" dirty="0"/>
          </a:p>
          <a:p>
            <a:r>
              <a:rPr lang="en-US" sz="1600" b="1" dirty="0">
                <a:solidFill>
                  <a:srgbClr val="FF0000"/>
                </a:solidFill>
              </a:rPr>
              <a:t>Data quality and accuracy: </a:t>
            </a:r>
            <a:r>
              <a:rPr lang="en-US" sz="1600" b="1" dirty="0"/>
              <a:t>The accuracy and quality of the data used for the project can be a major limitation. If the data is not accurate, the analysis and conclusions drawn from it will not be reliable. To overcome this, we need to ensure that the data is collected from reliable sources and is cleaned.</a:t>
            </a:r>
          </a:p>
          <a:p>
            <a:endParaRPr lang="en-US" sz="1600" b="1" dirty="0"/>
          </a:p>
          <a:p>
            <a:r>
              <a:rPr lang="en-US" sz="1600" b="1" dirty="0">
                <a:solidFill>
                  <a:srgbClr val="FF0000"/>
                </a:solidFill>
              </a:rPr>
              <a:t>Infrastructure requirements: </a:t>
            </a:r>
            <a:r>
              <a:rPr lang="en-US" sz="1600" b="1" dirty="0"/>
              <a:t>The implementation of the smart parking space app requires a significant investment in infrastructure, such as sensors, cameras, and communication networks.. To overcome this, the project can be implemented in phases, starting with a pilot program to test the feasibility of the project.</a:t>
            </a:r>
          </a:p>
          <a:p>
            <a:endParaRPr lang="en-US" sz="1600" b="1" dirty="0"/>
          </a:p>
          <a:p>
            <a:r>
              <a:rPr lang="en-US" sz="1600" b="1" dirty="0">
                <a:solidFill>
                  <a:srgbClr val="FF0000"/>
                </a:solidFill>
              </a:rPr>
              <a:t>Privacy concerns</a:t>
            </a:r>
            <a:r>
              <a:rPr lang="en-US" sz="1600" b="1" dirty="0"/>
              <a:t>: The use of sensors and cameras for data collection can raise privacy concerns among the public. To overcome this, the project should be transparent about its data collection practices and ensure that the data collected is anonymized and used only for the purpose of improving parking management.</a:t>
            </a:r>
          </a:p>
          <a:p>
            <a:endParaRPr lang="en-US" sz="1600" b="1" dirty="0"/>
          </a:p>
          <a:p>
            <a:r>
              <a:rPr lang="en-US" sz="1600" b="1" dirty="0">
                <a:solidFill>
                  <a:srgbClr val="FF0000"/>
                </a:solidFill>
              </a:rPr>
              <a:t>User adoption: </a:t>
            </a:r>
            <a:r>
              <a:rPr lang="en-US" sz="1600" b="1" dirty="0"/>
              <a:t>The success of the project depends on user adoption. If the app is not user-friendly and does not provide clear benefits to users, they may not use it. To overcome this, the app should be designed to be user-friendly and provide clear benefits, such as time and cost savings for users</a:t>
            </a:r>
          </a:p>
        </p:txBody>
      </p:sp>
      <p:sp>
        <p:nvSpPr>
          <p:cNvPr id="5" name="Slide Number Placeholder 4">
            <a:extLst>
              <a:ext uri="{FF2B5EF4-FFF2-40B4-BE49-F238E27FC236}">
                <a16:creationId xmlns:a16="http://schemas.microsoft.com/office/drawing/2014/main" id="{0856E1CB-DBF2-869E-A5DD-11B18DAA91D4}"/>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6" name="Title 1">
            <a:extLst>
              <a:ext uri="{FF2B5EF4-FFF2-40B4-BE49-F238E27FC236}">
                <a16:creationId xmlns:a16="http://schemas.microsoft.com/office/drawing/2014/main" id="{97EB2C21-2481-C592-9307-C2644457585A}"/>
              </a:ext>
            </a:extLst>
          </p:cNvPr>
          <p:cNvSpPr>
            <a:spLocks noGrp="1"/>
          </p:cNvSpPr>
          <p:nvPr>
            <p:ph type="title"/>
          </p:nvPr>
        </p:nvSpPr>
        <p:spPr>
          <a:xfrm>
            <a:off x="913774" y="19050"/>
            <a:ext cx="10363200" cy="1595438"/>
          </a:xfrm>
        </p:spPr>
        <p:txBody>
          <a:bodyPr>
            <a:normAutofit/>
          </a:bodyPr>
          <a:lstStyle/>
          <a:p>
            <a:r>
              <a:rPr lang="en-US" b="1" u="sng" dirty="0">
                <a:solidFill>
                  <a:schemeClr val="accent6">
                    <a:lumMod val="50000"/>
                  </a:schemeClr>
                </a:solidFill>
              </a:rPr>
              <a:t>challenges and limitations</a:t>
            </a:r>
            <a:br>
              <a:rPr lang="en-US" dirty="0"/>
            </a:br>
            <a:endParaRPr lang="en-US" dirty="0"/>
          </a:p>
        </p:txBody>
      </p:sp>
    </p:spTree>
    <p:extLst>
      <p:ext uri="{BB962C8B-B14F-4D97-AF65-F5344CB8AC3E}">
        <p14:creationId xmlns:p14="http://schemas.microsoft.com/office/powerpoint/2010/main" val="304619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p:txBody>
          <a:bodyPr/>
          <a:lstStyle/>
          <a:p>
            <a:r>
              <a:rPr lang="en-US" sz="4000" b="1" dirty="0"/>
              <a:t>PLAN FOR LAUNCH </a:t>
            </a:r>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dirty="0"/>
              <a:t>PLANNING</a:t>
            </a:r>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3"/>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b="1" dirty="0">
                <a:solidFill>
                  <a:schemeClr val="bg1"/>
                </a:solidFill>
              </a:rPr>
              <a:t>Synergize scalable </a:t>
            </a:r>
            <a:br>
              <a:rPr lang="en-US" dirty="0"/>
            </a:br>
            <a:endParaRPr lang="en-US" dirty="0"/>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dirty="0"/>
              <a:t>MARKETING</a:t>
            </a:r>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4"/>
          <a:srcRect t="113" b="113"/>
          <a:stretch/>
        </p:blipFill>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dirty="0"/>
              <a:t>Disseminate standardized </a:t>
            </a:r>
            <a:br>
              <a:rPr lang="en-US" dirty="0"/>
            </a:br>
            <a:r>
              <a:rPr lang="en-US" dirty="0"/>
              <a:t>metrics</a:t>
            </a: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dirty="0"/>
              <a:t>DESIGN</a:t>
            </a:r>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5"/>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b="1" dirty="0">
                <a:solidFill>
                  <a:schemeClr val="bg1"/>
                </a:solidFill>
              </a:rPr>
              <a:t>Coordinate e-</a:t>
            </a:r>
            <a:br>
              <a:rPr lang="en-US" b="1" dirty="0">
                <a:solidFill>
                  <a:schemeClr val="bg1"/>
                </a:solidFill>
              </a:rPr>
            </a:br>
            <a:r>
              <a:rPr lang="en-US" b="1" dirty="0">
                <a:solidFill>
                  <a:schemeClr val="bg1"/>
                </a:solidFill>
              </a:rPr>
              <a:t>business applications</a:t>
            </a: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dirty="0"/>
              <a:t>STRATEGY</a:t>
            </a:r>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6"/>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dirty="0"/>
              <a:t>Foster holistically</a:t>
            </a: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dirty="0"/>
              <a:t>LAUNCH</a:t>
            </a:r>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7"/>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b="1" dirty="0">
                <a:solidFill>
                  <a:schemeClr val="bg1"/>
                </a:solidFill>
              </a:rPr>
              <a:t>Deploy strategic networks</a:t>
            </a:r>
          </a:p>
        </p:txBody>
      </p:sp>
    </p:spTree>
    <p:extLst>
      <p:ext uri="{BB962C8B-B14F-4D97-AF65-F5344CB8AC3E}">
        <p14:creationId xmlns:p14="http://schemas.microsoft.com/office/powerpoint/2010/main" val="1600494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2628989" y="169232"/>
            <a:ext cx="6766560" cy="768096"/>
          </a:xfrm>
        </p:spPr>
        <p:txBody>
          <a:bodyPr/>
          <a:lstStyle/>
          <a:p>
            <a:r>
              <a:rPr lang="en-US" b="1" dirty="0">
                <a:solidFill>
                  <a:srgbClr val="7030A0"/>
                </a:solidFill>
              </a:rPr>
              <a:t>CONCLUSION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141207" y="1788818"/>
            <a:ext cx="10203068" cy="2700528"/>
          </a:xfrm>
        </p:spPr>
        <p:txBody>
          <a:bodyPr>
            <a:normAutofit/>
          </a:bodyPr>
          <a:lstStyle/>
          <a:p>
            <a:r>
              <a:rPr lang="en-US" b="1" i="0" dirty="0">
                <a:solidFill>
                  <a:srgbClr val="202C8F"/>
                </a:solidFill>
                <a:effectLst/>
                <a:latin typeface="Söhne"/>
              </a:rPr>
              <a:t>In conclusion, the smart parking space app can be an effective solution to alleviate parking-related problems in the city, and the benefits of the project outweigh the challenges and limitations. Further research and development are necessary to improve the app's functionality and overcome the challenges. Acknowledgments to the sources used in the analysis and future recommendations for the project were also provided.</a:t>
            </a:r>
            <a:endParaRPr lang="en-US" b="1" dirty="0">
              <a:solidFill>
                <a:srgbClr val="202C8F"/>
              </a:solidFill>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
        <p:nvSpPr>
          <p:cNvPr id="6" name="TextBox 5">
            <a:extLst>
              <a:ext uri="{FF2B5EF4-FFF2-40B4-BE49-F238E27FC236}">
                <a16:creationId xmlns:a16="http://schemas.microsoft.com/office/drawing/2014/main" id="{4DF1AEA1-5A30-73F5-4278-BDCC47A5C393}"/>
              </a:ext>
            </a:extLst>
          </p:cNvPr>
          <p:cNvSpPr txBox="1"/>
          <p:nvPr/>
        </p:nvSpPr>
        <p:spPr>
          <a:xfrm>
            <a:off x="1407164" y="5182942"/>
            <a:ext cx="9820275" cy="1492716"/>
          </a:xfrm>
          <a:prstGeom prst="rect">
            <a:avLst/>
          </a:prstGeom>
          <a:noFill/>
        </p:spPr>
        <p:txBody>
          <a:bodyPr wrap="square" rtlCol="0">
            <a:spAutoFit/>
          </a:bodyPr>
          <a:lstStyle/>
          <a:p>
            <a:pPr algn="l"/>
            <a:r>
              <a:rPr lang="en-US" b="1" i="0" u="sng" dirty="0">
                <a:solidFill>
                  <a:srgbClr val="7030A0"/>
                </a:solidFill>
                <a:effectLst/>
                <a:latin typeface="Söhne"/>
              </a:rPr>
              <a:t>Resources you can use to learn more about smart cities:</a:t>
            </a:r>
          </a:p>
          <a:p>
            <a:pPr algn="l"/>
            <a:endParaRPr lang="en-US" sz="1100" b="1" i="0" u="sng" dirty="0">
              <a:solidFill>
                <a:srgbClr val="7030A0"/>
              </a:solidFill>
              <a:effectLst/>
              <a:latin typeface="Söhne"/>
            </a:endParaRPr>
          </a:p>
          <a:p>
            <a:pPr marL="171450" indent="-171450" algn="l">
              <a:buFont typeface="Arial" panose="020B0604020202020204" pitchFamily="34" charset="0"/>
              <a:buChar char="•"/>
            </a:pPr>
            <a:r>
              <a:rPr lang="en-US" sz="1100" b="0" i="0" dirty="0">
                <a:solidFill>
                  <a:srgbClr val="202C8F"/>
                </a:solidFill>
                <a:effectLst/>
                <a:latin typeface="Söhne"/>
              </a:rPr>
              <a:t>"What is a Smart City?" by the Smart Cities Council -</a:t>
            </a:r>
            <a:r>
              <a:rPr lang="en-US" sz="1100" b="0" i="0" u="sng" dirty="0">
                <a:solidFill>
                  <a:srgbClr val="202C8F"/>
                </a:solidFill>
                <a:effectLst/>
                <a:latin typeface="Söhne"/>
                <a:hlinkClick r:id="rId3">
                  <a:extLst>
                    <a:ext uri="{A12FA001-AC4F-418D-AE19-62706E023703}">
                      <ahyp:hlinkClr xmlns:ahyp="http://schemas.microsoft.com/office/drawing/2018/hyperlinkcolor" val="tx"/>
                    </a:ext>
                  </a:extLst>
                </a:hlinkClick>
              </a:rPr>
              <a:t>https://smartcitiescouncil.com/article/what-smart-city</a:t>
            </a:r>
            <a:endParaRPr lang="en-US" sz="1100" b="0" i="0" dirty="0">
              <a:solidFill>
                <a:srgbClr val="202C8F"/>
              </a:solidFill>
              <a:effectLst/>
              <a:latin typeface="Söhne"/>
            </a:endParaRPr>
          </a:p>
          <a:p>
            <a:pPr marL="171450" indent="-171450" algn="l">
              <a:buFont typeface="Arial" panose="020B0604020202020204" pitchFamily="34" charset="0"/>
              <a:buChar char="•"/>
            </a:pPr>
            <a:r>
              <a:rPr lang="en-US" sz="1100" b="0" i="0" dirty="0">
                <a:solidFill>
                  <a:srgbClr val="202C8F"/>
                </a:solidFill>
                <a:effectLst/>
                <a:latin typeface="Söhne"/>
              </a:rPr>
              <a:t>"Smart Cities: A Comprehensive Guide" by Deloitte </a:t>
            </a:r>
            <a:r>
              <a:rPr lang="en-US" sz="1100" b="0" i="0" u="sng" dirty="0">
                <a:solidFill>
                  <a:srgbClr val="202C8F"/>
                </a:solidFill>
                <a:effectLst/>
                <a:latin typeface="Söhne"/>
                <a:hlinkClick r:id="rId4">
                  <a:extLst>
                    <a:ext uri="{A12FA001-AC4F-418D-AE19-62706E023703}">
                      <ahyp:hlinkClr xmlns:ahyp="http://schemas.microsoft.com/office/drawing/2018/hyperlinkcolor" val="tx"/>
                    </a:ext>
                  </a:extLst>
                </a:hlinkClick>
              </a:rPr>
              <a:t>https://www2.deloitte.com/content/dam/Deloitte/uk/Documents/public-sector/deloitte-uk-smart-cities-guide.pdf</a:t>
            </a:r>
            <a:endParaRPr lang="en-US" sz="1100" b="0" i="0" dirty="0">
              <a:solidFill>
                <a:srgbClr val="202C8F"/>
              </a:solidFill>
              <a:effectLst/>
              <a:latin typeface="Söhne"/>
            </a:endParaRPr>
          </a:p>
          <a:p>
            <a:pPr marL="171450" indent="-171450" algn="l">
              <a:buFont typeface="Arial" panose="020B0604020202020204" pitchFamily="34" charset="0"/>
              <a:buChar char="•"/>
            </a:pPr>
            <a:r>
              <a:rPr lang="en-US" sz="1100" b="0" i="0" dirty="0">
                <a:solidFill>
                  <a:srgbClr val="202C8F"/>
                </a:solidFill>
                <a:effectLst/>
                <a:latin typeface="Söhne"/>
              </a:rPr>
              <a:t>"Smart Cities: Overview and Opportunities" by the National League of Cities </a:t>
            </a:r>
            <a:r>
              <a:rPr lang="en-US" sz="1100" b="0" i="0" u="sng" dirty="0">
                <a:solidFill>
                  <a:srgbClr val="202C8F"/>
                </a:solidFill>
                <a:effectLst/>
                <a:latin typeface="Söhne"/>
                <a:hlinkClick r:id="rId5">
                  <a:extLst>
                    <a:ext uri="{A12FA001-AC4F-418D-AE19-62706E023703}">
                      <ahyp:hlinkClr xmlns:ahyp="http://schemas.microsoft.com/office/drawing/2018/hyperlinkcolor" val="tx"/>
                    </a:ext>
                  </a:extLst>
                </a:hlinkClick>
              </a:rPr>
              <a:t>https://www.nlc.org/resource/smart-cities-overview-and-opportunities</a:t>
            </a:r>
            <a:endParaRPr lang="en-US" sz="1100" b="0" i="0" dirty="0">
              <a:solidFill>
                <a:srgbClr val="202C8F"/>
              </a:solidFill>
              <a:effectLst/>
              <a:latin typeface="Söhne"/>
            </a:endParaRPr>
          </a:p>
          <a:p>
            <a:pPr marL="171450" indent="-171450" algn="l">
              <a:buFont typeface="Arial" panose="020B0604020202020204" pitchFamily="34" charset="0"/>
              <a:buChar char="•"/>
            </a:pPr>
            <a:r>
              <a:rPr lang="en-US" sz="1100" b="0" i="0" dirty="0">
                <a:solidFill>
                  <a:srgbClr val="202C8F"/>
                </a:solidFill>
                <a:effectLst/>
                <a:latin typeface="Söhne"/>
              </a:rPr>
              <a:t>"The Role of Open Data in Smart Cities" by the Harvard Business Review </a:t>
            </a:r>
            <a:r>
              <a:rPr lang="en-US" sz="1100" b="0" i="0" u="sng" dirty="0">
                <a:solidFill>
                  <a:srgbClr val="202C8F"/>
                </a:solidFill>
                <a:effectLst/>
                <a:latin typeface="Söhne"/>
                <a:hlinkClick r:id="rId6">
                  <a:extLst>
                    <a:ext uri="{A12FA001-AC4F-418D-AE19-62706E023703}">
                      <ahyp:hlinkClr xmlns:ahyp="http://schemas.microsoft.com/office/drawing/2018/hyperlinkcolor" val="tx"/>
                    </a:ext>
                  </a:extLst>
                </a:hlinkClick>
              </a:rPr>
              <a:t>https://hbr.org/2019/01/the-role-of-open-data-in-smart-cities</a:t>
            </a:r>
            <a:endParaRPr lang="en-US" sz="1100" b="0" i="0" dirty="0">
              <a:solidFill>
                <a:srgbClr val="202C8F"/>
              </a:solidFill>
              <a:effectLst/>
              <a:latin typeface="Söhne"/>
            </a:endParaRP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36863" y="1117361"/>
            <a:ext cx="5693664" cy="768096"/>
          </a:xfrm>
        </p:spPr>
        <p:txBody>
          <a:bodyPr/>
          <a:lstStyle/>
          <a:p>
            <a:r>
              <a:rPr lang="en-US" sz="5400" b="1" dirty="0">
                <a:solidFill>
                  <a:schemeClr val="accent6">
                    <a:lumMod val="75000"/>
                  </a:schemeClr>
                </a:solidFill>
                <a:latin typeface="Arial Black" panose="020B0604020202020204" pitchFamily="34" charset="0"/>
                <a:ea typeface="Arial Regular" pitchFamily="34" charset="-122"/>
                <a:cs typeface="Arial Black" panose="020B0604020202020204" pitchFamily="34" charset="0"/>
              </a:rPr>
              <a:t>AGENDA</a:t>
            </a:r>
            <a:endParaRPr lang="en-US" sz="5400" b="1" dirty="0">
              <a:solidFill>
                <a:schemeClr val="accent6">
                  <a:lumMod val="75000"/>
                </a:schemeClr>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36863" y="2009775"/>
            <a:ext cx="5693664" cy="3957856"/>
          </a:xfrm>
        </p:spPr>
        <p:txBody>
          <a:bodyPr/>
          <a:lstStyle/>
          <a:p>
            <a:r>
              <a:rPr lang="en-US" b="1" dirty="0">
                <a:solidFill>
                  <a:schemeClr val="tx1">
                    <a:lumMod val="95000"/>
                    <a:lumOff val="5000"/>
                  </a:schemeClr>
                </a:solidFill>
              </a:rPr>
              <a:t>Introduction​</a:t>
            </a:r>
          </a:p>
          <a:p>
            <a:r>
              <a:rPr lang="en-US" b="1" dirty="0">
                <a:solidFill>
                  <a:schemeClr val="tx1">
                    <a:lumMod val="95000"/>
                    <a:lumOff val="5000"/>
                  </a:schemeClr>
                </a:solidFill>
              </a:rPr>
              <a:t>Goals</a:t>
            </a:r>
          </a:p>
          <a:p>
            <a:r>
              <a:rPr lang="en-US" b="1" dirty="0">
                <a:solidFill>
                  <a:schemeClr val="tx1">
                    <a:lumMod val="95000"/>
                    <a:lumOff val="5000"/>
                  </a:schemeClr>
                </a:solidFill>
              </a:rPr>
              <a:t>​</a:t>
            </a:r>
            <a:r>
              <a:rPr lang="en-US" b="1" i="0" dirty="0">
                <a:solidFill>
                  <a:schemeClr val="tx1">
                    <a:lumMod val="95000"/>
                    <a:lumOff val="5000"/>
                  </a:schemeClr>
                </a:solidFill>
                <a:effectLst/>
              </a:rPr>
              <a:t>Overview of the Data</a:t>
            </a:r>
          </a:p>
          <a:p>
            <a:r>
              <a:rPr lang="en-US" b="1" dirty="0">
                <a:solidFill>
                  <a:schemeClr val="tx1">
                    <a:lumMod val="95000"/>
                    <a:lumOff val="5000"/>
                  </a:schemeClr>
                </a:solidFill>
              </a:rPr>
              <a:t>Box Plots</a:t>
            </a:r>
          </a:p>
          <a:p>
            <a:r>
              <a:rPr lang="en-US" b="1" dirty="0">
                <a:solidFill>
                  <a:schemeClr val="tx1">
                    <a:lumMod val="95000"/>
                    <a:lumOff val="5000"/>
                  </a:schemeClr>
                </a:solidFill>
              </a:rPr>
              <a:t>Timeline/Time dependent</a:t>
            </a:r>
          </a:p>
          <a:p>
            <a:r>
              <a:rPr lang="en-US" b="1" dirty="0">
                <a:solidFill>
                  <a:schemeClr val="tx1">
                    <a:lumMod val="95000"/>
                    <a:lumOff val="5000"/>
                  </a:schemeClr>
                </a:solidFill>
              </a:rPr>
              <a:t>​Recommendation</a:t>
            </a:r>
          </a:p>
          <a:p>
            <a:r>
              <a:rPr lang="en-US" b="1" dirty="0">
                <a:solidFill>
                  <a:schemeClr val="tx1">
                    <a:lumMod val="95000"/>
                    <a:lumOff val="5000"/>
                  </a:schemeClr>
                </a:solidFill>
              </a:rPr>
              <a:t>Challenges </a:t>
            </a:r>
          </a:p>
          <a:p>
            <a:r>
              <a:rPr lang="en-US" b="1" dirty="0">
                <a:solidFill>
                  <a:schemeClr val="tx1">
                    <a:lumMod val="95000"/>
                    <a:lumOff val="5000"/>
                  </a:schemeClr>
                </a:solidFill>
              </a:rPr>
              <a:t>Conclusion </a:t>
            </a:r>
          </a:p>
          <a:p>
            <a:endParaRPr lang="en-US" b="1" dirty="0">
              <a:solidFill>
                <a:schemeClr val="tx1">
                  <a:lumMod val="95000"/>
                  <a:lumOff val="5000"/>
                </a:schemeClr>
              </a:solidFill>
            </a:endParaRP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913776" y="361342"/>
            <a:ext cx="10364451" cy="1596177"/>
          </a:xfrm>
        </p:spPr>
        <p:txBody>
          <a:bodyPr>
            <a:normAutofit/>
          </a:bodyPr>
          <a:lstStyle/>
          <a:p>
            <a:r>
              <a:rPr lang="en-US" sz="5400" b="1"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gn="l">
              <a:buFont typeface="Arial" panose="020B0604020202020204" pitchFamily="34" charset="0"/>
              <a:buChar char="•"/>
            </a:pPr>
            <a:r>
              <a:rPr lang="en-US" sz="2400" b="1" i="0" dirty="0">
                <a:solidFill>
                  <a:schemeClr val="tx1">
                    <a:lumMod val="95000"/>
                    <a:lumOff val="5000"/>
                  </a:schemeClr>
                </a:solidFill>
                <a:effectLst/>
                <a:latin typeface="Söhne"/>
              </a:rPr>
              <a:t>In this presentation, we will outline the rationale and goals of the project, provide an analysis of our data, and make a recommendation about whether to continue with the implementation of this project.</a:t>
            </a:r>
          </a:p>
          <a:p>
            <a:pPr algn="l">
              <a:buFont typeface="Arial" panose="020B0604020202020204" pitchFamily="34" charset="0"/>
              <a:buChar char="•"/>
            </a:pPr>
            <a:endParaRPr lang="en-US" sz="2400" b="1" i="0" dirty="0">
              <a:solidFill>
                <a:schemeClr val="tx1">
                  <a:lumMod val="95000"/>
                  <a:lumOff val="5000"/>
                </a:schemeClr>
              </a:solidFill>
              <a:effectLst/>
              <a:latin typeface="Söhne"/>
            </a:endParaRPr>
          </a:p>
          <a:p>
            <a:pPr algn="l">
              <a:buFont typeface="Arial" panose="020B0604020202020204" pitchFamily="34" charset="0"/>
              <a:buChar char="•"/>
            </a:pPr>
            <a:r>
              <a:rPr lang="en-US" sz="2400" b="1" i="0" dirty="0">
                <a:solidFill>
                  <a:schemeClr val="tx1">
                    <a:lumMod val="95000"/>
                    <a:lumOff val="5000"/>
                  </a:schemeClr>
                </a:solidFill>
                <a:effectLst/>
                <a:latin typeface="Söhne"/>
              </a:rPr>
              <a:t>Our aim is to leverage data analytics to improve traffic flow and quality of life in our city by introducing a smart parking app.</a:t>
            </a:r>
          </a:p>
          <a:p>
            <a:endParaRPr lang="en-US" dirty="0">
              <a:solidFill>
                <a:srgbClr val="202C8F"/>
              </a:solidFill>
            </a:endParaRP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56A3B-C335-4018-B7AE-9B8C20C88BB0}"/>
              </a:ext>
            </a:extLst>
          </p:cNvPr>
          <p:cNvSpPr>
            <a:spLocks noGrp="1"/>
          </p:cNvSpPr>
          <p:nvPr>
            <p:ph type="title"/>
          </p:nvPr>
        </p:nvSpPr>
        <p:spPr>
          <a:xfrm>
            <a:off x="913149" y="60483"/>
            <a:ext cx="10364451" cy="1596177"/>
          </a:xfrm>
        </p:spPr>
        <p:txBody>
          <a:bodyPr>
            <a:normAutofit/>
          </a:bodyPr>
          <a:lstStyle/>
          <a:p>
            <a:r>
              <a:rPr lang="en-US" sz="4800" b="1" i="0" dirty="0">
                <a:solidFill>
                  <a:schemeClr val="accent6">
                    <a:lumMod val="50000"/>
                  </a:schemeClr>
                </a:solidFill>
                <a:effectLst/>
              </a:rPr>
              <a:t>Rationale and Goals</a:t>
            </a:r>
            <a:endParaRPr lang="en-US" sz="4800" b="1" dirty="0">
              <a:solidFill>
                <a:schemeClr val="accent6">
                  <a:lumMod val="50000"/>
                </a:schemeClr>
              </a:solidFill>
            </a:endParaRPr>
          </a:p>
        </p:txBody>
      </p:sp>
      <p:sp>
        <p:nvSpPr>
          <p:cNvPr id="4" name="Footer Placeholder 3">
            <a:extLst>
              <a:ext uri="{FF2B5EF4-FFF2-40B4-BE49-F238E27FC236}">
                <a16:creationId xmlns:a16="http://schemas.microsoft.com/office/drawing/2014/main" id="{7EE86100-5E24-483C-AEA0-11447FC97A2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DE755F6-6D0C-A922-5CF9-B9BC2435E2DA}"/>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8" name="Content Placeholder 7">
            <a:extLst>
              <a:ext uri="{FF2B5EF4-FFF2-40B4-BE49-F238E27FC236}">
                <a16:creationId xmlns:a16="http://schemas.microsoft.com/office/drawing/2014/main" id="{AA4368DE-963D-0EAB-98E7-86BAC8C5456F}"/>
              </a:ext>
            </a:extLst>
          </p:cNvPr>
          <p:cNvSpPr txBox="1">
            <a:spLocks noGrp="1"/>
          </p:cNvSpPr>
          <p:nvPr>
            <p:ph idx="1"/>
          </p:nvPr>
        </p:nvSpPr>
        <p:spPr>
          <a:xfrm>
            <a:off x="864239" y="1319640"/>
            <a:ext cx="10363200" cy="7061933"/>
          </a:xfrm>
          <a:prstGeom prst="rect">
            <a:avLst/>
          </a:prstGeom>
          <a:noFill/>
        </p:spPr>
        <p:txBody>
          <a:bodyPr wrap="square" rtlCol="0">
            <a:spAutoFit/>
          </a:bodyPr>
          <a:lstStyle/>
          <a:p>
            <a:endParaRPr lang="en-US" sz="1200" dirty="0"/>
          </a:p>
          <a:p>
            <a:r>
              <a:rPr lang="en-US" sz="1800" b="1" dirty="0">
                <a:solidFill>
                  <a:schemeClr val="tx1">
                    <a:lumMod val="95000"/>
                    <a:lumOff val="5000"/>
                  </a:schemeClr>
                </a:solidFill>
              </a:rPr>
              <a:t>The goals of the project are as follows:</a:t>
            </a:r>
          </a:p>
          <a:p>
            <a:pPr marL="285750" indent="-285750">
              <a:buFont typeface="Arial" panose="020B0604020202020204" pitchFamily="34" charset="0"/>
              <a:buChar char="•"/>
            </a:pPr>
            <a:endParaRPr lang="en-US" sz="1800" b="1" dirty="0">
              <a:solidFill>
                <a:schemeClr val="tx1">
                  <a:lumMod val="95000"/>
                  <a:lumOff val="5000"/>
                </a:schemeClr>
              </a:solidFill>
            </a:endParaRPr>
          </a:p>
          <a:p>
            <a:pPr marL="285750" indent="-285750">
              <a:buFont typeface="Arial" panose="020B0604020202020204" pitchFamily="34" charset="0"/>
              <a:buChar char="•"/>
            </a:pPr>
            <a:r>
              <a:rPr lang="en-US" sz="1800" b="1" dirty="0">
                <a:solidFill>
                  <a:schemeClr val="tx1">
                    <a:lumMod val="95000"/>
                    <a:lumOff val="5000"/>
                  </a:schemeClr>
                </a:solidFill>
              </a:rPr>
              <a:t>To improve traffic flow in our city by reducing the time it takes for motorists to find parking.</a:t>
            </a:r>
          </a:p>
          <a:p>
            <a:pPr marL="285750" indent="-285750">
              <a:buFont typeface="Arial" panose="020B0604020202020204" pitchFamily="34" charset="0"/>
              <a:buChar char="•"/>
            </a:pPr>
            <a:r>
              <a:rPr lang="en-US" sz="1800" b="1" dirty="0">
                <a:solidFill>
                  <a:schemeClr val="tx1">
                    <a:lumMod val="95000"/>
                    <a:lumOff val="5000"/>
                  </a:schemeClr>
                </a:solidFill>
              </a:rPr>
              <a:t>To reduce congestion on our roads and highways.</a:t>
            </a:r>
          </a:p>
          <a:p>
            <a:pPr marL="285750" indent="-285750">
              <a:buFont typeface="Arial" panose="020B0604020202020204" pitchFamily="34" charset="0"/>
              <a:buChar char="•"/>
            </a:pPr>
            <a:r>
              <a:rPr lang="en-US" sz="1800" b="1" dirty="0">
                <a:solidFill>
                  <a:schemeClr val="tx1">
                    <a:lumMod val="95000"/>
                    <a:lumOff val="5000"/>
                  </a:schemeClr>
                </a:solidFill>
              </a:rPr>
              <a:t>To increase economic activity by making it easier for people to visit and shop in our city.</a:t>
            </a:r>
          </a:p>
          <a:p>
            <a:pPr marL="285750" indent="-285750">
              <a:buFont typeface="Arial" panose="020B0604020202020204" pitchFamily="34" charset="0"/>
              <a:buChar char="•"/>
            </a:pPr>
            <a:r>
              <a:rPr lang="en-US" sz="1800" b="1" dirty="0">
                <a:solidFill>
                  <a:schemeClr val="tx1">
                    <a:lumMod val="95000"/>
                    <a:lumOff val="5000"/>
                  </a:schemeClr>
                </a:solidFill>
              </a:rPr>
              <a:t>To reduce air pollution by reducing the time cars spend idling in search of parking spaces.</a:t>
            </a:r>
          </a:p>
          <a:p>
            <a:pPr marL="285750" indent="-285750">
              <a:buFont typeface="Arial" panose="020B0604020202020204" pitchFamily="34" charset="0"/>
              <a:buChar char="•"/>
            </a:pPr>
            <a:r>
              <a:rPr lang="en-US" sz="1800" b="1" dirty="0">
                <a:solidFill>
                  <a:schemeClr val="tx1">
                    <a:lumMod val="95000"/>
                    <a:lumOff val="5000"/>
                  </a:schemeClr>
                </a:solidFill>
              </a:rPr>
              <a:t>To enhance the quality of life for our residents and visitors.</a:t>
            </a:r>
          </a:p>
          <a:p>
            <a:pPr marL="285750" indent="-285750">
              <a:buFont typeface="Arial" panose="020B0604020202020204" pitchFamily="34" charset="0"/>
              <a:buChar char="•"/>
            </a:pPr>
            <a:r>
              <a:rPr lang="en-US" sz="1800" b="1" dirty="0">
                <a:solidFill>
                  <a:schemeClr val="tx1">
                    <a:lumMod val="95000"/>
                    <a:lumOff val="5000"/>
                  </a:schemeClr>
                </a:solidFill>
              </a:rPr>
              <a:t>By achieving these goals, we can move our city towards becoming a smarter, more sustainable city.</a:t>
            </a:r>
          </a:p>
          <a:p>
            <a:endParaRPr lang="en-US" sz="1200" dirty="0"/>
          </a:p>
          <a:p>
            <a:endParaRPr lang="en-US" sz="1200" dirty="0"/>
          </a:p>
          <a:p>
            <a:endParaRPr lang="en-US" sz="1200" dirty="0"/>
          </a:p>
          <a:p>
            <a:endParaRPr lang="en-US" sz="1200" dirty="0"/>
          </a:p>
          <a:p>
            <a:endParaRPr lang="en-US" sz="1200" dirty="0"/>
          </a:p>
        </p:txBody>
      </p:sp>
    </p:spTree>
    <p:extLst>
      <p:ext uri="{BB962C8B-B14F-4D97-AF65-F5344CB8AC3E}">
        <p14:creationId xmlns:p14="http://schemas.microsoft.com/office/powerpoint/2010/main" val="1024584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685175" y="135468"/>
            <a:ext cx="10364451" cy="1596177"/>
          </a:xfrm>
        </p:spPr>
        <p:txBody>
          <a:bodyPr/>
          <a:lstStyle/>
          <a:p>
            <a:r>
              <a:rPr lang="en-US" sz="4400" b="1" i="0" dirty="0">
                <a:solidFill>
                  <a:schemeClr val="accent6">
                    <a:lumMod val="50000"/>
                  </a:schemeClr>
                </a:solidFill>
                <a:effectLst/>
                <a:latin typeface="+mn-lt"/>
              </a:rPr>
              <a:t>Overview of the Data</a:t>
            </a:r>
          </a:p>
        </p:txBody>
      </p:sp>
      <p:sp>
        <p:nvSpPr>
          <p:cNvPr id="4" name="Content Placeholder 3">
            <a:extLst>
              <a:ext uri="{FF2B5EF4-FFF2-40B4-BE49-F238E27FC236}">
                <a16:creationId xmlns:a16="http://schemas.microsoft.com/office/drawing/2014/main" id="{D7776E71-81F6-CB95-5002-52AB6B760270}"/>
              </a:ext>
            </a:extLst>
          </p:cNvPr>
          <p:cNvSpPr>
            <a:spLocks noGrp="1"/>
          </p:cNvSpPr>
          <p:nvPr>
            <p:ph sz="half" idx="1"/>
          </p:nvPr>
        </p:nvSpPr>
        <p:spPr>
          <a:xfrm>
            <a:off x="777621" y="1731645"/>
            <a:ext cx="11119104" cy="4434840"/>
          </a:xfrm>
        </p:spPr>
        <p:txBody>
          <a:bodyPr/>
          <a:lstStyle/>
          <a:p>
            <a:pPr algn="l">
              <a:buFont typeface="Arial" panose="020B0604020202020204" pitchFamily="34" charset="0"/>
              <a:buChar char="•"/>
            </a:pPr>
            <a:r>
              <a:rPr lang="en-US" sz="2000" b="1" i="0" u="sng" dirty="0">
                <a:solidFill>
                  <a:schemeClr val="accent5"/>
                </a:solidFill>
                <a:effectLst/>
                <a:latin typeface="Söhne"/>
              </a:rPr>
              <a:t>Description of the dataset used for the analysis:</a:t>
            </a:r>
          </a:p>
          <a:p>
            <a:pPr marL="742950" lvl="1" indent="-285750" algn="l">
              <a:buFont typeface="Arial" panose="020B0604020202020204" pitchFamily="34" charset="0"/>
              <a:buChar char="•"/>
            </a:pPr>
            <a:r>
              <a:rPr lang="en-US" sz="1800" b="1" i="0" dirty="0">
                <a:solidFill>
                  <a:srgbClr val="202C8F"/>
                </a:solidFill>
                <a:effectLst/>
                <a:latin typeface="Söhne"/>
              </a:rPr>
              <a:t>Data collected from parking lots in the city</a:t>
            </a:r>
          </a:p>
          <a:p>
            <a:pPr marL="742950" lvl="1" indent="-285750" algn="l">
              <a:buFont typeface="Arial" panose="020B0604020202020204" pitchFamily="34" charset="0"/>
              <a:buChar char="•"/>
            </a:pPr>
            <a:r>
              <a:rPr lang="en-US" sz="1800" b="1" i="0" dirty="0">
                <a:solidFill>
                  <a:srgbClr val="202C8F"/>
                </a:solidFill>
                <a:effectLst/>
                <a:latin typeface="Söhne"/>
              </a:rPr>
              <a:t>Includes </a:t>
            </a:r>
            <a:r>
              <a:rPr lang="en-US" sz="1800" b="1" i="0" dirty="0" err="1">
                <a:solidFill>
                  <a:srgbClr val="202C8F"/>
                </a:solidFill>
                <a:effectLst/>
                <a:latin typeface="Söhne"/>
              </a:rPr>
              <a:t>LotCode</a:t>
            </a:r>
            <a:r>
              <a:rPr lang="en-US" sz="1800" b="1" i="0" dirty="0">
                <a:solidFill>
                  <a:srgbClr val="202C8F"/>
                </a:solidFill>
                <a:effectLst/>
                <a:latin typeface="Söhne"/>
              </a:rPr>
              <a:t>, </a:t>
            </a:r>
            <a:r>
              <a:rPr lang="en-US" sz="1800" b="1" i="0" dirty="0" err="1">
                <a:solidFill>
                  <a:srgbClr val="202C8F"/>
                </a:solidFill>
                <a:effectLst/>
                <a:latin typeface="Söhne"/>
              </a:rPr>
              <a:t>LotCapacity</a:t>
            </a:r>
            <a:r>
              <a:rPr lang="en-US" sz="1800" b="1" i="0" dirty="0">
                <a:solidFill>
                  <a:srgbClr val="202C8F"/>
                </a:solidFill>
                <a:effectLst/>
                <a:latin typeface="Söhne"/>
              </a:rPr>
              <a:t>, </a:t>
            </a:r>
            <a:r>
              <a:rPr lang="en-US" sz="1800" b="1" i="0" dirty="0" err="1">
                <a:solidFill>
                  <a:srgbClr val="202C8F"/>
                </a:solidFill>
                <a:effectLst/>
                <a:latin typeface="Söhne"/>
              </a:rPr>
              <a:t>LotOccupancy</a:t>
            </a:r>
            <a:r>
              <a:rPr lang="en-US" sz="1800" b="1" i="0" dirty="0">
                <a:solidFill>
                  <a:srgbClr val="202C8F"/>
                </a:solidFill>
                <a:effectLst/>
                <a:latin typeface="Söhne"/>
              </a:rPr>
              <a:t>, </a:t>
            </a:r>
            <a:r>
              <a:rPr lang="en-US" sz="1800" b="1" i="0" dirty="0" err="1">
                <a:solidFill>
                  <a:srgbClr val="202C8F"/>
                </a:solidFill>
                <a:effectLst/>
                <a:latin typeface="Söhne"/>
              </a:rPr>
              <a:t>TimeStamp</a:t>
            </a:r>
            <a:r>
              <a:rPr lang="en-US" sz="1800" b="1" i="0" dirty="0">
                <a:solidFill>
                  <a:srgbClr val="202C8F"/>
                </a:solidFill>
                <a:effectLst/>
                <a:latin typeface="Söhne"/>
              </a:rPr>
              <a:t>, and Day columns</a:t>
            </a:r>
          </a:p>
          <a:p>
            <a:pPr marL="457200" lvl="1" indent="0" algn="l">
              <a:buNone/>
            </a:pPr>
            <a:endParaRPr lang="en-US" sz="1800" b="1" i="0" dirty="0">
              <a:solidFill>
                <a:srgbClr val="202C8F"/>
              </a:solidFill>
              <a:effectLst/>
              <a:latin typeface="Söhne"/>
            </a:endParaRPr>
          </a:p>
          <a:p>
            <a:pPr algn="l">
              <a:buFont typeface="Arial" panose="020B0604020202020204" pitchFamily="34" charset="0"/>
              <a:buChar char="•"/>
            </a:pPr>
            <a:r>
              <a:rPr lang="en-US" sz="2400" b="1" i="0" u="sng" dirty="0">
                <a:solidFill>
                  <a:schemeClr val="accent5"/>
                </a:solidFill>
                <a:effectLst/>
                <a:latin typeface="Söhne"/>
              </a:rPr>
              <a:t>Variables included in the dataset:</a:t>
            </a:r>
          </a:p>
          <a:p>
            <a:pPr marL="742950" lvl="1" indent="-285750" algn="l">
              <a:buFont typeface="Arial" panose="020B0604020202020204" pitchFamily="34" charset="0"/>
              <a:buChar char="•"/>
            </a:pPr>
            <a:r>
              <a:rPr lang="en-US" sz="1800" b="1" i="0" dirty="0" err="1">
                <a:solidFill>
                  <a:srgbClr val="202C8F"/>
                </a:solidFill>
                <a:effectLst/>
                <a:latin typeface="Söhne"/>
              </a:rPr>
              <a:t>LotCode</a:t>
            </a:r>
            <a:r>
              <a:rPr lang="en-US" sz="1800" b="1" i="0" dirty="0">
                <a:solidFill>
                  <a:srgbClr val="202C8F"/>
                </a:solidFill>
                <a:effectLst/>
                <a:latin typeface="Söhne"/>
              </a:rPr>
              <a:t>: Unique code that identifies the parking lot</a:t>
            </a:r>
          </a:p>
          <a:p>
            <a:pPr marL="742950" lvl="1" indent="-285750" algn="l">
              <a:buFont typeface="Arial" panose="020B0604020202020204" pitchFamily="34" charset="0"/>
              <a:buChar char="•"/>
            </a:pPr>
            <a:r>
              <a:rPr lang="en-US" sz="1800" b="1" i="0" dirty="0" err="1">
                <a:solidFill>
                  <a:srgbClr val="202C8F"/>
                </a:solidFill>
                <a:effectLst/>
                <a:latin typeface="Söhne"/>
              </a:rPr>
              <a:t>LotCapacity</a:t>
            </a:r>
            <a:r>
              <a:rPr lang="en-US" sz="1800" b="1" i="0" dirty="0">
                <a:solidFill>
                  <a:srgbClr val="202C8F"/>
                </a:solidFill>
                <a:effectLst/>
                <a:latin typeface="Söhne"/>
              </a:rPr>
              <a:t>: The number of parking spots in the parking lot</a:t>
            </a:r>
          </a:p>
          <a:p>
            <a:pPr marL="742950" lvl="1" indent="-285750" algn="l">
              <a:buFont typeface="Arial" panose="020B0604020202020204" pitchFamily="34" charset="0"/>
              <a:buChar char="•"/>
            </a:pPr>
            <a:r>
              <a:rPr lang="en-US" sz="1800" b="1" i="0" dirty="0" err="1">
                <a:solidFill>
                  <a:srgbClr val="202C8F"/>
                </a:solidFill>
                <a:effectLst/>
                <a:latin typeface="Söhne"/>
              </a:rPr>
              <a:t>LotOccupancy</a:t>
            </a:r>
            <a:r>
              <a:rPr lang="en-US" sz="1800" b="1" i="0" dirty="0">
                <a:solidFill>
                  <a:srgbClr val="202C8F"/>
                </a:solidFill>
                <a:effectLst/>
                <a:latin typeface="Söhne"/>
              </a:rPr>
              <a:t>: The current number of cars parked in the lot</a:t>
            </a:r>
          </a:p>
          <a:p>
            <a:pPr marL="742950" lvl="1" indent="-285750" algn="l">
              <a:buFont typeface="Arial" panose="020B0604020202020204" pitchFamily="34" charset="0"/>
              <a:buChar char="•"/>
            </a:pPr>
            <a:r>
              <a:rPr lang="en-US" sz="1800" b="1" i="0" dirty="0" err="1">
                <a:solidFill>
                  <a:srgbClr val="202C8F"/>
                </a:solidFill>
                <a:effectLst/>
                <a:latin typeface="Söhne"/>
              </a:rPr>
              <a:t>TimeStamp</a:t>
            </a:r>
            <a:r>
              <a:rPr lang="en-US" sz="1800" b="1" i="0" dirty="0">
                <a:solidFill>
                  <a:srgbClr val="202C8F"/>
                </a:solidFill>
                <a:effectLst/>
                <a:latin typeface="Söhne"/>
              </a:rPr>
              <a:t>: The date and time when occupancy was measured</a:t>
            </a:r>
          </a:p>
          <a:p>
            <a:pPr marL="742950" lvl="1" indent="-285750" algn="l">
              <a:buFont typeface="Arial" panose="020B0604020202020204" pitchFamily="34" charset="0"/>
              <a:buChar char="•"/>
            </a:pPr>
            <a:r>
              <a:rPr lang="en-US" sz="1800" b="1" i="0" dirty="0">
                <a:solidFill>
                  <a:srgbClr val="202C8F"/>
                </a:solidFill>
                <a:effectLst/>
                <a:latin typeface="Söhne"/>
              </a:rPr>
              <a:t>Day: The day of the week corresponding to the </a:t>
            </a:r>
            <a:r>
              <a:rPr lang="en-US" sz="1800" b="1" i="0" dirty="0" err="1">
                <a:solidFill>
                  <a:srgbClr val="202C8F"/>
                </a:solidFill>
                <a:effectLst/>
                <a:latin typeface="Söhne"/>
              </a:rPr>
              <a:t>TimeStamp</a:t>
            </a:r>
            <a:endParaRPr lang="en-US" sz="1800" b="1" i="0" dirty="0">
              <a:solidFill>
                <a:srgbClr val="202C8F"/>
              </a:solidFill>
              <a:effectLst/>
              <a:latin typeface="Söhne"/>
            </a:endParaRPr>
          </a:p>
          <a:p>
            <a:pPr marL="742950" lvl="1" indent="-285750" algn="l">
              <a:buFont typeface="Arial" panose="020B0604020202020204" pitchFamily="34" charset="0"/>
              <a:buChar char="•"/>
            </a:pPr>
            <a:r>
              <a:rPr lang="en-US" sz="1800" b="1" dirty="0">
                <a:solidFill>
                  <a:srgbClr val="202C8F"/>
                </a:solidFill>
                <a:latin typeface="Söhne"/>
              </a:rPr>
              <a:t>Occupancy Rate: </a:t>
            </a:r>
            <a:r>
              <a:rPr lang="en-US" sz="1800" b="1" i="0" dirty="0" err="1">
                <a:solidFill>
                  <a:srgbClr val="202C8F"/>
                </a:solidFill>
                <a:effectLst/>
                <a:latin typeface="Söhne"/>
              </a:rPr>
              <a:t>LotOccupancy</a:t>
            </a:r>
            <a:r>
              <a:rPr lang="en-US" sz="1800" b="1" i="0" dirty="0">
                <a:solidFill>
                  <a:srgbClr val="202C8F"/>
                </a:solidFill>
                <a:effectLst/>
                <a:latin typeface="Söhne"/>
              </a:rPr>
              <a:t>/ </a:t>
            </a:r>
            <a:r>
              <a:rPr lang="en-US" sz="1800" b="1" i="0" dirty="0" err="1">
                <a:solidFill>
                  <a:srgbClr val="202C8F"/>
                </a:solidFill>
                <a:effectLst/>
                <a:latin typeface="Söhne"/>
              </a:rPr>
              <a:t>LotCapacity</a:t>
            </a:r>
            <a:r>
              <a:rPr lang="en-US" sz="1800" b="1" i="0" dirty="0">
                <a:solidFill>
                  <a:srgbClr val="202C8F"/>
                </a:solidFill>
                <a:effectLst/>
                <a:latin typeface="Söhne"/>
              </a:rPr>
              <a:t> ( in %)</a:t>
            </a:r>
          </a:p>
          <a:p>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5241" y="402469"/>
            <a:ext cx="7167438" cy="768096"/>
          </a:xfrm>
        </p:spPr>
        <p:txBody>
          <a:bodyPr/>
          <a:lstStyle/>
          <a:p>
            <a:r>
              <a:rPr lang="en-US" sz="4000" b="1" i="0" dirty="0">
                <a:solidFill>
                  <a:srgbClr val="202C8F"/>
                </a:solidFill>
                <a:effectLst/>
                <a:latin typeface="+mn-lt"/>
              </a:rPr>
              <a:t>Occupancy Rates by Day</a:t>
            </a:r>
            <a:br>
              <a:rPr lang="en-US" b="0" i="0" dirty="0">
                <a:solidFill>
                  <a:srgbClr val="D1D5DB"/>
                </a:solidFill>
                <a:effectLst/>
                <a:latin typeface="Söhne"/>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58F4AA06-0572-7CF3-0DBE-4F97DC508D26}"/>
              </a:ext>
            </a:extLst>
          </p:cNvPr>
          <p:cNvSpPr>
            <a:spLocks noGrp="1"/>
          </p:cNvSpPr>
          <p:nvPr>
            <p:ph sz="half" idx="1"/>
          </p:nvPr>
        </p:nvSpPr>
        <p:spPr>
          <a:xfrm>
            <a:off x="7845817" y="267695"/>
            <a:ext cx="4346183" cy="5615580"/>
          </a:xfrm>
        </p:spPr>
        <p:txBody>
          <a:bodyPr/>
          <a:lstStyle/>
          <a:p>
            <a:pPr marL="0" indent="0">
              <a:buNone/>
            </a:pPr>
            <a:r>
              <a:rPr lang="en-US" sz="2000" b="1" i="0" u="sng" dirty="0">
                <a:solidFill>
                  <a:srgbClr val="7030A0"/>
                </a:solidFill>
                <a:effectLst/>
              </a:rPr>
              <a:t>Interpretation of the results:</a:t>
            </a:r>
            <a:br>
              <a:rPr lang="en-US" sz="1600" i="0" dirty="0">
                <a:solidFill>
                  <a:srgbClr val="202C8F"/>
                </a:solidFill>
                <a:effectLst/>
              </a:rPr>
            </a:br>
            <a:r>
              <a:rPr lang="en-US" sz="1600" b="1" i="0" dirty="0">
                <a:solidFill>
                  <a:schemeClr val="tx1">
                    <a:lumMod val="95000"/>
                    <a:lumOff val="5000"/>
                  </a:schemeClr>
                </a:solidFill>
                <a:effectLst/>
              </a:rPr>
              <a:t>The median occupancy rate is approximately the same from Monday to Friday</a:t>
            </a:r>
            <a:br>
              <a:rPr lang="en-US" sz="1600" b="1" i="0" dirty="0">
                <a:solidFill>
                  <a:schemeClr val="tx1">
                    <a:lumMod val="95000"/>
                    <a:lumOff val="5000"/>
                  </a:schemeClr>
                </a:solidFill>
                <a:effectLst/>
              </a:rPr>
            </a:br>
            <a:r>
              <a:rPr lang="en-US" sz="1600" b="1" i="0" dirty="0">
                <a:solidFill>
                  <a:schemeClr val="tx1">
                    <a:lumMod val="95000"/>
                    <a:lumOff val="5000"/>
                  </a:schemeClr>
                </a:solidFill>
                <a:effectLst/>
              </a:rPr>
              <a:t>Saturday and Sunday have lower median occupancy rates compared to weekdays. </a:t>
            </a:r>
            <a:r>
              <a:rPr lang="en-US" sz="1600" b="1" dirty="0">
                <a:solidFill>
                  <a:schemeClr val="tx1">
                    <a:lumMod val="95000"/>
                    <a:lumOff val="5000"/>
                  </a:schemeClr>
                </a:solidFill>
                <a:effectLst/>
                <a:ea typeface="Calibri" panose="020F0502020204030204" pitchFamily="34" charset="0"/>
                <a:cs typeface="Times New Roman" panose="02020603050405020304" pitchFamily="18" charset="0"/>
              </a:rPr>
              <a:t>Looking at the box plots, we can see that the median occupancy rate is approximately the same throughout the week.</a:t>
            </a:r>
          </a:p>
          <a:p>
            <a:pPr marL="0" indent="0">
              <a:buNone/>
            </a:pPr>
            <a:r>
              <a:rPr lang="en-US" sz="1600" b="1" dirty="0">
                <a:solidFill>
                  <a:schemeClr val="tx1">
                    <a:lumMod val="95000"/>
                    <a:lumOff val="5000"/>
                  </a:schemeClr>
                </a:solidFill>
                <a:effectLst/>
                <a:ea typeface="Calibri" panose="020F0502020204030204" pitchFamily="34" charset="0"/>
                <a:cs typeface="Times New Roman" panose="02020603050405020304" pitchFamily="18" charset="0"/>
              </a:rPr>
              <a:t>There is some variation between the days, with Tuesday, Wednesday  &amp; Thursday showing slightly higher median occupancy rates than the rest of the week. This is somewhat what we would expect, as these are typically busier days in many cities.</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10" name="TextBox 9">
            <a:extLst>
              <a:ext uri="{FF2B5EF4-FFF2-40B4-BE49-F238E27FC236}">
                <a16:creationId xmlns:a16="http://schemas.microsoft.com/office/drawing/2014/main" id="{E6EC27C9-14DD-A5E0-76BE-181D8E9234D0}"/>
              </a:ext>
            </a:extLst>
          </p:cNvPr>
          <p:cNvSpPr txBox="1"/>
          <p:nvPr/>
        </p:nvSpPr>
        <p:spPr>
          <a:xfrm>
            <a:off x="159026" y="6241774"/>
            <a:ext cx="6283643" cy="369332"/>
          </a:xfrm>
          <a:prstGeom prst="rect">
            <a:avLst/>
          </a:prstGeom>
          <a:noFill/>
        </p:spPr>
        <p:txBody>
          <a:bodyPr wrap="none" rtlCol="0">
            <a:spAutoFit/>
          </a:bodyPr>
          <a:lstStyle/>
          <a:p>
            <a:r>
              <a:rPr lang="en-US" sz="1800" b="1" i="0" dirty="0">
                <a:solidFill>
                  <a:schemeClr val="accent1">
                    <a:lumMod val="50000"/>
                  </a:schemeClr>
                </a:solidFill>
                <a:effectLst/>
                <a:latin typeface="Söhne"/>
              </a:rPr>
              <a:t>Box plots showing the occupancy rates for each day of the week</a:t>
            </a:r>
            <a:endParaRPr lang="en-US" dirty="0">
              <a:solidFill>
                <a:schemeClr val="accent1">
                  <a:lumMod val="50000"/>
                </a:schemeClr>
              </a:solidFill>
            </a:endParaRPr>
          </a:p>
        </p:txBody>
      </p:sp>
      <p:pic>
        <p:nvPicPr>
          <p:cNvPr id="6" name="Picture 5">
            <a:extLst>
              <a:ext uri="{FF2B5EF4-FFF2-40B4-BE49-F238E27FC236}">
                <a16:creationId xmlns:a16="http://schemas.microsoft.com/office/drawing/2014/main" id="{75B5F21E-23E8-E0EF-3846-828EA87DCB81}"/>
              </a:ext>
            </a:extLst>
          </p:cNvPr>
          <p:cNvPicPr>
            <a:picLocks noChangeAspect="1"/>
          </p:cNvPicPr>
          <p:nvPr/>
        </p:nvPicPr>
        <p:blipFill>
          <a:blip r:embed="rId3"/>
          <a:stretch>
            <a:fillRect/>
          </a:stretch>
        </p:blipFill>
        <p:spPr>
          <a:xfrm>
            <a:off x="1" y="1638300"/>
            <a:ext cx="7639050" cy="4067175"/>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1" y="637546"/>
            <a:ext cx="7845817" cy="768096"/>
          </a:xfrm>
        </p:spPr>
        <p:txBody>
          <a:bodyPr/>
          <a:lstStyle/>
          <a:p>
            <a:r>
              <a:rPr lang="en-US" sz="4000" b="1" i="0" dirty="0">
                <a:solidFill>
                  <a:srgbClr val="202C8F"/>
                </a:solidFill>
                <a:effectLst/>
                <a:latin typeface="+mn-lt"/>
              </a:rPr>
              <a:t>Occupancy Rates by </a:t>
            </a:r>
            <a:r>
              <a:rPr lang="en-US" sz="4000" b="1" dirty="0">
                <a:solidFill>
                  <a:srgbClr val="202C8F"/>
                </a:solidFill>
                <a:latin typeface="+mn-lt"/>
              </a:rPr>
              <a:t>parking lots</a:t>
            </a:r>
            <a:br>
              <a:rPr lang="en-US" b="0" i="0" dirty="0">
                <a:solidFill>
                  <a:srgbClr val="D1D5DB"/>
                </a:solidFill>
                <a:effectLst/>
                <a:latin typeface="Söhne"/>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58F4AA06-0572-7CF3-0DBE-4F97DC508D26}"/>
              </a:ext>
            </a:extLst>
          </p:cNvPr>
          <p:cNvSpPr>
            <a:spLocks noGrp="1"/>
          </p:cNvSpPr>
          <p:nvPr>
            <p:ph sz="half" idx="1"/>
          </p:nvPr>
        </p:nvSpPr>
        <p:spPr>
          <a:xfrm>
            <a:off x="7845817" y="20044"/>
            <a:ext cx="4346183" cy="5440807"/>
          </a:xfrm>
        </p:spPr>
        <p:txBody>
          <a:bodyPr/>
          <a:lstStyle/>
          <a:p>
            <a:pPr marL="0" indent="0">
              <a:buNone/>
            </a:pPr>
            <a:r>
              <a:rPr lang="en-US" b="1" i="0" u="sng" dirty="0">
                <a:solidFill>
                  <a:srgbClr val="202C8F"/>
                </a:solidFill>
                <a:effectLst/>
              </a:rPr>
              <a:t>Interpretation of the results:</a:t>
            </a:r>
            <a:br>
              <a:rPr lang="en-US" sz="1400" b="1" i="0" dirty="0">
                <a:solidFill>
                  <a:srgbClr val="202C8F"/>
                </a:solidFill>
                <a:effectLst/>
              </a:rPr>
            </a:br>
            <a:r>
              <a:rPr lang="en-US" sz="1600" b="1" dirty="0">
                <a:effectLst/>
                <a:latin typeface="Calibri" panose="020F0502020204030204" pitchFamily="34" charset="0"/>
                <a:ea typeface="Calibri" panose="020F0502020204030204" pitchFamily="34" charset="0"/>
                <a:cs typeface="Times New Roman" panose="02020603050405020304" pitchFamily="18" charset="0"/>
              </a:rPr>
              <a:t>Looking at the box plots, we can see that not all parking lots experience approximately equal occupancy rates. Some parking lots have a much higher median occupancy rate than others such as Lot 1 and Lot 2, indicating that they are more frequently used. This is what we would expect, as some parking lots may be more convenient or located in more popular areas.</a:t>
            </a:r>
            <a:br>
              <a:rPr lang="en-US" sz="1600" i="0" dirty="0">
                <a:solidFill>
                  <a:srgbClr val="202C8F"/>
                </a:solidFill>
                <a:effectLst/>
              </a:rPr>
            </a:br>
            <a:r>
              <a:rPr lang="en-US" b="1" i="0" u="sng" dirty="0">
                <a:solidFill>
                  <a:srgbClr val="202C8F"/>
                </a:solidFill>
                <a:effectLst/>
              </a:rPr>
              <a:t>Comparison of median occupancy</a:t>
            </a:r>
            <a:br>
              <a:rPr lang="en-US" sz="1600" i="0" dirty="0">
                <a:solidFill>
                  <a:srgbClr val="202C8F"/>
                </a:solidFill>
                <a:effectLst/>
              </a:rPr>
            </a:br>
            <a:br>
              <a:rPr lang="en-US" sz="2000" b="1" i="0" dirty="0">
                <a:solidFill>
                  <a:srgbClr val="202C8F"/>
                </a:solidFill>
                <a:effectLst/>
                <a:latin typeface="Söhne"/>
              </a:rPr>
            </a:br>
            <a:endParaRPr lang="en-US" sz="2000" b="1" dirty="0">
              <a:solidFill>
                <a:srgbClr val="202C8F"/>
              </a:solidFill>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10" name="TextBox 9">
            <a:extLst>
              <a:ext uri="{FF2B5EF4-FFF2-40B4-BE49-F238E27FC236}">
                <a16:creationId xmlns:a16="http://schemas.microsoft.com/office/drawing/2014/main" id="{E6EC27C9-14DD-A5E0-76BE-181D8E9234D0}"/>
              </a:ext>
            </a:extLst>
          </p:cNvPr>
          <p:cNvSpPr txBox="1"/>
          <p:nvPr/>
        </p:nvSpPr>
        <p:spPr>
          <a:xfrm>
            <a:off x="159026" y="6241774"/>
            <a:ext cx="5877635" cy="369332"/>
          </a:xfrm>
          <a:prstGeom prst="rect">
            <a:avLst/>
          </a:prstGeom>
          <a:noFill/>
        </p:spPr>
        <p:txBody>
          <a:bodyPr wrap="none" rtlCol="0">
            <a:spAutoFit/>
          </a:bodyPr>
          <a:lstStyle/>
          <a:p>
            <a:r>
              <a:rPr lang="en-US" sz="1800" b="1" i="0" dirty="0">
                <a:solidFill>
                  <a:schemeClr val="accent1">
                    <a:lumMod val="50000"/>
                  </a:schemeClr>
                </a:solidFill>
                <a:effectLst/>
                <a:latin typeface="Söhne"/>
              </a:rPr>
              <a:t>Box plots showing the occupancy rates for each parking lots</a:t>
            </a:r>
            <a:endParaRPr lang="en-US" dirty="0">
              <a:solidFill>
                <a:schemeClr val="accent1">
                  <a:lumMod val="50000"/>
                </a:schemeClr>
              </a:solidFill>
            </a:endParaRPr>
          </a:p>
        </p:txBody>
      </p:sp>
      <p:graphicFrame>
        <p:nvGraphicFramePr>
          <p:cNvPr id="11" name="Table 11">
            <a:extLst>
              <a:ext uri="{FF2B5EF4-FFF2-40B4-BE49-F238E27FC236}">
                <a16:creationId xmlns:a16="http://schemas.microsoft.com/office/drawing/2014/main" id="{D4DB9A56-11E9-07CE-3442-B747D260671C}"/>
              </a:ext>
            </a:extLst>
          </p:cNvPr>
          <p:cNvGraphicFramePr>
            <a:graphicFrameLocks noGrp="1"/>
          </p:cNvGraphicFramePr>
          <p:nvPr>
            <p:extLst>
              <p:ext uri="{D42A27DB-BD31-4B8C-83A1-F6EECF244321}">
                <p14:modId xmlns:p14="http://schemas.microsoft.com/office/powerpoint/2010/main" val="4124208265"/>
              </p:ext>
            </p:extLst>
          </p:nvPr>
        </p:nvGraphicFramePr>
        <p:xfrm>
          <a:off x="8007742" y="3715924"/>
          <a:ext cx="3757604" cy="3017520"/>
        </p:xfrm>
        <a:graphic>
          <a:graphicData uri="http://schemas.openxmlformats.org/drawingml/2006/table">
            <a:tbl>
              <a:tblPr firstRow="1" bandRow="1">
                <a:tableStyleId>{3C2FFA5D-87B4-456A-9821-1D502468CF0F}</a:tableStyleId>
              </a:tblPr>
              <a:tblGrid>
                <a:gridCol w="1878802">
                  <a:extLst>
                    <a:ext uri="{9D8B030D-6E8A-4147-A177-3AD203B41FA5}">
                      <a16:colId xmlns:a16="http://schemas.microsoft.com/office/drawing/2014/main" val="3757907443"/>
                    </a:ext>
                  </a:extLst>
                </a:gridCol>
                <a:gridCol w="1878802">
                  <a:extLst>
                    <a:ext uri="{9D8B030D-6E8A-4147-A177-3AD203B41FA5}">
                      <a16:colId xmlns:a16="http://schemas.microsoft.com/office/drawing/2014/main" val="1083554154"/>
                    </a:ext>
                  </a:extLst>
                </a:gridCol>
              </a:tblGrid>
              <a:tr h="325591">
                <a:tc>
                  <a:txBody>
                    <a:bodyPr/>
                    <a:lstStyle/>
                    <a:p>
                      <a:pPr algn="ctr"/>
                      <a:r>
                        <a:rPr lang="en-US" sz="1600" dirty="0"/>
                        <a:t>Lot-1</a:t>
                      </a:r>
                    </a:p>
                  </a:txBody>
                  <a:tcPr/>
                </a:tc>
                <a:tc>
                  <a:txBody>
                    <a:bodyPr/>
                    <a:lstStyle/>
                    <a:p>
                      <a:pPr algn="ctr"/>
                      <a:r>
                        <a:rPr lang="en-US" sz="1600" dirty="0"/>
                        <a:t>86.0%</a:t>
                      </a:r>
                    </a:p>
                  </a:txBody>
                  <a:tcPr/>
                </a:tc>
                <a:extLst>
                  <a:ext uri="{0D108BD9-81ED-4DB2-BD59-A6C34878D82A}">
                    <a16:rowId xmlns:a16="http://schemas.microsoft.com/office/drawing/2014/main" val="2696374838"/>
                  </a:ext>
                </a:extLst>
              </a:tr>
              <a:tr h="325591">
                <a:tc>
                  <a:txBody>
                    <a:bodyPr/>
                    <a:lstStyle/>
                    <a:p>
                      <a:pPr algn="ctr"/>
                      <a:r>
                        <a:rPr lang="en-US" sz="1600" dirty="0"/>
                        <a:t>Lot-2</a:t>
                      </a:r>
                    </a:p>
                  </a:txBody>
                  <a:tcPr/>
                </a:tc>
                <a:tc>
                  <a:txBody>
                    <a:bodyPr/>
                    <a:lstStyle/>
                    <a:p>
                      <a:pPr algn="ctr"/>
                      <a:r>
                        <a:rPr lang="en-US" sz="1600" dirty="0"/>
                        <a:t>97.7%</a:t>
                      </a:r>
                    </a:p>
                  </a:txBody>
                  <a:tcPr/>
                </a:tc>
                <a:extLst>
                  <a:ext uri="{0D108BD9-81ED-4DB2-BD59-A6C34878D82A}">
                    <a16:rowId xmlns:a16="http://schemas.microsoft.com/office/drawing/2014/main" val="4000515161"/>
                  </a:ext>
                </a:extLst>
              </a:tr>
              <a:tr h="325591">
                <a:tc>
                  <a:txBody>
                    <a:bodyPr/>
                    <a:lstStyle/>
                    <a:p>
                      <a:pPr algn="ctr"/>
                      <a:r>
                        <a:rPr lang="en-US" sz="1600" dirty="0"/>
                        <a:t>Lot-3</a:t>
                      </a:r>
                    </a:p>
                  </a:txBody>
                  <a:tcPr/>
                </a:tc>
                <a:tc>
                  <a:txBody>
                    <a:bodyPr/>
                    <a:lstStyle/>
                    <a:p>
                      <a:pPr algn="ctr"/>
                      <a:r>
                        <a:rPr lang="en-US" sz="1600" dirty="0"/>
                        <a:t>59.3%</a:t>
                      </a:r>
                    </a:p>
                  </a:txBody>
                  <a:tcPr/>
                </a:tc>
                <a:extLst>
                  <a:ext uri="{0D108BD9-81ED-4DB2-BD59-A6C34878D82A}">
                    <a16:rowId xmlns:a16="http://schemas.microsoft.com/office/drawing/2014/main" val="1319122091"/>
                  </a:ext>
                </a:extLst>
              </a:tr>
              <a:tr h="325591">
                <a:tc>
                  <a:txBody>
                    <a:bodyPr/>
                    <a:lstStyle/>
                    <a:p>
                      <a:pPr algn="ctr"/>
                      <a:r>
                        <a:rPr lang="en-US" sz="1600" dirty="0"/>
                        <a:t>Lot-4</a:t>
                      </a:r>
                    </a:p>
                  </a:txBody>
                  <a:tcPr/>
                </a:tc>
                <a:tc>
                  <a:txBody>
                    <a:bodyPr/>
                    <a:lstStyle/>
                    <a:p>
                      <a:pPr algn="ctr"/>
                      <a:r>
                        <a:rPr lang="en-US" sz="1600" dirty="0"/>
                        <a:t>32.8%</a:t>
                      </a:r>
                    </a:p>
                  </a:txBody>
                  <a:tcPr/>
                </a:tc>
                <a:extLst>
                  <a:ext uri="{0D108BD9-81ED-4DB2-BD59-A6C34878D82A}">
                    <a16:rowId xmlns:a16="http://schemas.microsoft.com/office/drawing/2014/main" val="3362467720"/>
                  </a:ext>
                </a:extLst>
              </a:tr>
              <a:tr h="325591">
                <a:tc>
                  <a:txBody>
                    <a:bodyPr/>
                    <a:lstStyle/>
                    <a:p>
                      <a:pPr algn="ctr"/>
                      <a:r>
                        <a:rPr lang="en-US" sz="1600" dirty="0"/>
                        <a:t>Lot-5</a:t>
                      </a:r>
                    </a:p>
                  </a:txBody>
                  <a:tcPr/>
                </a:tc>
                <a:tc>
                  <a:txBody>
                    <a:bodyPr/>
                    <a:lstStyle/>
                    <a:p>
                      <a:pPr algn="ctr"/>
                      <a:r>
                        <a:rPr lang="en-US" sz="1600" dirty="0"/>
                        <a:t>76.3%</a:t>
                      </a:r>
                    </a:p>
                  </a:txBody>
                  <a:tcPr/>
                </a:tc>
                <a:extLst>
                  <a:ext uri="{0D108BD9-81ED-4DB2-BD59-A6C34878D82A}">
                    <a16:rowId xmlns:a16="http://schemas.microsoft.com/office/drawing/2014/main" val="434262763"/>
                  </a:ext>
                </a:extLst>
              </a:tr>
              <a:tr h="325591">
                <a:tc>
                  <a:txBody>
                    <a:bodyPr/>
                    <a:lstStyle/>
                    <a:p>
                      <a:pPr algn="ctr"/>
                      <a:r>
                        <a:rPr lang="en-US" sz="1600" dirty="0"/>
                        <a:t>Lot-6</a:t>
                      </a:r>
                    </a:p>
                  </a:txBody>
                  <a:tcPr/>
                </a:tc>
                <a:tc>
                  <a:txBody>
                    <a:bodyPr/>
                    <a:lstStyle/>
                    <a:p>
                      <a:pPr algn="ctr"/>
                      <a:r>
                        <a:rPr lang="en-US" sz="1600" dirty="0"/>
                        <a:t>79.3%</a:t>
                      </a:r>
                    </a:p>
                  </a:txBody>
                  <a:tcPr/>
                </a:tc>
                <a:extLst>
                  <a:ext uri="{0D108BD9-81ED-4DB2-BD59-A6C34878D82A}">
                    <a16:rowId xmlns:a16="http://schemas.microsoft.com/office/drawing/2014/main" val="1042407578"/>
                  </a:ext>
                </a:extLst>
              </a:tr>
              <a:tr h="325591">
                <a:tc>
                  <a:txBody>
                    <a:bodyPr/>
                    <a:lstStyle/>
                    <a:p>
                      <a:pPr algn="ctr"/>
                      <a:r>
                        <a:rPr lang="en-US" sz="1600" dirty="0"/>
                        <a:t>Lot-7</a:t>
                      </a:r>
                    </a:p>
                  </a:txBody>
                  <a:tcPr/>
                </a:tc>
                <a:tc>
                  <a:txBody>
                    <a:bodyPr/>
                    <a:lstStyle/>
                    <a:p>
                      <a:pPr algn="ctr"/>
                      <a:r>
                        <a:rPr lang="en-US" sz="1600" dirty="0"/>
                        <a:t>75.4%</a:t>
                      </a:r>
                    </a:p>
                  </a:txBody>
                  <a:tcPr/>
                </a:tc>
                <a:extLst>
                  <a:ext uri="{0D108BD9-81ED-4DB2-BD59-A6C34878D82A}">
                    <a16:rowId xmlns:a16="http://schemas.microsoft.com/office/drawing/2014/main" val="3553801555"/>
                  </a:ext>
                </a:extLst>
              </a:tr>
              <a:tr h="325591">
                <a:tc>
                  <a:txBody>
                    <a:bodyPr/>
                    <a:lstStyle/>
                    <a:p>
                      <a:pPr algn="ctr"/>
                      <a:r>
                        <a:rPr lang="en-US" sz="1600" dirty="0"/>
                        <a:t>Lot-8</a:t>
                      </a:r>
                    </a:p>
                  </a:txBody>
                  <a:tcPr/>
                </a:tc>
                <a:tc>
                  <a:txBody>
                    <a:bodyPr/>
                    <a:lstStyle/>
                    <a:p>
                      <a:pPr algn="ctr"/>
                      <a:r>
                        <a:rPr lang="en-US" sz="1600" dirty="0"/>
                        <a:t>58.0%</a:t>
                      </a:r>
                    </a:p>
                  </a:txBody>
                  <a:tcPr/>
                </a:tc>
                <a:extLst>
                  <a:ext uri="{0D108BD9-81ED-4DB2-BD59-A6C34878D82A}">
                    <a16:rowId xmlns:a16="http://schemas.microsoft.com/office/drawing/2014/main" val="4020800557"/>
                  </a:ext>
                </a:extLst>
              </a:tr>
              <a:tr h="325591">
                <a:tc>
                  <a:txBody>
                    <a:bodyPr/>
                    <a:lstStyle/>
                    <a:p>
                      <a:pPr algn="ctr"/>
                      <a:r>
                        <a:rPr lang="en-US" sz="1600" dirty="0"/>
                        <a:t>Lot-9</a:t>
                      </a:r>
                    </a:p>
                  </a:txBody>
                  <a:tcPr/>
                </a:tc>
                <a:tc>
                  <a:txBody>
                    <a:bodyPr/>
                    <a:lstStyle/>
                    <a:p>
                      <a:pPr algn="ctr"/>
                      <a:r>
                        <a:rPr lang="en-US" sz="1600" dirty="0"/>
                        <a:t>80.5%</a:t>
                      </a:r>
                    </a:p>
                  </a:txBody>
                  <a:tcPr/>
                </a:tc>
                <a:extLst>
                  <a:ext uri="{0D108BD9-81ED-4DB2-BD59-A6C34878D82A}">
                    <a16:rowId xmlns:a16="http://schemas.microsoft.com/office/drawing/2014/main" val="3035785324"/>
                  </a:ext>
                </a:extLst>
              </a:tr>
            </a:tbl>
          </a:graphicData>
        </a:graphic>
      </p:graphicFrame>
      <p:pic>
        <p:nvPicPr>
          <p:cNvPr id="5" name="Picture 4">
            <a:extLst>
              <a:ext uri="{FF2B5EF4-FFF2-40B4-BE49-F238E27FC236}">
                <a16:creationId xmlns:a16="http://schemas.microsoft.com/office/drawing/2014/main" id="{72D7ACC8-57B9-B590-B120-BF48DA20C253}"/>
              </a:ext>
            </a:extLst>
          </p:cNvPr>
          <p:cNvPicPr>
            <a:picLocks noChangeAspect="1"/>
          </p:cNvPicPr>
          <p:nvPr/>
        </p:nvPicPr>
        <p:blipFill>
          <a:blip r:embed="rId3"/>
          <a:stretch>
            <a:fillRect/>
          </a:stretch>
        </p:blipFill>
        <p:spPr>
          <a:xfrm>
            <a:off x="0" y="1609725"/>
            <a:ext cx="7724775" cy="4273550"/>
          </a:xfrm>
          <a:prstGeom prst="rect">
            <a:avLst/>
          </a:prstGeom>
        </p:spPr>
      </p:pic>
    </p:spTree>
    <p:extLst>
      <p:ext uri="{BB962C8B-B14F-4D97-AF65-F5344CB8AC3E}">
        <p14:creationId xmlns:p14="http://schemas.microsoft.com/office/powerpoint/2010/main" val="2582841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098C-F8AA-4A62-BB7F-806622390FA5}"/>
              </a:ext>
            </a:extLst>
          </p:cNvPr>
          <p:cNvSpPr>
            <a:spLocks noGrp="1"/>
          </p:cNvSpPr>
          <p:nvPr>
            <p:ph type="title"/>
          </p:nvPr>
        </p:nvSpPr>
        <p:spPr>
          <a:xfrm>
            <a:off x="913775" y="9525"/>
            <a:ext cx="10364451" cy="1596177"/>
          </a:xfrm>
        </p:spPr>
        <p:txBody>
          <a:bodyPr/>
          <a:lstStyle/>
          <a:p>
            <a:r>
              <a:rPr lang="en-US" sz="3600" i="0" u="sng" dirty="0">
                <a:solidFill>
                  <a:srgbClr val="7030A0"/>
                </a:solidFill>
                <a:effectLst/>
                <a:latin typeface="Söhne"/>
              </a:rPr>
              <a:t>Time-Dependent Occupancy Rates</a:t>
            </a:r>
            <a:endParaRPr lang="en-US" dirty="0"/>
          </a:p>
        </p:txBody>
      </p:sp>
      <p:sp>
        <p:nvSpPr>
          <p:cNvPr id="5" name="Slide Number Placeholder 4">
            <a:extLst>
              <a:ext uri="{FF2B5EF4-FFF2-40B4-BE49-F238E27FC236}">
                <a16:creationId xmlns:a16="http://schemas.microsoft.com/office/drawing/2014/main" id="{E73E1139-BF26-E1E0-6EDC-978FBC49D4F1}"/>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7" name="TextBox 6">
            <a:extLst>
              <a:ext uri="{FF2B5EF4-FFF2-40B4-BE49-F238E27FC236}">
                <a16:creationId xmlns:a16="http://schemas.microsoft.com/office/drawing/2014/main" id="{F5CE3175-2E8A-A7D8-D164-53795277B939}"/>
              </a:ext>
            </a:extLst>
          </p:cNvPr>
          <p:cNvSpPr txBox="1"/>
          <p:nvPr/>
        </p:nvSpPr>
        <p:spPr>
          <a:xfrm>
            <a:off x="409575" y="1013198"/>
            <a:ext cx="6096000" cy="369332"/>
          </a:xfrm>
          <a:prstGeom prst="rect">
            <a:avLst/>
          </a:prstGeom>
          <a:noFill/>
        </p:spPr>
        <p:txBody>
          <a:bodyPr wrap="square">
            <a:spAutoFit/>
          </a:bodyPr>
          <a:lstStyle/>
          <a:p>
            <a:r>
              <a:rPr lang="en-US" sz="1800" dirty="0"/>
              <a:t>Scatter plot for parking Lot-01 with each date and time.</a:t>
            </a:r>
          </a:p>
        </p:txBody>
      </p:sp>
      <p:pic>
        <p:nvPicPr>
          <p:cNvPr id="8" name="Content Placeholder 7">
            <a:extLst>
              <a:ext uri="{FF2B5EF4-FFF2-40B4-BE49-F238E27FC236}">
                <a16:creationId xmlns:a16="http://schemas.microsoft.com/office/drawing/2014/main" id="{AE53703F-7B6B-AD9D-C254-BF568BE6FED6}"/>
              </a:ext>
            </a:extLst>
          </p:cNvPr>
          <p:cNvPicPr>
            <a:picLocks noGrp="1" noChangeAspect="1"/>
          </p:cNvPicPr>
          <p:nvPr>
            <p:ph sz="half" idx="1"/>
          </p:nvPr>
        </p:nvPicPr>
        <p:blipFill>
          <a:blip r:embed="rId3"/>
          <a:stretch>
            <a:fillRect/>
          </a:stretch>
        </p:blipFill>
        <p:spPr>
          <a:xfrm>
            <a:off x="0" y="1382530"/>
            <a:ext cx="12203104" cy="3723608"/>
          </a:xfrm>
          <a:prstGeom prst="rect">
            <a:avLst/>
          </a:prstGeom>
        </p:spPr>
      </p:pic>
      <p:sp>
        <p:nvSpPr>
          <p:cNvPr id="11" name="TextBox 10">
            <a:extLst>
              <a:ext uri="{FF2B5EF4-FFF2-40B4-BE49-F238E27FC236}">
                <a16:creationId xmlns:a16="http://schemas.microsoft.com/office/drawing/2014/main" id="{D3D382BC-D504-ECA2-F2C1-2A2B53DD3A7F}"/>
              </a:ext>
            </a:extLst>
          </p:cNvPr>
          <p:cNvSpPr txBox="1"/>
          <p:nvPr/>
        </p:nvSpPr>
        <p:spPr>
          <a:xfrm>
            <a:off x="0" y="5106138"/>
            <a:ext cx="12192000" cy="1477328"/>
          </a:xfrm>
          <a:prstGeom prst="rect">
            <a:avLst/>
          </a:prstGeom>
          <a:noFill/>
        </p:spPr>
        <p:txBody>
          <a:bodyPr wrap="square">
            <a:spAutoFit/>
          </a:bodyPr>
          <a:lstStyle/>
          <a:p>
            <a:r>
              <a:rPr lang="en-US" sz="1800" dirty="0">
                <a:solidFill>
                  <a:srgbClr val="002060"/>
                </a:solidFill>
              </a:rPr>
              <a:t>Looking at the scatter plots, we can see that occupancy rates are time-dependent, with some times experiencing higher occupancy rates than others such as 9:30 to 17:00. The exact times vary between the two parking lots we selected, but in general, we can see higher occupancy rates during the middle of the day (such as approx. 9:30 to 17:00) and lower occupancy rates during the early morning and late evening. This is somewhat what we would expect, as people tend to use parking lots more during the day when they are working or running errands, and less during the early morning and late evening when they are at home.</a:t>
            </a:r>
          </a:p>
        </p:txBody>
      </p:sp>
    </p:spTree>
    <p:extLst>
      <p:ext uri="{BB962C8B-B14F-4D97-AF65-F5344CB8AC3E}">
        <p14:creationId xmlns:p14="http://schemas.microsoft.com/office/powerpoint/2010/main" val="827141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13DCB6C-D18D-3C27-297C-EC2FCA081BB2}"/>
              </a:ext>
            </a:extLst>
          </p:cNvPr>
          <p:cNvPicPr>
            <a:picLocks noGrp="1" noChangeAspect="1"/>
          </p:cNvPicPr>
          <p:nvPr>
            <p:ph sz="half" idx="1"/>
          </p:nvPr>
        </p:nvPicPr>
        <p:blipFill>
          <a:blip r:embed="rId3"/>
          <a:stretch>
            <a:fillRect/>
          </a:stretch>
        </p:blipFill>
        <p:spPr>
          <a:xfrm>
            <a:off x="-1" y="1124467"/>
            <a:ext cx="12192000" cy="3863458"/>
          </a:xfrm>
          <a:prstGeom prst="rect">
            <a:avLst/>
          </a:prstGeom>
        </p:spPr>
      </p:pic>
      <p:sp>
        <p:nvSpPr>
          <p:cNvPr id="5" name="Slide Number Placeholder 4">
            <a:extLst>
              <a:ext uri="{FF2B5EF4-FFF2-40B4-BE49-F238E27FC236}">
                <a16:creationId xmlns:a16="http://schemas.microsoft.com/office/drawing/2014/main" id="{553DED2D-4FB6-2755-3061-628473633A52}"/>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6" name="Title 5">
            <a:extLst>
              <a:ext uri="{FF2B5EF4-FFF2-40B4-BE49-F238E27FC236}">
                <a16:creationId xmlns:a16="http://schemas.microsoft.com/office/drawing/2014/main" id="{725583AA-32B4-DBD9-0C07-EFDA1F45528F}"/>
              </a:ext>
            </a:extLst>
          </p:cNvPr>
          <p:cNvSpPr>
            <a:spLocks noGrp="1"/>
          </p:cNvSpPr>
          <p:nvPr>
            <p:ph type="title"/>
          </p:nvPr>
        </p:nvSpPr>
        <p:spPr>
          <a:xfrm>
            <a:off x="1038225" y="-66675"/>
            <a:ext cx="10363200" cy="1304925"/>
          </a:xfrm>
        </p:spPr>
        <p:txBody>
          <a:bodyPr/>
          <a:lstStyle/>
          <a:p>
            <a:r>
              <a:rPr lang="en-US" sz="4000" i="0" u="sng" dirty="0">
                <a:solidFill>
                  <a:srgbClr val="7030A0"/>
                </a:solidFill>
                <a:effectLst/>
                <a:latin typeface="Söhne"/>
              </a:rPr>
              <a:t>Time-Dependent Occupancy Rates</a:t>
            </a:r>
            <a:endParaRPr lang="en-US" sz="4000" u="sng" dirty="0">
              <a:solidFill>
                <a:srgbClr val="7030A0"/>
              </a:solidFill>
            </a:endParaRPr>
          </a:p>
        </p:txBody>
      </p:sp>
      <p:sp>
        <p:nvSpPr>
          <p:cNvPr id="12" name="TextBox 11">
            <a:extLst>
              <a:ext uri="{FF2B5EF4-FFF2-40B4-BE49-F238E27FC236}">
                <a16:creationId xmlns:a16="http://schemas.microsoft.com/office/drawing/2014/main" id="{478BB8FD-22FE-51AC-4009-E81502B55637}"/>
              </a:ext>
            </a:extLst>
          </p:cNvPr>
          <p:cNvSpPr txBox="1"/>
          <p:nvPr/>
        </p:nvSpPr>
        <p:spPr>
          <a:xfrm>
            <a:off x="0" y="1053584"/>
            <a:ext cx="6096000" cy="369332"/>
          </a:xfrm>
          <a:prstGeom prst="rect">
            <a:avLst/>
          </a:prstGeom>
          <a:noFill/>
        </p:spPr>
        <p:txBody>
          <a:bodyPr wrap="square">
            <a:spAutoFit/>
          </a:bodyPr>
          <a:lstStyle/>
          <a:p>
            <a:r>
              <a:rPr lang="en-US" sz="1800" dirty="0"/>
              <a:t>Scatter plot for parking Lot-02 with each date and time.</a:t>
            </a:r>
          </a:p>
        </p:txBody>
      </p:sp>
      <p:sp>
        <p:nvSpPr>
          <p:cNvPr id="14" name="TextBox 13">
            <a:extLst>
              <a:ext uri="{FF2B5EF4-FFF2-40B4-BE49-F238E27FC236}">
                <a16:creationId xmlns:a16="http://schemas.microsoft.com/office/drawing/2014/main" id="{09E9F6F3-5CD7-4ADE-4462-7D864F8641B5}"/>
              </a:ext>
            </a:extLst>
          </p:cNvPr>
          <p:cNvSpPr txBox="1"/>
          <p:nvPr/>
        </p:nvSpPr>
        <p:spPr>
          <a:xfrm>
            <a:off x="-47626" y="4927253"/>
            <a:ext cx="12239625" cy="1754326"/>
          </a:xfrm>
          <a:prstGeom prst="rect">
            <a:avLst/>
          </a:prstGeom>
          <a:noFill/>
        </p:spPr>
        <p:txBody>
          <a:bodyPr wrap="square">
            <a:spAutoFit/>
          </a:bodyPr>
          <a:lstStyle/>
          <a:p>
            <a:r>
              <a:rPr lang="en-US" sz="1800" b="1" dirty="0">
                <a:solidFill>
                  <a:srgbClr val="002060"/>
                </a:solidFill>
              </a:rPr>
              <a:t>Looking at the scatter plots, we can see that occupancy rates are time-dependent, with some times experiencing higher occupancy rates than others such as 9:30 to 17:00. The exact times vary between the two parking lots we selected, but in general, we can see higher occupancy rates during the middle of the day (such as approx. 9:30 to 17:00) and lower occupancy rates during the early morning and late evening. This is somewhat what we would expect, as people tend to use parking lots more during the day when they are working or running errands, and less during the early morning and late evening when they are at home.</a:t>
            </a:r>
          </a:p>
        </p:txBody>
      </p:sp>
    </p:spTree>
    <p:extLst>
      <p:ext uri="{BB962C8B-B14F-4D97-AF65-F5344CB8AC3E}">
        <p14:creationId xmlns:p14="http://schemas.microsoft.com/office/powerpoint/2010/main" val="25641034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TM04033925[[fn=Droplet]]</Template>
  <TotalTime>241</TotalTime>
  <Words>2593</Words>
  <Application>Microsoft Office PowerPoint</Application>
  <PresentationFormat>Widescreen</PresentationFormat>
  <Paragraphs>187</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Söhne</vt:lpstr>
      <vt:lpstr>Tw Cen MT</vt:lpstr>
      <vt:lpstr>Droplet</vt:lpstr>
      <vt:lpstr>Smart Parking for a Smart City </vt:lpstr>
      <vt:lpstr>AGENDA</vt:lpstr>
      <vt:lpstr>Introduction</vt:lpstr>
      <vt:lpstr>Rationale and Goals</vt:lpstr>
      <vt:lpstr>Overview of the Data</vt:lpstr>
      <vt:lpstr>Occupancy Rates by Day </vt:lpstr>
      <vt:lpstr>Occupancy Rates by parking lots </vt:lpstr>
      <vt:lpstr>Time-Dependent Occupancy Rates</vt:lpstr>
      <vt:lpstr>Time-Dependent Occupancy Rates</vt:lpstr>
      <vt:lpstr>PowerPoint Presentation</vt:lpstr>
      <vt:lpstr>recommendation</vt:lpstr>
      <vt:lpstr>challenges and limitations </vt:lpstr>
      <vt:lpstr>PLAN FOR LAUNCH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for a Smart City</dc:title>
  <dc:subject/>
  <dc:creator>satyam tiwari</dc:creator>
  <cp:lastModifiedBy>satyam tiwari</cp:lastModifiedBy>
  <cp:revision>6</cp:revision>
  <dcterms:created xsi:type="dcterms:W3CDTF">2023-02-20T02:47:49Z</dcterms:created>
  <dcterms:modified xsi:type="dcterms:W3CDTF">2023-02-24T03:52:41Z</dcterms:modified>
</cp:coreProperties>
</file>