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Lst>
  <p:sldSz cy="5143500" cx="9144000"/>
  <p:notesSz cx="6858000" cy="9144000"/>
  <p:embeddedFontLst>
    <p:embeddedFont>
      <p:font typeface="Syncopate"/>
      <p:regular r:id="rId62"/>
      <p:bold r:id="rId6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Syncopate-regular.fntdata"/><Relationship Id="rId61" Type="http://schemas.openxmlformats.org/officeDocument/2006/relationships/slide" Target="slides/slide56.xml"/><Relationship Id="rId20" Type="http://schemas.openxmlformats.org/officeDocument/2006/relationships/slide" Target="slides/slide15.xml"/><Relationship Id="rId63" Type="http://schemas.openxmlformats.org/officeDocument/2006/relationships/font" Target="fonts/Syncopate-bold.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7c51e0208b_0_6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7c51e0208b_0_6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7c51e0208b_0_8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7c51e0208b_0_8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7c51e0208b_0_8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7c51e0208b_0_8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7c51e0208b_0_8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7c51e0208b_0_8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7c51e0208b_0_8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7c51e0208b_0_8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7c51e0208b_0_8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7c51e0208b_0_8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7c51e0208b_0_8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7c51e0208b_0_8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7c51e0208b_0_8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7c51e0208b_0_8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7c51e0208b_0_8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7c51e0208b_0_8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7c51e0208b_0_9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7c51e0208b_0_9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7c51e0208b_0_9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7c51e0208b_0_9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7c51e0208b_0_7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7c51e0208b_0_7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7c51e0208b_0_9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7c51e0208b_0_9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7c51e0208b_0_9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7c51e0208b_0_9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7c51e0208b_0_9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7c51e0208b_0_9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7c51e0208b_0_9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7c51e0208b_0_9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7c51e0208b_0_9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7c51e0208b_0_9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7c51e0208b_0_9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7c51e0208b_0_9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7c51e0208b_0_9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7c51e0208b_0_9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7c51e0208b_0_9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7c51e0208b_0_9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7c51e0208b_0_10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7c51e0208b_0_10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7c51e0208b_0_10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7c51e0208b_0_10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7c51e0208b_0_7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7c51e0208b_0_7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7c51e0208b_0_10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7c51e0208b_0_10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7c51e0208b_0_10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7c51e0208b_0_1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7c51e0208b_0_10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7c51e0208b_0_10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g7c51e0208b_0_10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7c51e0208b_0_10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7c51e0208b_0_10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7c51e0208b_0_10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g7c51e0208b_0_10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7c51e0208b_0_10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7c51e0208b_0_10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7c51e0208b_0_10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g7c51e0208b_0_10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7c51e0208b_0_10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g7c51e0208b_0_1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7c51e0208b_0_1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g7c51e0208b_0_1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7c51e0208b_0_1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7c51e0208b_0_7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7c51e0208b_0_7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g7c51e0208b_0_1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7c51e0208b_0_1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g7c51e0208b_0_1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7c51e0208b_0_1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Google Shape;352;g7c51e0208b_0_1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7c51e0208b_0_1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Google Shape;360;g7c51e0208b_0_1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7c51e0208b_0_1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Google Shape;368;g7c51e0208b_0_1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7c51e0208b_0_1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Google Shape;376;g7c51e0208b_0_1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7c51e0208b_0_1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Google Shape;384;g7c51e0208b_0_1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7c51e0208b_0_1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 name="Shape 391"/>
        <p:cNvGrpSpPr/>
        <p:nvPr/>
      </p:nvGrpSpPr>
      <p:grpSpPr>
        <a:xfrm>
          <a:off x="0" y="0"/>
          <a:ext cx="0" cy="0"/>
          <a:chOff x="0" y="0"/>
          <a:chExt cx="0" cy="0"/>
        </a:xfrm>
      </p:grpSpPr>
      <p:sp>
        <p:nvSpPr>
          <p:cNvPr id="392" name="Google Shape;392;g7c51e0208b_0_1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7c51e0208b_0_1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9" name="Shape 399"/>
        <p:cNvGrpSpPr/>
        <p:nvPr/>
      </p:nvGrpSpPr>
      <p:grpSpPr>
        <a:xfrm>
          <a:off x="0" y="0"/>
          <a:ext cx="0" cy="0"/>
          <a:chOff x="0" y="0"/>
          <a:chExt cx="0" cy="0"/>
        </a:xfrm>
      </p:grpSpPr>
      <p:sp>
        <p:nvSpPr>
          <p:cNvPr id="400" name="Google Shape;400;g7c51e0208b_0_1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7c51e0208b_0_1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7" name="Shape 407"/>
        <p:cNvGrpSpPr/>
        <p:nvPr/>
      </p:nvGrpSpPr>
      <p:grpSpPr>
        <a:xfrm>
          <a:off x="0" y="0"/>
          <a:ext cx="0" cy="0"/>
          <a:chOff x="0" y="0"/>
          <a:chExt cx="0" cy="0"/>
        </a:xfrm>
      </p:grpSpPr>
      <p:sp>
        <p:nvSpPr>
          <p:cNvPr id="408" name="Google Shape;408;g7c51e0208b_0_1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7c51e0208b_0_1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7c51e0208b_0_7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7c51e0208b_0_7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5" name="Shape 415"/>
        <p:cNvGrpSpPr/>
        <p:nvPr/>
      </p:nvGrpSpPr>
      <p:grpSpPr>
        <a:xfrm>
          <a:off x="0" y="0"/>
          <a:ext cx="0" cy="0"/>
          <a:chOff x="0" y="0"/>
          <a:chExt cx="0" cy="0"/>
        </a:xfrm>
      </p:grpSpPr>
      <p:sp>
        <p:nvSpPr>
          <p:cNvPr id="416" name="Google Shape;416;g7c51e0208b_0_1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7c51e0208b_0_1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3" name="Shape 423"/>
        <p:cNvGrpSpPr/>
        <p:nvPr/>
      </p:nvGrpSpPr>
      <p:grpSpPr>
        <a:xfrm>
          <a:off x="0" y="0"/>
          <a:ext cx="0" cy="0"/>
          <a:chOff x="0" y="0"/>
          <a:chExt cx="0" cy="0"/>
        </a:xfrm>
      </p:grpSpPr>
      <p:sp>
        <p:nvSpPr>
          <p:cNvPr id="424" name="Google Shape;424;g7c51e0208b_0_1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7c51e0208b_0_1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1" name="Shape 431"/>
        <p:cNvGrpSpPr/>
        <p:nvPr/>
      </p:nvGrpSpPr>
      <p:grpSpPr>
        <a:xfrm>
          <a:off x="0" y="0"/>
          <a:ext cx="0" cy="0"/>
          <a:chOff x="0" y="0"/>
          <a:chExt cx="0" cy="0"/>
        </a:xfrm>
      </p:grpSpPr>
      <p:sp>
        <p:nvSpPr>
          <p:cNvPr id="432" name="Google Shape;432;g7c51e0208b_0_1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7c51e0208b_0_1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7" name="Shape 437"/>
        <p:cNvGrpSpPr/>
        <p:nvPr/>
      </p:nvGrpSpPr>
      <p:grpSpPr>
        <a:xfrm>
          <a:off x="0" y="0"/>
          <a:ext cx="0" cy="0"/>
          <a:chOff x="0" y="0"/>
          <a:chExt cx="0" cy="0"/>
        </a:xfrm>
      </p:grpSpPr>
      <p:sp>
        <p:nvSpPr>
          <p:cNvPr id="438" name="Google Shape;438;g7c51e0208b_0_1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7c51e0208b_0_1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3" name="Shape 443"/>
        <p:cNvGrpSpPr/>
        <p:nvPr/>
      </p:nvGrpSpPr>
      <p:grpSpPr>
        <a:xfrm>
          <a:off x="0" y="0"/>
          <a:ext cx="0" cy="0"/>
          <a:chOff x="0" y="0"/>
          <a:chExt cx="0" cy="0"/>
        </a:xfrm>
      </p:grpSpPr>
      <p:sp>
        <p:nvSpPr>
          <p:cNvPr id="444" name="Google Shape;444;g7c51e0208b_0_1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7c51e0208b_0_1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9" name="Shape 449"/>
        <p:cNvGrpSpPr/>
        <p:nvPr/>
      </p:nvGrpSpPr>
      <p:grpSpPr>
        <a:xfrm>
          <a:off x="0" y="0"/>
          <a:ext cx="0" cy="0"/>
          <a:chOff x="0" y="0"/>
          <a:chExt cx="0" cy="0"/>
        </a:xfrm>
      </p:grpSpPr>
      <p:sp>
        <p:nvSpPr>
          <p:cNvPr id="450" name="Google Shape;450;g7c51e0208b_0_1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7c51e0208b_0_1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5" name="Shape 455"/>
        <p:cNvGrpSpPr/>
        <p:nvPr/>
      </p:nvGrpSpPr>
      <p:grpSpPr>
        <a:xfrm>
          <a:off x="0" y="0"/>
          <a:ext cx="0" cy="0"/>
          <a:chOff x="0" y="0"/>
          <a:chExt cx="0" cy="0"/>
        </a:xfrm>
      </p:grpSpPr>
      <p:sp>
        <p:nvSpPr>
          <p:cNvPr id="456" name="Google Shape;456;g7c51e0208b_0_1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7c51e0208b_0_1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7c51e0208b_0_7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7c51e0208b_0_7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7c51e0208b_0_7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7c51e0208b_0_7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7c51e0208b_0_1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7c51e0208b_0_1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7c51e0208b_0_7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c51e0208b_0_7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40.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3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2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2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2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2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image" Target="../media/image2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image" Target="../media/image2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image" Target="../media/image2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 Id="rId3" Type="http://schemas.openxmlformats.org/officeDocument/2006/relationships/image" Target="../media/image3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 Id="rId3" Type="http://schemas.openxmlformats.org/officeDocument/2006/relationships/image" Target="../media/image3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 Id="rId3" Type="http://schemas.openxmlformats.org/officeDocument/2006/relationships/image" Target="../media/image2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 Id="rId3" Type="http://schemas.openxmlformats.org/officeDocument/2006/relationships/image" Target="../media/image2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 Id="rId3" Type="http://schemas.openxmlformats.org/officeDocument/2006/relationships/image" Target="../media/image2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 Id="rId3" Type="http://schemas.openxmlformats.org/officeDocument/2006/relationships/image" Target="../media/image3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 Id="rId3" Type="http://schemas.openxmlformats.org/officeDocument/2006/relationships/image" Target="../media/image3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 Id="rId3" Type="http://schemas.openxmlformats.org/officeDocument/2006/relationships/image" Target="../media/image3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 Id="rId3" Type="http://schemas.openxmlformats.org/officeDocument/2006/relationships/image" Target="../media/image3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 Id="rId3" Type="http://schemas.openxmlformats.org/officeDocument/2006/relationships/image" Target="../media/image3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0.xml"/><Relationship Id="rId3" Type="http://schemas.openxmlformats.org/officeDocument/2006/relationships/image" Target="../media/image38.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1.xml"/><Relationship Id="rId3" Type="http://schemas.openxmlformats.org/officeDocument/2006/relationships/image" Target="../media/image39.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Car Sales EDA</a:t>
            </a:r>
            <a:endParaRPr/>
          </a:p>
        </p:txBody>
      </p:sp>
      <p:sp>
        <p:nvSpPr>
          <p:cNvPr id="55" name="Google Shape;55;p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56" name="Google Shape;56;p13"/>
          <p:cNvPicPr preferRelativeResize="0"/>
          <p:nvPr/>
        </p:nvPicPr>
        <p:blipFill>
          <a:blip r:embed="rId3">
            <a:alphaModFix/>
          </a:blip>
          <a:stretch>
            <a:fillRect/>
          </a:stretch>
        </p:blipFill>
        <p:spPr>
          <a:xfrm>
            <a:off x="311700" y="1152475"/>
            <a:ext cx="8520600" cy="3416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Univariate</a:t>
            </a:r>
            <a:r>
              <a:rPr lang="en"/>
              <a:t> Analysis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400">
                <a:latin typeface="Syncopate"/>
                <a:ea typeface="Syncopate"/>
                <a:cs typeface="Syncopate"/>
                <a:sym typeface="Syncopate"/>
              </a:rPr>
              <a:t>Which brand of cars sold the most of the car?</a:t>
            </a:r>
            <a:endParaRPr b="1" sz="1400">
              <a:latin typeface="Syncopate"/>
              <a:ea typeface="Syncopate"/>
              <a:cs typeface="Syncopate"/>
              <a:sym typeface="Syncopate"/>
            </a:endParaRPr>
          </a:p>
          <a:p>
            <a:pPr indent="0" lvl="0" marL="0" marR="0" rtl="0" algn="l">
              <a:lnSpc>
                <a:spcPct val="100000"/>
              </a:lnSpc>
              <a:spcBef>
                <a:spcPts val="0"/>
              </a:spcBef>
              <a:spcAft>
                <a:spcPts val="0"/>
              </a:spcAft>
              <a:buNone/>
            </a:pPr>
            <a:r>
              <a:t/>
            </a:r>
            <a:endParaRPr b="1" sz="1400">
              <a:latin typeface="Syncopate"/>
              <a:ea typeface="Syncopate"/>
              <a:cs typeface="Syncopate"/>
              <a:sym typeface="Syncopate"/>
            </a:endParaRPr>
          </a:p>
        </p:txBody>
      </p:sp>
      <p:sp>
        <p:nvSpPr>
          <p:cNvPr id="116" name="Google Shape;116;p23"/>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most cars sold by the company </a:t>
            </a:r>
            <a:r>
              <a:rPr b="1" lang="en"/>
              <a:t>Volkswagen</a:t>
            </a:r>
            <a:r>
              <a:rPr lang="en"/>
              <a:t> followed by </a:t>
            </a:r>
            <a:r>
              <a:rPr b="1" lang="en"/>
              <a:t>Mercedes-Benz</a:t>
            </a:r>
            <a:r>
              <a:rPr lang="en"/>
              <a:t> and </a:t>
            </a:r>
            <a:r>
              <a:rPr b="1" lang="en"/>
              <a:t>BMW</a:t>
            </a:r>
            <a:r>
              <a:rPr lang="en"/>
              <a:t>.</a:t>
            </a:r>
            <a:endParaRPr/>
          </a:p>
        </p:txBody>
      </p:sp>
      <p:sp>
        <p:nvSpPr>
          <p:cNvPr id="117" name="Google Shape;117;p23"/>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8" name="Google Shape;118;p23"/>
          <p:cNvPicPr preferRelativeResize="0"/>
          <p:nvPr/>
        </p:nvPicPr>
        <p:blipFill>
          <a:blip r:embed="rId3">
            <a:alphaModFix/>
          </a:blip>
          <a:stretch>
            <a:fillRect/>
          </a:stretch>
        </p:blipFill>
        <p:spPr>
          <a:xfrm>
            <a:off x="4075725" y="1152475"/>
            <a:ext cx="4756575" cy="3416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400">
                <a:latin typeface="Syncopate"/>
                <a:ea typeface="Syncopate"/>
                <a:cs typeface="Syncopate"/>
                <a:sym typeface="Syncopate"/>
              </a:rPr>
              <a:t>Which price range of cars sold the most of the car?</a:t>
            </a:r>
            <a:endParaRPr b="1" sz="1400">
              <a:latin typeface="Syncopate"/>
              <a:ea typeface="Syncopate"/>
              <a:cs typeface="Syncopate"/>
              <a:sym typeface="Syncopate"/>
            </a:endParaRPr>
          </a:p>
          <a:p>
            <a:pPr indent="0" lvl="0" marL="0" marR="0" rtl="0" algn="l">
              <a:lnSpc>
                <a:spcPct val="100000"/>
              </a:lnSpc>
              <a:spcBef>
                <a:spcPts val="0"/>
              </a:spcBef>
              <a:spcAft>
                <a:spcPts val="0"/>
              </a:spcAft>
              <a:buNone/>
            </a:pPr>
            <a:r>
              <a:t/>
            </a:r>
            <a:endParaRPr b="1" sz="1400">
              <a:latin typeface="Syncopate"/>
              <a:ea typeface="Syncopate"/>
              <a:cs typeface="Syncopate"/>
              <a:sym typeface="Syncopate"/>
            </a:endParaRPr>
          </a:p>
          <a:p>
            <a:pPr indent="0" lvl="0" marL="0" marR="0" rtl="0" algn="l">
              <a:lnSpc>
                <a:spcPct val="100000"/>
              </a:lnSpc>
              <a:spcBef>
                <a:spcPts val="0"/>
              </a:spcBef>
              <a:spcAft>
                <a:spcPts val="0"/>
              </a:spcAft>
              <a:buNone/>
            </a:pPr>
            <a:r>
              <a:t/>
            </a:r>
            <a:endParaRPr b="1" sz="1400">
              <a:latin typeface="Syncopate"/>
              <a:ea typeface="Syncopate"/>
              <a:cs typeface="Syncopate"/>
              <a:sym typeface="Syncopate"/>
            </a:endParaRPr>
          </a:p>
        </p:txBody>
      </p:sp>
      <p:sp>
        <p:nvSpPr>
          <p:cNvPr id="124" name="Google Shape;124;p24"/>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Approx </a:t>
            </a:r>
            <a:r>
              <a:rPr b="1" lang="en"/>
              <a:t>81%</a:t>
            </a:r>
            <a:r>
              <a:rPr lang="en"/>
              <a:t> of cars sold in the </a:t>
            </a:r>
            <a:r>
              <a:rPr b="1" lang="en"/>
              <a:t>price range of less than or equal to $20000.</a:t>
            </a:r>
            <a:endParaRPr b="1"/>
          </a:p>
        </p:txBody>
      </p:sp>
      <p:sp>
        <p:nvSpPr>
          <p:cNvPr id="125" name="Google Shape;125;p24"/>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6" name="Google Shape;126;p24"/>
          <p:cNvPicPr preferRelativeResize="0"/>
          <p:nvPr/>
        </p:nvPicPr>
        <p:blipFill>
          <a:blip r:embed="rId3">
            <a:alphaModFix/>
          </a:blip>
          <a:stretch>
            <a:fillRect/>
          </a:stretch>
        </p:blipFill>
        <p:spPr>
          <a:xfrm>
            <a:off x="4179900" y="1017725"/>
            <a:ext cx="4964099" cy="39910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400">
                <a:latin typeface="Syncopate"/>
                <a:ea typeface="Syncopate"/>
                <a:cs typeface="Syncopate"/>
                <a:sym typeface="Syncopate"/>
              </a:rPr>
              <a:t>Which body type of cars sold the most of the car?</a:t>
            </a:r>
            <a:endParaRPr b="1" sz="1400">
              <a:latin typeface="Syncopate"/>
              <a:ea typeface="Syncopate"/>
              <a:cs typeface="Syncopate"/>
              <a:sym typeface="Syncopate"/>
            </a:endParaRPr>
          </a:p>
          <a:p>
            <a:pPr indent="0" lvl="0" marL="0" marR="0" rtl="0" algn="l">
              <a:lnSpc>
                <a:spcPct val="100000"/>
              </a:lnSpc>
              <a:spcBef>
                <a:spcPts val="0"/>
              </a:spcBef>
              <a:spcAft>
                <a:spcPts val="0"/>
              </a:spcAft>
              <a:buNone/>
            </a:pPr>
            <a:r>
              <a:t/>
            </a:r>
            <a:endParaRPr b="1" sz="1400">
              <a:latin typeface="Syncopate"/>
              <a:ea typeface="Syncopate"/>
              <a:cs typeface="Syncopate"/>
              <a:sym typeface="Syncopate"/>
            </a:endParaRPr>
          </a:p>
        </p:txBody>
      </p:sp>
      <p:sp>
        <p:nvSpPr>
          <p:cNvPr id="132" name="Google Shape;132;p2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295275" lvl="0" marL="457200" rtl="0" algn="l">
              <a:spcBef>
                <a:spcPts val="0"/>
              </a:spcBef>
              <a:spcAft>
                <a:spcPts val="0"/>
              </a:spcAft>
              <a:buClr>
                <a:schemeClr val="dk1"/>
              </a:buClr>
              <a:buSzPts val="1050"/>
              <a:buAutoNum type="arabicPeriod"/>
            </a:pPr>
            <a:r>
              <a:rPr b="1" lang="en"/>
              <a:t>Sedan</a:t>
            </a:r>
            <a:r>
              <a:rPr lang="en"/>
              <a:t> body type cars are the most sold cars.</a:t>
            </a:r>
            <a:endParaRPr/>
          </a:p>
          <a:p>
            <a:pPr indent="-295275" lvl="0" marL="457200" rtl="0" algn="l">
              <a:spcBef>
                <a:spcPts val="0"/>
              </a:spcBef>
              <a:spcAft>
                <a:spcPts val="0"/>
              </a:spcAft>
              <a:buClr>
                <a:schemeClr val="dk1"/>
              </a:buClr>
              <a:buSzPts val="1050"/>
              <a:buAutoNum type="arabicPeriod"/>
            </a:pPr>
            <a:r>
              <a:rPr lang="en"/>
              <a:t>We can say this in other terms that the most preferred choice for people is </a:t>
            </a:r>
            <a:r>
              <a:rPr b="1" lang="en"/>
              <a:t>Sedan</a:t>
            </a:r>
            <a:r>
              <a:rPr lang="en"/>
              <a:t>, because it is the perfect and </a:t>
            </a:r>
            <a:r>
              <a:rPr lang="en"/>
              <a:t>comfortable</a:t>
            </a:r>
            <a:r>
              <a:rPr lang="en"/>
              <a:t> car for small size family within lower budget.</a:t>
            </a:r>
            <a:endParaRPr/>
          </a:p>
          <a:p>
            <a:pPr indent="-295275" lvl="0" marL="457200" rtl="0" algn="l">
              <a:spcBef>
                <a:spcPts val="0"/>
              </a:spcBef>
              <a:spcAft>
                <a:spcPts val="0"/>
              </a:spcAft>
              <a:buClr>
                <a:schemeClr val="dk1"/>
              </a:buClr>
              <a:buSzPts val="1050"/>
              <a:buAutoNum type="arabicPeriod"/>
            </a:pPr>
            <a:r>
              <a:rPr lang="en"/>
              <a:t>Approx </a:t>
            </a:r>
            <a:r>
              <a:rPr b="1" lang="en"/>
              <a:t>38%</a:t>
            </a:r>
            <a:r>
              <a:rPr lang="en"/>
              <a:t> of total cars sold in </a:t>
            </a:r>
            <a:r>
              <a:rPr b="1" lang="en"/>
              <a:t>Sedan</a:t>
            </a:r>
            <a:r>
              <a:rPr lang="en"/>
              <a:t> body type, </a:t>
            </a:r>
            <a:r>
              <a:rPr b="1" lang="en"/>
              <a:t>21%</a:t>
            </a:r>
            <a:r>
              <a:rPr lang="en"/>
              <a:t> in </a:t>
            </a:r>
            <a:r>
              <a:rPr b="1" lang="en"/>
              <a:t>Crossover</a:t>
            </a:r>
            <a:r>
              <a:rPr lang="en"/>
              <a:t> body type and </a:t>
            </a:r>
            <a:r>
              <a:rPr b="1" lang="en"/>
              <a:t>13%</a:t>
            </a:r>
            <a:r>
              <a:rPr lang="en"/>
              <a:t> in </a:t>
            </a:r>
            <a:r>
              <a:rPr b="1" lang="en"/>
              <a:t>Hatch</a:t>
            </a:r>
            <a:r>
              <a:rPr lang="en"/>
              <a:t> body type.</a:t>
            </a:r>
            <a:endParaRPr/>
          </a:p>
          <a:p>
            <a:pPr indent="-295275" lvl="0" marL="457200" rtl="0" algn="l">
              <a:spcBef>
                <a:spcPts val="0"/>
              </a:spcBef>
              <a:spcAft>
                <a:spcPts val="0"/>
              </a:spcAft>
              <a:buClr>
                <a:schemeClr val="dk1"/>
              </a:buClr>
              <a:buSzPts val="1050"/>
              <a:buAutoNum type="arabicPeriod"/>
            </a:pPr>
            <a:r>
              <a:rPr b="1" lang="en"/>
              <a:t>Sedan</a:t>
            </a:r>
            <a:r>
              <a:rPr lang="en"/>
              <a:t> are most preferred private cars among public vehicles vans are preferred.</a:t>
            </a:r>
            <a:endParaRPr sz="1050">
              <a:solidFill>
                <a:schemeClr val="dk1"/>
              </a:solidFill>
              <a:highlight>
                <a:srgbClr val="FFFFFF"/>
              </a:highlight>
            </a:endParaRPr>
          </a:p>
        </p:txBody>
      </p:sp>
      <p:sp>
        <p:nvSpPr>
          <p:cNvPr id="133" name="Google Shape;133;p2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4" name="Google Shape;134;p25"/>
          <p:cNvPicPr preferRelativeResize="0"/>
          <p:nvPr/>
        </p:nvPicPr>
        <p:blipFill>
          <a:blip r:embed="rId3">
            <a:alphaModFix/>
          </a:blip>
          <a:stretch>
            <a:fillRect/>
          </a:stretch>
        </p:blipFill>
        <p:spPr>
          <a:xfrm>
            <a:off x="4218975" y="931850"/>
            <a:ext cx="4925024" cy="42116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400">
                <a:latin typeface="Syncopate"/>
                <a:ea typeface="Syncopate"/>
                <a:cs typeface="Syncopate"/>
                <a:sym typeface="Syncopate"/>
              </a:rPr>
              <a:t>What is variation of the car sold in terms of mileage of the car?</a:t>
            </a:r>
            <a:endParaRPr b="1" sz="1400">
              <a:latin typeface="Syncopate"/>
              <a:ea typeface="Syncopate"/>
              <a:cs typeface="Syncopate"/>
              <a:sym typeface="Syncopate"/>
            </a:endParaRPr>
          </a:p>
          <a:p>
            <a:pPr indent="0" lvl="0" marL="0" marR="0" rtl="0" algn="l">
              <a:lnSpc>
                <a:spcPct val="100000"/>
              </a:lnSpc>
              <a:spcBef>
                <a:spcPts val="0"/>
              </a:spcBef>
              <a:spcAft>
                <a:spcPts val="0"/>
              </a:spcAft>
              <a:buNone/>
            </a:pPr>
            <a:r>
              <a:t/>
            </a:r>
            <a:endParaRPr b="1" sz="1400">
              <a:latin typeface="Syncopate"/>
              <a:ea typeface="Syncopate"/>
              <a:cs typeface="Syncopate"/>
              <a:sym typeface="Syncopate"/>
            </a:endParaRPr>
          </a:p>
        </p:txBody>
      </p:sp>
      <p:sp>
        <p:nvSpPr>
          <p:cNvPr id="140" name="Google Shape;140;p26"/>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t>Low</a:t>
            </a:r>
            <a:r>
              <a:rPr lang="en"/>
              <a:t> mileage vehicles are prefered.</a:t>
            </a:r>
            <a:endParaRPr/>
          </a:p>
        </p:txBody>
      </p:sp>
      <p:sp>
        <p:nvSpPr>
          <p:cNvPr id="141" name="Google Shape;141;p26"/>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2" name="Google Shape;142;p26"/>
          <p:cNvPicPr preferRelativeResize="0"/>
          <p:nvPr/>
        </p:nvPicPr>
        <p:blipFill>
          <a:blip r:embed="rId3">
            <a:alphaModFix/>
          </a:blip>
          <a:stretch>
            <a:fillRect/>
          </a:stretch>
        </p:blipFill>
        <p:spPr>
          <a:xfrm>
            <a:off x="3385600" y="1152475"/>
            <a:ext cx="5758400" cy="39910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400">
                <a:latin typeface="Syncopate"/>
                <a:ea typeface="Syncopate"/>
                <a:cs typeface="Syncopate"/>
                <a:sym typeface="Syncopate"/>
              </a:rPr>
              <a:t>Which engine volume cars sold the most of the car?</a:t>
            </a:r>
            <a:endParaRPr b="1" sz="1400">
              <a:latin typeface="Syncopate"/>
              <a:ea typeface="Syncopate"/>
              <a:cs typeface="Syncopate"/>
              <a:sym typeface="Syncopate"/>
            </a:endParaRPr>
          </a:p>
          <a:p>
            <a:pPr indent="0" lvl="0" marL="0" marR="0" rtl="0" algn="l">
              <a:lnSpc>
                <a:spcPct val="100000"/>
              </a:lnSpc>
              <a:spcBef>
                <a:spcPts val="0"/>
              </a:spcBef>
              <a:spcAft>
                <a:spcPts val="0"/>
              </a:spcAft>
              <a:buNone/>
            </a:pPr>
            <a:r>
              <a:t/>
            </a:r>
            <a:endParaRPr b="1" sz="1400">
              <a:latin typeface="Syncopate"/>
              <a:ea typeface="Syncopate"/>
              <a:cs typeface="Syncopate"/>
              <a:sym typeface="Syncopate"/>
            </a:endParaRPr>
          </a:p>
          <a:p>
            <a:pPr indent="0" lvl="0" marL="0" marR="0" rtl="0" algn="l">
              <a:lnSpc>
                <a:spcPct val="100000"/>
              </a:lnSpc>
              <a:spcBef>
                <a:spcPts val="0"/>
              </a:spcBef>
              <a:spcAft>
                <a:spcPts val="0"/>
              </a:spcAft>
              <a:buNone/>
            </a:pPr>
            <a:r>
              <a:t/>
            </a:r>
            <a:endParaRPr b="1" sz="1400">
              <a:latin typeface="Syncopate"/>
              <a:ea typeface="Syncopate"/>
              <a:cs typeface="Syncopate"/>
              <a:sym typeface="Syncopate"/>
            </a:endParaRPr>
          </a:p>
        </p:txBody>
      </p:sp>
      <p:sp>
        <p:nvSpPr>
          <p:cNvPr id="148" name="Google Shape;148;p2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Below are the </a:t>
            </a:r>
            <a:r>
              <a:rPr b="1" lang="en"/>
              <a:t>top three categories</a:t>
            </a:r>
            <a:r>
              <a:rPr lang="en"/>
              <a:t> of </a:t>
            </a:r>
            <a:r>
              <a:rPr b="1" lang="en"/>
              <a:t>Engine Volume (engV)</a:t>
            </a:r>
            <a:r>
              <a:rPr lang="en"/>
              <a:t> cars sold.</a:t>
            </a:r>
            <a:endParaRPr/>
          </a:p>
          <a:p>
            <a:pPr indent="-295275" lvl="0" marL="457200" rtl="0" algn="l">
              <a:spcBef>
                <a:spcPts val="1100"/>
              </a:spcBef>
              <a:spcAft>
                <a:spcPts val="0"/>
              </a:spcAft>
              <a:buClr>
                <a:schemeClr val="dk1"/>
              </a:buClr>
              <a:buSzPts val="1050"/>
              <a:buChar char="●"/>
            </a:pPr>
            <a:r>
              <a:rPr b="1" lang="en"/>
              <a:t>Ist Category :</a:t>
            </a:r>
            <a:r>
              <a:rPr lang="en"/>
              <a:t> &gt; 1.5 &amp; &lt;= 2.5 (In this category approx </a:t>
            </a:r>
            <a:r>
              <a:rPr b="1" lang="en"/>
              <a:t>56%</a:t>
            </a:r>
            <a:r>
              <a:rPr lang="en"/>
              <a:t> of cars are available)</a:t>
            </a:r>
            <a:endParaRPr/>
          </a:p>
          <a:p>
            <a:pPr indent="-295275" lvl="0" marL="457200" rtl="0" algn="l">
              <a:spcBef>
                <a:spcPts val="0"/>
              </a:spcBef>
              <a:spcAft>
                <a:spcPts val="0"/>
              </a:spcAft>
              <a:buClr>
                <a:schemeClr val="dk1"/>
              </a:buClr>
              <a:buSzPts val="1050"/>
              <a:buChar char="●"/>
            </a:pPr>
            <a:r>
              <a:rPr b="1" lang="en"/>
              <a:t>IInd Category :</a:t>
            </a:r>
            <a:r>
              <a:rPr lang="en"/>
              <a:t> &gt; 0.5 &amp; &lt;= 1.5 (In this category approx </a:t>
            </a:r>
            <a:r>
              <a:rPr b="1" lang="en"/>
              <a:t>21%</a:t>
            </a:r>
            <a:r>
              <a:rPr lang="en"/>
              <a:t> of cars are available)</a:t>
            </a:r>
            <a:endParaRPr/>
          </a:p>
          <a:p>
            <a:pPr indent="-295275" lvl="0" marL="457200" rtl="0" algn="l">
              <a:spcBef>
                <a:spcPts val="0"/>
              </a:spcBef>
              <a:spcAft>
                <a:spcPts val="0"/>
              </a:spcAft>
              <a:buClr>
                <a:schemeClr val="dk1"/>
              </a:buClr>
              <a:buSzPts val="1050"/>
              <a:buChar char="●"/>
            </a:pPr>
            <a:r>
              <a:rPr b="1" lang="en"/>
              <a:t>IIIrd Category :</a:t>
            </a:r>
            <a:r>
              <a:rPr lang="en"/>
              <a:t> &gt; 2.5 &amp; &lt;= 3.5 (In this category approx </a:t>
            </a:r>
            <a:r>
              <a:rPr b="1" lang="en"/>
              <a:t>14% </a:t>
            </a:r>
            <a:r>
              <a:rPr lang="en"/>
              <a:t>of cars are available)</a:t>
            </a:r>
            <a:endParaRPr/>
          </a:p>
          <a:p>
            <a:pPr indent="0" lvl="0" marL="0" rtl="0" algn="l">
              <a:spcBef>
                <a:spcPts val="1100"/>
              </a:spcBef>
              <a:spcAft>
                <a:spcPts val="0"/>
              </a:spcAft>
              <a:buNone/>
            </a:pPr>
            <a:r>
              <a:rPr lang="en"/>
              <a:t>Out of total cars sold, approx </a:t>
            </a:r>
            <a:r>
              <a:rPr b="1" lang="en"/>
              <a:t>91%</a:t>
            </a:r>
            <a:r>
              <a:rPr lang="en"/>
              <a:t> cars fall in range of engine volume more than </a:t>
            </a:r>
            <a:r>
              <a:rPr b="1" lang="en"/>
              <a:t>1.5 CC to 3.5 CC. Continued…….</a:t>
            </a:r>
            <a:endParaRPr b="1"/>
          </a:p>
        </p:txBody>
      </p:sp>
      <p:sp>
        <p:nvSpPr>
          <p:cNvPr id="149" name="Google Shape;149;p2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0" name="Google Shape;150;p27"/>
          <p:cNvPicPr preferRelativeResize="0"/>
          <p:nvPr/>
        </p:nvPicPr>
        <p:blipFill>
          <a:blip r:embed="rId3">
            <a:alphaModFix/>
          </a:blip>
          <a:stretch>
            <a:fillRect/>
          </a:stretch>
        </p:blipFill>
        <p:spPr>
          <a:xfrm>
            <a:off x="4311600" y="1152475"/>
            <a:ext cx="4832401" cy="39910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400">
                <a:latin typeface="Syncopate"/>
                <a:ea typeface="Syncopate"/>
                <a:cs typeface="Syncopate"/>
                <a:sym typeface="Syncopate"/>
              </a:rPr>
              <a:t>Which engine volume cars sold the most of the car?</a:t>
            </a:r>
            <a:endParaRPr b="1" sz="1400">
              <a:latin typeface="Syncopate"/>
              <a:ea typeface="Syncopate"/>
              <a:cs typeface="Syncopate"/>
              <a:sym typeface="Syncopate"/>
            </a:endParaRPr>
          </a:p>
          <a:p>
            <a:pPr indent="0" lvl="0" marL="0" marR="0" rtl="0" algn="l">
              <a:lnSpc>
                <a:spcPct val="100000"/>
              </a:lnSpc>
              <a:spcBef>
                <a:spcPts val="0"/>
              </a:spcBef>
              <a:spcAft>
                <a:spcPts val="0"/>
              </a:spcAft>
              <a:buNone/>
            </a:pPr>
            <a:r>
              <a:t/>
            </a:r>
            <a:endParaRPr b="1" sz="1400">
              <a:latin typeface="Syncopate"/>
              <a:ea typeface="Syncopate"/>
              <a:cs typeface="Syncopate"/>
              <a:sym typeface="Syncopate"/>
            </a:endParaRPr>
          </a:p>
          <a:p>
            <a:pPr indent="0" lvl="0" marL="0" marR="0" rtl="0" algn="l">
              <a:lnSpc>
                <a:spcPct val="100000"/>
              </a:lnSpc>
              <a:spcBef>
                <a:spcPts val="0"/>
              </a:spcBef>
              <a:spcAft>
                <a:spcPts val="0"/>
              </a:spcAft>
              <a:buNone/>
            </a:pPr>
            <a:r>
              <a:t/>
            </a:r>
            <a:endParaRPr b="1" sz="1400">
              <a:latin typeface="Syncopate"/>
              <a:ea typeface="Syncopate"/>
              <a:cs typeface="Syncopate"/>
              <a:sym typeface="Syncopate"/>
            </a:endParaRPr>
          </a:p>
        </p:txBody>
      </p:sp>
      <p:sp>
        <p:nvSpPr>
          <p:cNvPr id="156" name="Google Shape;156;p28"/>
          <p:cNvSpPr txBox="1"/>
          <p:nvPr>
            <p:ph idx="1" type="body"/>
          </p:nvPr>
        </p:nvSpPr>
        <p:spPr>
          <a:xfrm>
            <a:off x="311700" y="1152475"/>
            <a:ext cx="3451500" cy="34164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lang="en"/>
              <a:t>Most of the cars sold have </a:t>
            </a:r>
            <a:r>
              <a:rPr b="1" lang="en"/>
              <a:t>2.0 CC</a:t>
            </a:r>
            <a:r>
              <a:rPr lang="en"/>
              <a:t> engine volume followed by </a:t>
            </a:r>
            <a:r>
              <a:rPr b="1" lang="en"/>
              <a:t>1.5 CC</a:t>
            </a:r>
            <a:r>
              <a:rPr lang="en"/>
              <a:t>, there are very </a:t>
            </a:r>
            <a:r>
              <a:rPr b="1" lang="en"/>
              <a:t>few cars sold</a:t>
            </a:r>
            <a:r>
              <a:rPr lang="en"/>
              <a:t> with engine volume </a:t>
            </a:r>
            <a:r>
              <a:rPr b="1" lang="en"/>
              <a:t>less than equal to 1.0 CC and greater than equal to 4.0 CC.</a:t>
            </a:r>
            <a:endParaRPr b="1"/>
          </a:p>
        </p:txBody>
      </p:sp>
      <p:sp>
        <p:nvSpPr>
          <p:cNvPr id="157" name="Google Shape;157;p28"/>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8" name="Google Shape;158;p28"/>
          <p:cNvPicPr preferRelativeResize="0"/>
          <p:nvPr/>
        </p:nvPicPr>
        <p:blipFill>
          <a:blip r:embed="rId3">
            <a:alphaModFix/>
          </a:blip>
          <a:stretch>
            <a:fillRect/>
          </a:stretch>
        </p:blipFill>
        <p:spPr>
          <a:xfrm>
            <a:off x="3763200" y="1093800"/>
            <a:ext cx="5380801" cy="4049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400">
                <a:latin typeface="Syncopate"/>
                <a:ea typeface="Syncopate"/>
                <a:cs typeface="Syncopate"/>
                <a:sym typeface="Syncopate"/>
              </a:rPr>
              <a:t>Which engine type cars sold the most of the car?</a:t>
            </a:r>
            <a:endParaRPr b="1" sz="1400">
              <a:latin typeface="Syncopate"/>
              <a:ea typeface="Syncopate"/>
              <a:cs typeface="Syncopate"/>
              <a:sym typeface="Syncopate"/>
            </a:endParaRPr>
          </a:p>
          <a:p>
            <a:pPr indent="0" lvl="0" marL="0" marR="0" rtl="0" algn="l">
              <a:lnSpc>
                <a:spcPct val="100000"/>
              </a:lnSpc>
              <a:spcBef>
                <a:spcPts val="0"/>
              </a:spcBef>
              <a:spcAft>
                <a:spcPts val="0"/>
              </a:spcAft>
              <a:buNone/>
            </a:pPr>
            <a:r>
              <a:t/>
            </a:r>
            <a:endParaRPr b="1" sz="1400">
              <a:latin typeface="Syncopate"/>
              <a:ea typeface="Syncopate"/>
              <a:cs typeface="Syncopate"/>
              <a:sym typeface="Syncopate"/>
            </a:endParaRPr>
          </a:p>
        </p:txBody>
      </p:sp>
      <p:sp>
        <p:nvSpPr>
          <p:cNvPr id="164" name="Google Shape;164;p29"/>
          <p:cNvSpPr txBox="1"/>
          <p:nvPr>
            <p:ph idx="1" type="body"/>
          </p:nvPr>
        </p:nvSpPr>
        <p:spPr>
          <a:xfrm>
            <a:off x="311700" y="1152475"/>
            <a:ext cx="2123400" cy="34164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b="1" lang="en"/>
              <a:t>Petrol &amp; Diesel </a:t>
            </a:r>
            <a:r>
              <a:rPr lang="en"/>
              <a:t>cars are the most widely sold Engine Type. Gas and Other fuels are not so commonly used.</a:t>
            </a:r>
            <a:endParaRPr b="1"/>
          </a:p>
        </p:txBody>
      </p:sp>
      <p:sp>
        <p:nvSpPr>
          <p:cNvPr id="165" name="Google Shape;165;p29"/>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6" name="Google Shape;166;p29"/>
          <p:cNvPicPr preferRelativeResize="0"/>
          <p:nvPr/>
        </p:nvPicPr>
        <p:blipFill>
          <a:blip r:embed="rId3">
            <a:alphaModFix/>
          </a:blip>
          <a:stretch>
            <a:fillRect/>
          </a:stretch>
        </p:blipFill>
        <p:spPr>
          <a:xfrm>
            <a:off x="2435100" y="794325"/>
            <a:ext cx="6708900" cy="43491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400">
                <a:latin typeface="Syncopate"/>
                <a:ea typeface="Syncopate"/>
                <a:cs typeface="Syncopate"/>
                <a:sym typeface="Syncopate"/>
              </a:rPr>
              <a:t>What is effect of the car sold in terms of registration of the car?</a:t>
            </a:r>
            <a:endParaRPr b="1" sz="1400">
              <a:latin typeface="Syncopate"/>
              <a:ea typeface="Syncopate"/>
              <a:cs typeface="Syncopate"/>
              <a:sym typeface="Syncopate"/>
            </a:endParaRPr>
          </a:p>
          <a:p>
            <a:pPr indent="0" lvl="0" marL="0" marR="0" rtl="0" algn="l">
              <a:lnSpc>
                <a:spcPct val="100000"/>
              </a:lnSpc>
              <a:spcBef>
                <a:spcPts val="0"/>
              </a:spcBef>
              <a:spcAft>
                <a:spcPts val="0"/>
              </a:spcAft>
              <a:buNone/>
            </a:pPr>
            <a:r>
              <a:t/>
            </a:r>
            <a:endParaRPr b="1" sz="1400">
              <a:latin typeface="Syncopate"/>
              <a:ea typeface="Syncopate"/>
              <a:cs typeface="Syncopate"/>
              <a:sym typeface="Syncopate"/>
            </a:endParaRPr>
          </a:p>
        </p:txBody>
      </p:sp>
      <p:sp>
        <p:nvSpPr>
          <p:cNvPr id="172" name="Google Shape;172;p30"/>
          <p:cNvSpPr txBox="1"/>
          <p:nvPr>
            <p:ph idx="1" type="body"/>
          </p:nvPr>
        </p:nvSpPr>
        <p:spPr>
          <a:xfrm>
            <a:off x="311700" y="1152475"/>
            <a:ext cx="2787300" cy="34164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b="1" lang="en"/>
              <a:t>Registered</a:t>
            </a:r>
            <a:r>
              <a:rPr lang="en"/>
              <a:t> vehicles are prefered.</a:t>
            </a:r>
            <a:endParaRPr/>
          </a:p>
        </p:txBody>
      </p:sp>
      <p:sp>
        <p:nvSpPr>
          <p:cNvPr id="173" name="Google Shape;173;p30"/>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4" name="Google Shape;174;p30"/>
          <p:cNvPicPr preferRelativeResize="0"/>
          <p:nvPr/>
        </p:nvPicPr>
        <p:blipFill>
          <a:blip r:embed="rId3">
            <a:alphaModFix/>
          </a:blip>
          <a:stretch>
            <a:fillRect/>
          </a:stretch>
        </p:blipFill>
        <p:spPr>
          <a:xfrm>
            <a:off x="3174150" y="781300"/>
            <a:ext cx="5969851" cy="43621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400">
                <a:latin typeface="Syncopate"/>
                <a:ea typeface="Syncopate"/>
                <a:cs typeface="Syncopate"/>
                <a:sym typeface="Syncopate"/>
              </a:rPr>
              <a:t>In which production year of cars sold the most of the car?</a:t>
            </a:r>
            <a:endParaRPr b="1" sz="1400">
              <a:latin typeface="Syncopate"/>
              <a:ea typeface="Syncopate"/>
              <a:cs typeface="Syncopate"/>
              <a:sym typeface="Syncopate"/>
            </a:endParaRPr>
          </a:p>
          <a:p>
            <a:pPr indent="0" lvl="0" marL="0" marR="0" rtl="0" algn="l">
              <a:lnSpc>
                <a:spcPct val="100000"/>
              </a:lnSpc>
              <a:spcBef>
                <a:spcPts val="0"/>
              </a:spcBef>
              <a:spcAft>
                <a:spcPts val="0"/>
              </a:spcAft>
              <a:buNone/>
            </a:pPr>
            <a:r>
              <a:t/>
            </a:r>
            <a:endParaRPr b="1" sz="1400">
              <a:latin typeface="Syncopate"/>
              <a:ea typeface="Syncopate"/>
              <a:cs typeface="Syncopate"/>
              <a:sym typeface="Syncopate"/>
            </a:endParaRPr>
          </a:p>
        </p:txBody>
      </p:sp>
      <p:sp>
        <p:nvSpPr>
          <p:cNvPr id="180" name="Google Shape;180;p31"/>
          <p:cNvSpPr txBox="1"/>
          <p:nvPr>
            <p:ph idx="1" type="body"/>
          </p:nvPr>
        </p:nvSpPr>
        <p:spPr>
          <a:xfrm>
            <a:off x="311700" y="1152475"/>
            <a:ext cx="2787300" cy="34164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b="1" lang="en"/>
              <a:t>Production year 2008 and 2012 </a:t>
            </a:r>
            <a:r>
              <a:rPr lang="en"/>
              <a:t>cars are sold the most. Year </a:t>
            </a:r>
            <a:r>
              <a:rPr b="1" lang="en"/>
              <a:t>2008</a:t>
            </a:r>
            <a:r>
              <a:rPr lang="en"/>
              <a:t> has the highest number of car sales record.</a:t>
            </a:r>
            <a:endParaRPr/>
          </a:p>
        </p:txBody>
      </p:sp>
      <p:sp>
        <p:nvSpPr>
          <p:cNvPr id="181" name="Google Shape;181;p31"/>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2" name="Google Shape;182;p31"/>
          <p:cNvPicPr preferRelativeResize="0"/>
          <p:nvPr/>
        </p:nvPicPr>
        <p:blipFill>
          <a:blip r:embed="rId3">
            <a:alphaModFix/>
          </a:blip>
          <a:stretch>
            <a:fillRect/>
          </a:stretch>
        </p:blipFill>
        <p:spPr>
          <a:xfrm>
            <a:off x="2721500" y="794325"/>
            <a:ext cx="6488601" cy="43491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Syncopate"/>
                <a:ea typeface="Syncopate"/>
                <a:cs typeface="Syncopate"/>
                <a:sym typeface="Syncopate"/>
              </a:rPr>
              <a:t>Introduction</a:t>
            </a:r>
            <a:endParaRPr b="1">
              <a:latin typeface="Syncopate"/>
              <a:ea typeface="Syncopate"/>
              <a:cs typeface="Syncopate"/>
              <a:sym typeface="Syncopate"/>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AutoNum type="arabicPeriod"/>
            </a:pPr>
            <a:r>
              <a:rPr lang="en" sz="2400"/>
              <a:t>Finding patterns in Data</a:t>
            </a:r>
            <a:endParaRPr sz="2400"/>
          </a:p>
          <a:p>
            <a:pPr indent="-381000" lvl="0" marL="457200" rtl="0" algn="l">
              <a:spcBef>
                <a:spcPts val="0"/>
              </a:spcBef>
              <a:spcAft>
                <a:spcPts val="0"/>
              </a:spcAft>
              <a:buSzPts val="2400"/>
              <a:buAutoNum type="arabicPeriod"/>
            </a:pPr>
            <a:r>
              <a:rPr lang="en" sz="2400"/>
              <a:t>Determining relationships in Data</a:t>
            </a:r>
            <a:endParaRPr sz="2400"/>
          </a:p>
          <a:p>
            <a:pPr indent="-381000" lvl="0" marL="457200" rtl="0" algn="l">
              <a:spcBef>
                <a:spcPts val="0"/>
              </a:spcBef>
              <a:spcAft>
                <a:spcPts val="0"/>
              </a:spcAft>
              <a:buSzPts val="2400"/>
              <a:buAutoNum type="arabicPeriod"/>
            </a:pPr>
            <a:r>
              <a:rPr lang="en" sz="2400"/>
              <a:t>Checking of assumptions</a:t>
            </a:r>
            <a:endParaRPr sz="2400"/>
          </a:p>
          <a:p>
            <a:pPr indent="-381000" lvl="0" marL="457200" rtl="0" algn="l">
              <a:spcBef>
                <a:spcPts val="0"/>
              </a:spcBef>
              <a:spcAft>
                <a:spcPts val="0"/>
              </a:spcAft>
              <a:buSzPts val="2400"/>
              <a:buAutoNum type="arabicPeriod"/>
            </a:pPr>
            <a:r>
              <a:rPr lang="en" sz="2400"/>
              <a:t>Preliminary selection of appropriate models</a:t>
            </a:r>
            <a:endParaRPr sz="2400"/>
          </a:p>
          <a:p>
            <a:pPr indent="-381000" lvl="0" marL="457200" rtl="0" algn="l">
              <a:spcBef>
                <a:spcPts val="0"/>
              </a:spcBef>
              <a:spcAft>
                <a:spcPts val="0"/>
              </a:spcAft>
              <a:buSzPts val="2400"/>
              <a:buAutoNum type="arabicPeriod"/>
            </a:pPr>
            <a:r>
              <a:rPr lang="en" sz="2400"/>
              <a:t>Detection of mistakes</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400">
                <a:latin typeface="Syncopate"/>
                <a:ea typeface="Syncopate"/>
                <a:cs typeface="Syncopate"/>
                <a:sym typeface="Syncopate"/>
              </a:rPr>
              <a:t>Which model type of cars sold the most of the car of the car?</a:t>
            </a:r>
            <a:endParaRPr b="1" sz="1400">
              <a:latin typeface="Syncopate"/>
              <a:ea typeface="Syncopate"/>
              <a:cs typeface="Syncopate"/>
              <a:sym typeface="Syncopate"/>
            </a:endParaRPr>
          </a:p>
          <a:p>
            <a:pPr indent="0" lvl="0" marL="0" marR="0" rtl="0" algn="l">
              <a:lnSpc>
                <a:spcPct val="100000"/>
              </a:lnSpc>
              <a:spcBef>
                <a:spcPts val="0"/>
              </a:spcBef>
              <a:spcAft>
                <a:spcPts val="0"/>
              </a:spcAft>
              <a:buNone/>
            </a:pPr>
            <a:r>
              <a:t/>
            </a:r>
            <a:endParaRPr b="1" sz="1400">
              <a:latin typeface="Syncopate"/>
              <a:ea typeface="Syncopate"/>
              <a:cs typeface="Syncopate"/>
              <a:sym typeface="Syncopate"/>
            </a:endParaRPr>
          </a:p>
        </p:txBody>
      </p:sp>
      <p:sp>
        <p:nvSpPr>
          <p:cNvPr id="188" name="Google Shape;188;p32"/>
          <p:cNvSpPr txBox="1"/>
          <p:nvPr>
            <p:ph idx="1" type="body"/>
          </p:nvPr>
        </p:nvSpPr>
        <p:spPr>
          <a:xfrm>
            <a:off x="311700" y="1152475"/>
            <a:ext cx="2136300" cy="34164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b="1" lang="en"/>
              <a:t>E</a:t>
            </a:r>
            <a:r>
              <a:rPr b="1" lang="en"/>
              <a:t>-Class</a:t>
            </a:r>
            <a:r>
              <a:rPr lang="en"/>
              <a:t> car sold most.</a:t>
            </a:r>
            <a:endParaRPr/>
          </a:p>
        </p:txBody>
      </p:sp>
      <p:sp>
        <p:nvSpPr>
          <p:cNvPr id="189" name="Google Shape;189;p32"/>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90" name="Google Shape;190;p32"/>
          <p:cNvPicPr preferRelativeResize="0"/>
          <p:nvPr/>
        </p:nvPicPr>
        <p:blipFill>
          <a:blip r:embed="rId3">
            <a:alphaModFix/>
          </a:blip>
          <a:stretch>
            <a:fillRect/>
          </a:stretch>
        </p:blipFill>
        <p:spPr>
          <a:xfrm>
            <a:off x="2448050" y="807325"/>
            <a:ext cx="6695949" cy="433617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400">
                <a:latin typeface="Syncopate"/>
                <a:ea typeface="Syncopate"/>
                <a:cs typeface="Syncopate"/>
                <a:sym typeface="Syncopate"/>
              </a:rPr>
              <a:t>Which drive type of cars sold the most of the car?</a:t>
            </a:r>
            <a:endParaRPr b="1" sz="1400">
              <a:latin typeface="Syncopate"/>
              <a:ea typeface="Syncopate"/>
              <a:cs typeface="Syncopate"/>
              <a:sym typeface="Syncopate"/>
            </a:endParaRPr>
          </a:p>
          <a:p>
            <a:pPr indent="0" lvl="0" marL="0" marR="0" rtl="0" algn="l">
              <a:lnSpc>
                <a:spcPct val="100000"/>
              </a:lnSpc>
              <a:spcBef>
                <a:spcPts val="0"/>
              </a:spcBef>
              <a:spcAft>
                <a:spcPts val="0"/>
              </a:spcAft>
              <a:buNone/>
            </a:pPr>
            <a:r>
              <a:t/>
            </a:r>
            <a:endParaRPr b="1" sz="1400">
              <a:latin typeface="Syncopate"/>
              <a:ea typeface="Syncopate"/>
              <a:cs typeface="Syncopate"/>
              <a:sym typeface="Syncopate"/>
            </a:endParaRPr>
          </a:p>
        </p:txBody>
      </p:sp>
      <p:sp>
        <p:nvSpPr>
          <p:cNvPr id="196" name="Google Shape;196;p33"/>
          <p:cNvSpPr txBox="1"/>
          <p:nvPr>
            <p:ph idx="1" type="body"/>
          </p:nvPr>
        </p:nvSpPr>
        <p:spPr>
          <a:xfrm>
            <a:off x="311700" y="1152475"/>
            <a:ext cx="1863000" cy="34164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lang="en"/>
              <a:t>Most sold cars in </a:t>
            </a:r>
            <a:r>
              <a:rPr b="1" lang="en"/>
              <a:t>front</a:t>
            </a:r>
            <a:r>
              <a:rPr lang="en"/>
              <a:t> drive type, in terms of percentage we can say that, approx 59% of total cars sold in </a:t>
            </a:r>
            <a:r>
              <a:rPr b="1" lang="en"/>
              <a:t>front</a:t>
            </a:r>
            <a:r>
              <a:rPr lang="en"/>
              <a:t> drive type, 26.09% in </a:t>
            </a:r>
            <a:r>
              <a:rPr b="1" lang="en"/>
              <a:t>full</a:t>
            </a:r>
            <a:r>
              <a:rPr lang="en"/>
              <a:t> drive type and 15.60% in </a:t>
            </a:r>
            <a:r>
              <a:rPr b="1" lang="en"/>
              <a:t>rear</a:t>
            </a:r>
            <a:r>
              <a:rPr lang="en"/>
              <a:t> drive type.</a:t>
            </a:r>
            <a:endParaRPr/>
          </a:p>
        </p:txBody>
      </p:sp>
      <p:sp>
        <p:nvSpPr>
          <p:cNvPr id="197" name="Google Shape;197;p33"/>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98" name="Google Shape;198;p33"/>
          <p:cNvPicPr preferRelativeResize="0"/>
          <p:nvPr/>
        </p:nvPicPr>
        <p:blipFill>
          <a:blip r:embed="rId3">
            <a:alphaModFix/>
          </a:blip>
          <a:stretch>
            <a:fillRect/>
          </a:stretch>
        </p:blipFill>
        <p:spPr>
          <a:xfrm>
            <a:off x="2109475" y="833375"/>
            <a:ext cx="7034525" cy="43101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34"/>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Bi</a:t>
            </a:r>
            <a:r>
              <a:rPr lang="en"/>
              <a:t>variate Analysis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400">
                <a:latin typeface="Syncopate"/>
                <a:ea typeface="Syncopate"/>
                <a:cs typeface="Syncopate"/>
                <a:sym typeface="Syncopate"/>
              </a:rPr>
              <a:t>Which model is the most prefered in top brands of the car?</a:t>
            </a:r>
            <a:endParaRPr b="1" sz="1400">
              <a:latin typeface="Syncopate"/>
              <a:ea typeface="Syncopate"/>
              <a:cs typeface="Syncopate"/>
              <a:sym typeface="Syncopate"/>
            </a:endParaRPr>
          </a:p>
          <a:p>
            <a:pPr indent="0" lvl="0" marL="0" marR="0" rtl="0" algn="l">
              <a:lnSpc>
                <a:spcPct val="100000"/>
              </a:lnSpc>
              <a:spcBef>
                <a:spcPts val="0"/>
              </a:spcBef>
              <a:spcAft>
                <a:spcPts val="0"/>
              </a:spcAft>
              <a:buNone/>
            </a:pPr>
            <a:r>
              <a:rPr b="1" lang="en" sz="1400">
                <a:latin typeface="Syncopate"/>
                <a:ea typeface="Syncopate"/>
                <a:cs typeface="Syncopate"/>
                <a:sym typeface="Syncopate"/>
              </a:rPr>
              <a:t>Continued...</a:t>
            </a:r>
            <a:endParaRPr b="1" sz="1400">
              <a:latin typeface="Syncopate"/>
              <a:ea typeface="Syncopate"/>
              <a:cs typeface="Syncopate"/>
              <a:sym typeface="Syncopate"/>
            </a:endParaRPr>
          </a:p>
          <a:p>
            <a:pPr indent="0" lvl="0" marL="0" marR="0" rtl="0" algn="l">
              <a:lnSpc>
                <a:spcPct val="100000"/>
              </a:lnSpc>
              <a:spcBef>
                <a:spcPts val="0"/>
              </a:spcBef>
              <a:spcAft>
                <a:spcPts val="0"/>
              </a:spcAft>
              <a:buNone/>
            </a:pPr>
            <a:r>
              <a:t/>
            </a:r>
            <a:endParaRPr b="1" sz="1400">
              <a:latin typeface="Syncopate"/>
              <a:ea typeface="Syncopate"/>
              <a:cs typeface="Syncopate"/>
              <a:sym typeface="Syncopate"/>
            </a:endParaRPr>
          </a:p>
        </p:txBody>
      </p:sp>
      <p:sp>
        <p:nvSpPr>
          <p:cNvPr id="209" name="Google Shape;209;p35"/>
          <p:cNvSpPr txBox="1"/>
          <p:nvPr>
            <p:ph idx="1" type="body"/>
          </p:nvPr>
        </p:nvSpPr>
        <p:spPr>
          <a:xfrm>
            <a:off x="311700" y="1152475"/>
            <a:ext cx="2136300" cy="34164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t/>
            </a:r>
            <a:endParaRPr/>
          </a:p>
        </p:txBody>
      </p:sp>
      <p:sp>
        <p:nvSpPr>
          <p:cNvPr id="210" name="Google Shape;210;p3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11" name="Google Shape;211;p35"/>
          <p:cNvPicPr preferRelativeResize="0"/>
          <p:nvPr/>
        </p:nvPicPr>
        <p:blipFill>
          <a:blip r:embed="rId3">
            <a:alphaModFix/>
          </a:blip>
          <a:stretch>
            <a:fillRect/>
          </a:stretch>
        </p:blipFill>
        <p:spPr>
          <a:xfrm>
            <a:off x="52100" y="1152475"/>
            <a:ext cx="8780201" cy="384779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1" sz="1400">
              <a:latin typeface="Syncopate"/>
              <a:ea typeface="Syncopate"/>
              <a:cs typeface="Syncopate"/>
              <a:sym typeface="Syncopate"/>
            </a:endParaRPr>
          </a:p>
          <a:p>
            <a:pPr indent="0" lvl="0" marL="0" marR="0" rtl="0" algn="l">
              <a:lnSpc>
                <a:spcPct val="100000"/>
              </a:lnSpc>
              <a:spcBef>
                <a:spcPts val="0"/>
              </a:spcBef>
              <a:spcAft>
                <a:spcPts val="0"/>
              </a:spcAft>
              <a:buNone/>
            </a:pPr>
            <a:r>
              <a:t/>
            </a:r>
            <a:endParaRPr b="1" sz="1400">
              <a:latin typeface="Syncopate"/>
              <a:ea typeface="Syncopate"/>
              <a:cs typeface="Syncopate"/>
              <a:sym typeface="Syncopate"/>
            </a:endParaRPr>
          </a:p>
        </p:txBody>
      </p:sp>
      <p:sp>
        <p:nvSpPr>
          <p:cNvPr id="217" name="Google Shape;217;p36"/>
          <p:cNvSpPr txBox="1"/>
          <p:nvPr>
            <p:ph idx="1" type="body"/>
          </p:nvPr>
        </p:nvSpPr>
        <p:spPr>
          <a:xfrm>
            <a:off x="311700" y="1152475"/>
            <a:ext cx="21363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t>Passat &amp; E-Class</a:t>
            </a:r>
            <a:r>
              <a:rPr lang="en"/>
              <a:t> is the most prefered model in </a:t>
            </a:r>
            <a:r>
              <a:rPr b="1" lang="en"/>
              <a:t>Volkswagen and Mercedes-Benz</a:t>
            </a:r>
            <a:r>
              <a:rPr lang="en"/>
              <a:t> companies respectively.</a:t>
            </a:r>
            <a:endParaRPr/>
          </a:p>
        </p:txBody>
      </p:sp>
      <p:sp>
        <p:nvSpPr>
          <p:cNvPr id="218" name="Google Shape;218;p36"/>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19" name="Google Shape;219;p36"/>
          <p:cNvPicPr preferRelativeResize="0"/>
          <p:nvPr/>
        </p:nvPicPr>
        <p:blipFill>
          <a:blip r:embed="rId3">
            <a:alphaModFix/>
          </a:blip>
          <a:stretch>
            <a:fillRect/>
          </a:stretch>
        </p:blipFill>
        <p:spPr>
          <a:xfrm>
            <a:off x="2448000" y="937550"/>
            <a:ext cx="6598951" cy="40497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400">
                <a:latin typeface="Syncopate"/>
                <a:ea typeface="Syncopate"/>
                <a:cs typeface="Syncopate"/>
                <a:sym typeface="Syncopate"/>
              </a:rPr>
              <a:t>Which drive type is the most prefered in top brands of the car?  </a:t>
            </a:r>
            <a:r>
              <a:rPr b="1" lang="en" sz="1400">
                <a:latin typeface="Syncopate"/>
                <a:ea typeface="Syncopate"/>
                <a:cs typeface="Syncopate"/>
                <a:sym typeface="Syncopate"/>
              </a:rPr>
              <a:t>Continued...</a:t>
            </a:r>
            <a:endParaRPr b="1" sz="1400">
              <a:latin typeface="Syncopate"/>
              <a:ea typeface="Syncopate"/>
              <a:cs typeface="Syncopate"/>
              <a:sym typeface="Syncopate"/>
            </a:endParaRPr>
          </a:p>
          <a:p>
            <a:pPr indent="0" lvl="0" marL="0" marR="0" rtl="0" algn="l">
              <a:lnSpc>
                <a:spcPct val="100000"/>
              </a:lnSpc>
              <a:spcBef>
                <a:spcPts val="0"/>
              </a:spcBef>
              <a:spcAft>
                <a:spcPts val="0"/>
              </a:spcAft>
              <a:buNone/>
            </a:pPr>
            <a:r>
              <a:t/>
            </a:r>
            <a:endParaRPr b="1" sz="1400">
              <a:latin typeface="Syncopate"/>
              <a:ea typeface="Syncopate"/>
              <a:cs typeface="Syncopate"/>
              <a:sym typeface="Syncopate"/>
            </a:endParaRPr>
          </a:p>
        </p:txBody>
      </p:sp>
      <p:sp>
        <p:nvSpPr>
          <p:cNvPr id="225" name="Google Shape;225;p37"/>
          <p:cNvSpPr txBox="1"/>
          <p:nvPr>
            <p:ph idx="1" type="body"/>
          </p:nvPr>
        </p:nvSpPr>
        <p:spPr>
          <a:xfrm>
            <a:off x="311700" y="1152475"/>
            <a:ext cx="2136300" cy="34164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t/>
            </a:r>
            <a:endParaRPr/>
          </a:p>
        </p:txBody>
      </p:sp>
      <p:sp>
        <p:nvSpPr>
          <p:cNvPr id="226" name="Google Shape;226;p3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27" name="Google Shape;227;p37"/>
          <p:cNvPicPr preferRelativeResize="0"/>
          <p:nvPr/>
        </p:nvPicPr>
        <p:blipFill>
          <a:blip r:embed="rId3">
            <a:alphaModFix/>
          </a:blip>
          <a:stretch>
            <a:fillRect/>
          </a:stretch>
        </p:blipFill>
        <p:spPr>
          <a:xfrm>
            <a:off x="161575" y="1093800"/>
            <a:ext cx="8820851" cy="38023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1" sz="1400">
              <a:latin typeface="Syncopate"/>
              <a:ea typeface="Syncopate"/>
              <a:cs typeface="Syncopate"/>
              <a:sym typeface="Syncopate"/>
            </a:endParaRPr>
          </a:p>
          <a:p>
            <a:pPr indent="0" lvl="0" marL="0" marR="0" rtl="0" algn="l">
              <a:lnSpc>
                <a:spcPct val="100000"/>
              </a:lnSpc>
              <a:spcBef>
                <a:spcPts val="0"/>
              </a:spcBef>
              <a:spcAft>
                <a:spcPts val="0"/>
              </a:spcAft>
              <a:buNone/>
            </a:pPr>
            <a:r>
              <a:t/>
            </a:r>
            <a:endParaRPr b="1" sz="1400">
              <a:latin typeface="Syncopate"/>
              <a:ea typeface="Syncopate"/>
              <a:cs typeface="Syncopate"/>
              <a:sym typeface="Syncopate"/>
            </a:endParaRPr>
          </a:p>
        </p:txBody>
      </p:sp>
      <p:sp>
        <p:nvSpPr>
          <p:cNvPr id="233" name="Google Shape;233;p38"/>
          <p:cNvSpPr txBox="1"/>
          <p:nvPr>
            <p:ph idx="1" type="body"/>
          </p:nvPr>
        </p:nvSpPr>
        <p:spPr>
          <a:xfrm>
            <a:off x="311700" y="1152475"/>
            <a:ext cx="21363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t>Front and rear</a:t>
            </a:r>
            <a:r>
              <a:rPr lang="en"/>
              <a:t> drive is most preferred in </a:t>
            </a:r>
            <a:r>
              <a:rPr b="1" lang="en"/>
              <a:t>Volkswagen and Mercedes-Benz</a:t>
            </a:r>
            <a:r>
              <a:rPr lang="en"/>
              <a:t> companies respectively.</a:t>
            </a:r>
            <a:endParaRPr/>
          </a:p>
        </p:txBody>
      </p:sp>
      <p:sp>
        <p:nvSpPr>
          <p:cNvPr id="234" name="Google Shape;234;p38"/>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35" name="Google Shape;235;p38"/>
          <p:cNvPicPr preferRelativeResize="0"/>
          <p:nvPr/>
        </p:nvPicPr>
        <p:blipFill>
          <a:blip r:embed="rId3">
            <a:alphaModFix/>
          </a:blip>
          <a:stretch>
            <a:fillRect/>
          </a:stretch>
        </p:blipFill>
        <p:spPr>
          <a:xfrm>
            <a:off x="2448000" y="234400"/>
            <a:ext cx="6696000" cy="45575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400">
                <a:latin typeface="Syncopate"/>
                <a:ea typeface="Syncopate"/>
                <a:cs typeface="Syncopate"/>
                <a:sym typeface="Syncopate"/>
              </a:rPr>
              <a:t>Which fuel type is the most prefered in top brands of the car? </a:t>
            </a:r>
            <a:r>
              <a:rPr b="1" lang="en" sz="1400">
                <a:latin typeface="Syncopate"/>
                <a:ea typeface="Syncopate"/>
                <a:cs typeface="Syncopate"/>
                <a:sym typeface="Syncopate"/>
              </a:rPr>
              <a:t>Continued...</a:t>
            </a:r>
            <a:endParaRPr b="1" sz="1400">
              <a:latin typeface="Syncopate"/>
              <a:ea typeface="Syncopate"/>
              <a:cs typeface="Syncopate"/>
              <a:sym typeface="Syncopate"/>
            </a:endParaRPr>
          </a:p>
          <a:p>
            <a:pPr indent="0" lvl="0" marL="0" marR="0" rtl="0" algn="l">
              <a:lnSpc>
                <a:spcPct val="100000"/>
              </a:lnSpc>
              <a:spcBef>
                <a:spcPts val="0"/>
              </a:spcBef>
              <a:spcAft>
                <a:spcPts val="0"/>
              </a:spcAft>
              <a:buNone/>
            </a:pPr>
            <a:r>
              <a:t/>
            </a:r>
            <a:endParaRPr b="1" sz="1400">
              <a:latin typeface="Syncopate"/>
              <a:ea typeface="Syncopate"/>
              <a:cs typeface="Syncopate"/>
              <a:sym typeface="Syncopate"/>
            </a:endParaRPr>
          </a:p>
        </p:txBody>
      </p:sp>
      <p:sp>
        <p:nvSpPr>
          <p:cNvPr id="241" name="Google Shape;241;p39"/>
          <p:cNvSpPr txBox="1"/>
          <p:nvPr>
            <p:ph idx="1" type="body"/>
          </p:nvPr>
        </p:nvSpPr>
        <p:spPr>
          <a:xfrm>
            <a:off x="311700" y="1152475"/>
            <a:ext cx="2136300" cy="34164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t/>
            </a:r>
            <a:endParaRPr/>
          </a:p>
        </p:txBody>
      </p:sp>
      <p:sp>
        <p:nvSpPr>
          <p:cNvPr id="242" name="Google Shape;242;p39"/>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43" name="Google Shape;243;p39"/>
          <p:cNvPicPr preferRelativeResize="0"/>
          <p:nvPr/>
        </p:nvPicPr>
        <p:blipFill>
          <a:blip r:embed="rId3">
            <a:alphaModFix/>
          </a:blip>
          <a:stretch>
            <a:fillRect/>
          </a:stretch>
        </p:blipFill>
        <p:spPr>
          <a:xfrm>
            <a:off x="125925" y="1152475"/>
            <a:ext cx="8892150" cy="39910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1" sz="1400">
              <a:latin typeface="Syncopate"/>
              <a:ea typeface="Syncopate"/>
              <a:cs typeface="Syncopate"/>
              <a:sym typeface="Syncopate"/>
            </a:endParaRPr>
          </a:p>
          <a:p>
            <a:pPr indent="0" lvl="0" marL="0" marR="0" rtl="0" algn="l">
              <a:lnSpc>
                <a:spcPct val="100000"/>
              </a:lnSpc>
              <a:spcBef>
                <a:spcPts val="0"/>
              </a:spcBef>
              <a:spcAft>
                <a:spcPts val="0"/>
              </a:spcAft>
              <a:buNone/>
            </a:pPr>
            <a:r>
              <a:t/>
            </a:r>
            <a:endParaRPr b="1" sz="1400">
              <a:latin typeface="Syncopate"/>
              <a:ea typeface="Syncopate"/>
              <a:cs typeface="Syncopate"/>
              <a:sym typeface="Syncopate"/>
            </a:endParaRPr>
          </a:p>
        </p:txBody>
      </p:sp>
      <p:sp>
        <p:nvSpPr>
          <p:cNvPr id="249" name="Google Shape;249;p40"/>
          <p:cNvSpPr txBox="1"/>
          <p:nvPr>
            <p:ph idx="1" type="body"/>
          </p:nvPr>
        </p:nvSpPr>
        <p:spPr>
          <a:xfrm>
            <a:off x="311700" y="1152475"/>
            <a:ext cx="2136300" cy="34164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a:t>Diesel engines</a:t>
            </a:r>
            <a:r>
              <a:rPr lang="en"/>
              <a:t> are most preferred in </a:t>
            </a:r>
            <a:r>
              <a:rPr b="1" lang="en"/>
              <a:t>Volkswagen and Mercedes-Benz</a:t>
            </a:r>
            <a:r>
              <a:rPr lang="en"/>
              <a:t> car companies.</a:t>
            </a:r>
            <a:endParaRPr/>
          </a:p>
        </p:txBody>
      </p:sp>
      <p:sp>
        <p:nvSpPr>
          <p:cNvPr id="250" name="Google Shape;250;p40"/>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51" name="Google Shape;251;p40"/>
          <p:cNvPicPr preferRelativeResize="0"/>
          <p:nvPr/>
        </p:nvPicPr>
        <p:blipFill>
          <a:blip r:embed="rId3">
            <a:alphaModFix/>
          </a:blip>
          <a:stretch>
            <a:fillRect/>
          </a:stretch>
        </p:blipFill>
        <p:spPr>
          <a:xfrm>
            <a:off x="2656375" y="390625"/>
            <a:ext cx="6387726" cy="46096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400">
                <a:latin typeface="Syncopate"/>
                <a:ea typeface="Syncopate"/>
                <a:cs typeface="Syncopate"/>
                <a:sym typeface="Syncopate"/>
              </a:rPr>
              <a:t>Average price of vehicle by brands?</a:t>
            </a:r>
            <a:endParaRPr b="1" sz="1400">
              <a:latin typeface="Syncopate"/>
              <a:ea typeface="Syncopate"/>
              <a:cs typeface="Syncopate"/>
              <a:sym typeface="Syncopate"/>
            </a:endParaRPr>
          </a:p>
          <a:p>
            <a:pPr indent="0" lvl="0" marL="0" marR="0" rtl="0" algn="l">
              <a:lnSpc>
                <a:spcPct val="100000"/>
              </a:lnSpc>
              <a:spcBef>
                <a:spcPts val="0"/>
              </a:spcBef>
              <a:spcAft>
                <a:spcPts val="0"/>
              </a:spcAft>
              <a:buNone/>
            </a:pPr>
            <a:r>
              <a:t/>
            </a:r>
            <a:endParaRPr b="1" sz="1400">
              <a:latin typeface="Syncopate"/>
              <a:ea typeface="Syncopate"/>
              <a:cs typeface="Syncopate"/>
              <a:sym typeface="Syncopate"/>
            </a:endParaRPr>
          </a:p>
        </p:txBody>
      </p:sp>
      <p:sp>
        <p:nvSpPr>
          <p:cNvPr id="257" name="Google Shape;257;p41"/>
          <p:cNvSpPr txBox="1"/>
          <p:nvPr>
            <p:ph idx="1" type="body"/>
          </p:nvPr>
        </p:nvSpPr>
        <p:spPr>
          <a:xfrm>
            <a:off x="311700" y="1152475"/>
            <a:ext cx="2136300" cy="34164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a:t>Mercedes-Benz</a:t>
            </a:r>
            <a:r>
              <a:rPr lang="en"/>
              <a:t> is the leading brand in higher price segment cars.</a:t>
            </a:r>
            <a:endParaRPr/>
          </a:p>
        </p:txBody>
      </p:sp>
      <p:sp>
        <p:nvSpPr>
          <p:cNvPr id="258" name="Google Shape;258;p41"/>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59" name="Google Shape;259;p41"/>
          <p:cNvPicPr preferRelativeResize="0"/>
          <p:nvPr/>
        </p:nvPicPr>
        <p:blipFill>
          <a:blip r:embed="rId3">
            <a:alphaModFix/>
          </a:blip>
          <a:stretch>
            <a:fillRect/>
          </a:stretch>
        </p:blipFill>
        <p:spPr>
          <a:xfrm>
            <a:off x="2734525" y="950575"/>
            <a:ext cx="6409474" cy="41929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a:latin typeface="Syncopate"/>
                <a:ea typeface="Syncopate"/>
                <a:cs typeface="Syncopate"/>
                <a:sym typeface="Syncopate"/>
              </a:rPr>
              <a:t>EdA Essentials</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SzPts val="1400"/>
              <a:buAutoNum type="arabicPeriod"/>
            </a:pPr>
            <a:r>
              <a:rPr lang="en" sz="1400"/>
              <a:t>Problem Statement</a:t>
            </a:r>
            <a:endParaRPr sz="1400"/>
          </a:p>
          <a:p>
            <a:pPr indent="-317500" lvl="0" marL="457200" marR="0" rtl="0" algn="l">
              <a:lnSpc>
                <a:spcPct val="115000"/>
              </a:lnSpc>
              <a:spcBef>
                <a:spcPts val="0"/>
              </a:spcBef>
              <a:spcAft>
                <a:spcPts val="0"/>
              </a:spcAft>
              <a:buSzPts val="1400"/>
              <a:buAutoNum type="arabicPeriod"/>
            </a:pPr>
            <a:r>
              <a:rPr lang="en" sz="1400"/>
              <a:t>Importing Packages</a:t>
            </a:r>
            <a:endParaRPr sz="1400"/>
          </a:p>
          <a:p>
            <a:pPr indent="-317500" lvl="0" marL="457200" marR="0" rtl="0" algn="l">
              <a:lnSpc>
                <a:spcPct val="115000"/>
              </a:lnSpc>
              <a:spcBef>
                <a:spcPts val="0"/>
              </a:spcBef>
              <a:spcAft>
                <a:spcPts val="0"/>
              </a:spcAft>
              <a:buSzPts val="1400"/>
              <a:buAutoNum type="arabicPeriod"/>
            </a:pPr>
            <a:r>
              <a:rPr lang="en" sz="1400"/>
              <a:t>Shortlisting Data and Columns</a:t>
            </a:r>
            <a:endParaRPr sz="1400"/>
          </a:p>
          <a:p>
            <a:pPr indent="-317500" lvl="0" marL="457200" marR="0" rtl="0" algn="l">
              <a:lnSpc>
                <a:spcPct val="115000"/>
              </a:lnSpc>
              <a:spcBef>
                <a:spcPts val="0"/>
              </a:spcBef>
              <a:spcAft>
                <a:spcPts val="0"/>
              </a:spcAft>
              <a:buSzPts val="1400"/>
              <a:buAutoNum type="arabicPeriod"/>
            </a:pPr>
            <a:r>
              <a:rPr lang="en" sz="1400"/>
              <a:t>Purification of Data</a:t>
            </a:r>
            <a:endParaRPr sz="1400"/>
          </a:p>
          <a:p>
            <a:pPr indent="-317500" lvl="0" marL="457200" marR="0" rtl="0" algn="l">
              <a:lnSpc>
                <a:spcPct val="115000"/>
              </a:lnSpc>
              <a:spcBef>
                <a:spcPts val="0"/>
              </a:spcBef>
              <a:spcAft>
                <a:spcPts val="0"/>
              </a:spcAft>
              <a:buSzPts val="1400"/>
              <a:buAutoNum type="arabicPeriod"/>
            </a:pPr>
            <a:r>
              <a:rPr lang="en" sz="1400"/>
              <a:t>Analysis (Finding patterns in Data)</a:t>
            </a:r>
            <a:endParaRPr sz="1400"/>
          </a:p>
          <a:p>
            <a:pPr indent="-317500" lvl="1" marL="914400" marR="0" rtl="0" algn="l">
              <a:lnSpc>
                <a:spcPct val="115000"/>
              </a:lnSpc>
              <a:spcBef>
                <a:spcPts val="0"/>
              </a:spcBef>
              <a:spcAft>
                <a:spcPts val="0"/>
              </a:spcAft>
              <a:buSzPts val="1400"/>
              <a:buAutoNum type="alphaLcPeriod"/>
            </a:pPr>
            <a:r>
              <a:rPr lang="en"/>
              <a:t>Univariate</a:t>
            </a:r>
            <a:endParaRPr/>
          </a:p>
          <a:p>
            <a:pPr indent="-317500" lvl="1" marL="914400" marR="0" rtl="0" algn="l">
              <a:lnSpc>
                <a:spcPct val="115000"/>
              </a:lnSpc>
              <a:spcBef>
                <a:spcPts val="0"/>
              </a:spcBef>
              <a:spcAft>
                <a:spcPts val="0"/>
              </a:spcAft>
              <a:buSzPts val="1400"/>
              <a:buAutoNum type="alphaLcPeriod"/>
            </a:pPr>
            <a:r>
              <a:rPr lang="en"/>
              <a:t>Bivariate</a:t>
            </a:r>
            <a:endParaRPr/>
          </a:p>
          <a:p>
            <a:pPr indent="-317500" lvl="1" marL="914400" marR="0" rtl="0" algn="l">
              <a:lnSpc>
                <a:spcPct val="115000"/>
              </a:lnSpc>
              <a:spcBef>
                <a:spcPts val="0"/>
              </a:spcBef>
              <a:spcAft>
                <a:spcPts val="0"/>
              </a:spcAft>
              <a:buSzPts val="1400"/>
              <a:buAutoNum type="alphaLcPeriod"/>
            </a:pPr>
            <a:r>
              <a:rPr lang="en"/>
              <a:t>Multivariate</a:t>
            </a:r>
            <a:endParaRPr/>
          </a:p>
          <a:p>
            <a:pPr indent="-317500" lvl="0" marL="457200" marR="0" rtl="0" algn="l">
              <a:lnSpc>
                <a:spcPct val="115000"/>
              </a:lnSpc>
              <a:spcBef>
                <a:spcPts val="0"/>
              </a:spcBef>
              <a:spcAft>
                <a:spcPts val="0"/>
              </a:spcAft>
              <a:buSzPts val="1400"/>
              <a:buAutoNum type="arabicPeriod"/>
            </a:pPr>
            <a:r>
              <a:rPr lang="en" sz="1400"/>
              <a:t>Uncover insights (Answer questions in the data)</a:t>
            </a:r>
            <a:endParaRPr sz="1400"/>
          </a:p>
          <a:p>
            <a:pPr indent="-317500" lvl="0" marL="457200" marR="0" rtl="0" algn="l">
              <a:lnSpc>
                <a:spcPct val="115000"/>
              </a:lnSpc>
              <a:spcBef>
                <a:spcPts val="0"/>
              </a:spcBef>
              <a:spcAft>
                <a:spcPts val="0"/>
              </a:spcAft>
              <a:buSzPts val="1400"/>
              <a:buAutoNum type="arabicPeriod"/>
            </a:pPr>
            <a:r>
              <a:rPr lang="en" sz="1400"/>
              <a:t>Conclude (Story Telling)</a:t>
            </a:r>
            <a:endParaRPr sz="1400"/>
          </a:p>
          <a:p>
            <a:pPr indent="-317500" lvl="0" marL="457200" marR="0" rtl="0" algn="l">
              <a:lnSpc>
                <a:spcPct val="115000"/>
              </a:lnSpc>
              <a:spcBef>
                <a:spcPts val="0"/>
              </a:spcBef>
              <a:spcAft>
                <a:spcPts val="0"/>
              </a:spcAft>
              <a:buSzPts val="1400"/>
              <a:buAutoNum type="arabicPeriod"/>
            </a:pPr>
            <a:r>
              <a:rPr lang="en" sz="1400"/>
              <a:t>Actionable Insights</a:t>
            </a:r>
            <a:endParaRPr sz="14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400">
                <a:latin typeface="Syncopate"/>
                <a:ea typeface="Syncopate"/>
                <a:cs typeface="Syncopate"/>
                <a:sym typeface="Syncopate"/>
              </a:rPr>
              <a:t>Average price of vehicle by body type?</a:t>
            </a:r>
            <a:endParaRPr b="1" sz="1400">
              <a:latin typeface="Syncopate"/>
              <a:ea typeface="Syncopate"/>
              <a:cs typeface="Syncopate"/>
              <a:sym typeface="Syncopate"/>
            </a:endParaRPr>
          </a:p>
        </p:txBody>
      </p:sp>
      <p:sp>
        <p:nvSpPr>
          <p:cNvPr id="265" name="Google Shape;265;p42"/>
          <p:cNvSpPr txBox="1"/>
          <p:nvPr>
            <p:ph idx="1" type="body"/>
          </p:nvPr>
        </p:nvSpPr>
        <p:spPr>
          <a:xfrm>
            <a:off x="311700" y="1152475"/>
            <a:ext cx="2136300" cy="34164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t>The most cars sold in price range of </a:t>
            </a:r>
            <a:r>
              <a:rPr b="1" lang="en"/>
              <a:t>less than 20000</a:t>
            </a:r>
            <a:r>
              <a:rPr lang="en"/>
              <a:t> and majority of these are in </a:t>
            </a:r>
            <a:r>
              <a:rPr b="1" lang="en"/>
              <a:t>Sedan</a:t>
            </a:r>
            <a:r>
              <a:rPr lang="en"/>
              <a:t> body type.</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rPr lang="en"/>
              <a:t>The majority is </a:t>
            </a:r>
            <a:r>
              <a:rPr b="1" lang="en"/>
              <a:t>Crossover</a:t>
            </a:r>
            <a:r>
              <a:rPr lang="en"/>
              <a:t> body type in Cars sold at a price </a:t>
            </a:r>
            <a:r>
              <a:rPr b="1" lang="en"/>
              <a:t>20000 or above.</a:t>
            </a:r>
            <a:endParaRPr b="1"/>
          </a:p>
        </p:txBody>
      </p:sp>
      <p:sp>
        <p:nvSpPr>
          <p:cNvPr id="266" name="Google Shape;266;p42"/>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67" name="Google Shape;267;p42"/>
          <p:cNvPicPr preferRelativeResize="0"/>
          <p:nvPr/>
        </p:nvPicPr>
        <p:blipFill>
          <a:blip r:embed="rId3">
            <a:alphaModFix/>
          </a:blip>
          <a:stretch>
            <a:fillRect/>
          </a:stretch>
        </p:blipFill>
        <p:spPr>
          <a:xfrm>
            <a:off x="2683800" y="833375"/>
            <a:ext cx="6460200" cy="42059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400">
                <a:latin typeface="Syncopate"/>
                <a:ea typeface="Syncopate"/>
                <a:cs typeface="Syncopate"/>
                <a:sym typeface="Syncopate"/>
              </a:rPr>
              <a:t>Average price of vehicle by drive type?</a:t>
            </a:r>
            <a:endParaRPr b="1" sz="1400">
              <a:latin typeface="Syncopate"/>
              <a:ea typeface="Syncopate"/>
              <a:cs typeface="Syncopate"/>
              <a:sym typeface="Syncopate"/>
            </a:endParaRPr>
          </a:p>
          <a:p>
            <a:pPr indent="0" lvl="0" marL="0" marR="0" rtl="0" algn="l">
              <a:lnSpc>
                <a:spcPct val="100000"/>
              </a:lnSpc>
              <a:spcBef>
                <a:spcPts val="0"/>
              </a:spcBef>
              <a:spcAft>
                <a:spcPts val="0"/>
              </a:spcAft>
              <a:buNone/>
            </a:pPr>
            <a:r>
              <a:t/>
            </a:r>
            <a:endParaRPr b="1" sz="1400">
              <a:latin typeface="Syncopate"/>
              <a:ea typeface="Syncopate"/>
              <a:cs typeface="Syncopate"/>
              <a:sym typeface="Syncopate"/>
            </a:endParaRPr>
          </a:p>
        </p:txBody>
      </p:sp>
      <p:sp>
        <p:nvSpPr>
          <p:cNvPr id="273" name="Google Shape;273;p43"/>
          <p:cNvSpPr txBox="1"/>
          <p:nvPr>
            <p:ph idx="1" type="body"/>
          </p:nvPr>
        </p:nvSpPr>
        <p:spPr>
          <a:xfrm>
            <a:off x="311700" y="1152475"/>
            <a:ext cx="2136300" cy="34164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t>The most cars sold in price range of l</a:t>
            </a:r>
            <a:r>
              <a:rPr b="1" lang="en"/>
              <a:t>ess than 20000</a:t>
            </a:r>
            <a:r>
              <a:rPr lang="en"/>
              <a:t> and majority of these are in </a:t>
            </a:r>
            <a:r>
              <a:rPr b="1" lang="en"/>
              <a:t>Front</a:t>
            </a:r>
            <a:r>
              <a:rPr lang="en"/>
              <a:t> drive type.</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rPr lang="en"/>
              <a:t>The majority is </a:t>
            </a:r>
            <a:r>
              <a:rPr b="1" lang="en"/>
              <a:t>Full</a:t>
            </a:r>
            <a:r>
              <a:rPr lang="en"/>
              <a:t> drive type in Cars sold at a price </a:t>
            </a:r>
            <a:r>
              <a:rPr b="1" lang="en"/>
              <a:t>20000 or above.</a:t>
            </a:r>
            <a:endParaRPr b="1" sz="1050">
              <a:solidFill>
                <a:schemeClr val="dk1"/>
              </a:solidFill>
              <a:highlight>
                <a:srgbClr val="FFFFFF"/>
              </a:highlight>
            </a:endParaRPr>
          </a:p>
          <a:p>
            <a:pPr indent="0" lvl="0" marL="0" marR="0" rtl="0" algn="l">
              <a:lnSpc>
                <a:spcPct val="100000"/>
              </a:lnSpc>
              <a:spcBef>
                <a:spcPts val="0"/>
              </a:spcBef>
              <a:spcAft>
                <a:spcPts val="0"/>
              </a:spcAft>
              <a:buNone/>
            </a:pPr>
            <a:r>
              <a:t/>
            </a:r>
            <a:endParaRPr/>
          </a:p>
        </p:txBody>
      </p:sp>
      <p:sp>
        <p:nvSpPr>
          <p:cNvPr id="274" name="Google Shape;274;p43"/>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75" name="Google Shape;275;p43"/>
          <p:cNvPicPr preferRelativeResize="0"/>
          <p:nvPr/>
        </p:nvPicPr>
        <p:blipFill>
          <a:blip r:embed="rId3">
            <a:alphaModFix/>
          </a:blip>
          <a:stretch>
            <a:fillRect/>
          </a:stretch>
        </p:blipFill>
        <p:spPr>
          <a:xfrm>
            <a:off x="2448000" y="924525"/>
            <a:ext cx="6692450" cy="42189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400">
                <a:latin typeface="Syncopate"/>
                <a:ea typeface="Syncopate"/>
                <a:cs typeface="Syncopate"/>
                <a:sym typeface="Syncopate"/>
              </a:rPr>
              <a:t>Average price of vehicle by mileage?</a:t>
            </a:r>
            <a:endParaRPr b="1" sz="1400">
              <a:latin typeface="Syncopate"/>
              <a:ea typeface="Syncopate"/>
              <a:cs typeface="Syncopate"/>
              <a:sym typeface="Syncopate"/>
            </a:endParaRPr>
          </a:p>
          <a:p>
            <a:pPr indent="0" lvl="0" marL="0" marR="0" rtl="0" algn="l">
              <a:lnSpc>
                <a:spcPct val="100000"/>
              </a:lnSpc>
              <a:spcBef>
                <a:spcPts val="0"/>
              </a:spcBef>
              <a:spcAft>
                <a:spcPts val="0"/>
              </a:spcAft>
              <a:buNone/>
            </a:pPr>
            <a:r>
              <a:t/>
            </a:r>
            <a:endParaRPr b="1" sz="1400">
              <a:latin typeface="Syncopate"/>
              <a:ea typeface="Syncopate"/>
              <a:cs typeface="Syncopate"/>
              <a:sym typeface="Syncopate"/>
            </a:endParaRPr>
          </a:p>
          <a:p>
            <a:pPr indent="0" lvl="0" marL="0" marR="0" rtl="0" algn="l">
              <a:lnSpc>
                <a:spcPct val="100000"/>
              </a:lnSpc>
              <a:spcBef>
                <a:spcPts val="0"/>
              </a:spcBef>
              <a:spcAft>
                <a:spcPts val="0"/>
              </a:spcAft>
              <a:buNone/>
            </a:pPr>
            <a:r>
              <a:t/>
            </a:r>
            <a:endParaRPr b="1" sz="1400">
              <a:latin typeface="Syncopate"/>
              <a:ea typeface="Syncopate"/>
              <a:cs typeface="Syncopate"/>
              <a:sym typeface="Syncopate"/>
            </a:endParaRPr>
          </a:p>
        </p:txBody>
      </p:sp>
      <p:sp>
        <p:nvSpPr>
          <p:cNvPr id="281" name="Google Shape;281;p44"/>
          <p:cNvSpPr txBox="1"/>
          <p:nvPr>
            <p:ph idx="1" type="body"/>
          </p:nvPr>
        </p:nvSpPr>
        <p:spPr>
          <a:xfrm>
            <a:off x="311700" y="1152475"/>
            <a:ext cx="2136300" cy="34164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a:t>Price</a:t>
            </a:r>
            <a:r>
              <a:rPr lang="en"/>
              <a:t> and </a:t>
            </a:r>
            <a:r>
              <a:rPr b="1" lang="en"/>
              <a:t>mileage</a:t>
            </a:r>
            <a:r>
              <a:rPr lang="en"/>
              <a:t> have </a:t>
            </a:r>
            <a:r>
              <a:rPr b="1" lang="en"/>
              <a:t>strongly</a:t>
            </a:r>
            <a:r>
              <a:rPr b="1" lang="en"/>
              <a:t> negative correlation</a:t>
            </a:r>
            <a:r>
              <a:rPr lang="en"/>
              <a:t> in sold car dataset , i.e. lower price segment has higher mileage and higher price segment has lower mileage.</a:t>
            </a:r>
            <a:endParaRPr/>
          </a:p>
        </p:txBody>
      </p:sp>
      <p:sp>
        <p:nvSpPr>
          <p:cNvPr id="282" name="Google Shape;282;p44"/>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83" name="Google Shape;283;p44"/>
          <p:cNvPicPr preferRelativeResize="0"/>
          <p:nvPr/>
        </p:nvPicPr>
        <p:blipFill>
          <a:blip r:embed="rId3">
            <a:alphaModFix/>
          </a:blip>
          <a:stretch>
            <a:fillRect/>
          </a:stretch>
        </p:blipFill>
        <p:spPr>
          <a:xfrm>
            <a:off x="2669400" y="1017725"/>
            <a:ext cx="6316976" cy="412577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400">
                <a:latin typeface="Syncopate"/>
                <a:ea typeface="Syncopate"/>
                <a:cs typeface="Syncopate"/>
                <a:sym typeface="Syncopate"/>
              </a:rPr>
              <a:t>Average price of vehicle by fuel type?</a:t>
            </a:r>
            <a:endParaRPr b="1" sz="1400">
              <a:latin typeface="Syncopate"/>
              <a:ea typeface="Syncopate"/>
              <a:cs typeface="Syncopate"/>
              <a:sym typeface="Syncopate"/>
            </a:endParaRPr>
          </a:p>
          <a:p>
            <a:pPr indent="0" lvl="0" marL="0" marR="0" rtl="0" algn="l">
              <a:lnSpc>
                <a:spcPct val="100000"/>
              </a:lnSpc>
              <a:spcBef>
                <a:spcPts val="0"/>
              </a:spcBef>
              <a:spcAft>
                <a:spcPts val="0"/>
              </a:spcAft>
              <a:buNone/>
            </a:pPr>
            <a:r>
              <a:t/>
            </a:r>
            <a:endParaRPr b="1" sz="1400">
              <a:latin typeface="Syncopate"/>
              <a:ea typeface="Syncopate"/>
              <a:cs typeface="Syncopate"/>
              <a:sym typeface="Syncopate"/>
            </a:endParaRPr>
          </a:p>
        </p:txBody>
      </p:sp>
      <p:sp>
        <p:nvSpPr>
          <p:cNvPr id="289" name="Google Shape;289;p45"/>
          <p:cNvSpPr txBox="1"/>
          <p:nvPr>
            <p:ph idx="1" type="body"/>
          </p:nvPr>
        </p:nvSpPr>
        <p:spPr>
          <a:xfrm>
            <a:off x="311700" y="1152475"/>
            <a:ext cx="2136300" cy="34164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a:t>Diesel</a:t>
            </a:r>
            <a:r>
              <a:rPr lang="en"/>
              <a:t> </a:t>
            </a:r>
            <a:r>
              <a:rPr lang="en"/>
              <a:t>vehicles</a:t>
            </a:r>
            <a:r>
              <a:rPr lang="en"/>
              <a:t> are highly priced than </a:t>
            </a:r>
            <a:r>
              <a:rPr b="1" lang="en"/>
              <a:t>Petrol</a:t>
            </a:r>
            <a:r>
              <a:rPr lang="en"/>
              <a:t> and </a:t>
            </a:r>
            <a:r>
              <a:rPr b="1" lang="en"/>
              <a:t>Gas</a:t>
            </a:r>
            <a:r>
              <a:rPr lang="en"/>
              <a:t>.</a:t>
            </a:r>
            <a:endParaRPr/>
          </a:p>
        </p:txBody>
      </p:sp>
      <p:sp>
        <p:nvSpPr>
          <p:cNvPr id="290" name="Google Shape;290;p4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91" name="Google Shape;291;p45"/>
          <p:cNvPicPr preferRelativeResize="0"/>
          <p:nvPr/>
        </p:nvPicPr>
        <p:blipFill>
          <a:blip r:embed="rId3">
            <a:alphaModFix/>
          </a:blip>
          <a:stretch>
            <a:fillRect/>
          </a:stretch>
        </p:blipFill>
        <p:spPr>
          <a:xfrm>
            <a:off x="2747550" y="1017725"/>
            <a:ext cx="6274501" cy="412577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400">
                <a:latin typeface="Syncopate"/>
                <a:ea typeface="Syncopate"/>
                <a:cs typeface="Syncopate"/>
                <a:sym typeface="Syncopate"/>
              </a:rPr>
              <a:t>Most preferred registration mode over the years of the car?</a:t>
            </a:r>
            <a:endParaRPr b="1" sz="1400">
              <a:latin typeface="Syncopate"/>
              <a:ea typeface="Syncopate"/>
              <a:cs typeface="Syncopate"/>
              <a:sym typeface="Syncopate"/>
            </a:endParaRPr>
          </a:p>
          <a:p>
            <a:pPr indent="0" lvl="0" marL="0" marR="0" rtl="0" algn="l">
              <a:lnSpc>
                <a:spcPct val="100000"/>
              </a:lnSpc>
              <a:spcBef>
                <a:spcPts val="0"/>
              </a:spcBef>
              <a:spcAft>
                <a:spcPts val="0"/>
              </a:spcAft>
              <a:buNone/>
            </a:pPr>
            <a:r>
              <a:t/>
            </a:r>
            <a:endParaRPr b="1" sz="1400">
              <a:latin typeface="Syncopate"/>
              <a:ea typeface="Syncopate"/>
              <a:cs typeface="Syncopate"/>
              <a:sym typeface="Syncopate"/>
            </a:endParaRPr>
          </a:p>
          <a:p>
            <a:pPr indent="0" lvl="0" marL="0" marR="0" rtl="0" algn="l">
              <a:lnSpc>
                <a:spcPct val="100000"/>
              </a:lnSpc>
              <a:spcBef>
                <a:spcPts val="0"/>
              </a:spcBef>
              <a:spcAft>
                <a:spcPts val="0"/>
              </a:spcAft>
              <a:buNone/>
            </a:pPr>
            <a:r>
              <a:t/>
            </a:r>
            <a:endParaRPr b="1" sz="1400">
              <a:latin typeface="Syncopate"/>
              <a:ea typeface="Syncopate"/>
              <a:cs typeface="Syncopate"/>
              <a:sym typeface="Syncopate"/>
            </a:endParaRPr>
          </a:p>
        </p:txBody>
      </p:sp>
      <p:sp>
        <p:nvSpPr>
          <p:cNvPr id="297" name="Google Shape;297;p46"/>
          <p:cNvSpPr txBox="1"/>
          <p:nvPr>
            <p:ph idx="1" type="body"/>
          </p:nvPr>
        </p:nvSpPr>
        <p:spPr>
          <a:xfrm>
            <a:off x="311700" y="1152475"/>
            <a:ext cx="2136300" cy="34164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t>Majority of the cars sold with </a:t>
            </a:r>
            <a:r>
              <a:rPr b="1" lang="en"/>
              <a:t>production year 2008 or later were registered.</a:t>
            </a:r>
            <a:endParaRPr b="1"/>
          </a:p>
        </p:txBody>
      </p:sp>
      <p:sp>
        <p:nvSpPr>
          <p:cNvPr id="298" name="Google Shape;298;p46"/>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99" name="Google Shape;299;p46"/>
          <p:cNvPicPr preferRelativeResize="0"/>
          <p:nvPr/>
        </p:nvPicPr>
        <p:blipFill>
          <a:blip r:embed="rId3">
            <a:alphaModFix/>
          </a:blip>
          <a:stretch>
            <a:fillRect/>
          </a:stretch>
        </p:blipFill>
        <p:spPr>
          <a:xfrm>
            <a:off x="2708475" y="929325"/>
            <a:ext cx="6341476" cy="36395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400">
                <a:latin typeface="Syncopate"/>
                <a:ea typeface="Syncopate"/>
                <a:cs typeface="Syncopate"/>
                <a:sym typeface="Syncopate"/>
              </a:rPr>
              <a:t>Most prefered drive type with mileage of the car?</a:t>
            </a:r>
            <a:endParaRPr b="1" sz="1400">
              <a:latin typeface="Syncopate"/>
              <a:ea typeface="Syncopate"/>
              <a:cs typeface="Syncopate"/>
              <a:sym typeface="Syncopate"/>
            </a:endParaRPr>
          </a:p>
          <a:p>
            <a:pPr indent="0" lvl="0" marL="0" marR="0" rtl="0" algn="l">
              <a:lnSpc>
                <a:spcPct val="100000"/>
              </a:lnSpc>
              <a:spcBef>
                <a:spcPts val="0"/>
              </a:spcBef>
              <a:spcAft>
                <a:spcPts val="0"/>
              </a:spcAft>
              <a:buNone/>
            </a:pPr>
            <a:r>
              <a:t/>
            </a:r>
            <a:endParaRPr b="1" sz="1400">
              <a:latin typeface="Syncopate"/>
              <a:ea typeface="Syncopate"/>
              <a:cs typeface="Syncopate"/>
              <a:sym typeface="Syncopate"/>
            </a:endParaRPr>
          </a:p>
          <a:p>
            <a:pPr indent="0" lvl="0" marL="0" marR="0" rtl="0" algn="l">
              <a:lnSpc>
                <a:spcPct val="100000"/>
              </a:lnSpc>
              <a:spcBef>
                <a:spcPts val="0"/>
              </a:spcBef>
              <a:spcAft>
                <a:spcPts val="0"/>
              </a:spcAft>
              <a:buNone/>
            </a:pPr>
            <a:r>
              <a:t/>
            </a:r>
            <a:endParaRPr b="1" sz="1400">
              <a:latin typeface="Syncopate"/>
              <a:ea typeface="Syncopate"/>
              <a:cs typeface="Syncopate"/>
              <a:sym typeface="Syncopate"/>
            </a:endParaRPr>
          </a:p>
          <a:p>
            <a:pPr indent="0" lvl="0" marL="0" marR="0" rtl="0" algn="l">
              <a:lnSpc>
                <a:spcPct val="100000"/>
              </a:lnSpc>
              <a:spcBef>
                <a:spcPts val="0"/>
              </a:spcBef>
              <a:spcAft>
                <a:spcPts val="0"/>
              </a:spcAft>
              <a:buNone/>
            </a:pPr>
            <a:r>
              <a:t/>
            </a:r>
            <a:endParaRPr b="1" sz="1400">
              <a:latin typeface="Syncopate"/>
              <a:ea typeface="Syncopate"/>
              <a:cs typeface="Syncopate"/>
              <a:sym typeface="Syncopate"/>
            </a:endParaRPr>
          </a:p>
        </p:txBody>
      </p:sp>
      <p:sp>
        <p:nvSpPr>
          <p:cNvPr id="305" name="Google Shape;305;p47"/>
          <p:cNvSpPr txBox="1"/>
          <p:nvPr>
            <p:ph idx="1" type="body"/>
          </p:nvPr>
        </p:nvSpPr>
        <p:spPr>
          <a:xfrm>
            <a:off x="311700" y="1152475"/>
            <a:ext cx="2136300" cy="34164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a:t>Front drive </a:t>
            </a:r>
            <a:r>
              <a:rPr lang="en"/>
              <a:t>cars are most prefered because of the high mileage they provide followed by </a:t>
            </a:r>
            <a:r>
              <a:rPr b="1" lang="en"/>
              <a:t>Full drive</a:t>
            </a:r>
            <a:r>
              <a:rPr lang="en"/>
              <a:t> car with very low mileage(&lt;200).</a:t>
            </a:r>
            <a:endParaRPr/>
          </a:p>
        </p:txBody>
      </p:sp>
      <p:sp>
        <p:nvSpPr>
          <p:cNvPr id="306" name="Google Shape;306;p4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07" name="Google Shape;307;p47"/>
          <p:cNvPicPr preferRelativeResize="0"/>
          <p:nvPr/>
        </p:nvPicPr>
        <p:blipFill>
          <a:blip r:embed="rId3">
            <a:alphaModFix/>
          </a:blip>
          <a:stretch>
            <a:fillRect/>
          </a:stretch>
        </p:blipFill>
        <p:spPr>
          <a:xfrm>
            <a:off x="2799625" y="913550"/>
            <a:ext cx="6186749" cy="412577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400">
                <a:latin typeface="Syncopate"/>
                <a:ea typeface="Syncopate"/>
                <a:cs typeface="Syncopate"/>
                <a:sym typeface="Syncopate"/>
              </a:rPr>
              <a:t>Most prefered drive type with body type of the car?</a:t>
            </a:r>
            <a:endParaRPr b="1" sz="1400">
              <a:latin typeface="Syncopate"/>
              <a:ea typeface="Syncopate"/>
              <a:cs typeface="Syncopate"/>
              <a:sym typeface="Syncopate"/>
            </a:endParaRPr>
          </a:p>
        </p:txBody>
      </p:sp>
      <p:sp>
        <p:nvSpPr>
          <p:cNvPr id="313" name="Google Shape;313;p48"/>
          <p:cNvSpPr txBox="1"/>
          <p:nvPr>
            <p:ph idx="1" type="body"/>
          </p:nvPr>
        </p:nvSpPr>
        <p:spPr>
          <a:xfrm>
            <a:off x="311700" y="1152475"/>
            <a:ext cx="2136300" cy="34164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a:t>Front</a:t>
            </a:r>
            <a:r>
              <a:rPr lang="en"/>
              <a:t> drive cars are the top most cars in all body type except in </a:t>
            </a:r>
            <a:r>
              <a:rPr b="1" lang="en"/>
              <a:t>Crossover</a:t>
            </a:r>
            <a:r>
              <a:rPr lang="en"/>
              <a:t> body type.</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rPr lang="en"/>
              <a:t>In </a:t>
            </a:r>
            <a:r>
              <a:rPr b="1" lang="en"/>
              <a:t>Crossover</a:t>
            </a:r>
            <a:r>
              <a:rPr lang="en"/>
              <a:t> body type </a:t>
            </a:r>
            <a:r>
              <a:rPr b="1" lang="en"/>
              <a:t>Full</a:t>
            </a:r>
            <a:r>
              <a:rPr lang="en"/>
              <a:t> drive cars are leading.</a:t>
            </a:r>
            <a:endParaRPr b="1"/>
          </a:p>
        </p:txBody>
      </p:sp>
      <p:sp>
        <p:nvSpPr>
          <p:cNvPr id="314" name="Google Shape;314;p48"/>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15" name="Google Shape;315;p48"/>
          <p:cNvPicPr preferRelativeResize="0"/>
          <p:nvPr/>
        </p:nvPicPr>
        <p:blipFill>
          <a:blip r:embed="rId3">
            <a:alphaModFix/>
          </a:blip>
          <a:stretch>
            <a:fillRect/>
          </a:stretch>
        </p:blipFill>
        <p:spPr>
          <a:xfrm>
            <a:off x="2773575" y="874475"/>
            <a:ext cx="6199775" cy="412577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400">
                <a:latin typeface="Syncopate"/>
                <a:ea typeface="Syncopate"/>
                <a:cs typeface="Syncopate"/>
                <a:sym typeface="Syncopate"/>
              </a:rPr>
              <a:t>Most prefered engine volume with mileage of the car?</a:t>
            </a:r>
            <a:endParaRPr b="1" sz="1400">
              <a:latin typeface="Syncopate"/>
              <a:ea typeface="Syncopate"/>
              <a:cs typeface="Syncopate"/>
              <a:sym typeface="Syncopate"/>
            </a:endParaRPr>
          </a:p>
          <a:p>
            <a:pPr indent="0" lvl="0" marL="0" marR="0" rtl="0" algn="l">
              <a:lnSpc>
                <a:spcPct val="100000"/>
              </a:lnSpc>
              <a:spcBef>
                <a:spcPts val="0"/>
              </a:spcBef>
              <a:spcAft>
                <a:spcPts val="0"/>
              </a:spcAft>
              <a:buNone/>
            </a:pPr>
            <a:r>
              <a:t/>
            </a:r>
            <a:endParaRPr b="1" sz="1400">
              <a:latin typeface="Syncopate"/>
              <a:ea typeface="Syncopate"/>
              <a:cs typeface="Syncopate"/>
              <a:sym typeface="Syncopate"/>
            </a:endParaRPr>
          </a:p>
        </p:txBody>
      </p:sp>
      <p:sp>
        <p:nvSpPr>
          <p:cNvPr id="321" name="Google Shape;321;p49"/>
          <p:cNvSpPr txBox="1"/>
          <p:nvPr>
            <p:ph idx="1" type="body"/>
          </p:nvPr>
        </p:nvSpPr>
        <p:spPr>
          <a:xfrm>
            <a:off x="311700" y="1152475"/>
            <a:ext cx="2136300" cy="34164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t>Most of the cars sold with </a:t>
            </a:r>
            <a:r>
              <a:rPr b="1" lang="en"/>
              <a:t>engine volume (engV)</a:t>
            </a:r>
            <a:r>
              <a:rPr lang="en"/>
              <a:t> as 1.5 CC and </a:t>
            </a:r>
            <a:r>
              <a:rPr b="1" lang="en"/>
              <a:t>mileage</a:t>
            </a:r>
            <a:r>
              <a:rPr lang="en"/>
              <a:t> as approx 200.</a:t>
            </a:r>
            <a:endParaRPr/>
          </a:p>
        </p:txBody>
      </p:sp>
      <p:sp>
        <p:nvSpPr>
          <p:cNvPr id="322" name="Google Shape;322;p49"/>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23" name="Google Shape;323;p49"/>
          <p:cNvPicPr preferRelativeResize="0"/>
          <p:nvPr/>
        </p:nvPicPr>
        <p:blipFill>
          <a:blip r:embed="rId3">
            <a:alphaModFix/>
          </a:blip>
          <a:stretch>
            <a:fillRect/>
          </a:stretch>
        </p:blipFill>
        <p:spPr>
          <a:xfrm>
            <a:off x="2565250" y="835825"/>
            <a:ext cx="6510049" cy="40497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Google Shape;328;p50"/>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Multi</a:t>
            </a:r>
            <a:r>
              <a:rPr lang="en"/>
              <a:t>variate Analysis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Google Shape;333;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400">
                <a:latin typeface="Syncopate"/>
                <a:ea typeface="Syncopate"/>
                <a:cs typeface="Syncopate"/>
                <a:sym typeface="Syncopate"/>
              </a:rPr>
              <a:t>Pair Plot - What all variables paired with all the other variables of the car? Continued...</a:t>
            </a:r>
            <a:endParaRPr b="1" sz="1400">
              <a:latin typeface="Syncopate"/>
              <a:ea typeface="Syncopate"/>
              <a:cs typeface="Syncopate"/>
              <a:sym typeface="Syncopate"/>
            </a:endParaRPr>
          </a:p>
          <a:p>
            <a:pPr indent="0" lvl="0" marL="0" marR="0" rtl="0" algn="l">
              <a:lnSpc>
                <a:spcPct val="100000"/>
              </a:lnSpc>
              <a:spcBef>
                <a:spcPts val="0"/>
              </a:spcBef>
              <a:spcAft>
                <a:spcPts val="0"/>
              </a:spcAft>
              <a:buNone/>
            </a:pPr>
            <a:r>
              <a:t/>
            </a:r>
            <a:endParaRPr b="1" sz="1400">
              <a:latin typeface="Syncopate"/>
              <a:ea typeface="Syncopate"/>
              <a:cs typeface="Syncopate"/>
              <a:sym typeface="Syncopate"/>
            </a:endParaRPr>
          </a:p>
        </p:txBody>
      </p:sp>
      <p:sp>
        <p:nvSpPr>
          <p:cNvPr id="334" name="Google Shape;334;p51"/>
          <p:cNvSpPr txBox="1"/>
          <p:nvPr>
            <p:ph idx="1" type="body"/>
          </p:nvPr>
        </p:nvSpPr>
        <p:spPr>
          <a:xfrm>
            <a:off x="311700" y="1152475"/>
            <a:ext cx="157200" cy="34164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35" name="Google Shape;335;p51"/>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36" name="Google Shape;336;p51"/>
          <p:cNvPicPr preferRelativeResize="0"/>
          <p:nvPr/>
        </p:nvPicPr>
        <p:blipFill>
          <a:blip r:embed="rId3">
            <a:alphaModFix/>
          </a:blip>
          <a:stretch>
            <a:fillRect/>
          </a:stretch>
        </p:blipFill>
        <p:spPr>
          <a:xfrm>
            <a:off x="399150" y="1017725"/>
            <a:ext cx="8520600" cy="39094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a:latin typeface="Syncopate"/>
                <a:ea typeface="Syncopate"/>
                <a:cs typeface="Syncopate"/>
                <a:sym typeface="Syncopate"/>
              </a:rPr>
              <a:t>Problem Statement</a:t>
            </a:r>
            <a:endParaRPr b="1">
              <a:latin typeface="Syncopate"/>
              <a:ea typeface="Syncopate"/>
              <a:cs typeface="Syncopate"/>
              <a:sym typeface="Syncopate"/>
            </a:endParaRPr>
          </a:p>
          <a:p>
            <a:pPr indent="0" lvl="0" marL="0" marR="0" rtl="0" algn="l">
              <a:lnSpc>
                <a:spcPct val="100000"/>
              </a:lnSpc>
              <a:spcBef>
                <a:spcPts val="0"/>
              </a:spcBef>
              <a:spcAft>
                <a:spcPts val="0"/>
              </a:spcAft>
              <a:buNone/>
            </a:pPr>
            <a:r>
              <a:t/>
            </a:r>
            <a:endParaRPr b="1">
              <a:latin typeface="Syncopate"/>
              <a:ea typeface="Syncopate"/>
              <a:cs typeface="Syncopate"/>
              <a:sym typeface="Syncopate"/>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1100"/>
              </a:spcBef>
              <a:spcAft>
                <a:spcPts val="0"/>
              </a:spcAft>
              <a:buSzPts val="1800"/>
              <a:buAutoNum type="arabicPeriod"/>
            </a:pPr>
            <a:r>
              <a:rPr b="1" lang="en"/>
              <a:t>Which brand of the cars sold most?</a:t>
            </a:r>
            <a:endParaRPr b="1"/>
          </a:p>
          <a:p>
            <a:pPr indent="-342900" lvl="0" marL="457200" rtl="0" algn="l">
              <a:spcBef>
                <a:spcPts val="0"/>
              </a:spcBef>
              <a:spcAft>
                <a:spcPts val="0"/>
              </a:spcAft>
              <a:buSzPts val="1800"/>
              <a:buAutoNum type="arabicPeriod"/>
            </a:pPr>
            <a:r>
              <a:rPr b="1" lang="en"/>
              <a:t>What all the factors are affecting to the car buyers?</a:t>
            </a:r>
            <a:endParaRPr b="1"/>
          </a:p>
          <a:p>
            <a:pPr indent="-342900" lvl="0" marL="457200" rtl="0" algn="l">
              <a:spcBef>
                <a:spcPts val="0"/>
              </a:spcBef>
              <a:spcAft>
                <a:spcPts val="0"/>
              </a:spcAft>
              <a:buSzPts val="1800"/>
              <a:buAutoNum type="arabicPeriod"/>
            </a:pPr>
            <a:r>
              <a:rPr b="1" lang="en"/>
              <a:t>What all features most </a:t>
            </a:r>
            <a:r>
              <a:rPr b="1" lang="en"/>
              <a:t>likely</a:t>
            </a:r>
            <a:r>
              <a:rPr b="1" lang="en"/>
              <a:t> for high profile buyers?</a:t>
            </a:r>
            <a:endParaRPr b="1">
              <a:solidFill>
                <a:schemeClr val="dk1"/>
              </a:solidFill>
              <a:highlight>
                <a:srgbClr val="FFFFFF"/>
              </a:highlight>
            </a:endParaRPr>
          </a:p>
          <a:p>
            <a:pPr indent="0" lvl="0" marL="0" rtl="0" algn="l">
              <a:spcBef>
                <a:spcPts val="700"/>
              </a:spcBef>
              <a:spcAft>
                <a:spcPts val="0"/>
              </a:spcAft>
              <a:buNone/>
            </a:pPr>
            <a:r>
              <a:t/>
            </a:r>
            <a:endParaRPr/>
          </a:p>
          <a:p>
            <a:pPr indent="0" lvl="0" marL="0" rtl="0" algn="l">
              <a:spcBef>
                <a:spcPts val="1600"/>
              </a:spcBef>
              <a:spcAft>
                <a:spcPts val="0"/>
              </a:spcAft>
              <a:buNone/>
            </a:pPr>
            <a:r>
              <a:rPr b="1" lang="en"/>
              <a:t>Got this data from INSAID to prepare Exploratory Data Analysis (EDA) with basic use of Pandas which includes cleaning, munging, combining, reshaping, slicing, dicing and transforming data for analysis purpose.</a:t>
            </a:r>
            <a:endParaRPr/>
          </a:p>
          <a:p>
            <a:pPr indent="0" lvl="0" marL="0" rtl="0" algn="l">
              <a:spcBef>
                <a:spcPts val="1600"/>
              </a:spcBef>
              <a:spcAft>
                <a:spcPts val="160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Google Shape;341;p52"/>
          <p:cNvSpPr txBox="1"/>
          <p:nvPr>
            <p:ph type="title"/>
          </p:nvPr>
        </p:nvSpPr>
        <p:spPr>
          <a:xfrm>
            <a:off x="311700" y="445025"/>
            <a:ext cx="8520600" cy="29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52"/>
          <p:cNvSpPr txBox="1"/>
          <p:nvPr>
            <p:ph idx="1" type="body"/>
          </p:nvPr>
        </p:nvSpPr>
        <p:spPr>
          <a:xfrm>
            <a:off x="311700" y="892800"/>
            <a:ext cx="8520600" cy="3676200"/>
          </a:xfrm>
          <a:prstGeom prst="rect">
            <a:avLst/>
          </a:prstGeom>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SzPts val="1800"/>
              <a:buAutoNum type="arabicPeriod"/>
            </a:pPr>
            <a:r>
              <a:rPr lang="en"/>
              <a:t>Price varying based on </a:t>
            </a:r>
            <a:r>
              <a:rPr b="1" lang="en"/>
              <a:t>Year</a:t>
            </a:r>
            <a:r>
              <a:rPr lang="en"/>
              <a:t> and </a:t>
            </a:r>
            <a:r>
              <a:rPr b="1" lang="en"/>
              <a:t>Mileage</a:t>
            </a:r>
            <a:endParaRPr b="1"/>
          </a:p>
          <a:p>
            <a:pPr indent="-342900" lvl="0" marL="457200" marR="0" rtl="0" algn="l">
              <a:lnSpc>
                <a:spcPct val="100000"/>
              </a:lnSpc>
              <a:spcBef>
                <a:spcPts val="0"/>
              </a:spcBef>
              <a:spcAft>
                <a:spcPts val="0"/>
              </a:spcAft>
              <a:buSzPts val="1800"/>
              <a:buAutoNum type="arabicPeriod"/>
            </a:pPr>
            <a:r>
              <a:rPr lang="en"/>
              <a:t>As Year increases there is increase in </a:t>
            </a:r>
            <a:r>
              <a:rPr b="1" lang="en"/>
              <a:t>Petrol</a:t>
            </a:r>
            <a:r>
              <a:rPr lang="en"/>
              <a:t> engine type </a:t>
            </a:r>
            <a:r>
              <a:rPr lang="en"/>
              <a:t>vehicles</a:t>
            </a:r>
            <a:r>
              <a:rPr lang="en"/>
              <a:t> prices which also depending on </a:t>
            </a:r>
            <a:r>
              <a:rPr b="1" lang="en"/>
              <a:t>mileage</a:t>
            </a:r>
            <a:r>
              <a:rPr lang="en"/>
              <a:t> too.</a:t>
            </a:r>
            <a:endParaRPr/>
          </a:p>
          <a:p>
            <a:pPr indent="-342900" lvl="0" marL="457200" marR="0" rtl="0" algn="l">
              <a:lnSpc>
                <a:spcPct val="100000"/>
              </a:lnSpc>
              <a:spcBef>
                <a:spcPts val="0"/>
              </a:spcBef>
              <a:spcAft>
                <a:spcPts val="0"/>
              </a:spcAft>
              <a:buSzPts val="1800"/>
              <a:buAutoNum type="arabicPeriod"/>
            </a:pPr>
            <a:r>
              <a:rPr lang="en"/>
              <a:t>Majority of the cars with </a:t>
            </a:r>
            <a:r>
              <a:rPr b="1" lang="en"/>
              <a:t>production year 2008 or later</a:t>
            </a:r>
            <a:r>
              <a:rPr lang="en"/>
              <a:t> sold in price </a:t>
            </a:r>
            <a:r>
              <a:rPr b="1" lang="en"/>
              <a:t>50000 or lower</a:t>
            </a:r>
            <a:r>
              <a:rPr lang="en"/>
              <a:t>.</a:t>
            </a:r>
            <a:endParaRPr/>
          </a:p>
          <a:p>
            <a:pPr indent="-342900" lvl="0" marL="457200" marR="0" rtl="0" algn="l">
              <a:lnSpc>
                <a:spcPct val="100000"/>
              </a:lnSpc>
              <a:spcBef>
                <a:spcPts val="0"/>
              </a:spcBef>
              <a:spcAft>
                <a:spcPts val="0"/>
              </a:spcAft>
              <a:buSzPts val="1800"/>
              <a:buAutoNum type="arabicPeriod"/>
            </a:pPr>
            <a:r>
              <a:rPr lang="en"/>
              <a:t>All the cars with </a:t>
            </a:r>
            <a:r>
              <a:rPr b="1" lang="en"/>
              <a:t>production year 2010 or later</a:t>
            </a:r>
            <a:r>
              <a:rPr lang="en"/>
              <a:t> sold in </a:t>
            </a:r>
            <a:r>
              <a:rPr b="1" lang="en"/>
              <a:t>price more than 50000</a:t>
            </a:r>
            <a:r>
              <a:rPr lang="en"/>
              <a:t>.</a:t>
            </a:r>
            <a:endParaRPr/>
          </a:p>
          <a:p>
            <a:pPr indent="-342900" lvl="0" marL="457200" marR="0" rtl="0" algn="l">
              <a:lnSpc>
                <a:spcPct val="100000"/>
              </a:lnSpc>
              <a:spcBef>
                <a:spcPts val="0"/>
              </a:spcBef>
              <a:spcAft>
                <a:spcPts val="0"/>
              </a:spcAft>
              <a:buSzPts val="1800"/>
              <a:buAutoNum type="arabicPeriod"/>
            </a:pPr>
            <a:r>
              <a:rPr lang="en"/>
              <a:t>All the cars with production year before 2010 sold in price 50000 or lower.</a:t>
            </a:r>
            <a:endParaRPr/>
          </a:p>
          <a:p>
            <a:pPr indent="-342900" lvl="0" marL="457200" marR="0" rtl="0" algn="l">
              <a:lnSpc>
                <a:spcPct val="100000"/>
              </a:lnSpc>
              <a:spcBef>
                <a:spcPts val="0"/>
              </a:spcBef>
              <a:spcAft>
                <a:spcPts val="0"/>
              </a:spcAft>
              <a:buSzPts val="1800"/>
              <a:buAutoNum type="arabicPeriod"/>
            </a:pPr>
            <a:r>
              <a:rPr lang="en"/>
              <a:t>The most cars sold in price range of </a:t>
            </a:r>
            <a:r>
              <a:rPr b="1" lang="en"/>
              <a:t>less than 20000</a:t>
            </a:r>
            <a:r>
              <a:rPr lang="en"/>
              <a:t> and majority of these are in </a:t>
            </a:r>
            <a:r>
              <a:rPr b="1" lang="en"/>
              <a:t>Petrol</a:t>
            </a:r>
            <a:r>
              <a:rPr lang="en"/>
              <a:t> engine type.</a:t>
            </a:r>
            <a:endParaRPr/>
          </a:p>
          <a:p>
            <a:pPr indent="-342900" lvl="0" marL="457200" marR="0" rtl="0" algn="l">
              <a:lnSpc>
                <a:spcPct val="100000"/>
              </a:lnSpc>
              <a:spcBef>
                <a:spcPts val="0"/>
              </a:spcBef>
              <a:spcAft>
                <a:spcPts val="0"/>
              </a:spcAft>
              <a:buSzPts val="1800"/>
              <a:buAutoNum type="arabicPeriod"/>
            </a:pPr>
            <a:r>
              <a:rPr lang="en"/>
              <a:t>The majority is </a:t>
            </a:r>
            <a:r>
              <a:rPr b="1" lang="en"/>
              <a:t>Diesel</a:t>
            </a:r>
            <a:r>
              <a:rPr lang="en"/>
              <a:t> engine type in Cars sold at a price </a:t>
            </a:r>
            <a:r>
              <a:rPr b="1" lang="en"/>
              <a:t>20000 or above</a:t>
            </a:r>
            <a:r>
              <a:rPr lang="en"/>
              <a:t>.</a:t>
            </a:r>
            <a:endParaRPr/>
          </a:p>
          <a:p>
            <a:pPr indent="-342900" lvl="0" marL="457200" marR="0" rtl="0" algn="l">
              <a:lnSpc>
                <a:spcPct val="100000"/>
              </a:lnSpc>
              <a:spcBef>
                <a:spcPts val="0"/>
              </a:spcBef>
              <a:spcAft>
                <a:spcPts val="0"/>
              </a:spcAft>
              <a:buSzPts val="1800"/>
              <a:buAutoNum type="arabicPeriod"/>
            </a:pPr>
            <a:r>
              <a:rPr lang="en"/>
              <a:t>Mileage and price are indirectly related. high priced cars give low mileage.</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Google Shape;347;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400">
                <a:latin typeface="Syncopate"/>
                <a:ea typeface="Syncopate"/>
                <a:cs typeface="Syncopate"/>
                <a:sym typeface="Syncopate"/>
              </a:rPr>
              <a:t>Average price of vehicle by body type and drive type of the car?</a:t>
            </a:r>
            <a:endParaRPr b="1" sz="1400">
              <a:latin typeface="Syncopate"/>
              <a:ea typeface="Syncopate"/>
              <a:cs typeface="Syncopate"/>
              <a:sym typeface="Syncopate"/>
            </a:endParaRPr>
          </a:p>
          <a:p>
            <a:pPr indent="0" lvl="0" marL="0" marR="0" rtl="0" algn="l">
              <a:lnSpc>
                <a:spcPct val="100000"/>
              </a:lnSpc>
              <a:spcBef>
                <a:spcPts val="0"/>
              </a:spcBef>
              <a:spcAft>
                <a:spcPts val="0"/>
              </a:spcAft>
              <a:buNone/>
            </a:pPr>
            <a:r>
              <a:t/>
            </a:r>
            <a:endParaRPr b="1" sz="1400">
              <a:latin typeface="Syncopate"/>
              <a:ea typeface="Syncopate"/>
              <a:cs typeface="Syncopate"/>
              <a:sym typeface="Syncopate"/>
            </a:endParaRPr>
          </a:p>
        </p:txBody>
      </p:sp>
      <p:sp>
        <p:nvSpPr>
          <p:cNvPr id="348" name="Google Shape;348;p53"/>
          <p:cNvSpPr txBox="1"/>
          <p:nvPr>
            <p:ph idx="1" type="body"/>
          </p:nvPr>
        </p:nvSpPr>
        <p:spPr>
          <a:xfrm>
            <a:off x="311700" y="1152475"/>
            <a:ext cx="2136300" cy="34164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a:t>All body types</a:t>
            </a:r>
            <a:r>
              <a:rPr lang="en"/>
              <a:t> of cars have </a:t>
            </a:r>
            <a:r>
              <a:rPr b="1" lang="en"/>
              <a:t>more average price</a:t>
            </a:r>
            <a:r>
              <a:rPr lang="en"/>
              <a:t> for </a:t>
            </a:r>
            <a:r>
              <a:rPr b="1" lang="en"/>
              <a:t>full drive type</a:t>
            </a:r>
            <a:r>
              <a:rPr lang="en"/>
              <a:t> cars compare to </a:t>
            </a:r>
            <a:r>
              <a:rPr b="1" lang="en"/>
              <a:t>other drive types</a:t>
            </a:r>
            <a:r>
              <a:rPr lang="en"/>
              <a:t>.</a:t>
            </a:r>
            <a:endParaRPr/>
          </a:p>
        </p:txBody>
      </p:sp>
      <p:sp>
        <p:nvSpPr>
          <p:cNvPr id="349" name="Google Shape;349;p53"/>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50" name="Google Shape;350;p53"/>
          <p:cNvPicPr preferRelativeResize="0"/>
          <p:nvPr/>
        </p:nvPicPr>
        <p:blipFill>
          <a:blip r:embed="rId3">
            <a:alphaModFix/>
          </a:blip>
          <a:stretch>
            <a:fillRect/>
          </a:stretch>
        </p:blipFill>
        <p:spPr>
          <a:xfrm>
            <a:off x="2526175" y="1017725"/>
            <a:ext cx="6495876" cy="38653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Google Shape;355;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400">
                <a:latin typeface="Syncopate"/>
                <a:ea typeface="Syncopate"/>
                <a:cs typeface="Syncopate"/>
                <a:sym typeface="Syncopate"/>
              </a:rPr>
              <a:t>Average price of vehicle by engine type and drive type of the car?</a:t>
            </a:r>
            <a:endParaRPr b="1" sz="1400">
              <a:latin typeface="Syncopate"/>
              <a:ea typeface="Syncopate"/>
              <a:cs typeface="Syncopate"/>
              <a:sym typeface="Syncopate"/>
            </a:endParaRPr>
          </a:p>
          <a:p>
            <a:pPr indent="0" lvl="0" marL="0" marR="0" rtl="0" algn="l">
              <a:lnSpc>
                <a:spcPct val="100000"/>
              </a:lnSpc>
              <a:spcBef>
                <a:spcPts val="0"/>
              </a:spcBef>
              <a:spcAft>
                <a:spcPts val="0"/>
              </a:spcAft>
              <a:buNone/>
            </a:pPr>
            <a:r>
              <a:t/>
            </a:r>
            <a:endParaRPr b="1" sz="1400">
              <a:latin typeface="Syncopate"/>
              <a:ea typeface="Syncopate"/>
              <a:cs typeface="Syncopate"/>
              <a:sym typeface="Syncopate"/>
            </a:endParaRPr>
          </a:p>
        </p:txBody>
      </p:sp>
      <p:sp>
        <p:nvSpPr>
          <p:cNvPr id="356" name="Google Shape;356;p54"/>
          <p:cNvSpPr txBox="1"/>
          <p:nvPr>
            <p:ph idx="1" type="body"/>
          </p:nvPr>
        </p:nvSpPr>
        <p:spPr>
          <a:xfrm>
            <a:off x="311700" y="1152475"/>
            <a:ext cx="2136300" cy="34164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t>The cars sold in </a:t>
            </a:r>
            <a:r>
              <a:rPr b="1" lang="en"/>
              <a:t>all engine type</a:t>
            </a:r>
            <a:r>
              <a:rPr lang="en"/>
              <a:t> have </a:t>
            </a:r>
            <a:r>
              <a:rPr b="1" lang="en"/>
              <a:t>more average price</a:t>
            </a:r>
            <a:r>
              <a:rPr lang="en"/>
              <a:t> for </a:t>
            </a:r>
            <a:r>
              <a:rPr b="1" lang="en"/>
              <a:t>full drive type</a:t>
            </a:r>
            <a:r>
              <a:rPr lang="en"/>
              <a:t> cars compare to </a:t>
            </a:r>
            <a:r>
              <a:rPr b="1" lang="en"/>
              <a:t>other drive type cars</a:t>
            </a:r>
            <a:r>
              <a:rPr lang="en"/>
              <a:t>.</a:t>
            </a:r>
            <a:endParaRPr/>
          </a:p>
        </p:txBody>
      </p:sp>
      <p:sp>
        <p:nvSpPr>
          <p:cNvPr id="357" name="Google Shape;357;p54"/>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58" name="Google Shape;358;p54"/>
          <p:cNvPicPr preferRelativeResize="0"/>
          <p:nvPr/>
        </p:nvPicPr>
        <p:blipFill>
          <a:blip r:embed="rId3">
            <a:alphaModFix/>
          </a:blip>
          <a:stretch>
            <a:fillRect/>
          </a:stretch>
        </p:blipFill>
        <p:spPr>
          <a:xfrm>
            <a:off x="2825675" y="898474"/>
            <a:ext cx="6196374" cy="39325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Google Shape;363;p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400">
                <a:latin typeface="Syncopate"/>
                <a:ea typeface="Syncopate"/>
                <a:cs typeface="Syncopate"/>
                <a:sym typeface="Syncopate"/>
              </a:rPr>
              <a:t>Average price of vehicle by mileage and registration of the car?</a:t>
            </a:r>
            <a:endParaRPr b="1" sz="1400">
              <a:latin typeface="Syncopate"/>
              <a:ea typeface="Syncopate"/>
              <a:cs typeface="Syncopate"/>
              <a:sym typeface="Syncopate"/>
            </a:endParaRPr>
          </a:p>
          <a:p>
            <a:pPr indent="0" lvl="0" marL="0" marR="0" rtl="0" algn="l">
              <a:lnSpc>
                <a:spcPct val="100000"/>
              </a:lnSpc>
              <a:spcBef>
                <a:spcPts val="0"/>
              </a:spcBef>
              <a:spcAft>
                <a:spcPts val="0"/>
              </a:spcAft>
              <a:buNone/>
            </a:pPr>
            <a:r>
              <a:t/>
            </a:r>
            <a:endParaRPr b="1" sz="1400">
              <a:latin typeface="Syncopate"/>
              <a:ea typeface="Syncopate"/>
              <a:cs typeface="Syncopate"/>
              <a:sym typeface="Syncopate"/>
            </a:endParaRPr>
          </a:p>
          <a:p>
            <a:pPr indent="0" lvl="0" marL="0" marR="0" rtl="0" algn="l">
              <a:lnSpc>
                <a:spcPct val="100000"/>
              </a:lnSpc>
              <a:spcBef>
                <a:spcPts val="0"/>
              </a:spcBef>
              <a:spcAft>
                <a:spcPts val="0"/>
              </a:spcAft>
              <a:buNone/>
            </a:pPr>
            <a:r>
              <a:t/>
            </a:r>
            <a:endParaRPr b="1" sz="1400">
              <a:latin typeface="Syncopate"/>
              <a:ea typeface="Syncopate"/>
              <a:cs typeface="Syncopate"/>
              <a:sym typeface="Syncopate"/>
            </a:endParaRPr>
          </a:p>
        </p:txBody>
      </p:sp>
      <p:sp>
        <p:nvSpPr>
          <p:cNvPr id="364" name="Google Shape;364;p55"/>
          <p:cNvSpPr txBox="1"/>
          <p:nvPr>
            <p:ph idx="1" type="body"/>
          </p:nvPr>
        </p:nvSpPr>
        <p:spPr>
          <a:xfrm>
            <a:off x="311700" y="1152475"/>
            <a:ext cx="2136300" cy="34164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a:t>High mileage </a:t>
            </a:r>
            <a:r>
              <a:rPr lang="en"/>
              <a:t>cars are </a:t>
            </a:r>
            <a:r>
              <a:rPr b="1" lang="en"/>
              <a:t>low priced</a:t>
            </a:r>
            <a:r>
              <a:rPr lang="en"/>
              <a:t> and vise-versa.</a:t>
            </a:r>
            <a:endParaRPr/>
          </a:p>
        </p:txBody>
      </p:sp>
      <p:sp>
        <p:nvSpPr>
          <p:cNvPr id="365" name="Google Shape;365;p5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66" name="Google Shape;366;p55"/>
          <p:cNvPicPr preferRelativeResize="0"/>
          <p:nvPr/>
        </p:nvPicPr>
        <p:blipFill>
          <a:blip r:embed="rId3">
            <a:alphaModFix/>
          </a:blip>
          <a:stretch>
            <a:fillRect/>
          </a:stretch>
        </p:blipFill>
        <p:spPr>
          <a:xfrm>
            <a:off x="2981925" y="797788"/>
            <a:ext cx="6062749" cy="4125776"/>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Google Shape;371;p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400">
                <a:latin typeface="Syncopate"/>
                <a:ea typeface="Syncopate"/>
                <a:cs typeface="Syncopate"/>
                <a:sym typeface="Syncopate"/>
              </a:rPr>
              <a:t>Average price of vehicle by vehicles by fuel type and drive?</a:t>
            </a:r>
            <a:endParaRPr b="1" sz="1400">
              <a:latin typeface="Syncopate"/>
              <a:ea typeface="Syncopate"/>
              <a:cs typeface="Syncopate"/>
              <a:sym typeface="Syncopate"/>
            </a:endParaRPr>
          </a:p>
          <a:p>
            <a:pPr indent="0" lvl="0" marL="0" marR="0" rtl="0" algn="l">
              <a:lnSpc>
                <a:spcPct val="100000"/>
              </a:lnSpc>
              <a:spcBef>
                <a:spcPts val="0"/>
              </a:spcBef>
              <a:spcAft>
                <a:spcPts val="0"/>
              </a:spcAft>
              <a:buNone/>
            </a:pPr>
            <a:r>
              <a:t/>
            </a:r>
            <a:endParaRPr b="1" sz="1400">
              <a:latin typeface="Syncopate"/>
              <a:ea typeface="Syncopate"/>
              <a:cs typeface="Syncopate"/>
              <a:sym typeface="Syncopate"/>
            </a:endParaRPr>
          </a:p>
          <a:p>
            <a:pPr indent="0" lvl="0" marL="0" marR="0" rtl="0" algn="l">
              <a:lnSpc>
                <a:spcPct val="100000"/>
              </a:lnSpc>
              <a:spcBef>
                <a:spcPts val="0"/>
              </a:spcBef>
              <a:spcAft>
                <a:spcPts val="0"/>
              </a:spcAft>
              <a:buNone/>
            </a:pPr>
            <a:r>
              <a:t/>
            </a:r>
            <a:endParaRPr b="1" sz="1400">
              <a:latin typeface="Syncopate"/>
              <a:ea typeface="Syncopate"/>
              <a:cs typeface="Syncopate"/>
              <a:sym typeface="Syncopate"/>
            </a:endParaRPr>
          </a:p>
          <a:p>
            <a:pPr indent="0" lvl="0" marL="0" marR="0" rtl="0" algn="l">
              <a:lnSpc>
                <a:spcPct val="100000"/>
              </a:lnSpc>
              <a:spcBef>
                <a:spcPts val="0"/>
              </a:spcBef>
              <a:spcAft>
                <a:spcPts val="0"/>
              </a:spcAft>
              <a:buNone/>
            </a:pPr>
            <a:r>
              <a:t/>
            </a:r>
            <a:endParaRPr b="1" sz="1400">
              <a:latin typeface="Syncopate"/>
              <a:ea typeface="Syncopate"/>
              <a:cs typeface="Syncopate"/>
              <a:sym typeface="Syncopate"/>
            </a:endParaRPr>
          </a:p>
        </p:txBody>
      </p:sp>
      <p:sp>
        <p:nvSpPr>
          <p:cNvPr id="372" name="Google Shape;372;p56"/>
          <p:cNvSpPr txBox="1"/>
          <p:nvPr>
            <p:ph idx="1" type="body"/>
          </p:nvPr>
        </p:nvSpPr>
        <p:spPr>
          <a:xfrm>
            <a:off x="311700" y="1152475"/>
            <a:ext cx="2136300" cy="34164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a:t>Full drive</a:t>
            </a:r>
            <a:r>
              <a:rPr lang="en"/>
              <a:t> cars of all engine type cars are high priced compared to other fuel types followed by the </a:t>
            </a:r>
            <a:r>
              <a:rPr b="1" lang="en"/>
              <a:t>Rear drive</a:t>
            </a:r>
            <a:r>
              <a:rPr lang="en"/>
              <a:t> cars in all fuel types.</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rPr lang="en"/>
              <a:t>In Petrol and Diesel Front drive cars are almost equally priced.</a:t>
            </a:r>
            <a:endParaRPr/>
          </a:p>
          <a:p>
            <a:pPr indent="0" lvl="0" marL="0" marR="0" rtl="0" algn="l">
              <a:lnSpc>
                <a:spcPct val="100000"/>
              </a:lnSpc>
              <a:spcBef>
                <a:spcPts val="0"/>
              </a:spcBef>
              <a:spcAft>
                <a:spcPts val="0"/>
              </a:spcAft>
              <a:buNone/>
            </a:pPr>
            <a:r>
              <a:t/>
            </a:r>
            <a:endParaRPr b="1"/>
          </a:p>
        </p:txBody>
      </p:sp>
      <p:sp>
        <p:nvSpPr>
          <p:cNvPr id="373" name="Google Shape;373;p56"/>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74" name="Google Shape;374;p56"/>
          <p:cNvPicPr preferRelativeResize="0"/>
          <p:nvPr/>
        </p:nvPicPr>
        <p:blipFill>
          <a:blip r:embed="rId3">
            <a:alphaModFix/>
          </a:blip>
          <a:stretch>
            <a:fillRect/>
          </a:stretch>
        </p:blipFill>
        <p:spPr>
          <a:xfrm>
            <a:off x="2722525" y="1017725"/>
            <a:ext cx="6109774" cy="399102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sp>
        <p:nvSpPr>
          <p:cNvPr id="379" name="Google Shape;379;p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400">
                <a:latin typeface="Syncopate"/>
                <a:ea typeface="Syncopate"/>
                <a:cs typeface="Syncopate"/>
                <a:sym typeface="Syncopate"/>
              </a:rPr>
              <a:t>Average price of vehicle by mileage and drive of the car?</a:t>
            </a:r>
            <a:endParaRPr b="1" sz="1400">
              <a:latin typeface="Syncopate"/>
              <a:ea typeface="Syncopate"/>
              <a:cs typeface="Syncopate"/>
              <a:sym typeface="Syncopate"/>
            </a:endParaRPr>
          </a:p>
          <a:p>
            <a:pPr indent="0" lvl="0" marL="0" marR="0" rtl="0" algn="l">
              <a:lnSpc>
                <a:spcPct val="100000"/>
              </a:lnSpc>
              <a:spcBef>
                <a:spcPts val="0"/>
              </a:spcBef>
              <a:spcAft>
                <a:spcPts val="0"/>
              </a:spcAft>
              <a:buNone/>
            </a:pPr>
            <a:r>
              <a:t/>
            </a:r>
            <a:endParaRPr b="1" sz="1400">
              <a:latin typeface="Syncopate"/>
              <a:ea typeface="Syncopate"/>
              <a:cs typeface="Syncopate"/>
              <a:sym typeface="Syncopate"/>
            </a:endParaRPr>
          </a:p>
          <a:p>
            <a:pPr indent="0" lvl="0" marL="0" marR="0" rtl="0" algn="l">
              <a:lnSpc>
                <a:spcPct val="100000"/>
              </a:lnSpc>
              <a:spcBef>
                <a:spcPts val="0"/>
              </a:spcBef>
              <a:spcAft>
                <a:spcPts val="0"/>
              </a:spcAft>
              <a:buNone/>
            </a:pPr>
            <a:r>
              <a:t/>
            </a:r>
            <a:endParaRPr b="1" sz="1400">
              <a:latin typeface="Syncopate"/>
              <a:ea typeface="Syncopate"/>
              <a:cs typeface="Syncopate"/>
              <a:sym typeface="Syncopate"/>
            </a:endParaRPr>
          </a:p>
          <a:p>
            <a:pPr indent="0" lvl="0" marL="0" marR="0" rtl="0" algn="l">
              <a:lnSpc>
                <a:spcPct val="100000"/>
              </a:lnSpc>
              <a:spcBef>
                <a:spcPts val="0"/>
              </a:spcBef>
              <a:spcAft>
                <a:spcPts val="0"/>
              </a:spcAft>
              <a:buNone/>
            </a:pPr>
            <a:r>
              <a:t/>
            </a:r>
            <a:endParaRPr b="1" sz="1400">
              <a:latin typeface="Syncopate"/>
              <a:ea typeface="Syncopate"/>
              <a:cs typeface="Syncopate"/>
              <a:sym typeface="Syncopate"/>
            </a:endParaRPr>
          </a:p>
          <a:p>
            <a:pPr indent="0" lvl="0" marL="0" marR="0" rtl="0" algn="l">
              <a:lnSpc>
                <a:spcPct val="100000"/>
              </a:lnSpc>
              <a:spcBef>
                <a:spcPts val="0"/>
              </a:spcBef>
              <a:spcAft>
                <a:spcPts val="0"/>
              </a:spcAft>
              <a:buNone/>
            </a:pPr>
            <a:r>
              <a:t/>
            </a:r>
            <a:endParaRPr b="1" sz="1400">
              <a:latin typeface="Syncopate"/>
              <a:ea typeface="Syncopate"/>
              <a:cs typeface="Syncopate"/>
              <a:sym typeface="Syncopate"/>
            </a:endParaRPr>
          </a:p>
        </p:txBody>
      </p:sp>
      <p:sp>
        <p:nvSpPr>
          <p:cNvPr id="380" name="Google Shape;380;p57"/>
          <p:cNvSpPr txBox="1"/>
          <p:nvPr>
            <p:ph idx="1" type="body"/>
          </p:nvPr>
        </p:nvSpPr>
        <p:spPr>
          <a:xfrm>
            <a:off x="311700" y="1152475"/>
            <a:ext cx="2136300" cy="34164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t>In all the car drive types, low mileage car are highly priced. where as the high mileage cars are priced low.</a:t>
            </a:r>
            <a:endParaRPr/>
          </a:p>
          <a:p>
            <a:pPr indent="0" lvl="0" marL="0" marR="0" rtl="0" algn="l">
              <a:lnSpc>
                <a:spcPct val="100000"/>
              </a:lnSpc>
              <a:spcBef>
                <a:spcPts val="0"/>
              </a:spcBef>
              <a:spcAft>
                <a:spcPts val="0"/>
              </a:spcAft>
              <a:buNone/>
            </a:pPr>
            <a:r>
              <a:t/>
            </a:r>
            <a:endParaRPr b="1"/>
          </a:p>
        </p:txBody>
      </p:sp>
      <p:sp>
        <p:nvSpPr>
          <p:cNvPr id="381" name="Google Shape;381;p5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82" name="Google Shape;382;p57"/>
          <p:cNvPicPr preferRelativeResize="0"/>
          <p:nvPr/>
        </p:nvPicPr>
        <p:blipFill>
          <a:blip r:embed="rId3">
            <a:alphaModFix/>
          </a:blip>
          <a:stretch>
            <a:fillRect/>
          </a:stretch>
        </p:blipFill>
        <p:spPr>
          <a:xfrm>
            <a:off x="2812650" y="937550"/>
            <a:ext cx="6245049" cy="406272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sp>
        <p:nvSpPr>
          <p:cNvPr id="387" name="Google Shape;387;p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400">
                <a:latin typeface="Syncopate"/>
                <a:ea typeface="Syncopate"/>
                <a:cs typeface="Syncopate"/>
                <a:sym typeface="Syncopate"/>
              </a:rPr>
              <a:t>Average price of vehicle by mileage and fuel type of the car?</a:t>
            </a:r>
            <a:endParaRPr b="1" sz="1400">
              <a:latin typeface="Syncopate"/>
              <a:ea typeface="Syncopate"/>
              <a:cs typeface="Syncopate"/>
              <a:sym typeface="Syncopate"/>
            </a:endParaRPr>
          </a:p>
          <a:p>
            <a:pPr indent="0" lvl="0" marL="0" marR="0" rtl="0" algn="l">
              <a:lnSpc>
                <a:spcPct val="100000"/>
              </a:lnSpc>
              <a:spcBef>
                <a:spcPts val="0"/>
              </a:spcBef>
              <a:spcAft>
                <a:spcPts val="0"/>
              </a:spcAft>
              <a:buNone/>
            </a:pPr>
            <a:r>
              <a:t/>
            </a:r>
            <a:endParaRPr b="1" sz="1400">
              <a:latin typeface="Syncopate"/>
              <a:ea typeface="Syncopate"/>
              <a:cs typeface="Syncopate"/>
              <a:sym typeface="Syncopate"/>
            </a:endParaRPr>
          </a:p>
          <a:p>
            <a:pPr indent="0" lvl="0" marL="0" marR="0" rtl="0" algn="l">
              <a:lnSpc>
                <a:spcPct val="100000"/>
              </a:lnSpc>
              <a:spcBef>
                <a:spcPts val="0"/>
              </a:spcBef>
              <a:spcAft>
                <a:spcPts val="0"/>
              </a:spcAft>
              <a:buNone/>
            </a:pPr>
            <a:r>
              <a:t/>
            </a:r>
            <a:endParaRPr b="1" sz="1400">
              <a:latin typeface="Syncopate"/>
              <a:ea typeface="Syncopate"/>
              <a:cs typeface="Syncopate"/>
              <a:sym typeface="Syncopate"/>
            </a:endParaRPr>
          </a:p>
          <a:p>
            <a:pPr indent="0" lvl="0" marL="0" marR="0" rtl="0" algn="l">
              <a:lnSpc>
                <a:spcPct val="100000"/>
              </a:lnSpc>
              <a:spcBef>
                <a:spcPts val="0"/>
              </a:spcBef>
              <a:spcAft>
                <a:spcPts val="0"/>
              </a:spcAft>
              <a:buNone/>
            </a:pPr>
            <a:r>
              <a:t/>
            </a:r>
            <a:endParaRPr b="1" sz="1400">
              <a:latin typeface="Syncopate"/>
              <a:ea typeface="Syncopate"/>
              <a:cs typeface="Syncopate"/>
              <a:sym typeface="Syncopate"/>
            </a:endParaRPr>
          </a:p>
          <a:p>
            <a:pPr indent="0" lvl="0" marL="0" marR="0" rtl="0" algn="l">
              <a:lnSpc>
                <a:spcPct val="100000"/>
              </a:lnSpc>
              <a:spcBef>
                <a:spcPts val="0"/>
              </a:spcBef>
              <a:spcAft>
                <a:spcPts val="0"/>
              </a:spcAft>
              <a:buNone/>
            </a:pPr>
            <a:r>
              <a:t/>
            </a:r>
            <a:endParaRPr b="1" sz="1400">
              <a:latin typeface="Syncopate"/>
              <a:ea typeface="Syncopate"/>
              <a:cs typeface="Syncopate"/>
              <a:sym typeface="Syncopate"/>
            </a:endParaRPr>
          </a:p>
          <a:p>
            <a:pPr indent="0" lvl="0" marL="0" marR="0" rtl="0" algn="l">
              <a:lnSpc>
                <a:spcPct val="100000"/>
              </a:lnSpc>
              <a:spcBef>
                <a:spcPts val="0"/>
              </a:spcBef>
              <a:spcAft>
                <a:spcPts val="0"/>
              </a:spcAft>
              <a:buNone/>
            </a:pPr>
            <a:r>
              <a:t/>
            </a:r>
            <a:endParaRPr b="1" sz="1400">
              <a:latin typeface="Syncopate"/>
              <a:ea typeface="Syncopate"/>
              <a:cs typeface="Syncopate"/>
              <a:sym typeface="Syncopate"/>
            </a:endParaRPr>
          </a:p>
        </p:txBody>
      </p:sp>
      <p:sp>
        <p:nvSpPr>
          <p:cNvPr id="388" name="Google Shape;388;p58"/>
          <p:cNvSpPr txBox="1"/>
          <p:nvPr>
            <p:ph idx="1" type="body"/>
          </p:nvPr>
        </p:nvSpPr>
        <p:spPr>
          <a:xfrm>
            <a:off x="311700" y="1152475"/>
            <a:ext cx="2136300" cy="34164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t>In all the fuel types, low mileage car are highly priced. where as the high mileage cars are priced low.</a:t>
            </a:r>
            <a:endParaRPr/>
          </a:p>
          <a:p>
            <a:pPr indent="0" lvl="0" marL="0" marR="0" rtl="0" algn="l">
              <a:lnSpc>
                <a:spcPct val="100000"/>
              </a:lnSpc>
              <a:spcBef>
                <a:spcPts val="0"/>
              </a:spcBef>
              <a:spcAft>
                <a:spcPts val="0"/>
              </a:spcAft>
              <a:buNone/>
            </a:pPr>
            <a:r>
              <a:t/>
            </a:r>
            <a:endParaRPr/>
          </a:p>
        </p:txBody>
      </p:sp>
      <p:sp>
        <p:nvSpPr>
          <p:cNvPr id="389" name="Google Shape;389;p58"/>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90" name="Google Shape;390;p58"/>
          <p:cNvPicPr preferRelativeResize="0"/>
          <p:nvPr/>
        </p:nvPicPr>
        <p:blipFill>
          <a:blip r:embed="rId3">
            <a:alphaModFix/>
          </a:blip>
          <a:stretch>
            <a:fillRect/>
          </a:stretch>
        </p:blipFill>
        <p:spPr>
          <a:xfrm>
            <a:off x="2955875" y="874500"/>
            <a:ext cx="6101825" cy="4125776"/>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4" name="Shape 394"/>
        <p:cNvGrpSpPr/>
        <p:nvPr/>
      </p:nvGrpSpPr>
      <p:grpSpPr>
        <a:xfrm>
          <a:off x="0" y="0"/>
          <a:ext cx="0" cy="0"/>
          <a:chOff x="0" y="0"/>
          <a:chExt cx="0" cy="0"/>
        </a:xfrm>
      </p:grpSpPr>
      <p:sp>
        <p:nvSpPr>
          <p:cNvPr id="395" name="Google Shape;395;p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400">
                <a:latin typeface="Syncopate"/>
                <a:ea typeface="Syncopate"/>
                <a:cs typeface="Syncopate"/>
                <a:sym typeface="Syncopate"/>
              </a:rPr>
              <a:t>Average price of vehicles by mileage and eng type?</a:t>
            </a:r>
            <a:endParaRPr b="1" sz="1400">
              <a:latin typeface="Syncopate"/>
              <a:ea typeface="Syncopate"/>
              <a:cs typeface="Syncopate"/>
              <a:sym typeface="Syncopate"/>
            </a:endParaRPr>
          </a:p>
          <a:p>
            <a:pPr indent="0" lvl="0" marL="0" marR="0" rtl="0" algn="l">
              <a:lnSpc>
                <a:spcPct val="100000"/>
              </a:lnSpc>
              <a:spcBef>
                <a:spcPts val="0"/>
              </a:spcBef>
              <a:spcAft>
                <a:spcPts val="0"/>
              </a:spcAft>
              <a:buNone/>
            </a:pPr>
            <a:r>
              <a:t/>
            </a:r>
            <a:endParaRPr b="1" sz="1400">
              <a:latin typeface="Syncopate"/>
              <a:ea typeface="Syncopate"/>
              <a:cs typeface="Syncopate"/>
              <a:sym typeface="Syncopate"/>
            </a:endParaRPr>
          </a:p>
          <a:p>
            <a:pPr indent="0" lvl="0" marL="0" marR="0" rtl="0" algn="l">
              <a:lnSpc>
                <a:spcPct val="100000"/>
              </a:lnSpc>
              <a:spcBef>
                <a:spcPts val="0"/>
              </a:spcBef>
              <a:spcAft>
                <a:spcPts val="0"/>
              </a:spcAft>
              <a:buNone/>
            </a:pPr>
            <a:r>
              <a:t/>
            </a:r>
            <a:endParaRPr b="1" sz="1400">
              <a:latin typeface="Syncopate"/>
              <a:ea typeface="Syncopate"/>
              <a:cs typeface="Syncopate"/>
              <a:sym typeface="Syncopate"/>
            </a:endParaRPr>
          </a:p>
          <a:p>
            <a:pPr indent="0" lvl="0" marL="0" marR="0" rtl="0" algn="l">
              <a:lnSpc>
                <a:spcPct val="100000"/>
              </a:lnSpc>
              <a:spcBef>
                <a:spcPts val="0"/>
              </a:spcBef>
              <a:spcAft>
                <a:spcPts val="0"/>
              </a:spcAft>
              <a:buNone/>
            </a:pPr>
            <a:r>
              <a:t/>
            </a:r>
            <a:endParaRPr b="1" sz="1400">
              <a:latin typeface="Syncopate"/>
              <a:ea typeface="Syncopate"/>
              <a:cs typeface="Syncopate"/>
              <a:sym typeface="Syncopate"/>
            </a:endParaRPr>
          </a:p>
          <a:p>
            <a:pPr indent="0" lvl="0" marL="0" marR="0" rtl="0" algn="l">
              <a:lnSpc>
                <a:spcPct val="100000"/>
              </a:lnSpc>
              <a:spcBef>
                <a:spcPts val="0"/>
              </a:spcBef>
              <a:spcAft>
                <a:spcPts val="0"/>
              </a:spcAft>
              <a:buNone/>
            </a:pPr>
            <a:r>
              <a:t/>
            </a:r>
            <a:endParaRPr b="1" sz="1400">
              <a:latin typeface="Syncopate"/>
              <a:ea typeface="Syncopate"/>
              <a:cs typeface="Syncopate"/>
              <a:sym typeface="Syncopate"/>
            </a:endParaRPr>
          </a:p>
          <a:p>
            <a:pPr indent="0" lvl="0" marL="0" marR="0" rtl="0" algn="l">
              <a:lnSpc>
                <a:spcPct val="100000"/>
              </a:lnSpc>
              <a:spcBef>
                <a:spcPts val="0"/>
              </a:spcBef>
              <a:spcAft>
                <a:spcPts val="0"/>
              </a:spcAft>
              <a:buNone/>
            </a:pPr>
            <a:r>
              <a:t/>
            </a:r>
            <a:endParaRPr b="1" sz="1400">
              <a:latin typeface="Syncopate"/>
              <a:ea typeface="Syncopate"/>
              <a:cs typeface="Syncopate"/>
              <a:sym typeface="Syncopate"/>
            </a:endParaRPr>
          </a:p>
          <a:p>
            <a:pPr indent="0" lvl="0" marL="0" marR="0" rtl="0" algn="l">
              <a:lnSpc>
                <a:spcPct val="100000"/>
              </a:lnSpc>
              <a:spcBef>
                <a:spcPts val="0"/>
              </a:spcBef>
              <a:spcAft>
                <a:spcPts val="0"/>
              </a:spcAft>
              <a:buNone/>
            </a:pPr>
            <a:r>
              <a:t/>
            </a:r>
            <a:endParaRPr b="1" sz="1400">
              <a:latin typeface="Syncopate"/>
              <a:ea typeface="Syncopate"/>
              <a:cs typeface="Syncopate"/>
              <a:sym typeface="Syncopate"/>
            </a:endParaRPr>
          </a:p>
        </p:txBody>
      </p:sp>
      <p:sp>
        <p:nvSpPr>
          <p:cNvPr id="396" name="Google Shape;396;p59"/>
          <p:cNvSpPr txBox="1"/>
          <p:nvPr>
            <p:ph idx="1" type="body"/>
          </p:nvPr>
        </p:nvSpPr>
        <p:spPr>
          <a:xfrm>
            <a:off x="311700" y="1152475"/>
            <a:ext cx="2136300" cy="34164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a:t>Diesel and Gas</a:t>
            </a:r>
            <a:r>
              <a:rPr lang="en"/>
              <a:t> cars provide highest mileage followed by petrol cars, </a:t>
            </a:r>
            <a:r>
              <a:rPr b="1" lang="en"/>
              <a:t>Diesel</a:t>
            </a:r>
            <a:r>
              <a:rPr lang="en"/>
              <a:t> cars are highly priced with low mileage.</a:t>
            </a:r>
            <a:endParaRPr/>
          </a:p>
          <a:p>
            <a:pPr indent="0" lvl="0" marL="0" marR="0" rtl="0" algn="l">
              <a:lnSpc>
                <a:spcPct val="100000"/>
              </a:lnSpc>
              <a:spcBef>
                <a:spcPts val="0"/>
              </a:spcBef>
              <a:spcAft>
                <a:spcPts val="0"/>
              </a:spcAft>
              <a:buNone/>
            </a:pPr>
            <a:r>
              <a:t/>
            </a:r>
            <a:endParaRPr/>
          </a:p>
        </p:txBody>
      </p:sp>
      <p:sp>
        <p:nvSpPr>
          <p:cNvPr id="397" name="Google Shape;397;p59"/>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98" name="Google Shape;398;p59"/>
          <p:cNvPicPr preferRelativeResize="0"/>
          <p:nvPr/>
        </p:nvPicPr>
        <p:blipFill>
          <a:blip r:embed="rId3">
            <a:alphaModFix/>
          </a:blip>
          <a:stretch>
            <a:fillRect/>
          </a:stretch>
        </p:blipFill>
        <p:spPr>
          <a:xfrm>
            <a:off x="2539200" y="820350"/>
            <a:ext cx="6482849" cy="421897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2" name="Shape 402"/>
        <p:cNvGrpSpPr/>
        <p:nvPr/>
      </p:nvGrpSpPr>
      <p:grpSpPr>
        <a:xfrm>
          <a:off x="0" y="0"/>
          <a:ext cx="0" cy="0"/>
          <a:chOff x="0" y="0"/>
          <a:chExt cx="0" cy="0"/>
        </a:xfrm>
      </p:grpSpPr>
      <p:sp>
        <p:nvSpPr>
          <p:cNvPr id="403" name="Google Shape;403;p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400">
                <a:latin typeface="Syncopate"/>
                <a:ea typeface="Syncopate"/>
                <a:cs typeface="Syncopate"/>
                <a:sym typeface="Syncopate"/>
              </a:rPr>
              <a:t>Average price of vehicle by drive type over the years of the car (2010 - 2016)?</a:t>
            </a:r>
            <a:endParaRPr b="1" sz="1400">
              <a:latin typeface="Syncopate"/>
              <a:ea typeface="Syncopate"/>
              <a:cs typeface="Syncopate"/>
              <a:sym typeface="Syncopate"/>
            </a:endParaRPr>
          </a:p>
          <a:p>
            <a:pPr indent="0" lvl="0" marL="0" marR="0" rtl="0" algn="l">
              <a:lnSpc>
                <a:spcPct val="100000"/>
              </a:lnSpc>
              <a:spcBef>
                <a:spcPts val="0"/>
              </a:spcBef>
              <a:spcAft>
                <a:spcPts val="0"/>
              </a:spcAft>
              <a:buNone/>
            </a:pPr>
            <a:r>
              <a:t/>
            </a:r>
            <a:endParaRPr b="1" sz="1400">
              <a:latin typeface="Syncopate"/>
              <a:ea typeface="Syncopate"/>
              <a:cs typeface="Syncopate"/>
              <a:sym typeface="Syncopate"/>
            </a:endParaRPr>
          </a:p>
          <a:p>
            <a:pPr indent="0" lvl="0" marL="0" marR="0" rtl="0" algn="l">
              <a:lnSpc>
                <a:spcPct val="100000"/>
              </a:lnSpc>
              <a:spcBef>
                <a:spcPts val="0"/>
              </a:spcBef>
              <a:spcAft>
                <a:spcPts val="0"/>
              </a:spcAft>
              <a:buNone/>
            </a:pPr>
            <a:r>
              <a:t/>
            </a:r>
            <a:endParaRPr b="1" sz="1400">
              <a:latin typeface="Syncopate"/>
              <a:ea typeface="Syncopate"/>
              <a:cs typeface="Syncopate"/>
              <a:sym typeface="Syncopate"/>
            </a:endParaRPr>
          </a:p>
          <a:p>
            <a:pPr indent="0" lvl="0" marL="0" marR="0" rtl="0" algn="l">
              <a:lnSpc>
                <a:spcPct val="100000"/>
              </a:lnSpc>
              <a:spcBef>
                <a:spcPts val="0"/>
              </a:spcBef>
              <a:spcAft>
                <a:spcPts val="0"/>
              </a:spcAft>
              <a:buNone/>
            </a:pPr>
            <a:r>
              <a:t/>
            </a:r>
            <a:endParaRPr b="1" sz="1400">
              <a:latin typeface="Syncopate"/>
              <a:ea typeface="Syncopate"/>
              <a:cs typeface="Syncopate"/>
              <a:sym typeface="Syncopate"/>
            </a:endParaRPr>
          </a:p>
          <a:p>
            <a:pPr indent="0" lvl="0" marL="0" marR="0" rtl="0" algn="l">
              <a:lnSpc>
                <a:spcPct val="100000"/>
              </a:lnSpc>
              <a:spcBef>
                <a:spcPts val="0"/>
              </a:spcBef>
              <a:spcAft>
                <a:spcPts val="0"/>
              </a:spcAft>
              <a:buNone/>
            </a:pPr>
            <a:r>
              <a:t/>
            </a:r>
            <a:endParaRPr b="1" sz="1400">
              <a:latin typeface="Syncopate"/>
              <a:ea typeface="Syncopate"/>
              <a:cs typeface="Syncopate"/>
              <a:sym typeface="Syncopate"/>
            </a:endParaRPr>
          </a:p>
          <a:p>
            <a:pPr indent="0" lvl="0" marL="0" marR="0" rtl="0" algn="l">
              <a:lnSpc>
                <a:spcPct val="100000"/>
              </a:lnSpc>
              <a:spcBef>
                <a:spcPts val="0"/>
              </a:spcBef>
              <a:spcAft>
                <a:spcPts val="0"/>
              </a:spcAft>
              <a:buNone/>
            </a:pPr>
            <a:r>
              <a:t/>
            </a:r>
            <a:endParaRPr b="1" sz="1400">
              <a:latin typeface="Syncopate"/>
              <a:ea typeface="Syncopate"/>
              <a:cs typeface="Syncopate"/>
              <a:sym typeface="Syncopate"/>
            </a:endParaRPr>
          </a:p>
          <a:p>
            <a:pPr indent="0" lvl="0" marL="0" marR="0" rtl="0" algn="l">
              <a:lnSpc>
                <a:spcPct val="100000"/>
              </a:lnSpc>
              <a:spcBef>
                <a:spcPts val="0"/>
              </a:spcBef>
              <a:spcAft>
                <a:spcPts val="0"/>
              </a:spcAft>
              <a:buNone/>
            </a:pPr>
            <a:r>
              <a:t/>
            </a:r>
            <a:endParaRPr b="1" sz="1400">
              <a:latin typeface="Syncopate"/>
              <a:ea typeface="Syncopate"/>
              <a:cs typeface="Syncopate"/>
              <a:sym typeface="Syncopate"/>
            </a:endParaRPr>
          </a:p>
          <a:p>
            <a:pPr indent="0" lvl="0" marL="0" marR="0" rtl="0" algn="l">
              <a:lnSpc>
                <a:spcPct val="100000"/>
              </a:lnSpc>
              <a:spcBef>
                <a:spcPts val="0"/>
              </a:spcBef>
              <a:spcAft>
                <a:spcPts val="0"/>
              </a:spcAft>
              <a:buNone/>
            </a:pPr>
            <a:r>
              <a:t/>
            </a:r>
            <a:endParaRPr b="1" sz="1400">
              <a:latin typeface="Syncopate"/>
              <a:ea typeface="Syncopate"/>
              <a:cs typeface="Syncopate"/>
              <a:sym typeface="Syncopate"/>
            </a:endParaRPr>
          </a:p>
        </p:txBody>
      </p:sp>
      <p:sp>
        <p:nvSpPr>
          <p:cNvPr id="404" name="Google Shape;404;p60"/>
          <p:cNvSpPr txBox="1"/>
          <p:nvPr>
            <p:ph idx="1" type="body"/>
          </p:nvPr>
        </p:nvSpPr>
        <p:spPr>
          <a:xfrm>
            <a:off x="311700" y="1152475"/>
            <a:ext cx="2136300" cy="34164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t>As the years increase, we cannot comment on the price increase, but in general, </a:t>
            </a:r>
            <a:r>
              <a:rPr b="1" lang="en"/>
              <a:t>there has been an increase in price in recent years.</a:t>
            </a:r>
            <a:endParaRPr b="1"/>
          </a:p>
          <a:p>
            <a:pPr indent="0" lvl="0" marL="0" marR="0" rtl="0" algn="l">
              <a:lnSpc>
                <a:spcPct val="100000"/>
              </a:lnSpc>
              <a:spcBef>
                <a:spcPts val="0"/>
              </a:spcBef>
              <a:spcAft>
                <a:spcPts val="0"/>
              </a:spcAft>
              <a:buNone/>
            </a:pPr>
            <a:r>
              <a:t/>
            </a:r>
            <a:endParaRPr b="1"/>
          </a:p>
        </p:txBody>
      </p:sp>
      <p:sp>
        <p:nvSpPr>
          <p:cNvPr id="405" name="Google Shape;405;p60"/>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406" name="Google Shape;406;p60"/>
          <p:cNvPicPr preferRelativeResize="0"/>
          <p:nvPr/>
        </p:nvPicPr>
        <p:blipFill>
          <a:blip r:embed="rId3">
            <a:alphaModFix/>
          </a:blip>
          <a:stretch>
            <a:fillRect/>
          </a:stretch>
        </p:blipFill>
        <p:spPr>
          <a:xfrm>
            <a:off x="3020975" y="1017713"/>
            <a:ext cx="6010674" cy="3991026"/>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0" name="Shape 410"/>
        <p:cNvGrpSpPr/>
        <p:nvPr/>
      </p:nvGrpSpPr>
      <p:grpSpPr>
        <a:xfrm>
          <a:off x="0" y="0"/>
          <a:ext cx="0" cy="0"/>
          <a:chOff x="0" y="0"/>
          <a:chExt cx="0" cy="0"/>
        </a:xfrm>
      </p:grpSpPr>
      <p:sp>
        <p:nvSpPr>
          <p:cNvPr id="411" name="Google Shape;411;p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400">
                <a:latin typeface="Syncopate"/>
                <a:ea typeface="Syncopate"/>
                <a:cs typeface="Syncopate"/>
                <a:sym typeface="Syncopate"/>
              </a:rPr>
              <a:t>Most preferred body type used over the years of the car?</a:t>
            </a:r>
            <a:endParaRPr b="1" sz="1400">
              <a:latin typeface="Syncopate"/>
              <a:ea typeface="Syncopate"/>
              <a:cs typeface="Syncopate"/>
              <a:sym typeface="Syncopate"/>
            </a:endParaRPr>
          </a:p>
          <a:p>
            <a:pPr indent="0" lvl="0" marL="0" marR="0" rtl="0" algn="l">
              <a:lnSpc>
                <a:spcPct val="100000"/>
              </a:lnSpc>
              <a:spcBef>
                <a:spcPts val="0"/>
              </a:spcBef>
              <a:spcAft>
                <a:spcPts val="0"/>
              </a:spcAft>
              <a:buNone/>
            </a:pPr>
            <a:r>
              <a:t/>
            </a:r>
            <a:endParaRPr b="1" sz="1400">
              <a:latin typeface="Syncopate"/>
              <a:ea typeface="Syncopate"/>
              <a:cs typeface="Syncopate"/>
              <a:sym typeface="Syncopate"/>
            </a:endParaRPr>
          </a:p>
          <a:p>
            <a:pPr indent="0" lvl="0" marL="0" marR="0" rtl="0" algn="l">
              <a:lnSpc>
                <a:spcPct val="100000"/>
              </a:lnSpc>
              <a:spcBef>
                <a:spcPts val="0"/>
              </a:spcBef>
              <a:spcAft>
                <a:spcPts val="0"/>
              </a:spcAft>
              <a:buNone/>
            </a:pPr>
            <a:r>
              <a:t/>
            </a:r>
            <a:endParaRPr b="1" sz="1400">
              <a:latin typeface="Syncopate"/>
              <a:ea typeface="Syncopate"/>
              <a:cs typeface="Syncopate"/>
              <a:sym typeface="Syncopate"/>
            </a:endParaRPr>
          </a:p>
          <a:p>
            <a:pPr indent="0" lvl="0" marL="0" marR="0" rtl="0" algn="l">
              <a:lnSpc>
                <a:spcPct val="100000"/>
              </a:lnSpc>
              <a:spcBef>
                <a:spcPts val="0"/>
              </a:spcBef>
              <a:spcAft>
                <a:spcPts val="0"/>
              </a:spcAft>
              <a:buNone/>
            </a:pPr>
            <a:r>
              <a:t/>
            </a:r>
            <a:endParaRPr b="1" sz="1400">
              <a:latin typeface="Syncopate"/>
              <a:ea typeface="Syncopate"/>
              <a:cs typeface="Syncopate"/>
              <a:sym typeface="Syncopate"/>
            </a:endParaRPr>
          </a:p>
          <a:p>
            <a:pPr indent="0" lvl="0" marL="0" marR="0" rtl="0" algn="l">
              <a:lnSpc>
                <a:spcPct val="100000"/>
              </a:lnSpc>
              <a:spcBef>
                <a:spcPts val="0"/>
              </a:spcBef>
              <a:spcAft>
                <a:spcPts val="0"/>
              </a:spcAft>
              <a:buNone/>
            </a:pPr>
            <a:r>
              <a:t/>
            </a:r>
            <a:endParaRPr b="1" sz="1400">
              <a:latin typeface="Syncopate"/>
              <a:ea typeface="Syncopate"/>
              <a:cs typeface="Syncopate"/>
              <a:sym typeface="Syncopate"/>
            </a:endParaRPr>
          </a:p>
          <a:p>
            <a:pPr indent="0" lvl="0" marL="0" marR="0" rtl="0" algn="l">
              <a:lnSpc>
                <a:spcPct val="100000"/>
              </a:lnSpc>
              <a:spcBef>
                <a:spcPts val="0"/>
              </a:spcBef>
              <a:spcAft>
                <a:spcPts val="0"/>
              </a:spcAft>
              <a:buNone/>
            </a:pPr>
            <a:r>
              <a:t/>
            </a:r>
            <a:endParaRPr b="1" sz="1400">
              <a:latin typeface="Syncopate"/>
              <a:ea typeface="Syncopate"/>
              <a:cs typeface="Syncopate"/>
              <a:sym typeface="Syncopate"/>
            </a:endParaRPr>
          </a:p>
          <a:p>
            <a:pPr indent="0" lvl="0" marL="0" marR="0" rtl="0" algn="l">
              <a:lnSpc>
                <a:spcPct val="100000"/>
              </a:lnSpc>
              <a:spcBef>
                <a:spcPts val="0"/>
              </a:spcBef>
              <a:spcAft>
                <a:spcPts val="0"/>
              </a:spcAft>
              <a:buNone/>
            </a:pPr>
            <a:r>
              <a:t/>
            </a:r>
            <a:endParaRPr b="1" sz="1400">
              <a:latin typeface="Syncopate"/>
              <a:ea typeface="Syncopate"/>
              <a:cs typeface="Syncopate"/>
              <a:sym typeface="Syncopate"/>
            </a:endParaRPr>
          </a:p>
          <a:p>
            <a:pPr indent="0" lvl="0" marL="0" marR="0" rtl="0" algn="l">
              <a:lnSpc>
                <a:spcPct val="100000"/>
              </a:lnSpc>
              <a:spcBef>
                <a:spcPts val="0"/>
              </a:spcBef>
              <a:spcAft>
                <a:spcPts val="0"/>
              </a:spcAft>
              <a:buNone/>
            </a:pPr>
            <a:r>
              <a:t/>
            </a:r>
            <a:endParaRPr b="1" sz="1400">
              <a:latin typeface="Syncopate"/>
              <a:ea typeface="Syncopate"/>
              <a:cs typeface="Syncopate"/>
              <a:sym typeface="Syncopate"/>
            </a:endParaRPr>
          </a:p>
          <a:p>
            <a:pPr indent="0" lvl="0" marL="0" marR="0" rtl="0" algn="l">
              <a:lnSpc>
                <a:spcPct val="100000"/>
              </a:lnSpc>
              <a:spcBef>
                <a:spcPts val="0"/>
              </a:spcBef>
              <a:spcAft>
                <a:spcPts val="0"/>
              </a:spcAft>
              <a:buNone/>
            </a:pPr>
            <a:r>
              <a:t/>
            </a:r>
            <a:endParaRPr b="1" sz="1400">
              <a:latin typeface="Syncopate"/>
              <a:ea typeface="Syncopate"/>
              <a:cs typeface="Syncopate"/>
              <a:sym typeface="Syncopate"/>
            </a:endParaRPr>
          </a:p>
        </p:txBody>
      </p:sp>
      <p:sp>
        <p:nvSpPr>
          <p:cNvPr id="412" name="Google Shape;412;p61"/>
          <p:cNvSpPr txBox="1"/>
          <p:nvPr>
            <p:ph idx="1" type="body"/>
          </p:nvPr>
        </p:nvSpPr>
        <p:spPr>
          <a:xfrm>
            <a:off x="311700" y="1152475"/>
            <a:ext cx="2136300" cy="34164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t>The </a:t>
            </a:r>
            <a:r>
              <a:rPr b="1" lang="en"/>
              <a:t>car brands having Sedan type of body having maximum registration/sale</a:t>
            </a:r>
            <a:r>
              <a:rPr lang="en"/>
              <a:t> over the years. This shows People prefers </a:t>
            </a:r>
            <a:r>
              <a:rPr b="1" lang="en"/>
              <a:t>Sedan</a:t>
            </a:r>
            <a:r>
              <a:rPr lang="en"/>
              <a:t> type of body mostly and hence this information can be use for achieving max sale and to figure out production of units.</a:t>
            </a:r>
            <a:endParaRPr/>
          </a:p>
          <a:p>
            <a:pPr indent="0" lvl="0" marL="0" marR="0" rtl="0" algn="l">
              <a:lnSpc>
                <a:spcPct val="100000"/>
              </a:lnSpc>
              <a:spcBef>
                <a:spcPts val="0"/>
              </a:spcBef>
              <a:spcAft>
                <a:spcPts val="0"/>
              </a:spcAft>
              <a:buNone/>
            </a:pPr>
            <a:r>
              <a:t/>
            </a:r>
            <a:endParaRPr b="1"/>
          </a:p>
        </p:txBody>
      </p:sp>
      <p:sp>
        <p:nvSpPr>
          <p:cNvPr id="413" name="Google Shape;413;p61"/>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414" name="Google Shape;414;p61"/>
          <p:cNvPicPr preferRelativeResize="0"/>
          <p:nvPr/>
        </p:nvPicPr>
        <p:blipFill>
          <a:blip r:embed="rId3">
            <a:alphaModFix/>
          </a:blip>
          <a:stretch>
            <a:fillRect/>
          </a:stretch>
        </p:blipFill>
        <p:spPr>
          <a:xfrm>
            <a:off x="2903800" y="1017725"/>
            <a:ext cx="6240201" cy="38914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a:latin typeface="Syncopate"/>
                <a:ea typeface="Syncopate"/>
                <a:cs typeface="Syncopate"/>
                <a:sym typeface="Syncopate"/>
              </a:rPr>
              <a:t>Importing Packages</a:t>
            </a:r>
            <a:endParaRPr b="1" sz="1650">
              <a:highlight>
                <a:srgbClr val="FFFFFF"/>
              </a:highlight>
            </a:endParaRPr>
          </a:p>
          <a:p>
            <a:pPr indent="0" lvl="0" marL="0" rtl="0" algn="l">
              <a:spcBef>
                <a:spcPts val="0"/>
              </a:spcBef>
              <a:spcAft>
                <a:spcPts val="0"/>
              </a:spcAft>
              <a:buNone/>
            </a:pPr>
            <a:r>
              <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b="1" lang="en"/>
              <a:t>Numpy - </a:t>
            </a:r>
            <a:r>
              <a:rPr lang="en"/>
              <a:t>Implementing</a:t>
            </a:r>
            <a:r>
              <a:rPr lang="en"/>
              <a:t> </a:t>
            </a:r>
            <a:r>
              <a:rPr lang="en"/>
              <a:t>multi</a:t>
            </a:r>
            <a:r>
              <a:rPr lang="en"/>
              <a:t>-dimensional array and matrices.</a:t>
            </a:r>
            <a:endParaRPr/>
          </a:p>
          <a:p>
            <a:pPr indent="-342900" lvl="0" marL="457200" rtl="0" algn="l">
              <a:spcBef>
                <a:spcPts val="0"/>
              </a:spcBef>
              <a:spcAft>
                <a:spcPts val="0"/>
              </a:spcAft>
              <a:buSzPts val="1800"/>
              <a:buAutoNum type="arabicPeriod"/>
            </a:pPr>
            <a:r>
              <a:rPr b="1" lang="en"/>
              <a:t>Pandas - </a:t>
            </a:r>
            <a:r>
              <a:rPr lang="en"/>
              <a:t>For data manipulation and analysis.</a:t>
            </a:r>
            <a:endParaRPr/>
          </a:p>
          <a:p>
            <a:pPr indent="-342900" lvl="0" marL="457200" rtl="0" algn="l">
              <a:spcBef>
                <a:spcPts val="0"/>
              </a:spcBef>
              <a:spcAft>
                <a:spcPts val="0"/>
              </a:spcAft>
              <a:buSzPts val="1800"/>
              <a:buAutoNum type="arabicPeriod"/>
            </a:pPr>
            <a:r>
              <a:rPr b="1" lang="en"/>
              <a:t>Pandas Profiling - </a:t>
            </a:r>
            <a:r>
              <a:rPr lang="en"/>
              <a:t>Providing analysis like type, unique values, missing values, quantile statistics, mean, mode, median, standard deviation, sum, skewness, frequent values, histograms, correlation between variables, count, heatmap visualization, etc</a:t>
            </a:r>
            <a:r>
              <a:rPr lang="en" sz="1200">
                <a:solidFill>
                  <a:srgbClr val="222222"/>
                </a:solidFill>
                <a:highlight>
                  <a:srgbClr val="FFFFFF"/>
                </a:highlight>
              </a:rPr>
              <a:t>.</a:t>
            </a:r>
            <a:endParaRPr/>
          </a:p>
          <a:p>
            <a:pPr indent="-342900" lvl="0" marL="457200" rtl="0" algn="l">
              <a:spcBef>
                <a:spcPts val="0"/>
              </a:spcBef>
              <a:spcAft>
                <a:spcPts val="0"/>
              </a:spcAft>
              <a:buSzPts val="1800"/>
              <a:buAutoNum type="arabicPeriod"/>
            </a:pPr>
            <a:r>
              <a:rPr b="1" lang="en"/>
              <a:t>Matplotlib</a:t>
            </a:r>
            <a:r>
              <a:rPr b="1" lang="en"/>
              <a:t> - </a:t>
            </a:r>
            <a:r>
              <a:rPr lang="en"/>
              <a:t>Plotting library for Python programming language and it's numerical mathematics extension NumPy.</a:t>
            </a:r>
            <a:endParaRPr b="1"/>
          </a:p>
          <a:p>
            <a:pPr indent="-342900" lvl="0" marL="457200" rtl="0" algn="l">
              <a:spcBef>
                <a:spcPts val="0"/>
              </a:spcBef>
              <a:spcAft>
                <a:spcPts val="0"/>
              </a:spcAft>
              <a:buSzPts val="1800"/>
              <a:buAutoNum type="arabicPeriod"/>
            </a:pPr>
            <a:r>
              <a:rPr b="1" lang="en"/>
              <a:t>Seaborn - </a:t>
            </a:r>
            <a:r>
              <a:rPr lang="en"/>
              <a:t>Provides a high level interface for drawing attractive and informative statistical graphics.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8" name="Shape 418"/>
        <p:cNvGrpSpPr/>
        <p:nvPr/>
      </p:nvGrpSpPr>
      <p:grpSpPr>
        <a:xfrm>
          <a:off x="0" y="0"/>
          <a:ext cx="0" cy="0"/>
          <a:chOff x="0" y="0"/>
          <a:chExt cx="0" cy="0"/>
        </a:xfrm>
      </p:grpSpPr>
      <p:sp>
        <p:nvSpPr>
          <p:cNvPr id="419" name="Google Shape;419;p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400">
                <a:latin typeface="Syncopate"/>
                <a:ea typeface="Syncopate"/>
                <a:cs typeface="Syncopate"/>
                <a:sym typeface="Syncopate"/>
              </a:rPr>
              <a:t>Most preferred eng type used over the years of the car?</a:t>
            </a:r>
            <a:endParaRPr b="1" sz="1400">
              <a:latin typeface="Syncopate"/>
              <a:ea typeface="Syncopate"/>
              <a:cs typeface="Syncopate"/>
              <a:sym typeface="Syncopate"/>
            </a:endParaRPr>
          </a:p>
          <a:p>
            <a:pPr indent="0" lvl="0" marL="0" marR="0" rtl="0" algn="l">
              <a:lnSpc>
                <a:spcPct val="100000"/>
              </a:lnSpc>
              <a:spcBef>
                <a:spcPts val="0"/>
              </a:spcBef>
              <a:spcAft>
                <a:spcPts val="0"/>
              </a:spcAft>
              <a:buNone/>
            </a:pPr>
            <a:r>
              <a:t/>
            </a:r>
            <a:endParaRPr b="1" sz="1400">
              <a:latin typeface="Syncopate"/>
              <a:ea typeface="Syncopate"/>
              <a:cs typeface="Syncopate"/>
              <a:sym typeface="Syncopate"/>
            </a:endParaRPr>
          </a:p>
          <a:p>
            <a:pPr indent="0" lvl="0" marL="0" marR="0" rtl="0" algn="l">
              <a:lnSpc>
                <a:spcPct val="100000"/>
              </a:lnSpc>
              <a:spcBef>
                <a:spcPts val="0"/>
              </a:spcBef>
              <a:spcAft>
                <a:spcPts val="0"/>
              </a:spcAft>
              <a:buNone/>
            </a:pPr>
            <a:r>
              <a:t/>
            </a:r>
            <a:endParaRPr b="1" sz="1400">
              <a:latin typeface="Syncopate"/>
              <a:ea typeface="Syncopate"/>
              <a:cs typeface="Syncopate"/>
              <a:sym typeface="Syncopate"/>
            </a:endParaRPr>
          </a:p>
          <a:p>
            <a:pPr indent="0" lvl="0" marL="0" marR="0" rtl="0" algn="l">
              <a:lnSpc>
                <a:spcPct val="100000"/>
              </a:lnSpc>
              <a:spcBef>
                <a:spcPts val="0"/>
              </a:spcBef>
              <a:spcAft>
                <a:spcPts val="0"/>
              </a:spcAft>
              <a:buNone/>
            </a:pPr>
            <a:r>
              <a:t/>
            </a:r>
            <a:endParaRPr b="1" sz="1400">
              <a:latin typeface="Syncopate"/>
              <a:ea typeface="Syncopate"/>
              <a:cs typeface="Syncopate"/>
              <a:sym typeface="Syncopate"/>
            </a:endParaRPr>
          </a:p>
          <a:p>
            <a:pPr indent="0" lvl="0" marL="0" marR="0" rtl="0" algn="l">
              <a:lnSpc>
                <a:spcPct val="100000"/>
              </a:lnSpc>
              <a:spcBef>
                <a:spcPts val="0"/>
              </a:spcBef>
              <a:spcAft>
                <a:spcPts val="0"/>
              </a:spcAft>
              <a:buNone/>
            </a:pPr>
            <a:r>
              <a:t/>
            </a:r>
            <a:endParaRPr b="1" sz="1400">
              <a:latin typeface="Syncopate"/>
              <a:ea typeface="Syncopate"/>
              <a:cs typeface="Syncopate"/>
              <a:sym typeface="Syncopate"/>
            </a:endParaRPr>
          </a:p>
          <a:p>
            <a:pPr indent="0" lvl="0" marL="0" marR="0" rtl="0" algn="l">
              <a:lnSpc>
                <a:spcPct val="100000"/>
              </a:lnSpc>
              <a:spcBef>
                <a:spcPts val="0"/>
              </a:spcBef>
              <a:spcAft>
                <a:spcPts val="0"/>
              </a:spcAft>
              <a:buNone/>
            </a:pPr>
            <a:r>
              <a:t/>
            </a:r>
            <a:endParaRPr b="1" sz="1400">
              <a:latin typeface="Syncopate"/>
              <a:ea typeface="Syncopate"/>
              <a:cs typeface="Syncopate"/>
              <a:sym typeface="Syncopate"/>
            </a:endParaRPr>
          </a:p>
          <a:p>
            <a:pPr indent="0" lvl="0" marL="0" marR="0" rtl="0" algn="l">
              <a:lnSpc>
                <a:spcPct val="100000"/>
              </a:lnSpc>
              <a:spcBef>
                <a:spcPts val="0"/>
              </a:spcBef>
              <a:spcAft>
                <a:spcPts val="0"/>
              </a:spcAft>
              <a:buNone/>
            </a:pPr>
            <a:r>
              <a:t/>
            </a:r>
            <a:endParaRPr b="1" sz="1400">
              <a:latin typeface="Syncopate"/>
              <a:ea typeface="Syncopate"/>
              <a:cs typeface="Syncopate"/>
              <a:sym typeface="Syncopate"/>
            </a:endParaRPr>
          </a:p>
          <a:p>
            <a:pPr indent="0" lvl="0" marL="0" marR="0" rtl="0" algn="l">
              <a:lnSpc>
                <a:spcPct val="100000"/>
              </a:lnSpc>
              <a:spcBef>
                <a:spcPts val="0"/>
              </a:spcBef>
              <a:spcAft>
                <a:spcPts val="0"/>
              </a:spcAft>
              <a:buNone/>
            </a:pPr>
            <a:r>
              <a:t/>
            </a:r>
            <a:endParaRPr b="1" sz="1400">
              <a:latin typeface="Syncopate"/>
              <a:ea typeface="Syncopate"/>
              <a:cs typeface="Syncopate"/>
              <a:sym typeface="Syncopate"/>
            </a:endParaRPr>
          </a:p>
          <a:p>
            <a:pPr indent="0" lvl="0" marL="0" marR="0" rtl="0" algn="l">
              <a:lnSpc>
                <a:spcPct val="100000"/>
              </a:lnSpc>
              <a:spcBef>
                <a:spcPts val="0"/>
              </a:spcBef>
              <a:spcAft>
                <a:spcPts val="0"/>
              </a:spcAft>
              <a:buNone/>
            </a:pPr>
            <a:r>
              <a:t/>
            </a:r>
            <a:endParaRPr b="1" sz="1400">
              <a:latin typeface="Syncopate"/>
              <a:ea typeface="Syncopate"/>
              <a:cs typeface="Syncopate"/>
              <a:sym typeface="Syncopate"/>
            </a:endParaRPr>
          </a:p>
          <a:p>
            <a:pPr indent="0" lvl="0" marL="0" marR="0" rtl="0" algn="l">
              <a:lnSpc>
                <a:spcPct val="100000"/>
              </a:lnSpc>
              <a:spcBef>
                <a:spcPts val="0"/>
              </a:spcBef>
              <a:spcAft>
                <a:spcPts val="0"/>
              </a:spcAft>
              <a:buNone/>
            </a:pPr>
            <a:r>
              <a:t/>
            </a:r>
            <a:endParaRPr b="1" sz="1400">
              <a:latin typeface="Syncopate"/>
              <a:ea typeface="Syncopate"/>
              <a:cs typeface="Syncopate"/>
              <a:sym typeface="Syncopate"/>
            </a:endParaRPr>
          </a:p>
        </p:txBody>
      </p:sp>
      <p:sp>
        <p:nvSpPr>
          <p:cNvPr id="420" name="Google Shape;420;p62"/>
          <p:cNvSpPr txBox="1"/>
          <p:nvPr>
            <p:ph idx="1" type="body"/>
          </p:nvPr>
        </p:nvSpPr>
        <p:spPr>
          <a:xfrm>
            <a:off x="311700" y="1152475"/>
            <a:ext cx="2136300" cy="34164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t>Price changing accordingly based on mileage value. So </a:t>
            </a:r>
            <a:r>
              <a:rPr b="1" lang="en"/>
              <a:t>price is varying based on mileage</a:t>
            </a:r>
            <a:r>
              <a:rPr lang="en"/>
              <a:t> too and this should be </a:t>
            </a:r>
            <a:r>
              <a:rPr lang="en"/>
              <a:t>considered</a:t>
            </a:r>
            <a:r>
              <a:rPr lang="en"/>
              <a:t> a factor for the calculation.</a:t>
            </a:r>
            <a:endParaRPr/>
          </a:p>
          <a:p>
            <a:pPr indent="0" lvl="0" marL="0" marR="0" rtl="0" algn="l">
              <a:lnSpc>
                <a:spcPct val="100000"/>
              </a:lnSpc>
              <a:spcBef>
                <a:spcPts val="0"/>
              </a:spcBef>
              <a:spcAft>
                <a:spcPts val="0"/>
              </a:spcAft>
              <a:buNone/>
            </a:pPr>
            <a:r>
              <a:t/>
            </a:r>
            <a:endParaRPr/>
          </a:p>
        </p:txBody>
      </p:sp>
      <p:sp>
        <p:nvSpPr>
          <p:cNvPr id="421" name="Google Shape;421;p62"/>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422" name="Google Shape;422;p62"/>
          <p:cNvPicPr preferRelativeResize="0"/>
          <p:nvPr/>
        </p:nvPicPr>
        <p:blipFill>
          <a:blip r:embed="rId3">
            <a:alphaModFix/>
          </a:blip>
          <a:stretch>
            <a:fillRect/>
          </a:stretch>
        </p:blipFill>
        <p:spPr>
          <a:xfrm>
            <a:off x="2890775" y="872450"/>
            <a:ext cx="6166924" cy="408875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6" name="Shape 426"/>
        <p:cNvGrpSpPr/>
        <p:nvPr/>
      </p:nvGrpSpPr>
      <p:grpSpPr>
        <a:xfrm>
          <a:off x="0" y="0"/>
          <a:ext cx="0" cy="0"/>
          <a:chOff x="0" y="0"/>
          <a:chExt cx="0" cy="0"/>
        </a:xfrm>
      </p:grpSpPr>
      <p:sp>
        <p:nvSpPr>
          <p:cNvPr id="427" name="Google Shape;427;p6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400">
                <a:latin typeface="Syncopate"/>
                <a:ea typeface="Syncopate"/>
                <a:cs typeface="Syncopate"/>
                <a:sym typeface="Syncopate"/>
              </a:rPr>
              <a:t>Most prefered sold or registered vehicle </a:t>
            </a:r>
            <a:r>
              <a:rPr b="1" lang="en" sz="1400">
                <a:latin typeface="Syncopate"/>
                <a:ea typeface="Syncopate"/>
                <a:cs typeface="Syncopate"/>
                <a:sym typeface="Syncopate"/>
              </a:rPr>
              <a:t>over</a:t>
            </a:r>
            <a:r>
              <a:rPr b="1" lang="en" sz="1400">
                <a:latin typeface="Syncopate"/>
                <a:ea typeface="Syncopate"/>
                <a:cs typeface="Syncopate"/>
                <a:sym typeface="Syncopate"/>
              </a:rPr>
              <a:t> the years?</a:t>
            </a:r>
            <a:endParaRPr b="1" sz="1400">
              <a:latin typeface="Syncopate"/>
              <a:ea typeface="Syncopate"/>
              <a:cs typeface="Syncopate"/>
              <a:sym typeface="Syncopate"/>
            </a:endParaRPr>
          </a:p>
          <a:p>
            <a:pPr indent="0" lvl="0" marL="0" marR="0" rtl="0" algn="l">
              <a:lnSpc>
                <a:spcPct val="100000"/>
              </a:lnSpc>
              <a:spcBef>
                <a:spcPts val="0"/>
              </a:spcBef>
              <a:spcAft>
                <a:spcPts val="0"/>
              </a:spcAft>
              <a:buNone/>
            </a:pPr>
            <a:r>
              <a:t/>
            </a:r>
            <a:endParaRPr b="1" sz="1400">
              <a:latin typeface="Syncopate"/>
              <a:ea typeface="Syncopate"/>
              <a:cs typeface="Syncopate"/>
              <a:sym typeface="Syncopate"/>
            </a:endParaRPr>
          </a:p>
          <a:p>
            <a:pPr indent="0" lvl="0" marL="0" marR="0" rtl="0" algn="l">
              <a:lnSpc>
                <a:spcPct val="100000"/>
              </a:lnSpc>
              <a:spcBef>
                <a:spcPts val="0"/>
              </a:spcBef>
              <a:spcAft>
                <a:spcPts val="0"/>
              </a:spcAft>
              <a:buNone/>
            </a:pPr>
            <a:r>
              <a:t/>
            </a:r>
            <a:endParaRPr b="1" sz="1400">
              <a:latin typeface="Syncopate"/>
              <a:ea typeface="Syncopate"/>
              <a:cs typeface="Syncopate"/>
              <a:sym typeface="Syncopate"/>
            </a:endParaRPr>
          </a:p>
          <a:p>
            <a:pPr indent="0" lvl="0" marL="0" marR="0" rtl="0" algn="l">
              <a:lnSpc>
                <a:spcPct val="100000"/>
              </a:lnSpc>
              <a:spcBef>
                <a:spcPts val="0"/>
              </a:spcBef>
              <a:spcAft>
                <a:spcPts val="0"/>
              </a:spcAft>
              <a:buNone/>
            </a:pPr>
            <a:r>
              <a:t/>
            </a:r>
            <a:endParaRPr b="1" sz="1400">
              <a:latin typeface="Syncopate"/>
              <a:ea typeface="Syncopate"/>
              <a:cs typeface="Syncopate"/>
              <a:sym typeface="Syncopate"/>
            </a:endParaRPr>
          </a:p>
          <a:p>
            <a:pPr indent="0" lvl="0" marL="0" marR="0" rtl="0" algn="l">
              <a:lnSpc>
                <a:spcPct val="100000"/>
              </a:lnSpc>
              <a:spcBef>
                <a:spcPts val="0"/>
              </a:spcBef>
              <a:spcAft>
                <a:spcPts val="0"/>
              </a:spcAft>
              <a:buNone/>
            </a:pPr>
            <a:r>
              <a:t/>
            </a:r>
            <a:endParaRPr b="1" sz="1400">
              <a:latin typeface="Syncopate"/>
              <a:ea typeface="Syncopate"/>
              <a:cs typeface="Syncopate"/>
              <a:sym typeface="Syncopate"/>
            </a:endParaRPr>
          </a:p>
          <a:p>
            <a:pPr indent="0" lvl="0" marL="0" marR="0" rtl="0" algn="l">
              <a:lnSpc>
                <a:spcPct val="100000"/>
              </a:lnSpc>
              <a:spcBef>
                <a:spcPts val="0"/>
              </a:spcBef>
              <a:spcAft>
                <a:spcPts val="0"/>
              </a:spcAft>
              <a:buNone/>
            </a:pPr>
            <a:r>
              <a:t/>
            </a:r>
            <a:endParaRPr b="1" sz="1400">
              <a:latin typeface="Syncopate"/>
              <a:ea typeface="Syncopate"/>
              <a:cs typeface="Syncopate"/>
              <a:sym typeface="Syncopate"/>
            </a:endParaRPr>
          </a:p>
          <a:p>
            <a:pPr indent="0" lvl="0" marL="0" marR="0" rtl="0" algn="l">
              <a:lnSpc>
                <a:spcPct val="100000"/>
              </a:lnSpc>
              <a:spcBef>
                <a:spcPts val="0"/>
              </a:spcBef>
              <a:spcAft>
                <a:spcPts val="0"/>
              </a:spcAft>
              <a:buNone/>
            </a:pPr>
            <a:r>
              <a:t/>
            </a:r>
            <a:endParaRPr b="1" sz="1400">
              <a:latin typeface="Syncopate"/>
              <a:ea typeface="Syncopate"/>
              <a:cs typeface="Syncopate"/>
              <a:sym typeface="Syncopate"/>
            </a:endParaRPr>
          </a:p>
          <a:p>
            <a:pPr indent="0" lvl="0" marL="0" marR="0" rtl="0" algn="l">
              <a:lnSpc>
                <a:spcPct val="100000"/>
              </a:lnSpc>
              <a:spcBef>
                <a:spcPts val="0"/>
              </a:spcBef>
              <a:spcAft>
                <a:spcPts val="0"/>
              </a:spcAft>
              <a:buNone/>
            </a:pPr>
            <a:r>
              <a:t/>
            </a:r>
            <a:endParaRPr b="1" sz="1400">
              <a:latin typeface="Syncopate"/>
              <a:ea typeface="Syncopate"/>
              <a:cs typeface="Syncopate"/>
              <a:sym typeface="Syncopate"/>
            </a:endParaRPr>
          </a:p>
          <a:p>
            <a:pPr indent="0" lvl="0" marL="0" marR="0" rtl="0" algn="l">
              <a:lnSpc>
                <a:spcPct val="100000"/>
              </a:lnSpc>
              <a:spcBef>
                <a:spcPts val="0"/>
              </a:spcBef>
              <a:spcAft>
                <a:spcPts val="0"/>
              </a:spcAft>
              <a:buNone/>
            </a:pPr>
            <a:r>
              <a:t/>
            </a:r>
            <a:endParaRPr b="1" sz="1400">
              <a:latin typeface="Syncopate"/>
              <a:ea typeface="Syncopate"/>
              <a:cs typeface="Syncopate"/>
              <a:sym typeface="Syncopate"/>
            </a:endParaRPr>
          </a:p>
          <a:p>
            <a:pPr indent="0" lvl="0" marL="0" marR="0" rtl="0" algn="l">
              <a:lnSpc>
                <a:spcPct val="100000"/>
              </a:lnSpc>
              <a:spcBef>
                <a:spcPts val="0"/>
              </a:spcBef>
              <a:spcAft>
                <a:spcPts val="0"/>
              </a:spcAft>
              <a:buNone/>
            </a:pPr>
            <a:r>
              <a:t/>
            </a:r>
            <a:endParaRPr b="1" sz="1400">
              <a:latin typeface="Syncopate"/>
              <a:ea typeface="Syncopate"/>
              <a:cs typeface="Syncopate"/>
              <a:sym typeface="Syncopate"/>
            </a:endParaRPr>
          </a:p>
          <a:p>
            <a:pPr indent="0" lvl="0" marL="0" marR="0" rtl="0" algn="l">
              <a:lnSpc>
                <a:spcPct val="100000"/>
              </a:lnSpc>
              <a:spcBef>
                <a:spcPts val="0"/>
              </a:spcBef>
              <a:spcAft>
                <a:spcPts val="0"/>
              </a:spcAft>
              <a:buNone/>
            </a:pPr>
            <a:r>
              <a:t/>
            </a:r>
            <a:endParaRPr b="1" sz="1400">
              <a:latin typeface="Syncopate"/>
              <a:ea typeface="Syncopate"/>
              <a:cs typeface="Syncopate"/>
              <a:sym typeface="Syncopate"/>
            </a:endParaRPr>
          </a:p>
        </p:txBody>
      </p:sp>
      <p:sp>
        <p:nvSpPr>
          <p:cNvPr id="428" name="Google Shape;428;p63"/>
          <p:cNvSpPr txBox="1"/>
          <p:nvPr>
            <p:ph idx="1" type="body"/>
          </p:nvPr>
        </p:nvSpPr>
        <p:spPr>
          <a:xfrm>
            <a:off x="311700" y="1152475"/>
            <a:ext cx="2136300" cy="34164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t>Shows max sale was done in the Year </a:t>
            </a:r>
            <a:r>
              <a:rPr b="1" lang="en"/>
              <a:t>2008</a:t>
            </a:r>
            <a:r>
              <a:rPr lang="en"/>
              <a:t>.</a:t>
            </a:r>
            <a:endParaRPr/>
          </a:p>
          <a:p>
            <a:pPr indent="0" lvl="0" marL="0" marR="0" rtl="0" algn="l">
              <a:lnSpc>
                <a:spcPct val="100000"/>
              </a:lnSpc>
              <a:spcBef>
                <a:spcPts val="0"/>
              </a:spcBef>
              <a:spcAft>
                <a:spcPts val="0"/>
              </a:spcAft>
              <a:buNone/>
            </a:pPr>
            <a:r>
              <a:t/>
            </a:r>
            <a:endParaRPr/>
          </a:p>
        </p:txBody>
      </p:sp>
      <p:sp>
        <p:nvSpPr>
          <p:cNvPr id="429" name="Google Shape;429;p63"/>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430" name="Google Shape;430;p63"/>
          <p:cNvPicPr preferRelativeResize="0"/>
          <p:nvPr/>
        </p:nvPicPr>
        <p:blipFill>
          <a:blip r:embed="rId3">
            <a:alphaModFix/>
          </a:blip>
          <a:stretch>
            <a:fillRect/>
          </a:stretch>
        </p:blipFill>
        <p:spPr>
          <a:xfrm>
            <a:off x="3021000" y="963600"/>
            <a:ext cx="5965375" cy="4049676"/>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4" name="Shape 434"/>
        <p:cNvGrpSpPr/>
        <p:nvPr/>
      </p:nvGrpSpPr>
      <p:grpSpPr>
        <a:xfrm>
          <a:off x="0" y="0"/>
          <a:ext cx="0" cy="0"/>
          <a:chOff x="0" y="0"/>
          <a:chExt cx="0" cy="0"/>
        </a:xfrm>
      </p:grpSpPr>
      <p:sp>
        <p:nvSpPr>
          <p:cNvPr id="435" name="Google Shape;435;p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a:latin typeface="Syncopate"/>
                <a:ea typeface="Syncopate"/>
                <a:cs typeface="Syncopate"/>
                <a:sym typeface="Syncopate"/>
              </a:rPr>
              <a:t>Conclusion</a:t>
            </a:r>
            <a:endParaRPr b="1">
              <a:latin typeface="Syncopate"/>
              <a:ea typeface="Syncopate"/>
              <a:cs typeface="Syncopate"/>
              <a:sym typeface="Syncopate"/>
            </a:endParaRPr>
          </a:p>
        </p:txBody>
      </p:sp>
      <p:sp>
        <p:nvSpPr>
          <p:cNvPr id="436" name="Google Shape;436;p64"/>
          <p:cNvSpPr txBox="1"/>
          <p:nvPr>
            <p:ph idx="1" type="body"/>
          </p:nvPr>
        </p:nvSpPr>
        <p:spPr>
          <a:xfrm>
            <a:off x="311700" y="1152475"/>
            <a:ext cx="8520600" cy="3803100"/>
          </a:xfrm>
          <a:prstGeom prst="rect">
            <a:avLst/>
          </a:prstGeom>
        </p:spPr>
        <p:txBody>
          <a:bodyPr anchorCtr="0" anchor="t" bIns="91425" lIns="91425" spcFirstLastPara="1" rIns="91425" wrap="square" tIns="91425">
            <a:noAutofit/>
          </a:bodyPr>
          <a:lstStyle/>
          <a:p>
            <a:pPr indent="-295275" lvl="0" marL="457200" rtl="0" algn="l">
              <a:spcBef>
                <a:spcPts val="1100"/>
              </a:spcBef>
              <a:spcAft>
                <a:spcPts val="0"/>
              </a:spcAft>
              <a:buClr>
                <a:schemeClr val="dk1"/>
              </a:buClr>
              <a:buSzPts val="1050"/>
              <a:buChar char="●"/>
            </a:pPr>
            <a:r>
              <a:rPr lang="en" sz="1400"/>
              <a:t>The most cars sold by the company </a:t>
            </a:r>
            <a:r>
              <a:rPr b="1" lang="en" sz="1400"/>
              <a:t>Volkswagen</a:t>
            </a:r>
            <a:r>
              <a:rPr lang="en" sz="1400"/>
              <a:t> followed by </a:t>
            </a:r>
            <a:r>
              <a:rPr b="1" lang="en" sz="1400"/>
              <a:t>Mercedes-Benz</a:t>
            </a:r>
            <a:r>
              <a:rPr lang="en" sz="1400"/>
              <a:t> and </a:t>
            </a:r>
            <a:r>
              <a:rPr b="1" lang="en" sz="1400"/>
              <a:t>BMW</a:t>
            </a:r>
            <a:r>
              <a:rPr lang="en" sz="1400"/>
              <a:t>.</a:t>
            </a:r>
            <a:endParaRPr sz="1400"/>
          </a:p>
          <a:p>
            <a:pPr indent="-295275" lvl="0" marL="457200" rtl="0" algn="l">
              <a:spcBef>
                <a:spcPts val="0"/>
              </a:spcBef>
              <a:spcAft>
                <a:spcPts val="0"/>
              </a:spcAft>
              <a:buClr>
                <a:schemeClr val="dk1"/>
              </a:buClr>
              <a:buSzPts val="1050"/>
              <a:buChar char="●"/>
            </a:pPr>
            <a:r>
              <a:rPr b="1" lang="en" sz="1400"/>
              <a:t>Passat &amp; E-Class</a:t>
            </a:r>
            <a:r>
              <a:rPr lang="en" sz="1400"/>
              <a:t> is the most prefered model in </a:t>
            </a:r>
            <a:r>
              <a:rPr b="1" lang="en" sz="1400"/>
              <a:t>Volkswagen and Mercedes-Benz</a:t>
            </a:r>
            <a:r>
              <a:rPr lang="en" sz="1400"/>
              <a:t> companies respectively.</a:t>
            </a:r>
            <a:endParaRPr sz="1400"/>
          </a:p>
          <a:p>
            <a:pPr indent="-295275" lvl="0" marL="457200" rtl="0" algn="l">
              <a:spcBef>
                <a:spcPts val="0"/>
              </a:spcBef>
              <a:spcAft>
                <a:spcPts val="0"/>
              </a:spcAft>
              <a:buClr>
                <a:schemeClr val="dk1"/>
              </a:buClr>
              <a:buSzPts val="1050"/>
              <a:buChar char="●"/>
            </a:pPr>
            <a:r>
              <a:rPr b="1" lang="en" sz="1400"/>
              <a:t>Front and rear</a:t>
            </a:r>
            <a:r>
              <a:rPr lang="en" sz="1400"/>
              <a:t> drive is most preferred in </a:t>
            </a:r>
            <a:r>
              <a:rPr b="1" lang="en" sz="1400"/>
              <a:t>Volkswagen and Mercedes-Benz companies</a:t>
            </a:r>
            <a:r>
              <a:rPr lang="en" sz="1400"/>
              <a:t> respectively.</a:t>
            </a:r>
            <a:endParaRPr sz="1400"/>
          </a:p>
          <a:p>
            <a:pPr indent="-295275" lvl="0" marL="457200" rtl="0" algn="l">
              <a:spcBef>
                <a:spcPts val="0"/>
              </a:spcBef>
              <a:spcAft>
                <a:spcPts val="0"/>
              </a:spcAft>
              <a:buClr>
                <a:schemeClr val="dk1"/>
              </a:buClr>
              <a:buSzPts val="1050"/>
              <a:buChar char="●"/>
            </a:pPr>
            <a:r>
              <a:rPr b="1" lang="en" sz="1400"/>
              <a:t>Diesel engines</a:t>
            </a:r>
            <a:r>
              <a:rPr lang="en" sz="1400"/>
              <a:t> are most preferred in </a:t>
            </a:r>
            <a:r>
              <a:rPr b="1" lang="en" sz="1400"/>
              <a:t>Volkswagen and Mercedes-Benz</a:t>
            </a:r>
            <a:r>
              <a:rPr lang="en" sz="1400"/>
              <a:t> car companies.</a:t>
            </a:r>
            <a:endParaRPr sz="1400"/>
          </a:p>
          <a:p>
            <a:pPr indent="-295275" lvl="0" marL="457200" rtl="0" algn="l">
              <a:spcBef>
                <a:spcPts val="0"/>
              </a:spcBef>
              <a:spcAft>
                <a:spcPts val="0"/>
              </a:spcAft>
              <a:buClr>
                <a:schemeClr val="dk1"/>
              </a:buClr>
              <a:buSzPts val="1050"/>
              <a:buChar char="●"/>
            </a:pPr>
            <a:r>
              <a:rPr b="1" lang="en" sz="1400"/>
              <a:t>Mercedes-Benz</a:t>
            </a:r>
            <a:r>
              <a:rPr lang="en" sz="1400"/>
              <a:t> is the leading brand in higher price segment cars.</a:t>
            </a:r>
            <a:endParaRPr sz="1400"/>
          </a:p>
          <a:p>
            <a:pPr indent="-295275" lvl="0" marL="457200" rtl="0" algn="l">
              <a:spcBef>
                <a:spcPts val="0"/>
              </a:spcBef>
              <a:spcAft>
                <a:spcPts val="0"/>
              </a:spcAft>
              <a:buClr>
                <a:schemeClr val="dk1"/>
              </a:buClr>
              <a:buSzPts val="1050"/>
              <a:buChar char="●"/>
            </a:pPr>
            <a:r>
              <a:rPr lang="en" sz="1400"/>
              <a:t>Approx </a:t>
            </a:r>
            <a:r>
              <a:rPr b="1" lang="en" sz="1400"/>
              <a:t>81%</a:t>
            </a:r>
            <a:r>
              <a:rPr lang="en" sz="1400"/>
              <a:t> of cars sold in the </a:t>
            </a:r>
            <a:r>
              <a:rPr b="1" lang="en" sz="1400"/>
              <a:t>price range of less than or equal to $20000</a:t>
            </a:r>
            <a:r>
              <a:rPr lang="en" sz="1400"/>
              <a:t> and majority of these are in </a:t>
            </a:r>
            <a:r>
              <a:rPr b="1" lang="en" sz="1400"/>
              <a:t>Sedan</a:t>
            </a:r>
            <a:r>
              <a:rPr lang="en" sz="1400"/>
              <a:t> body type with </a:t>
            </a:r>
            <a:r>
              <a:rPr b="1" lang="en" sz="1400"/>
              <a:t>Front drive type.</a:t>
            </a:r>
            <a:endParaRPr b="1" sz="1400"/>
          </a:p>
          <a:p>
            <a:pPr indent="-295275" lvl="0" marL="457200" rtl="0" algn="l">
              <a:spcBef>
                <a:spcPts val="0"/>
              </a:spcBef>
              <a:spcAft>
                <a:spcPts val="0"/>
              </a:spcAft>
              <a:buClr>
                <a:schemeClr val="dk1"/>
              </a:buClr>
              <a:buSzPts val="1050"/>
              <a:buChar char="●"/>
            </a:pPr>
            <a:r>
              <a:rPr lang="en" sz="1400"/>
              <a:t>The majority is </a:t>
            </a:r>
            <a:r>
              <a:rPr b="1" lang="en" sz="1400"/>
              <a:t>Crossover</a:t>
            </a:r>
            <a:r>
              <a:rPr lang="en" sz="1400"/>
              <a:t> body type in Cars sold at price between </a:t>
            </a:r>
            <a:r>
              <a:rPr b="1" lang="en" sz="1400"/>
              <a:t>20000 or above</a:t>
            </a:r>
            <a:r>
              <a:rPr lang="en" sz="1400"/>
              <a:t>.</a:t>
            </a:r>
            <a:endParaRPr sz="1400"/>
          </a:p>
          <a:p>
            <a:pPr indent="-295275" lvl="0" marL="457200" rtl="0" algn="l">
              <a:spcBef>
                <a:spcPts val="0"/>
              </a:spcBef>
              <a:spcAft>
                <a:spcPts val="0"/>
              </a:spcAft>
              <a:buClr>
                <a:schemeClr val="dk1"/>
              </a:buClr>
              <a:buSzPts val="1050"/>
              <a:buChar char="●"/>
            </a:pPr>
            <a:r>
              <a:rPr lang="en" sz="1400"/>
              <a:t>The majority is </a:t>
            </a:r>
            <a:r>
              <a:rPr b="1" lang="en" sz="1400"/>
              <a:t>Full drive type</a:t>
            </a:r>
            <a:r>
              <a:rPr lang="en" sz="1400"/>
              <a:t> in Cars sold at a price </a:t>
            </a:r>
            <a:r>
              <a:rPr b="1" lang="en" sz="1400"/>
              <a:t>20000 or above</a:t>
            </a:r>
            <a:r>
              <a:rPr lang="en" sz="1400"/>
              <a:t>.</a:t>
            </a:r>
            <a:endParaRPr sz="1400"/>
          </a:p>
          <a:p>
            <a:pPr indent="-295275" lvl="0" marL="457200" rtl="0" algn="l">
              <a:spcBef>
                <a:spcPts val="0"/>
              </a:spcBef>
              <a:spcAft>
                <a:spcPts val="0"/>
              </a:spcAft>
              <a:buClr>
                <a:schemeClr val="dk1"/>
              </a:buClr>
              <a:buSzPts val="1050"/>
              <a:buChar char="●"/>
            </a:pPr>
            <a:r>
              <a:rPr b="1" lang="en" sz="1400"/>
              <a:t>Diesel</a:t>
            </a:r>
            <a:r>
              <a:rPr lang="en" sz="1400"/>
              <a:t> </a:t>
            </a:r>
            <a:r>
              <a:rPr lang="en" sz="1400"/>
              <a:t>vehicles</a:t>
            </a:r>
            <a:r>
              <a:rPr lang="en" sz="1400"/>
              <a:t> are highly priced than </a:t>
            </a:r>
            <a:r>
              <a:rPr b="1" lang="en" sz="1400"/>
              <a:t>Petrol</a:t>
            </a:r>
            <a:r>
              <a:rPr lang="en" sz="1400"/>
              <a:t> and </a:t>
            </a:r>
            <a:r>
              <a:rPr b="1" lang="en" sz="1400"/>
              <a:t>Gas</a:t>
            </a:r>
            <a:r>
              <a:rPr lang="en" sz="1400"/>
              <a:t>.</a:t>
            </a:r>
            <a:endParaRPr sz="1400"/>
          </a:p>
          <a:p>
            <a:pPr indent="-295275" lvl="0" marL="457200" rtl="0" algn="l">
              <a:spcBef>
                <a:spcPts val="0"/>
              </a:spcBef>
              <a:spcAft>
                <a:spcPts val="0"/>
              </a:spcAft>
              <a:buClr>
                <a:schemeClr val="dk1"/>
              </a:buClr>
              <a:buSzPts val="1050"/>
              <a:buChar char="●"/>
            </a:pPr>
            <a:r>
              <a:rPr lang="en" sz="1400"/>
              <a:t>Price varying based on </a:t>
            </a:r>
            <a:r>
              <a:rPr b="1" lang="en" sz="1400"/>
              <a:t>Year</a:t>
            </a:r>
            <a:r>
              <a:rPr lang="en" sz="1400"/>
              <a:t> and </a:t>
            </a:r>
            <a:r>
              <a:rPr b="1" lang="en" sz="1400"/>
              <a:t>Mileage</a:t>
            </a:r>
            <a:endParaRPr b="1" sz="1400"/>
          </a:p>
          <a:p>
            <a:pPr indent="0" lvl="0" marL="0" rtl="0" algn="l">
              <a:spcBef>
                <a:spcPts val="700"/>
              </a:spcBef>
              <a:spcAft>
                <a:spcPts val="1600"/>
              </a:spcAft>
              <a:buNone/>
            </a:pPr>
            <a:r>
              <a:rPr lang="en"/>
              <a:t>												</a:t>
            </a:r>
            <a:r>
              <a:rPr b="1" lang="en"/>
              <a:t>Continued…..</a:t>
            </a:r>
            <a:endParaRPr b="1"/>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0" name="Shape 440"/>
        <p:cNvGrpSpPr/>
        <p:nvPr/>
      </p:nvGrpSpPr>
      <p:grpSpPr>
        <a:xfrm>
          <a:off x="0" y="0"/>
          <a:ext cx="0" cy="0"/>
          <a:chOff x="0" y="0"/>
          <a:chExt cx="0" cy="0"/>
        </a:xfrm>
      </p:grpSpPr>
      <p:sp>
        <p:nvSpPr>
          <p:cNvPr id="441" name="Google Shape;441;p65"/>
          <p:cNvSpPr txBox="1"/>
          <p:nvPr>
            <p:ph type="title"/>
          </p:nvPr>
        </p:nvSpPr>
        <p:spPr>
          <a:xfrm flipH="1" rot="10800000">
            <a:off x="311700" y="78125"/>
            <a:ext cx="8520600" cy="3669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1">
              <a:latin typeface="Syncopate"/>
              <a:ea typeface="Syncopate"/>
              <a:cs typeface="Syncopate"/>
              <a:sym typeface="Syncopate"/>
            </a:endParaRPr>
          </a:p>
        </p:txBody>
      </p:sp>
      <p:sp>
        <p:nvSpPr>
          <p:cNvPr id="442" name="Google Shape;442;p65"/>
          <p:cNvSpPr txBox="1"/>
          <p:nvPr>
            <p:ph idx="1" type="body"/>
          </p:nvPr>
        </p:nvSpPr>
        <p:spPr>
          <a:xfrm>
            <a:off x="311700" y="502150"/>
            <a:ext cx="8520600" cy="4505400"/>
          </a:xfrm>
          <a:prstGeom prst="rect">
            <a:avLst/>
          </a:prstGeom>
        </p:spPr>
        <p:txBody>
          <a:bodyPr anchorCtr="0" anchor="t" bIns="91425" lIns="91425" spcFirstLastPara="1" rIns="91425" wrap="square" tIns="91425">
            <a:noAutofit/>
          </a:bodyPr>
          <a:lstStyle/>
          <a:p>
            <a:pPr indent="-295275" lvl="0" marL="457200" marR="0" rtl="0" algn="l">
              <a:lnSpc>
                <a:spcPct val="115000"/>
              </a:lnSpc>
              <a:spcBef>
                <a:spcPts val="1100"/>
              </a:spcBef>
              <a:spcAft>
                <a:spcPts val="0"/>
              </a:spcAft>
              <a:buClr>
                <a:schemeClr val="dk1"/>
              </a:buClr>
              <a:buSzPts val="1050"/>
              <a:buChar char="●"/>
            </a:pPr>
            <a:r>
              <a:rPr lang="en" sz="1400"/>
              <a:t>As </a:t>
            </a:r>
            <a:r>
              <a:rPr b="1" lang="en" sz="1400"/>
              <a:t>Year</a:t>
            </a:r>
            <a:r>
              <a:rPr lang="en" sz="1400"/>
              <a:t> increases there is increase in </a:t>
            </a:r>
            <a:r>
              <a:rPr b="1" lang="en" sz="1400"/>
              <a:t>Petrol</a:t>
            </a:r>
            <a:r>
              <a:rPr lang="en" sz="1400"/>
              <a:t> engine type </a:t>
            </a:r>
            <a:r>
              <a:rPr lang="en" sz="1400"/>
              <a:t>vehicles</a:t>
            </a:r>
            <a:r>
              <a:rPr lang="en" sz="1400"/>
              <a:t> prices which also depending on </a:t>
            </a:r>
            <a:r>
              <a:rPr b="1" lang="en" sz="1400"/>
              <a:t>mileage</a:t>
            </a:r>
            <a:r>
              <a:rPr lang="en" sz="1400"/>
              <a:t> too.</a:t>
            </a:r>
            <a:endParaRPr sz="1400"/>
          </a:p>
          <a:p>
            <a:pPr indent="-295275" lvl="0" marL="457200" marR="0" rtl="0" algn="l">
              <a:lnSpc>
                <a:spcPct val="115000"/>
              </a:lnSpc>
              <a:spcBef>
                <a:spcPts val="0"/>
              </a:spcBef>
              <a:spcAft>
                <a:spcPts val="0"/>
              </a:spcAft>
              <a:buClr>
                <a:schemeClr val="dk1"/>
              </a:buClr>
              <a:buSzPts val="1050"/>
              <a:buChar char="●"/>
            </a:pPr>
            <a:r>
              <a:rPr lang="en" sz="1400"/>
              <a:t>Majority of the cars with </a:t>
            </a:r>
            <a:r>
              <a:rPr b="1" lang="en" sz="1400"/>
              <a:t>production year 2008 or later</a:t>
            </a:r>
            <a:r>
              <a:rPr lang="en" sz="1400"/>
              <a:t> sold in </a:t>
            </a:r>
            <a:r>
              <a:rPr b="1" lang="en" sz="1400"/>
              <a:t>price 50000 or lower</a:t>
            </a:r>
            <a:r>
              <a:rPr lang="en" sz="1400"/>
              <a:t>.</a:t>
            </a:r>
            <a:endParaRPr sz="1400"/>
          </a:p>
          <a:p>
            <a:pPr indent="-295275" lvl="0" marL="457200" marR="0" rtl="0" algn="l">
              <a:lnSpc>
                <a:spcPct val="115000"/>
              </a:lnSpc>
              <a:spcBef>
                <a:spcPts val="0"/>
              </a:spcBef>
              <a:spcAft>
                <a:spcPts val="0"/>
              </a:spcAft>
              <a:buClr>
                <a:schemeClr val="dk1"/>
              </a:buClr>
              <a:buSzPts val="1050"/>
              <a:buChar char="●"/>
            </a:pPr>
            <a:r>
              <a:rPr lang="en" sz="1400"/>
              <a:t>All the cars with </a:t>
            </a:r>
            <a:r>
              <a:rPr b="1" lang="en" sz="1400"/>
              <a:t>production year 2010 or later</a:t>
            </a:r>
            <a:r>
              <a:rPr lang="en" sz="1400"/>
              <a:t> sold in </a:t>
            </a:r>
            <a:r>
              <a:rPr b="1" lang="en" sz="1400"/>
              <a:t>price more than 50000</a:t>
            </a:r>
            <a:r>
              <a:rPr lang="en" sz="1400"/>
              <a:t>.</a:t>
            </a:r>
            <a:endParaRPr sz="1400"/>
          </a:p>
          <a:p>
            <a:pPr indent="-295275" lvl="0" marL="457200" marR="0" rtl="0" algn="l">
              <a:lnSpc>
                <a:spcPct val="115000"/>
              </a:lnSpc>
              <a:spcBef>
                <a:spcPts val="0"/>
              </a:spcBef>
              <a:spcAft>
                <a:spcPts val="0"/>
              </a:spcAft>
              <a:buClr>
                <a:schemeClr val="dk1"/>
              </a:buClr>
              <a:buSzPts val="1050"/>
              <a:buChar char="●"/>
            </a:pPr>
            <a:r>
              <a:rPr lang="en" sz="1400"/>
              <a:t>All the cars with </a:t>
            </a:r>
            <a:r>
              <a:rPr b="1" lang="en" sz="1400"/>
              <a:t>production year before 2010 </a:t>
            </a:r>
            <a:r>
              <a:rPr lang="en" sz="1400"/>
              <a:t>sold in </a:t>
            </a:r>
            <a:r>
              <a:rPr b="1" lang="en" sz="1400"/>
              <a:t>price 50000 or lower</a:t>
            </a:r>
            <a:r>
              <a:rPr lang="en" sz="1400"/>
              <a:t>.</a:t>
            </a:r>
            <a:endParaRPr sz="1400"/>
          </a:p>
          <a:p>
            <a:pPr indent="-295275" lvl="0" marL="457200" marR="0" rtl="0" algn="l">
              <a:lnSpc>
                <a:spcPct val="115000"/>
              </a:lnSpc>
              <a:spcBef>
                <a:spcPts val="0"/>
              </a:spcBef>
              <a:spcAft>
                <a:spcPts val="0"/>
              </a:spcAft>
              <a:buClr>
                <a:schemeClr val="dk1"/>
              </a:buClr>
              <a:buSzPts val="1050"/>
              <a:buChar char="●"/>
            </a:pPr>
            <a:r>
              <a:rPr lang="en" sz="1400"/>
              <a:t>The most cars sold in price range of l</a:t>
            </a:r>
            <a:r>
              <a:rPr b="1" lang="en" sz="1400"/>
              <a:t>ess than 20000</a:t>
            </a:r>
            <a:r>
              <a:rPr lang="en" sz="1400"/>
              <a:t> and majority of these are in </a:t>
            </a:r>
            <a:r>
              <a:rPr b="1" lang="en" sz="1400"/>
              <a:t>Petrol</a:t>
            </a:r>
            <a:r>
              <a:rPr lang="en" sz="1400"/>
              <a:t> engine type.</a:t>
            </a:r>
            <a:endParaRPr sz="1400"/>
          </a:p>
          <a:p>
            <a:pPr indent="-295275" lvl="0" marL="457200" marR="0" rtl="0" algn="l">
              <a:lnSpc>
                <a:spcPct val="115000"/>
              </a:lnSpc>
              <a:spcBef>
                <a:spcPts val="0"/>
              </a:spcBef>
              <a:spcAft>
                <a:spcPts val="0"/>
              </a:spcAft>
              <a:buClr>
                <a:schemeClr val="dk1"/>
              </a:buClr>
              <a:buSzPts val="1050"/>
              <a:buChar char="●"/>
            </a:pPr>
            <a:r>
              <a:rPr lang="en" sz="1400"/>
              <a:t>The majority is </a:t>
            </a:r>
            <a:r>
              <a:rPr b="1" lang="en" sz="1400"/>
              <a:t>Diesel</a:t>
            </a:r>
            <a:r>
              <a:rPr lang="en" sz="1400"/>
              <a:t> engine type in Cars sold at a price </a:t>
            </a:r>
            <a:r>
              <a:rPr b="1" lang="en" sz="1400"/>
              <a:t>20000 or above</a:t>
            </a:r>
            <a:r>
              <a:rPr lang="en" sz="1400"/>
              <a:t>.</a:t>
            </a:r>
            <a:endParaRPr sz="1400"/>
          </a:p>
          <a:p>
            <a:pPr indent="-295275" lvl="0" marL="457200" marR="0" rtl="0" algn="l">
              <a:lnSpc>
                <a:spcPct val="115000"/>
              </a:lnSpc>
              <a:spcBef>
                <a:spcPts val="0"/>
              </a:spcBef>
              <a:spcAft>
                <a:spcPts val="0"/>
              </a:spcAft>
              <a:buClr>
                <a:schemeClr val="dk1"/>
              </a:buClr>
              <a:buSzPts val="1050"/>
              <a:buChar char="●"/>
            </a:pPr>
            <a:r>
              <a:rPr lang="en" sz="1400"/>
              <a:t>Mileage and price are indirectly related. high priced cars give low mileage.</a:t>
            </a:r>
            <a:endParaRPr sz="1400"/>
          </a:p>
          <a:p>
            <a:pPr indent="-298450" lvl="1" marL="914400" marR="0" rtl="0" algn="l">
              <a:lnSpc>
                <a:spcPct val="115000"/>
              </a:lnSpc>
              <a:spcBef>
                <a:spcPts val="0"/>
              </a:spcBef>
              <a:spcAft>
                <a:spcPts val="0"/>
              </a:spcAft>
              <a:buClr>
                <a:schemeClr val="dk1"/>
              </a:buClr>
              <a:buSzPts val="1100"/>
              <a:buAutoNum type="alphaLcPeriod"/>
            </a:pPr>
            <a:r>
              <a:rPr b="1" lang="en"/>
              <a:t>High mileage</a:t>
            </a:r>
            <a:r>
              <a:rPr lang="en"/>
              <a:t> cars are </a:t>
            </a:r>
            <a:r>
              <a:rPr b="1" lang="en"/>
              <a:t>low priced</a:t>
            </a:r>
            <a:r>
              <a:rPr lang="en"/>
              <a:t> and vise-versa.</a:t>
            </a:r>
            <a:endParaRPr/>
          </a:p>
          <a:p>
            <a:pPr indent="-298450" lvl="1" marL="914400" marR="0" rtl="0" algn="l">
              <a:lnSpc>
                <a:spcPct val="115000"/>
              </a:lnSpc>
              <a:spcBef>
                <a:spcPts val="0"/>
              </a:spcBef>
              <a:spcAft>
                <a:spcPts val="0"/>
              </a:spcAft>
              <a:buClr>
                <a:schemeClr val="dk1"/>
              </a:buClr>
              <a:buSzPts val="1100"/>
              <a:buAutoNum type="alphaLcPeriod"/>
            </a:pPr>
            <a:r>
              <a:rPr b="1" lang="en"/>
              <a:t>Full drive </a:t>
            </a:r>
            <a:r>
              <a:rPr lang="en"/>
              <a:t>cars of all engine type cars are high priced compared to other fuel types followed by the </a:t>
            </a:r>
            <a:r>
              <a:rPr b="1" lang="en"/>
              <a:t>Rear drive</a:t>
            </a:r>
            <a:r>
              <a:rPr lang="en"/>
              <a:t> cars in all fuel types.</a:t>
            </a:r>
            <a:endParaRPr sz="1050">
              <a:solidFill>
                <a:schemeClr val="dk1"/>
              </a:solidFill>
              <a:highlight>
                <a:srgbClr val="FFFFFF"/>
              </a:highlight>
            </a:endParaRPr>
          </a:p>
          <a:p>
            <a:pPr indent="-295275" lvl="0" marL="457200" marR="0" rtl="0" algn="l">
              <a:lnSpc>
                <a:spcPct val="115000"/>
              </a:lnSpc>
              <a:spcBef>
                <a:spcPts val="0"/>
              </a:spcBef>
              <a:spcAft>
                <a:spcPts val="0"/>
              </a:spcAft>
              <a:buClr>
                <a:schemeClr val="dk1"/>
              </a:buClr>
              <a:buSzPts val="1050"/>
              <a:buChar char="●"/>
            </a:pPr>
            <a:r>
              <a:rPr lang="en" sz="1400"/>
              <a:t>In Petrol and Diesel Front drive cars are almost equally priced.</a:t>
            </a:r>
            <a:endParaRPr sz="1400"/>
          </a:p>
          <a:p>
            <a:pPr indent="-295275" lvl="0" marL="457200" marR="0" rtl="0" algn="l">
              <a:lnSpc>
                <a:spcPct val="115000"/>
              </a:lnSpc>
              <a:spcBef>
                <a:spcPts val="0"/>
              </a:spcBef>
              <a:spcAft>
                <a:spcPts val="0"/>
              </a:spcAft>
              <a:buClr>
                <a:schemeClr val="dk1"/>
              </a:buClr>
              <a:buSzPts val="1050"/>
              <a:buChar char="●"/>
            </a:pPr>
            <a:r>
              <a:rPr b="1" lang="en" sz="1400"/>
              <a:t>Diesel and Gas</a:t>
            </a:r>
            <a:r>
              <a:rPr lang="en" sz="1400"/>
              <a:t> cars provide highest mileage followed by petrol cars, </a:t>
            </a:r>
            <a:r>
              <a:rPr b="1" lang="en" sz="1400"/>
              <a:t>Diesel</a:t>
            </a:r>
            <a:r>
              <a:rPr lang="en" sz="1400"/>
              <a:t> cars are highly priced with low mileage.</a:t>
            </a:r>
            <a:r>
              <a:rPr lang="en" sz="1050">
                <a:solidFill>
                  <a:schemeClr val="dk1"/>
                </a:solidFill>
                <a:highlight>
                  <a:srgbClr val="FFFFFF"/>
                </a:highlight>
              </a:rPr>
              <a:t>											</a:t>
            </a:r>
            <a:endParaRPr sz="1050">
              <a:solidFill>
                <a:schemeClr val="dk1"/>
              </a:solidFill>
              <a:highlight>
                <a:srgbClr val="FFFFFF"/>
              </a:highlight>
            </a:endParaRPr>
          </a:p>
          <a:p>
            <a:pPr indent="457200" lvl="0" marL="5029200" marR="0" rtl="0" algn="l">
              <a:lnSpc>
                <a:spcPct val="115000"/>
              </a:lnSpc>
              <a:spcBef>
                <a:spcPts val="1100"/>
              </a:spcBef>
              <a:spcAft>
                <a:spcPts val="0"/>
              </a:spcAft>
              <a:buNone/>
            </a:pPr>
            <a:r>
              <a:rPr b="1" lang="en"/>
              <a:t>Continued…..</a:t>
            </a:r>
            <a:endParaRPr b="1"/>
          </a:p>
          <a:p>
            <a:pPr indent="0" lvl="0" marL="0" marR="0" rtl="0" algn="l">
              <a:lnSpc>
                <a:spcPct val="115000"/>
              </a:lnSpc>
              <a:spcBef>
                <a:spcPts val="1100"/>
              </a:spcBef>
              <a:spcAft>
                <a:spcPts val="0"/>
              </a:spcAft>
              <a:buNone/>
            </a:pPr>
            <a:r>
              <a:t/>
            </a:r>
            <a:endParaRPr sz="1050">
              <a:solidFill>
                <a:schemeClr val="dk1"/>
              </a:solidFill>
              <a:highlight>
                <a:srgbClr val="FFFFFF"/>
              </a:highlight>
            </a:endParaRPr>
          </a:p>
          <a:p>
            <a:pPr indent="0" lvl="0" marL="0" rtl="0" algn="l">
              <a:spcBef>
                <a:spcPts val="700"/>
              </a:spcBef>
              <a:spcAft>
                <a:spcPts val="1600"/>
              </a:spcAft>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6" name="Shape 446"/>
        <p:cNvGrpSpPr/>
        <p:nvPr/>
      </p:nvGrpSpPr>
      <p:grpSpPr>
        <a:xfrm>
          <a:off x="0" y="0"/>
          <a:ext cx="0" cy="0"/>
          <a:chOff x="0" y="0"/>
          <a:chExt cx="0" cy="0"/>
        </a:xfrm>
      </p:grpSpPr>
      <p:sp>
        <p:nvSpPr>
          <p:cNvPr id="447" name="Google Shape;447;p66"/>
          <p:cNvSpPr txBox="1"/>
          <p:nvPr>
            <p:ph type="title"/>
          </p:nvPr>
        </p:nvSpPr>
        <p:spPr>
          <a:xfrm flipH="1" rot="10800000">
            <a:off x="311700" y="221525"/>
            <a:ext cx="8520600" cy="223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1">
              <a:latin typeface="Syncopate"/>
              <a:ea typeface="Syncopate"/>
              <a:cs typeface="Syncopate"/>
              <a:sym typeface="Syncopate"/>
            </a:endParaRPr>
          </a:p>
        </p:txBody>
      </p:sp>
      <p:sp>
        <p:nvSpPr>
          <p:cNvPr id="448" name="Google Shape;448;p66"/>
          <p:cNvSpPr txBox="1"/>
          <p:nvPr>
            <p:ph idx="1" type="body"/>
          </p:nvPr>
        </p:nvSpPr>
        <p:spPr>
          <a:xfrm>
            <a:off x="311700" y="507850"/>
            <a:ext cx="8520600" cy="4061100"/>
          </a:xfrm>
          <a:prstGeom prst="rect">
            <a:avLst/>
          </a:prstGeom>
        </p:spPr>
        <p:txBody>
          <a:bodyPr anchorCtr="0" anchor="t" bIns="91425" lIns="91425" spcFirstLastPara="1" rIns="91425" wrap="square" tIns="91425">
            <a:noAutofit/>
          </a:bodyPr>
          <a:lstStyle/>
          <a:p>
            <a:pPr indent="-295275" lvl="0" marL="457200" marR="0" rtl="0" algn="l">
              <a:lnSpc>
                <a:spcPct val="115000"/>
              </a:lnSpc>
              <a:spcBef>
                <a:spcPts val="1100"/>
              </a:spcBef>
              <a:spcAft>
                <a:spcPts val="0"/>
              </a:spcAft>
              <a:buClr>
                <a:schemeClr val="dk1"/>
              </a:buClr>
              <a:buSzPts val="1050"/>
              <a:buChar char="●"/>
            </a:pPr>
            <a:r>
              <a:rPr lang="en" sz="1400"/>
              <a:t>Approx 38% of total cars sold in </a:t>
            </a:r>
            <a:r>
              <a:rPr b="1" lang="en" sz="1400"/>
              <a:t>Sedan</a:t>
            </a:r>
            <a:r>
              <a:rPr lang="en" sz="1400"/>
              <a:t> body type, 21% in </a:t>
            </a:r>
            <a:r>
              <a:rPr b="1" lang="en" sz="1400"/>
              <a:t>Crossover</a:t>
            </a:r>
            <a:r>
              <a:rPr lang="en" sz="1400"/>
              <a:t> body type and 13% in </a:t>
            </a:r>
            <a:r>
              <a:rPr b="1" lang="en" sz="1400"/>
              <a:t>Hatch</a:t>
            </a:r>
            <a:r>
              <a:rPr lang="en" sz="1400"/>
              <a:t> body type.</a:t>
            </a:r>
            <a:endParaRPr sz="1400"/>
          </a:p>
          <a:p>
            <a:pPr indent="-295275" lvl="0" marL="457200" marR="0" rtl="0" algn="l">
              <a:lnSpc>
                <a:spcPct val="115000"/>
              </a:lnSpc>
              <a:spcBef>
                <a:spcPts val="0"/>
              </a:spcBef>
              <a:spcAft>
                <a:spcPts val="0"/>
              </a:spcAft>
              <a:buClr>
                <a:schemeClr val="dk1"/>
              </a:buClr>
              <a:buSzPts val="1050"/>
              <a:buChar char="●"/>
            </a:pPr>
            <a:r>
              <a:rPr b="1" lang="en" sz="1400"/>
              <a:t>Front</a:t>
            </a:r>
            <a:r>
              <a:rPr lang="en" sz="1400"/>
              <a:t> drive cars are the top most cars in all body type except in </a:t>
            </a:r>
            <a:r>
              <a:rPr b="1" lang="en" sz="1400"/>
              <a:t>Crossover</a:t>
            </a:r>
            <a:r>
              <a:rPr lang="en" sz="1400"/>
              <a:t> body type.</a:t>
            </a:r>
            <a:endParaRPr sz="1400"/>
          </a:p>
          <a:p>
            <a:pPr indent="-295275" lvl="0" marL="457200" marR="0" rtl="0" algn="l">
              <a:lnSpc>
                <a:spcPct val="115000"/>
              </a:lnSpc>
              <a:spcBef>
                <a:spcPts val="0"/>
              </a:spcBef>
              <a:spcAft>
                <a:spcPts val="0"/>
              </a:spcAft>
              <a:buClr>
                <a:schemeClr val="dk1"/>
              </a:buClr>
              <a:buSzPts val="1050"/>
              <a:buChar char="●"/>
            </a:pPr>
            <a:r>
              <a:rPr lang="en" sz="1400"/>
              <a:t>In </a:t>
            </a:r>
            <a:r>
              <a:rPr b="1" lang="en" sz="1400"/>
              <a:t>Crossover</a:t>
            </a:r>
            <a:r>
              <a:rPr lang="en" sz="1400"/>
              <a:t> body type </a:t>
            </a:r>
            <a:r>
              <a:rPr b="1" lang="en" sz="1400"/>
              <a:t>Full</a:t>
            </a:r>
            <a:r>
              <a:rPr lang="en" sz="1400"/>
              <a:t> drive cars are leading.</a:t>
            </a:r>
            <a:endParaRPr sz="1400"/>
          </a:p>
          <a:p>
            <a:pPr indent="-295275" lvl="0" marL="457200" marR="0" rtl="0" algn="l">
              <a:lnSpc>
                <a:spcPct val="115000"/>
              </a:lnSpc>
              <a:spcBef>
                <a:spcPts val="0"/>
              </a:spcBef>
              <a:spcAft>
                <a:spcPts val="0"/>
              </a:spcAft>
              <a:buClr>
                <a:schemeClr val="dk1"/>
              </a:buClr>
              <a:buSzPts val="1050"/>
              <a:buChar char="●"/>
            </a:pPr>
            <a:r>
              <a:rPr lang="en" sz="1400"/>
              <a:t>The </a:t>
            </a:r>
            <a:r>
              <a:rPr b="1" lang="en" sz="1400"/>
              <a:t>car brands having "sedan" type of body having maximum registration/sale</a:t>
            </a:r>
            <a:r>
              <a:rPr lang="en" sz="1400"/>
              <a:t> over the years. This shows People prefers </a:t>
            </a:r>
            <a:r>
              <a:rPr b="1" lang="en" sz="1400"/>
              <a:t>sedan</a:t>
            </a:r>
            <a:r>
              <a:rPr lang="en" sz="1400"/>
              <a:t> type of body mostly and hence this information can be use for achieving max sale and to figure out production of units.</a:t>
            </a:r>
            <a:endParaRPr sz="1400"/>
          </a:p>
          <a:p>
            <a:pPr indent="-295275" lvl="0" marL="457200" marR="0" rtl="0" algn="l">
              <a:lnSpc>
                <a:spcPct val="115000"/>
              </a:lnSpc>
              <a:spcBef>
                <a:spcPts val="0"/>
              </a:spcBef>
              <a:spcAft>
                <a:spcPts val="0"/>
              </a:spcAft>
              <a:buClr>
                <a:schemeClr val="dk1"/>
              </a:buClr>
              <a:buSzPts val="1050"/>
              <a:buChar char="●"/>
            </a:pPr>
            <a:r>
              <a:rPr b="1" lang="en" sz="1400"/>
              <a:t>Low</a:t>
            </a:r>
            <a:r>
              <a:rPr lang="en" sz="1400"/>
              <a:t> mileage vehicles are prefered.</a:t>
            </a:r>
            <a:endParaRPr sz="1400"/>
          </a:p>
          <a:p>
            <a:pPr indent="-295275" lvl="0" marL="457200" marR="0" rtl="0" algn="l">
              <a:lnSpc>
                <a:spcPct val="115000"/>
              </a:lnSpc>
              <a:spcBef>
                <a:spcPts val="0"/>
              </a:spcBef>
              <a:spcAft>
                <a:spcPts val="0"/>
              </a:spcAft>
              <a:buClr>
                <a:schemeClr val="dk1"/>
              </a:buClr>
              <a:buSzPts val="1050"/>
              <a:buChar char="●"/>
            </a:pPr>
            <a:r>
              <a:rPr lang="en" sz="1400"/>
              <a:t>Majority of the cars sold with </a:t>
            </a:r>
            <a:r>
              <a:rPr b="1" lang="en" sz="1400"/>
              <a:t>production year 2008 or later were registered</a:t>
            </a:r>
            <a:r>
              <a:rPr lang="en" sz="1400"/>
              <a:t>.</a:t>
            </a:r>
            <a:endParaRPr sz="1400"/>
          </a:p>
          <a:p>
            <a:pPr indent="-295275" lvl="0" marL="457200" marR="0" rtl="0" algn="l">
              <a:lnSpc>
                <a:spcPct val="115000"/>
              </a:lnSpc>
              <a:spcBef>
                <a:spcPts val="0"/>
              </a:spcBef>
              <a:spcAft>
                <a:spcPts val="0"/>
              </a:spcAft>
              <a:buClr>
                <a:schemeClr val="dk1"/>
              </a:buClr>
              <a:buSzPts val="1050"/>
              <a:buChar char="●"/>
            </a:pPr>
            <a:r>
              <a:rPr b="1" lang="en" sz="1400"/>
              <a:t>Front drive</a:t>
            </a:r>
            <a:r>
              <a:rPr lang="en" sz="1400"/>
              <a:t> cars are most prefered because of the high mileage they provide followed by </a:t>
            </a:r>
            <a:r>
              <a:rPr b="1" lang="en" sz="1400"/>
              <a:t>Full drive</a:t>
            </a:r>
            <a:r>
              <a:rPr lang="en" sz="1400"/>
              <a:t> car with very low mileage(&lt;200).</a:t>
            </a:r>
            <a:endParaRPr sz="1400"/>
          </a:p>
          <a:p>
            <a:pPr indent="-295275" lvl="0" marL="457200" marR="0" rtl="0" algn="l">
              <a:lnSpc>
                <a:spcPct val="115000"/>
              </a:lnSpc>
              <a:spcBef>
                <a:spcPts val="0"/>
              </a:spcBef>
              <a:spcAft>
                <a:spcPts val="0"/>
              </a:spcAft>
              <a:buClr>
                <a:schemeClr val="dk1"/>
              </a:buClr>
              <a:buSzPts val="1050"/>
              <a:buChar char="●"/>
            </a:pPr>
            <a:r>
              <a:rPr lang="en" sz="1400"/>
              <a:t>Most of the cars sold with </a:t>
            </a:r>
            <a:r>
              <a:rPr b="1" lang="en" sz="1400"/>
              <a:t>engine volume (engV)</a:t>
            </a:r>
            <a:r>
              <a:rPr lang="en" sz="1400"/>
              <a:t> as 1.5 CC and </a:t>
            </a:r>
            <a:r>
              <a:rPr b="1" lang="en" sz="1400"/>
              <a:t>mileage</a:t>
            </a:r>
            <a:r>
              <a:rPr lang="en" sz="1400"/>
              <a:t> as approx 200.</a:t>
            </a:r>
            <a:endParaRPr sz="1400"/>
          </a:p>
          <a:p>
            <a:pPr indent="0" lvl="0" marL="0" rtl="0" algn="l">
              <a:spcBef>
                <a:spcPts val="700"/>
              </a:spcBef>
              <a:spcAft>
                <a:spcPts val="0"/>
              </a:spcAft>
              <a:buNone/>
            </a:pPr>
            <a:r>
              <a:t/>
            </a:r>
            <a:endParaRPr sz="1400"/>
          </a:p>
          <a:p>
            <a:pPr indent="0" lvl="0" marL="0" rtl="0" algn="l">
              <a:spcBef>
                <a:spcPts val="1600"/>
              </a:spcBef>
              <a:spcAft>
                <a:spcPts val="0"/>
              </a:spcAft>
              <a:buNone/>
            </a:pPr>
            <a:r>
              <a:rPr lang="en" sz="1400"/>
              <a:t>												</a:t>
            </a:r>
            <a:r>
              <a:rPr b="1" lang="en"/>
              <a:t>Continued…..</a:t>
            </a:r>
            <a:endParaRPr b="1"/>
          </a:p>
          <a:p>
            <a:pPr indent="0" lvl="0" marL="0" rtl="0" algn="l">
              <a:spcBef>
                <a:spcPts val="1600"/>
              </a:spcBef>
              <a:spcAft>
                <a:spcPts val="1600"/>
              </a:spcAft>
              <a:buNone/>
            </a:pPr>
            <a:r>
              <a:t/>
            </a:r>
            <a:endParaRPr sz="1400"/>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2" name="Shape 452"/>
        <p:cNvGrpSpPr/>
        <p:nvPr/>
      </p:nvGrpSpPr>
      <p:grpSpPr>
        <a:xfrm>
          <a:off x="0" y="0"/>
          <a:ext cx="0" cy="0"/>
          <a:chOff x="0" y="0"/>
          <a:chExt cx="0" cy="0"/>
        </a:xfrm>
      </p:grpSpPr>
      <p:sp>
        <p:nvSpPr>
          <p:cNvPr id="453" name="Google Shape;453;p67"/>
          <p:cNvSpPr txBox="1"/>
          <p:nvPr>
            <p:ph type="title"/>
          </p:nvPr>
        </p:nvSpPr>
        <p:spPr>
          <a:xfrm flipH="1" rot="10800000">
            <a:off x="311700" y="221525"/>
            <a:ext cx="8520600" cy="223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1">
              <a:latin typeface="Syncopate"/>
              <a:ea typeface="Syncopate"/>
              <a:cs typeface="Syncopate"/>
              <a:sym typeface="Syncopate"/>
            </a:endParaRPr>
          </a:p>
        </p:txBody>
      </p:sp>
      <p:sp>
        <p:nvSpPr>
          <p:cNvPr id="454" name="Google Shape;454;p67"/>
          <p:cNvSpPr txBox="1"/>
          <p:nvPr>
            <p:ph idx="1" type="body"/>
          </p:nvPr>
        </p:nvSpPr>
        <p:spPr>
          <a:xfrm>
            <a:off x="311700" y="507850"/>
            <a:ext cx="8520600" cy="4061100"/>
          </a:xfrm>
          <a:prstGeom prst="rect">
            <a:avLst/>
          </a:prstGeom>
        </p:spPr>
        <p:txBody>
          <a:bodyPr anchorCtr="0" anchor="t" bIns="91425" lIns="91425" spcFirstLastPara="1" rIns="91425" wrap="square" tIns="91425">
            <a:noAutofit/>
          </a:bodyPr>
          <a:lstStyle/>
          <a:p>
            <a:pPr indent="-295275" lvl="0" marL="457200" rtl="0" algn="l">
              <a:spcBef>
                <a:spcPts val="1100"/>
              </a:spcBef>
              <a:spcAft>
                <a:spcPts val="0"/>
              </a:spcAft>
              <a:buClr>
                <a:schemeClr val="dk1"/>
              </a:buClr>
              <a:buSzPts val="1050"/>
              <a:buChar char="●"/>
            </a:pPr>
            <a:r>
              <a:rPr lang="en" sz="1400"/>
              <a:t>Out of total cars sold, approx </a:t>
            </a:r>
            <a:r>
              <a:rPr b="1" lang="en" sz="1400"/>
              <a:t>91%</a:t>
            </a:r>
            <a:r>
              <a:rPr lang="en" sz="1400"/>
              <a:t> cars fall in range of engine volume more than </a:t>
            </a:r>
            <a:r>
              <a:rPr b="1" lang="en" sz="1400"/>
              <a:t>1.5 CC to 3.5 CC</a:t>
            </a:r>
            <a:r>
              <a:rPr lang="en" sz="1400"/>
              <a:t>.</a:t>
            </a:r>
            <a:endParaRPr sz="1400"/>
          </a:p>
          <a:p>
            <a:pPr indent="-295275" lvl="0" marL="457200" rtl="0" algn="l">
              <a:spcBef>
                <a:spcPts val="0"/>
              </a:spcBef>
              <a:spcAft>
                <a:spcPts val="0"/>
              </a:spcAft>
              <a:buClr>
                <a:schemeClr val="dk1"/>
              </a:buClr>
              <a:buSzPts val="1050"/>
              <a:buChar char="●"/>
            </a:pPr>
            <a:r>
              <a:rPr lang="en" sz="1400"/>
              <a:t>Most of the cars sold have </a:t>
            </a:r>
            <a:r>
              <a:rPr b="1" lang="en" sz="1400"/>
              <a:t>2.0 CC</a:t>
            </a:r>
            <a:r>
              <a:rPr lang="en" sz="1400"/>
              <a:t> engine volume followed by </a:t>
            </a:r>
            <a:r>
              <a:rPr b="1" lang="en" sz="1400"/>
              <a:t>1.5 CC</a:t>
            </a:r>
            <a:r>
              <a:rPr lang="en" sz="1400"/>
              <a:t>, there are very </a:t>
            </a:r>
            <a:r>
              <a:rPr b="1" lang="en" sz="1400"/>
              <a:t>few cars sold</a:t>
            </a:r>
            <a:r>
              <a:rPr lang="en" sz="1400"/>
              <a:t> with engine volume </a:t>
            </a:r>
            <a:r>
              <a:rPr b="1" lang="en" sz="1400"/>
              <a:t>less than equal to 1.0 CC and greater than equal to 4.0 CC</a:t>
            </a:r>
            <a:r>
              <a:rPr lang="en" sz="1400"/>
              <a:t>.</a:t>
            </a:r>
            <a:endParaRPr sz="1400"/>
          </a:p>
          <a:p>
            <a:pPr indent="-295275" lvl="0" marL="457200" rtl="0" algn="l">
              <a:spcBef>
                <a:spcPts val="0"/>
              </a:spcBef>
              <a:spcAft>
                <a:spcPts val="0"/>
              </a:spcAft>
              <a:buClr>
                <a:schemeClr val="dk1"/>
              </a:buClr>
              <a:buSzPts val="1050"/>
              <a:buChar char="●"/>
            </a:pPr>
            <a:r>
              <a:rPr b="1" lang="en" sz="1400"/>
              <a:t>Petrol &amp; Diesel cars</a:t>
            </a:r>
            <a:r>
              <a:rPr lang="en" sz="1400"/>
              <a:t> are the most widely sold Engine Type. Gas and Other fuels are not so commonly used.</a:t>
            </a:r>
            <a:endParaRPr sz="1400"/>
          </a:p>
          <a:p>
            <a:pPr indent="-295275" lvl="0" marL="457200" rtl="0" algn="l">
              <a:spcBef>
                <a:spcPts val="0"/>
              </a:spcBef>
              <a:spcAft>
                <a:spcPts val="0"/>
              </a:spcAft>
              <a:buClr>
                <a:schemeClr val="dk1"/>
              </a:buClr>
              <a:buSzPts val="1050"/>
              <a:buChar char="●"/>
            </a:pPr>
            <a:r>
              <a:rPr b="1" lang="en" sz="1400"/>
              <a:t>Registered</a:t>
            </a:r>
            <a:r>
              <a:rPr lang="en" sz="1400"/>
              <a:t> vehicles are prefered.</a:t>
            </a:r>
            <a:endParaRPr sz="1400"/>
          </a:p>
          <a:p>
            <a:pPr indent="-295275" lvl="0" marL="457200" rtl="0" algn="l">
              <a:spcBef>
                <a:spcPts val="0"/>
              </a:spcBef>
              <a:spcAft>
                <a:spcPts val="0"/>
              </a:spcAft>
              <a:buClr>
                <a:schemeClr val="dk1"/>
              </a:buClr>
              <a:buSzPts val="1050"/>
              <a:buChar char="●"/>
            </a:pPr>
            <a:r>
              <a:rPr b="1" lang="en" sz="1400"/>
              <a:t>Production year 2008 and 2012</a:t>
            </a:r>
            <a:r>
              <a:rPr lang="en" sz="1400"/>
              <a:t> cars are sold the most. Year </a:t>
            </a:r>
            <a:r>
              <a:rPr b="1" lang="en" sz="1400"/>
              <a:t>2008</a:t>
            </a:r>
            <a:r>
              <a:rPr lang="en" sz="1400"/>
              <a:t> has the highest number of car sales record.</a:t>
            </a:r>
            <a:endParaRPr sz="1400"/>
          </a:p>
          <a:p>
            <a:pPr indent="0" lvl="0" marL="0" rtl="0" algn="l">
              <a:spcBef>
                <a:spcPts val="700"/>
              </a:spcBef>
              <a:spcAft>
                <a:spcPts val="1600"/>
              </a:spcAft>
              <a:buNone/>
            </a:pPr>
            <a:r>
              <a:t/>
            </a:r>
            <a:endParaRPr sz="1400"/>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8" name="Shape 458"/>
        <p:cNvGrpSpPr/>
        <p:nvPr/>
      </p:nvGrpSpPr>
      <p:grpSpPr>
        <a:xfrm>
          <a:off x="0" y="0"/>
          <a:ext cx="0" cy="0"/>
          <a:chOff x="0" y="0"/>
          <a:chExt cx="0" cy="0"/>
        </a:xfrm>
      </p:grpSpPr>
      <p:sp>
        <p:nvSpPr>
          <p:cNvPr id="459" name="Google Shape;459;p6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a:latin typeface="Syncopate"/>
                <a:ea typeface="Syncopate"/>
                <a:cs typeface="Syncopate"/>
                <a:sym typeface="Syncopate"/>
              </a:rPr>
              <a:t>Actionable Insights</a:t>
            </a:r>
            <a:endParaRPr b="1">
              <a:latin typeface="Syncopate"/>
              <a:ea typeface="Syncopate"/>
              <a:cs typeface="Syncopate"/>
              <a:sym typeface="Syncopate"/>
            </a:endParaRPr>
          </a:p>
          <a:p>
            <a:pPr indent="0" lvl="0" marL="0" marR="0" rtl="0" algn="l">
              <a:lnSpc>
                <a:spcPct val="100000"/>
              </a:lnSpc>
              <a:spcBef>
                <a:spcPts val="0"/>
              </a:spcBef>
              <a:spcAft>
                <a:spcPts val="0"/>
              </a:spcAft>
              <a:buNone/>
            </a:pPr>
            <a:r>
              <a:t/>
            </a:r>
            <a:endParaRPr b="1">
              <a:latin typeface="Syncopate"/>
              <a:ea typeface="Syncopate"/>
              <a:cs typeface="Syncopate"/>
              <a:sym typeface="Syncopate"/>
            </a:endParaRPr>
          </a:p>
        </p:txBody>
      </p:sp>
      <p:sp>
        <p:nvSpPr>
          <p:cNvPr id="460" name="Google Shape;460;p6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1" marL="914400" marR="0" rtl="0" algn="l">
              <a:lnSpc>
                <a:spcPct val="115000"/>
              </a:lnSpc>
              <a:spcBef>
                <a:spcPts val="0"/>
              </a:spcBef>
              <a:spcAft>
                <a:spcPts val="0"/>
              </a:spcAft>
              <a:buSzPts val="1400"/>
              <a:buAutoNum type="alphaLcPeriod"/>
            </a:pPr>
            <a:r>
              <a:rPr lang="en" sz="1400"/>
              <a:t>Low </a:t>
            </a:r>
            <a:r>
              <a:rPr lang="en"/>
              <a:t>mileage</a:t>
            </a:r>
            <a:r>
              <a:rPr lang="en" sz="1400"/>
              <a:t> cars with high priced can be </a:t>
            </a:r>
            <a:r>
              <a:rPr lang="en"/>
              <a:t>recommended</a:t>
            </a:r>
            <a:r>
              <a:rPr lang="en" sz="1400"/>
              <a:t> for highly profiled customer.</a:t>
            </a:r>
            <a:endParaRPr sz="1400"/>
          </a:p>
          <a:p>
            <a:pPr indent="-317500" lvl="1" marL="914400" marR="0" rtl="0" algn="l">
              <a:lnSpc>
                <a:spcPct val="115000"/>
              </a:lnSpc>
              <a:spcBef>
                <a:spcPts val="0"/>
              </a:spcBef>
              <a:spcAft>
                <a:spcPts val="0"/>
              </a:spcAft>
              <a:buSzPts val="1400"/>
              <a:buAutoNum type="alphaLcPeriod"/>
            </a:pPr>
            <a:r>
              <a:rPr b="1" lang="en" sz="1400"/>
              <a:t>Crossover</a:t>
            </a:r>
            <a:r>
              <a:rPr lang="en" sz="1400"/>
              <a:t> body type is prefered in </a:t>
            </a:r>
            <a:r>
              <a:rPr b="1" lang="en" sz="1400"/>
              <a:t>Full drive type</a:t>
            </a:r>
            <a:r>
              <a:rPr lang="en" sz="1400"/>
              <a:t> thus the same experiment can be applied with </a:t>
            </a:r>
            <a:r>
              <a:rPr b="1" lang="en" sz="1400"/>
              <a:t>Sadan</a:t>
            </a:r>
            <a:r>
              <a:rPr lang="en" sz="1400"/>
              <a:t>.</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a:latin typeface="Syncopate"/>
                <a:ea typeface="Syncopate"/>
                <a:cs typeface="Syncopate"/>
                <a:sym typeface="Syncopate"/>
              </a:rPr>
              <a:t>Initial observations</a:t>
            </a:r>
            <a:endParaRPr b="1">
              <a:latin typeface="Syncopate"/>
              <a:ea typeface="Syncopate"/>
              <a:cs typeface="Syncopate"/>
              <a:sym typeface="Syncopate"/>
            </a:endParaRPr>
          </a:p>
          <a:p>
            <a:pPr indent="0" lvl="0" marL="0" marR="0" rtl="0" algn="l">
              <a:lnSpc>
                <a:spcPct val="100000"/>
              </a:lnSpc>
              <a:spcBef>
                <a:spcPts val="0"/>
              </a:spcBef>
              <a:spcAft>
                <a:spcPts val="0"/>
              </a:spcAft>
              <a:buNone/>
            </a:pPr>
            <a:r>
              <a:t/>
            </a:r>
            <a:endParaRPr b="1">
              <a:latin typeface="Syncopate"/>
              <a:ea typeface="Syncopate"/>
              <a:cs typeface="Syncopate"/>
              <a:sym typeface="Syncopate"/>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SzPts val="1400"/>
              <a:buAutoNum type="arabicPeriod"/>
            </a:pPr>
            <a:r>
              <a:rPr lang="en" sz="1400"/>
              <a:t>This dataset has </a:t>
            </a:r>
            <a:r>
              <a:rPr b="1" lang="en" sz="1400"/>
              <a:t>9576</a:t>
            </a:r>
            <a:r>
              <a:rPr lang="en" sz="1400"/>
              <a:t> rows and </a:t>
            </a:r>
            <a:r>
              <a:rPr b="1" lang="en" sz="1400"/>
              <a:t>10</a:t>
            </a:r>
            <a:r>
              <a:rPr lang="en" sz="1400"/>
              <a:t> columns.</a:t>
            </a:r>
            <a:endParaRPr sz="1400"/>
          </a:p>
          <a:p>
            <a:pPr indent="-317500" lvl="0" marL="457200" marR="0" rtl="0" algn="l">
              <a:lnSpc>
                <a:spcPct val="115000"/>
              </a:lnSpc>
              <a:spcBef>
                <a:spcPts val="0"/>
              </a:spcBef>
              <a:spcAft>
                <a:spcPts val="0"/>
              </a:spcAft>
              <a:buSzPts val="1400"/>
              <a:buAutoNum type="arabicPeriod"/>
            </a:pPr>
            <a:r>
              <a:rPr lang="en" sz="1400"/>
              <a:t>Summary of data types in this dataset:</a:t>
            </a:r>
            <a:endParaRPr sz="1400"/>
          </a:p>
          <a:p>
            <a:pPr indent="-317500" lvl="1" marL="914400" marR="0" rtl="0" algn="l">
              <a:lnSpc>
                <a:spcPct val="115000"/>
              </a:lnSpc>
              <a:spcBef>
                <a:spcPts val="0"/>
              </a:spcBef>
              <a:spcAft>
                <a:spcPts val="0"/>
              </a:spcAft>
              <a:buSzPts val="1400"/>
              <a:buAutoNum type="alphaLcPeriod"/>
            </a:pPr>
            <a:r>
              <a:rPr b="1" lang="en"/>
              <a:t>Numeric:</a:t>
            </a:r>
            <a:r>
              <a:rPr lang="en"/>
              <a:t> </a:t>
            </a:r>
            <a:r>
              <a:rPr b="1" lang="en"/>
              <a:t>price</a:t>
            </a:r>
            <a:r>
              <a:rPr lang="en"/>
              <a:t> (</a:t>
            </a:r>
            <a:r>
              <a:rPr b="1" lang="en"/>
              <a:t>Float</a:t>
            </a:r>
            <a:r>
              <a:rPr lang="en"/>
              <a:t>), </a:t>
            </a:r>
            <a:r>
              <a:rPr b="1" lang="en"/>
              <a:t>Mileage</a:t>
            </a:r>
            <a:r>
              <a:rPr lang="en"/>
              <a:t> (</a:t>
            </a:r>
            <a:r>
              <a:rPr b="1" lang="en"/>
              <a:t>Integer</a:t>
            </a:r>
            <a:r>
              <a:rPr lang="en"/>
              <a:t>), </a:t>
            </a:r>
            <a:r>
              <a:rPr b="1" lang="en"/>
              <a:t>engV</a:t>
            </a:r>
            <a:r>
              <a:rPr lang="en"/>
              <a:t> (</a:t>
            </a:r>
            <a:r>
              <a:rPr b="1" lang="en"/>
              <a:t>Float</a:t>
            </a:r>
            <a:r>
              <a:rPr lang="en"/>
              <a:t>), </a:t>
            </a:r>
            <a:r>
              <a:rPr b="1" lang="en"/>
              <a:t>Year</a:t>
            </a:r>
            <a:r>
              <a:rPr lang="en"/>
              <a:t> (</a:t>
            </a:r>
            <a:r>
              <a:rPr b="1" lang="en"/>
              <a:t>Integer</a:t>
            </a:r>
            <a:r>
              <a:rPr lang="en"/>
              <a:t>)</a:t>
            </a:r>
            <a:endParaRPr/>
          </a:p>
          <a:p>
            <a:pPr indent="-317500" lvl="1" marL="914400" marR="0" rtl="0" algn="l">
              <a:lnSpc>
                <a:spcPct val="115000"/>
              </a:lnSpc>
              <a:spcBef>
                <a:spcPts val="0"/>
              </a:spcBef>
              <a:spcAft>
                <a:spcPts val="0"/>
              </a:spcAft>
              <a:buSzPts val="1400"/>
              <a:buAutoNum type="alphaLcPeriod"/>
            </a:pPr>
            <a:r>
              <a:rPr b="1" lang="en"/>
              <a:t>Boolean:</a:t>
            </a:r>
            <a:r>
              <a:rPr lang="en"/>
              <a:t> </a:t>
            </a:r>
            <a:r>
              <a:rPr b="1" lang="en"/>
              <a:t>registration</a:t>
            </a:r>
            <a:endParaRPr b="1"/>
          </a:p>
          <a:p>
            <a:pPr indent="-317500" lvl="1" marL="914400" marR="0" rtl="0" algn="l">
              <a:lnSpc>
                <a:spcPct val="115000"/>
              </a:lnSpc>
              <a:spcBef>
                <a:spcPts val="0"/>
              </a:spcBef>
              <a:spcAft>
                <a:spcPts val="0"/>
              </a:spcAft>
              <a:buSzPts val="1400"/>
              <a:buAutoNum type="alphaLcPeriod"/>
            </a:pPr>
            <a:r>
              <a:rPr b="1" lang="en"/>
              <a:t>Object:</a:t>
            </a:r>
            <a:r>
              <a:rPr lang="en"/>
              <a:t> Everything else</a:t>
            </a:r>
            <a:endParaRPr/>
          </a:p>
          <a:p>
            <a:pPr indent="-317500" lvl="0" marL="457200" marR="0" rtl="0" algn="l">
              <a:lnSpc>
                <a:spcPct val="115000"/>
              </a:lnSpc>
              <a:spcBef>
                <a:spcPts val="0"/>
              </a:spcBef>
              <a:spcAft>
                <a:spcPts val="0"/>
              </a:spcAft>
              <a:buSzPts val="1400"/>
              <a:buAutoNum type="arabicPeriod"/>
            </a:pPr>
            <a:r>
              <a:rPr lang="en" sz="1400"/>
              <a:t>The following variables have null and zero values that may need to addressed.</a:t>
            </a:r>
            <a:endParaRPr sz="1400"/>
          </a:p>
          <a:p>
            <a:pPr indent="-317500" lvl="1" marL="914400" marR="0" rtl="0" algn="l">
              <a:lnSpc>
                <a:spcPct val="115000"/>
              </a:lnSpc>
              <a:spcBef>
                <a:spcPts val="0"/>
              </a:spcBef>
              <a:spcAft>
                <a:spcPts val="0"/>
              </a:spcAft>
              <a:buSzPts val="1400"/>
              <a:buAutoNum type="alphaLcPeriod"/>
            </a:pPr>
            <a:r>
              <a:rPr b="1" lang="en"/>
              <a:t>Car</a:t>
            </a:r>
            <a:r>
              <a:rPr lang="en"/>
              <a:t> has a high cardinality </a:t>
            </a:r>
            <a:r>
              <a:rPr b="1" lang="en"/>
              <a:t>87 distinct values.</a:t>
            </a:r>
            <a:endParaRPr b="1"/>
          </a:p>
          <a:p>
            <a:pPr indent="-317500" lvl="1" marL="914400" marR="0" rtl="0" algn="l">
              <a:lnSpc>
                <a:spcPct val="115000"/>
              </a:lnSpc>
              <a:spcBef>
                <a:spcPts val="0"/>
              </a:spcBef>
              <a:spcAft>
                <a:spcPts val="0"/>
              </a:spcAft>
              <a:buSzPts val="1400"/>
              <a:buAutoNum type="alphaLcPeriod"/>
            </a:pPr>
            <a:r>
              <a:rPr b="1" lang="en"/>
              <a:t>Drive</a:t>
            </a:r>
            <a:r>
              <a:rPr lang="en"/>
              <a:t> has 511 (5.3%) missing values.</a:t>
            </a:r>
            <a:endParaRPr/>
          </a:p>
          <a:p>
            <a:pPr indent="-317500" lvl="1" marL="914400" marR="0" rtl="0" algn="l">
              <a:lnSpc>
                <a:spcPct val="115000"/>
              </a:lnSpc>
              <a:spcBef>
                <a:spcPts val="0"/>
              </a:spcBef>
              <a:spcAft>
                <a:spcPts val="0"/>
              </a:spcAft>
              <a:buSzPts val="1400"/>
              <a:buAutoNum type="alphaLcPeriod"/>
            </a:pPr>
            <a:r>
              <a:rPr b="1" lang="en"/>
              <a:t>Eng Volume</a:t>
            </a:r>
            <a:r>
              <a:rPr lang="en"/>
              <a:t> has 434 (4.5%) missing values.</a:t>
            </a:r>
            <a:endParaRPr/>
          </a:p>
          <a:p>
            <a:pPr indent="-317500" lvl="1" marL="914400" marR="0" rtl="0" algn="l">
              <a:lnSpc>
                <a:spcPct val="115000"/>
              </a:lnSpc>
              <a:spcBef>
                <a:spcPts val="0"/>
              </a:spcBef>
              <a:spcAft>
                <a:spcPts val="0"/>
              </a:spcAft>
              <a:buSzPts val="1400"/>
              <a:buAutoNum type="alphaLcPeriod"/>
            </a:pPr>
            <a:r>
              <a:rPr b="1" lang="en"/>
              <a:t>Mileage</a:t>
            </a:r>
            <a:r>
              <a:rPr lang="en"/>
              <a:t> has 348 (3.6%) zeros.</a:t>
            </a:r>
            <a:endParaRPr/>
          </a:p>
          <a:p>
            <a:pPr indent="-317500" lvl="1" marL="914400" marR="0" rtl="0" algn="l">
              <a:lnSpc>
                <a:spcPct val="115000"/>
              </a:lnSpc>
              <a:spcBef>
                <a:spcPts val="0"/>
              </a:spcBef>
              <a:spcAft>
                <a:spcPts val="0"/>
              </a:spcAft>
              <a:buSzPts val="1400"/>
              <a:buAutoNum type="alphaLcPeriod"/>
            </a:pPr>
            <a:r>
              <a:rPr b="1" lang="en"/>
              <a:t>Model</a:t>
            </a:r>
            <a:r>
              <a:rPr lang="en"/>
              <a:t> has a high cardinality with 888 distinct values.</a:t>
            </a:r>
            <a:endParaRPr/>
          </a:p>
          <a:p>
            <a:pPr indent="-317500" lvl="1" marL="914400" marR="0" rtl="0" algn="l">
              <a:lnSpc>
                <a:spcPct val="115000"/>
              </a:lnSpc>
              <a:spcBef>
                <a:spcPts val="0"/>
              </a:spcBef>
              <a:spcAft>
                <a:spcPts val="0"/>
              </a:spcAft>
              <a:buSzPts val="1400"/>
              <a:buAutoNum type="alphaLcPeriod"/>
            </a:pPr>
            <a:r>
              <a:rPr b="1" lang="en"/>
              <a:t>Price</a:t>
            </a:r>
            <a:r>
              <a:rPr lang="en"/>
              <a:t> has 267 (2.4%) zeros.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a:latin typeface="Syncopate"/>
                <a:ea typeface="Syncopate"/>
                <a:cs typeface="Syncopate"/>
                <a:sym typeface="Syncopate"/>
              </a:rPr>
              <a:t>Final observations</a:t>
            </a:r>
            <a:endParaRPr b="1">
              <a:latin typeface="Syncopate"/>
              <a:ea typeface="Syncopate"/>
              <a:cs typeface="Syncopate"/>
              <a:sym typeface="Syncopate"/>
            </a:endParaRPr>
          </a:p>
          <a:p>
            <a:pPr indent="0" lvl="0" marL="0" marR="0" rtl="0" algn="l">
              <a:lnSpc>
                <a:spcPct val="100000"/>
              </a:lnSpc>
              <a:spcBef>
                <a:spcPts val="0"/>
              </a:spcBef>
              <a:spcAft>
                <a:spcPts val="0"/>
              </a:spcAft>
              <a:buNone/>
            </a:pPr>
            <a:r>
              <a:t/>
            </a:r>
            <a:endParaRPr b="1">
              <a:latin typeface="Syncopate"/>
              <a:ea typeface="Syncopate"/>
              <a:cs typeface="Syncopate"/>
              <a:sym typeface="Syncopate"/>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AutoNum type="arabicPeriod"/>
            </a:pPr>
            <a:r>
              <a:rPr b="1" lang="en"/>
              <a:t>Price &amp; Mileage: </a:t>
            </a:r>
            <a:r>
              <a:rPr lang="en"/>
              <a:t>Remove outliers as the columns have outlier as 0 and it is too low to be real value.</a:t>
            </a:r>
            <a:endParaRPr/>
          </a:p>
          <a:p>
            <a:pPr indent="-342900" lvl="0" marL="457200" marR="0" rtl="0" algn="l">
              <a:lnSpc>
                <a:spcPct val="115000"/>
              </a:lnSpc>
              <a:spcBef>
                <a:spcPts val="0"/>
              </a:spcBef>
              <a:spcAft>
                <a:spcPts val="0"/>
              </a:spcAft>
              <a:buSzPts val="1800"/>
              <a:buAutoNum type="arabicPeriod"/>
            </a:pPr>
            <a:r>
              <a:rPr b="1" lang="en"/>
              <a:t>Drive &amp; engV: </a:t>
            </a:r>
            <a:r>
              <a:rPr lang="en"/>
              <a:t>Replaced the null values with the column mean value.</a:t>
            </a:r>
            <a:endParaRPr/>
          </a:p>
          <a:p>
            <a:pPr indent="-342900" lvl="0" marL="457200" marR="0" rtl="0" algn="l">
              <a:lnSpc>
                <a:spcPct val="115000"/>
              </a:lnSpc>
              <a:spcBef>
                <a:spcPts val="0"/>
              </a:spcBef>
              <a:spcAft>
                <a:spcPts val="0"/>
              </a:spcAft>
              <a:buSzPts val="1800"/>
              <a:buAutoNum type="arabicPeriod"/>
            </a:pPr>
            <a:r>
              <a:rPr b="1" lang="en"/>
              <a:t>Car </a:t>
            </a:r>
            <a:r>
              <a:rPr lang="en"/>
              <a:t>column looks good as we can expect </a:t>
            </a:r>
            <a:r>
              <a:rPr b="1" lang="en"/>
              <a:t>87</a:t>
            </a:r>
            <a:r>
              <a:rPr lang="en"/>
              <a:t> distinct values for Brand.</a:t>
            </a:r>
            <a:endParaRPr/>
          </a:p>
          <a:p>
            <a:pPr indent="-342900" lvl="0" marL="457200" marR="0" rtl="0" algn="l">
              <a:lnSpc>
                <a:spcPct val="115000"/>
              </a:lnSpc>
              <a:spcBef>
                <a:spcPts val="0"/>
              </a:spcBef>
              <a:spcAft>
                <a:spcPts val="0"/>
              </a:spcAft>
              <a:buSzPts val="1800"/>
              <a:buAutoNum type="arabicPeriod"/>
            </a:pPr>
            <a:r>
              <a:rPr b="1" lang="en"/>
              <a:t>Model </a:t>
            </a:r>
            <a:r>
              <a:rPr lang="en"/>
              <a:t>seems not </a:t>
            </a:r>
            <a:r>
              <a:rPr lang="en"/>
              <a:t>useful</a:t>
            </a:r>
            <a:r>
              <a:rPr lang="en"/>
              <a:t> for analysis and need to remove or ignore this column.</a:t>
            </a:r>
            <a:endParaRPr/>
          </a:p>
          <a:p>
            <a:pPr indent="-342900" lvl="0" marL="457200" marR="0" rtl="0" algn="l">
              <a:lnSpc>
                <a:spcPct val="115000"/>
              </a:lnSpc>
              <a:spcBef>
                <a:spcPts val="0"/>
              </a:spcBef>
              <a:spcAft>
                <a:spcPts val="0"/>
              </a:spcAft>
              <a:buSzPts val="1800"/>
              <a:buAutoNum type="arabicPeriod"/>
            </a:pPr>
            <a:r>
              <a:rPr lang="en"/>
              <a:t>This dataset has </a:t>
            </a:r>
            <a:r>
              <a:rPr b="1" lang="en"/>
              <a:t>201</a:t>
            </a:r>
            <a:r>
              <a:rPr lang="en"/>
              <a:t> duplicate rows, which was removed here and now </a:t>
            </a:r>
            <a:r>
              <a:rPr b="1" lang="en"/>
              <a:t>9375</a:t>
            </a:r>
            <a:r>
              <a:rPr lang="en"/>
              <a:t> unique rows are present in dataset.</a:t>
            </a:r>
            <a:endParaRPr>
              <a:solidFill>
                <a:schemeClr val="dk1"/>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400">
                <a:latin typeface="Syncopate"/>
                <a:ea typeface="Syncopate"/>
                <a:cs typeface="Syncopate"/>
                <a:sym typeface="Syncopate"/>
              </a:rPr>
              <a:t>Heatmap for Highest correlated features for Car Sale data set (Continued...)</a:t>
            </a: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9" name="Google Shape;99;p20"/>
          <p:cNvPicPr preferRelativeResize="0"/>
          <p:nvPr/>
        </p:nvPicPr>
        <p:blipFill>
          <a:blip r:embed="rId3">
            <a:alphaModFix/>
          </a:blip>
          <a:stretch>
            <a:fillRect/>
          </a:stretch>
        </p:blipFill>
        <p:spPr>
          <a:xfrm>
            <a:off x="311700" y="1152475"/>
            <a:ext cx="8520600" cy="3834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1" sz="1400">
              <a:latin typeface="Syncopate"/>
              <a:ea typeface="Syncopate"/>
              <a:cs typeface="Syncopate"/>
              <a:sym typeface="Syncopate"/>
            </a:endParaRPr>
          </a:p>
        </p:txBody>
      </p:sp>
      <p:sp>
        <p:nvSpPr>
          <p:cNvPr id="105" name="Google Shape;105;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SzPts val="1400"/>
              <a:buAutoNum type="arabicPeriod"/>
            </a:pPr>
            <a:r>
              <a:rPr b="1" lang="en" sz="1400"/>
              <a:t>price</a:t>
            </a:r>
            <a:r>
              <a:rPr lang="en" sz="1400"/>
              <a:t> and </a:t>
            </a:r>
            <a:r>
              <a:rPr b="1" lang="en" sz="1400"/>
              <a:t>production</a:t>
            </a:r>
            <a:r>
              <a:rPr lang="en" sz="1400"/>
              <a:t> year variables have </a:t>
            </a:r>
            <a:r>
              <a:rPr b="1" lang="en" sz="1400"/>
              <a:t>strong positive correlation</a:t>
            </a:r>
            <a:r>
              <a:rPr lang="en" sz="1400"/>
              <a:t>, i.e. latest production year cars have high price and older production year cars have lower price.</a:t>
            </a:r>
            <a:endParaRPr sz="1400"/>
          </a:p>
          <a:p>
            <a:pPr indent="-317500" lvl="0" marL="457200" marR="0" rtl="0" algn="l">
              <a:lnSpc>
                <a:spcPct val="115000"/>
              </a:lnSpc>
              <a:spcBef>
                <a:spcPts val="0"/>
              </a:spcBef>
              <a:spcAft>
                <a:spcPts val="0"/>
              </a:spcAft>
              <a:buSzPts val="1400"/>
              <a:buAutoNum type="arabicPeriod"/>
            </a:pPr>
            <a:r>
              <a:rPr b="1" lang="en" sz="1400"/>
              <a:t>price and engine volume (engV)</a:t>
            </a:r>
            <a:r>
              <a:rPr lang="en" sz="1400"/>
              <a:t> have </a:t>
            </a:r>
            <a:r>
              <a:rPr b="1" lang="en" sz="1400"/>
              <a:t>mild positive correlation.</a:t>
            </a:r>
            <a:endParaRPr b="1" sz="1400"/>
          </a:p>
          <a:p>
            <a:pPr indent="-317500" lvl="0" marL="457200" marR="0" rtl="0" algn="l">
              <a:lnSpc>
                <a:spcPct val="115000"/>
              </a:lnSpc>
              <a:spcBef>
                <a:spcPts val="0"/>
              </a:spcBef>
              <a:spcAft>
                <a:spcPts val="0"/>
              </a:spcAft>
              <a:buSzPts val="1400"/>
              <a:buAutoNum type="arabicPeriod"/>
            </a:pPr>
            <a:r>
              <a:rPr b="1" lang="en" sz="1400"/>
              <a:t>engine volume (engV) and mileage</a:t>
            </a:r>
            <a:r>
              <a:rPr lang="en" sz="1400"/>
              <a:t> also </a:t>
            </a:r>
            <a:r>
              <a:rPr b="1" lang="en" sz="1400"/>
              <a:t>have some mild positive correlation</a:t>
            </a:r>
            <a:r>
              <a:rPr lang="en" sz="1400"/>
              <a:t>, generally engine volume and mileage do not have positive correlation, but in our data most of the cars have engine volume in between 1.5 CC to 2.5 CC, due to that mileage and engine volume have mild positive correlation.</a:t>
            </a:r>
            <a:endParaRPr sz="1400"/>
          </a:p>
          <a:p>
            <a:pPr indent="-317500" lvl="0" marL="457200" marR="0" rtl="0" algn="l">
              <a:lnSpc>
                <a:spcPct val="115000"/>
              </a:lnSpc>
              <a:spcBef>
                <a:spcPts val="0"/>
              </a:spcBef>
              <a:spcAft>
                <a:spcPts val="0"/>
              </a:spcAft>
              <a:buSzPts val="1400"/>
              <a:buAutoNum type="arabicPeriod"/>
            </a:pPr>
            <a:r>
              <a:rPr b="1" lang="en" sz="1400"/>
              <a:t>production year and mileage variables</a:t>
            </a:r>
            <a:r>
              <a:rPr lang="en" sz="1400"/>
              <a:t> have </a:t>
            </a:r>
            <a:r>
              <a:rPr b="1" lang="en" sz="1400"/>
              <a:t>strong negative correlation</a:t>
            </a:r>
            <a:r>
              <a:rPr lang="en" sz="1400"/>
              <a:t>, i.e. latest production year cars have high mileage and older production year cars have low mileage.</a:t>
            </a:r>
            <a:endParaRPr sz="1400"/>
          </a:p>
          <a:p>
            <a:pPr indent="-317500" lvl="0" marL="457200" marR="0" rtl="0" algn="l">
              <a:lnSpc>
                <a:spcPct val="115000"/>
              </a:lnSpc>
              <a:spcBef>
                <a:spcPts val="0"/>
              </a:spcBef>
              <a:spcAft>
                <a:spcPts val="0"/>
              </a:spcAft>
              <a:buSzPts val="1400"/>
              <a:buAutoNum type="arabicPeriod"/>
            </a:pPr>
            <a:r>
              <a:rPr b="1" lang="en" sz="1400"/>
              <a:t>price and mileage</a:t>
            </a:r>
            <a:r>
              <a:rPr lang="en" sz="1400"/>
              <a:t> have </a:t>
            </a:r>
            <a:r>
              <a:rPr b="1" lang="en" sz="1400"/>
              <a:t>negative correlation</a:t>
            </a:r>
            <a:r>
              <a:rPr lang="en" sz="1400"/>
              <a:t>, i.e. lower price cars have higher mileage and higher price cars have lower mileage.</a:t>
            </a:r>
            <a:endParaRPr sz="1400"/>
          </a:p>
          <a:p>
            <a:pPr indent="-317500" lvl="0" marL="457200" marR="0" rtl="0" algn="l">
              <a:lnSpc>
                <a:spcPct val="115000"/>
              </a:lnSpc>
              <a:spcBef>
                <a:spcPts val="0"/>
              </a:spcBef>
              <a:spcAft>
                <a:spcPts val="0"/>
              </a:spcAft>
              <a:buSzPts val="1400"/>
              <a:buAutoNum type="arabicPeriod"/>
            </a:pPr>
            <a:r>
              <a:rPr b="1" lang="en" sz="1400"/>
              <a:t>production year and engine volume (engV)</a:t>
            </a:r>
            <a:r>
              <a:rPr lang="en" sz="1400"/>
              <a:t> also have </a:t>
            </a:r>
            <a:r>
              <a:rPr b="1" lang="en" sz="1400"/>
              <a:t>some negative correlation.</a:t>
            </a:r>
            <a:endParaRPr b="1" sz="1400">
              <a:solidFill>
                <a:schemeClr val="dk1"/>
              </a:solidFill>
              <a:highlight>
                <a:srgbClr val="FFFFFF"/>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