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Syncopate"/>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Syncopate-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yncopate-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c51e0208b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c51e0208b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17d68d45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17d68d45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17d68d45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17d68d45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17d68d45e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17d68d45e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17d68d45e_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17d68d45e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17d68d45e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17d68d45e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17d68d45e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17d68d45e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17d68d45e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17d68d45e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17d68d45e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17d68d45e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17d68d45e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17d68d45e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17d68d45e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17d68d45e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c51e0208b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51e0208b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17d68d45e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17d68d45e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17d68d45e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17d68d45e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17d68d45e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17d68d45e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c51e0208b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c51e0208b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c51e0208b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c51e0208b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c51e0208b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c51e0208b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17d68d45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17d68d45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17d68d45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17d68d45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17d68d45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17d68d45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17d68d45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17d68d45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hyperlink" Target="https://en.wikipedia.org/wiki/Random_forests" TargetMode="External"/><Relationship Id="rId10" Type="http://schemas.openxmlformats.org/officeDocument/2006/relationships/hyperlink" Target="https://en.wikipedia.org/wiki/Support_vector_machine" TargetMode="External"/><Relationship Id="rId13" Type="http://schemas.openxmlformats.org/officeDocument/2006/relationships/hyperlink" Target="https://en.wikipedia.org/wiki/K-means_clustering" TargetMode="External"/><Relationship Id="rId12" Type="http://schemas.openxmlformats.org/officeDocument/2006/relationships/hyperlink" Target="https://en.wikipedia.org/wiki/Gradient_boosting" TargetMode="External"/><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Free_software" TargetMode="External"/><Relationship Id="rId4" Type="http://schemas.openxmlformats.org/officeDocument/2006/relationships/hyperlink" Target="https://en.wikipedia.org/wiki/Machine_learning" TargetMode="External"/><Relationship Id="rId9" Type="http://schemas.openxmlformats.org/officeDocument/2006/relationships/hyperlink" Target="https://en.wikipedia.org/wiki/Cluster_analysis" TargetMode="External"/><Relationship Id="rId15" Type="http://schemas.openxmlformats.org/officeDocument/2006/relationships/hyperlink" Target="https://en.wikipedia.org/wiki/NumPy" TargetMode="External"/><Relationship Id="rId14" Type="http://schemas.openxmlformats.org/officeDocument/2006/relationships/hyperlink" Target="https://en.wikipedia.org/wiki/DBSCAN" TargetMode="External"/><Relationship Id="rId16" Type="http://schemas.openxmlformats.org/officeDocument/2006/relationships/hyperlink" Target="https://en.wikipedia.org/wiki/SciPy" TargetMode="External"/><Relationship Id="rId5" Type="http://schemas.openxmlformats.org/officeDocument/2006/relationships/hyperlink" Target="https://en.wikipedia.org/wiki/Library_(computing)" TargetMode="External"/><Relationship Id="rId6" Type="http://schemas.openxmlformats.org/officeDocument/2006/relationships/hyperlink" Target="https://en.wikipedia.org/wiki/Python_(programming_language)" TargetMode="External"/><Relationship Id="rId7" Type="http://schemas.openxmlformats.org/officeDocument/2006/relationships/hyperlink" Target="https://en.wikipedia.org/wiki/Statistical_classification" TargetMode="External"/><Relationship Id="rId8" Type="http://schemas.openxmlformats.org/officeDocument/2006/relationships/hyperlink" Target="https://en.wikipedia.org/wiki/Regression_analysi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Housing Price Prediction</a:t>
            </a:r>
            <a:endParaRPr b="1">
              <a:latin typeface="Syncopate"/>
              <a:ea typeface="Syncopate"/>
              <a:cs typeface="Syncopate"/>
              <a:sym typeface="Syncopate"/>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6" name="Google Shape;56;p13"/>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Data Cleaning</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1" marL="914400" rtl="0" algn="l">
              <a:lnSpc>
                <a:spcPct val="100000"/>
              </a:lnSpc>
              <a:spcBef>
                <a:spcPts val="2000"/>
              </a:spcBef>
              <a:spcAft>
                <a:spcPts val="0"/>
              </a:spcAft>
              <a:buSzPts val="1600"/>
              <a:buChar char="○"/>
            </a:pPr>
            <a:r>
              <a:rPr lang="en"/>
              <a:t>Column </a:t>
            </a:r>
            <a:r>
              <a:rPr b="1" lang="en"/>
              <a:t>GarageArea</a:t>
            </a:r>
            <a:r>
              <a:rPr lang="en"/>
              <a:t> has upper bound - </a:t>
            </a:r>
            <a:r>
              <a:rPr b="1" lang="en"/>
              <a:t>938.25</a:t>
            </a:r>
            <a:r>
              <a:rPr lang="en"/>
              <a:t> and lower bound - </a:t>
            </a:r>
            <a:r>
              <a:rPr b="1" lang="en"/>
              <a:t>0</a:t>
            </a:r>
            <a:endParaRPr b="1"/>
          </a:p>
          <a:p>
            <a:pPr indent="-330200" lvl="1" marL="914400" rtl="0" algn="l">
              <a:lnSpc>
                <a:spcPct val="100000"/>
              </a:lnSpc>
              <a:spcBef>
                <a:spcPts val="0"/>
              </a:spcBef>
              <a:spcAft>
                <a:spcPts val="0"/>
              </a:spcAft>
              <a:buSzPts val="1600"/>
              <a:buChar char="○"/>
            </a:pPr>
            <a:r>
              <a:rPr lang="en"/>
              <a:t>Column </a:t>
            </a:r>
            <a:r>
              <a:rPr b="1" lang="en"/>
              <a:t>WoodDeckSF</a:t>
            </a:r>
            <a:r>
              <a:rPr lang="en"/>
              <a:t> has upper bound - </a:t>
            </a:r>
            <a:r>
              <a:rPr b="1" lang="en"/>
              <a:t>420.0</a:t>
            </a:r>
            <a:r>
              <a:rPr lang="en"/>
              <a:t> and lower bound - </a:t>
            </a:r>
            <a:r>
              <a:rPr b="1" lang="en"/>
              <a:t>0</a:t>
            </a:r>
            <a:endParaRPr b="1"/>
          </a:p>
          <a:p>
            <a:pPr indent="-330200" lvl="1" marL="914400" rtl="0" algn="l">
              <a:lnSpc>
                <a:spcPct val="100000"/>
              </a:lnSpc>
              <a:spcBef>
                <a:spcPts val="0"/>
              </a:spcBef>
              <a:spcAft>
                <a:spcPts val="0"/>
              </a:spcAft>
              <a:buSzPts val="1600"/>
              <a:buChar char="○"/>
            </a:pPr>
            <a:r>
              <a:rPr lang="en"/>
              <a:t>Column </a:t>
            </a:r>
            <a:r>
              <a:rPr b="1" lang="en"/>
              <a:t>OpenPorchSF</a:t>
            </a:r>
            <a:r>
              <a:rPr lang="en"/>
              <a:t> has upper bound - </a:t>
            </a:r>
            <a:r>
              <a:rPr b="1" lang="en"/>
              <a:t>170.0</a:t>
            </a:r>
            <a:r>
              <a:rPr lang="en"/>
              <a:t> and lower bound - </a:t>
            </a:r>
            <a:r>
              <a:rPr b="1" lang="en"/>
              <a:t>0</a:t>
            </a:r>
            <a:endParaRPr b="1"/>
          </a:p>
          <a:p>
            <a:pPr indent="-330200" lvl="1" marL="914400" marR="0" rtl="0" algn="l">
              <a:lnSpc>
                <a:spcPct val="100000"/>
              </a:lnSpc>
              <a:spcBef>
                <a:spcPts val="0"/>
              </a:spcBef>
              <a:spcAft>
                <a:spcPts val="0"/>
              </a:spcAft>
              <a:buSzPts val="1600"/>
              <a:buChar char="○"/>
            </a:pPr>
            <a:r>
              <a:rPr lang="en"/>
              <a:t>Column </a:t>
            </a:r>
            <a:r>
              <a:rPr b="1" lang="en"/>
              <a:t>SalePrice</a:t>
            </a:r>
            <a:r>
              <a:rPr lang="en"/>
              <a:t> has upper bound - </a:t>
            </a:r>
            <a:r>
              <a:rPr b="1" lang="en"/>
              <a:t>13.021682213395525</a:t>
            </a:r>
            <a:r>
              <a:rPr lang="en"/>
              <a:t> and lower bound - </a:t>
            </a:r>
            <a:r>
              <a:rPr b="1" lang="en"/>
              <a:t>10.460242108190519</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Feature Engineering</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118" name="Google Shape;118;p23"/>
          <p:cNvSpPr txBox="1"/>
          <p:nvPr>
            <p:ph idx="1" type="body"/>
          </p:nvPr>
        </p:nvSpPr>
        <p:spPr>
          <a:xfrm>
            <a:off x="311700" y="1152475"/>
            <a:ext cx="8520600" cy="39201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 sz="1400"/>
              <a:t>Feature engineering</a:t>
            </a:r>
            <a:r>
              <a:rPr lang="en" sz="1400"/>
              <a:t> is the process of transforming raw </a:t>
            </a:r>
            <a:r>
              <a:rPr b="1" lang="en" sz="1400"/>
              <a:t>data</a:t>
            </a:r>
            <a:r>
              <a:rPr lang="en" sz="1400"/>
              <a:t> into </a:t>
            </a:r>
            <a:r>
              <a:rPr b="1" lang="en" sz="1400"/>
              <a:t>features</a:t>
            </a:r>
            <a:r>
              <a:rPr lang="en" sz="1400"/>
              <a:t> that better represent the underlying problem to the predictive models, resulting in improved model accuracy on unseen </a:t>
            </a:r>
            <a:r>
              <a:rPr b="1" lang="en" sz="1400"/>
              <a:t>data</a:t>
            </a:r>
            <a:r>
              <a:rPr lang="en" sz="1400"/>
              <a:t>.</a:t>
            </a:r>
            <a:endParaRPr sz="1400"/>
          </a:p>
          <a:p>
            <a:pPr indent="0" lvl="0" marL="0" rtl="0" algn="l">
              <a:spcBef>
                <a:spcPts val="1100"/>
              </a:spcBef>
              <a:spcAft>
                <a:spcPts val="0"/>
              </a:spcAft>
              <a:buNone/>
            </a:pPr>
            <a:r>
              <a:rPr b="1" lang="en" sz="1400"/>
              <a:t>Feature engineering</a:t>
            </a:r>
            <a:r>
              <a:rPr lang="en" sz="1400"/>
              <a:t> turn your inputs into things the algorithm can understand.</a:t>
            </a:r>
            <a:endParaRPr sz="1400"/>
          </a:p>
          <a:p>
            <a:pPr indent="-342900" lvl="0" marL="457200" rtl="0" algn="l">
              <a:lnSpc>
                <a:spcPct val="100000"/>
              </a:lnSpc>
              <a:spcBef>
                <a:spcPts val="2000"/>
              </a:spcBef>
              <a:spcAft>
                <a:spcPts val="0"/>
              </a:spcAft>
              <a:buSzPts val="1800"/>
              <a:buAutoNum type="arabicPeriod"/>
            </a:pPr>
            <a:r>
              <a:rPr lang="en" sz="1400"/>
              <a:t>Removed high </a:t>
            </a:r>
            <a:r>
              <a:rPr lang="en" sz="1400"/>
              <a:t>correlated</a:t>
            </a:r>
            <a:r>
              <a:rPr lang="en" sz="1400"/>
              <a:t> columns </a:t>
            </a:r>
            <a:r>
              <a:rPr b="1" lang="en" sz="1400"/>
              <a:t>1stFlrSF, TotRmsAbvGrd </a:t>
            </a:r>
            <a:r>
              <a:rPr lang="en" sz="1400"/>
              <a:t>and</a:t>
            </a:r>
            <a:r>
              <a:rPr b="1" lang="en" sz="1400"/>
              <a:t> GarageArea</a:t>
            </a:r>
            <a:r>
              <a:rPr lang="en" sz="1400"/>
              <a:t>.</a:t>
            </a:r>
            <a:endParaRPr sz="1400"/>
          </a:p>
          <a:p>
            <a:pPr indent="-342900" lvl="0" marL="457200" rtl="0" algn="l">
              <a:lnSpc>
                <a:spcPct val="100000"/>
              </a:lnSpc>
              <a:spcBef>
                <a:spcPts val="0"/>
              </a:spcBef>
              <a:spcAft>
                <a:spcPts val="0"/>
              </a:spcAft>
              <a:buSzPts val="1800"/>
              <a:buAutoNum type="arabicPeriod"/>
            </a:pPr>
            <a:r>
              <a:rPr lang="en" sz="1400"/>
              <a:t>Removed irrelevant </a:t>
            </a:r>
            <a:r>
              <a:rPr b="1" lang="en" sz="1400"/>
              <a:t>Id</a:t>
            </a:r>
            <a:r>
              <a:rPr lang="en" sz="1400"/>
              <a:t> column.</a:t>
            </a:r>
            <a:endParaRPr sz="1400"/>
          </a:p>
          <a:p>
            <a:pPr indent="-342900" lvl="0" marL="457200" rtl="0" algn="l">
              <a:lnSpc>
                <a:spcPct val="100000"/>
              </a:lnSpc>
              <a:spcBef>
                <a:spcPts val="0"/>
              </a:spcBef>
              <a:spcAft>
                <a:spcPts val="0"/>
              </a:spcAft>
              <a:buSzPts val="1800"/>
              <a:buAutoNum type="arabicPeriod"/>
            </a:pPr>
            <a:r>
              <a:rPr lang="en" sz="1400"/>
              <a:t>Encoded columns </a:t>
            </a:r>
            <a:r>
              <a:rPr b="1" lang="en" sz="1400"/>
              <a:t>MSZoning, LotShape </a:t>
            </a:r>
            <a:r>
              <a:rPr lang="en" sz="1400"/>
              <a:t>and</a:t>
            </a:r>
            <a:r>
              <a:rPr b="1" lang="en" sz="1400"/>
              <a:t> LandContour</a:t>
            </a:r>
            <a:r>
              <a:rPr lang="en" sz="1400"/>
              <a:t> with one hot encoding.</a:t>
            </a:r>
            <a:endParaRPr sz="1400"/>
          </a:p>
          <a:p>
            <a:pPr indent="-342900" lvl="0" marL="457200" rtl="0" algn="l">
              <a:lnSpc>
                <a:spcPct val="100000"/>
              </a:lnSpc>
              <a:spcBef>
                <a:spcPts val="0"/>
              </a:spcBef>
              <a:spcAft>
                <a:spcPts val="0"/>
              </a:spcAft>
              <a:buSzPts val="1800"/>
              <a:buAutoNum type="arabicPeriod"/>
            </a:pPr>
            <a:r>
              <a:rPr lang="en" sz="1400"/>
              <a:t>Encoded columns </a:t>
            </a:r>
            <a:r>
              <a:rPr b="1" lang="en" sz="1400"/>
              <a:t>Street, Utilities, LotConfig, LandSlope, BldgType, RoofStyle, BsmtFinType1, BsmtFinType2, Heating, Electrical, Functional, GarageFinish, PavedDrive, SaleCondition, </a:t>
            </a:r>
            <a:r>
              <a:rPr b="1" lang="en" sz="1400"/>
              <a:t>E</a:t>
            </a:r>
            <a:r>
              <a:rPr b="1" lang="en" sz="1400"/>
              <a:t>xterQual, ExterCond, BsmtQual, BsmtCond, HeatingQC, KitchenQual, GarageQual, GarageCond, Neighborhood, Condition1, Condition2, HouseStyle, RoofMatl, Exterior1st, Exterior2nd, MasVnrType, Foundation, GarageType </a:t>
            </a:r>
            <a:r>
              <a:rPr lang="en" sz="1400"/>
              <a:t>and</a:t>
            </a:r>
            <a:r>
              <a:rPr b="1" lang="en" sz="1400"/>
              <a:t> SaleType</a:t>
            </a:r>
            <a:r>
              <a:rPr lang="en" sz="1400"/>
              <a:t> with Label encoding.</a:t>
            </a:r>
            <a:endParaRPr/>
          </a:p>
          <a:p>
            <a:pPr indent="0" lvl="0" marL="457200" marR="0" rtl="0" algn="l">
              <a:lnSpc>
                <a:spcPct val="115000"/>
              </a:lnSpc>
              <a:spcBef>
                <a:spcPts val="0"/>
              </a:spcBef>
              <a:spcAft>
                <a:spcPts val="0"/>
              </a:spcAft>
              <a:buNone/>
            </a:pPr>
            <a:r>
              <a:t/>
            </a:r>
            <a:endParaRPr b="1"/>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Splitting Data</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124" name="Google Shape;124;p24"/>
          <p:cNvSpPr txBox="1"/>
          <p:nvPr>
            <p:ph idx="1" type="body"/>
          </p:nvPr>
        </p:nvSpPr>
        <p:spPr>
          <a:xfrm>
            <a:off x="311700" y="1017725"/>
            <a:ext cx="8520600" cy="40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data we use is usually split into training data and test data.</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Training Dataset:</a:t>
            </a:r>
            <a:r>
              <a:rPr lang="en" sz="1400"/>
              <a:t> The sample of data used to fit the model.</a:t>
            </a:r>
            <a:endParaRPr sz="1400"/>
          </a:p>
          <a:p>
            <a:pPr indent="0" lvl="0" marL="0" rtl="0" algn="l">
              <a:spcBef>
                <a:spcPts val="0"/>
              </a:spcBef>
              <a:spcAft>
                <a:spcPts val="0"/>
              </a:spcAft>
              <a:buNone/>
            </a:pPr>
            <a:r>
              <a:rPr b="1" lang="en" sz="1400"/>
              <a:t>Validation Dataset:</a:t>
            </a:r>
            <a:r>
              <a:rPr lang="en" sz="1400"/>
              <a:t> The sample of data used to provide an unbiased evaluation of a model fit on the training dataset while tuning model hyperparameters. The evaluation becomes more biased as skill on the validation dataset is incorporated into the model configuration.</a:t>
            </a:r>
            <a:endParaRPr sz="1400"/>
          </a:p>
          <a:p>
            <a:pPr indent="0" lvl="0" marL="0" rtl="0" algn="l">
              <a:spcBef>
                <a:spcPts val="0"/>
              </a:spcBef>
              <a:spcAft>
                <a:spcPts val="0"/>
              </a:spcAft>
              <a:buNone/>
            </a:pPr>
            <a:r>
              <a:rPr b="1" lang="en" sz="1400"/>
              <a:t>Test Dataset:</a:t>
            </a:r>
            <a:r>
              <a:rPr lang="en" sz="1400"/>
              <a:t> The sample of data used to provide an unbiased evaluation of a final model fit on the training dataset.</a:t>
            </a:r>
            <a:endParaRPr sz="1400"/>
          </a:p>
          <a:p>
            <a:pPr indent="0" lvl="0" marL="0" marR="0" rtl="0" algn="l">
              <a:lnSpc>
                <a:spcPct val="115000"/>
              </a:lnSpc>
              <a:spcBef>
                <a:spcPts val="0"/>
              </a:spcBef>
              <a:spcAft>
                <a:spcPts val="0"/>
              </a:spcAft>
              <a:buNone/>
            </a:pPr>
            <a:r>
              <a:t/>
            </a:r>
            <a:endParaRPr sz="1400"/>
          </a:p>
          <a:p>
            <a:pPr indent="0" lvl="0" marL="0" marR="0" rtl="0" algn="l">
              <a:lnSpc>
                <a:spcPct val="115000"/>
              </a:lnSpc>
              <a:spcBef>
                <a:spcPts val="1600"/>
              </a:spcBef>
              <a:spcAft>
                <a:spcPts val="1600"/>
              </a:spcAft>
              <a:buNone/>
            </a:pPr>
            <a:r>
              <a:t/>
            </a:r>
            <a:endParaRPr sz="1400"/>
          </a:p>
        </p:txBody>
      </p:sp>
      <p:pic>
        <p:nvPicPr>
          <p:cNvPr id="125" name="Google Shape;125;p24"/>
          <p:cNvPicPr preferRelativeResize="0"/>
          <p:nvPr/>
        </p:nvPicPr>
        <p:blipFill>
          <a:blip r:embed="rId3">
            <a:alphaModFix/>
          </a:blip>
          <a:stretch>
            <a:fillRect/>
          </a:stretch>
        </p:blipFill>
        <p:spPr>
          <a:xfrm>
            <a:off x="720050" y="3186038"/>
            <a:ext cx="7391400" cy="1762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Splitting Data</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131" name="Google Shape;131;p25"/>
          <p:cNvSpPr txBox="1"/>
          <p:nvPr>
            <p:ph idx="1" type="body"/>
          </p:nvPr>
        </p:nvSpPr>
        <p:spPr>
          <a:xfrm>
            <a:off x="311700" y="1017725"/>
            <a:ext cx="8520600" cy="405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a:t># separating our independent and dependent variable</a:t>
            </a:r>
            <a:endParaRPr b="1"/>
          </a:p>
          <a:p>
            <a:pPr indent="0" lvl="0" marL="0" marR="0" rtl="0" algn="l">
              <a:lnSpc>
                <a:spcPct val="115000"/>
              </a:lnSpc>
              <a:spcBef>
                <a:spcPts val="0"/>
              </a:spcBef>
              <a:spcAft>
                <a:spcPts val="0"/>
              </a:spcAft>
              <a:buNone/>
            </a:pPr>
            <a:r>
              <a:rPr lang="en"/>
              <a:t>X = dataframe.drop(['SalePrice'], axis=1)</a:t>
            </a:r>
            <a:endParaRPr/>
          </a:p>
          <a:p>
            <a:pPr indent="0" lvl="0" marL="0" marR="0" rtl="0" algn="l">
              <a:lnSpc>
                <a:spcPct val="115000"/>
              </a:lnSpc>
              <a:spcBef>
                <a:spcPts val="0"/>
              </a:spcBef>
              <a:spcAft>
                <a:spcPts val="0"/>
              </a:spcAft>
              <a:buNone/>
            </a:pPr>
            <a:r>
              <a:rPr lang="en"/>
              <a:t>y = dataframe["SalePrice"]</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en"/>
              <a:t>from sklearn.model_selection import train_test_split</a:t>
            </a:r>
            <a:endParaRPr/>
          </a:p>
          <a:p>
            <a:pPr indent="0" lvl="0" marL="0" marR="0" rtl="0" algn="l">
              <a:lnSpc>
                <a:spcPct val="115000"/>
              </a:lnSpc>
              <a:spcBef>
                <a:spcPts val="0"/>
              </a:spcBef>
              <a:spcAft>
                <a:spcPts val="0"/>
              </a:spcAft>
              <a:buNone/>
            </a:pPr>
            <a:r>
              <a:rPr lang="en"/>
              <a:t>x_train, x_test, y_train, y_test = train_test_split(X, y, random_state=1, test_size=.20)</a:t>
            </a:r>
            <a:endParaRPr/>
          </a:p>
          <a:p>
            <a:pPr indent="0" lvl="0" marL="0" marR="0" rtl="0" algn="l">
              <a:lnSpc>
                <a:spcPct val="115000"/>
              </a:lnSpc>
              <a:spcBef>
                <a:spcPts val="0"/>
              </a:spcBef>
              <a:spcAft>
                <a:spcPts val="0"/>
              </a:spcAft>
              <a:buClr>
                <a:schemeClr val="dk1"/>
              </a:buClr>
              <a:buSzPts val="1100"/>
              <a:buFont typeface="Arial"/>
              <a:buNone/>
            </a:pPr>
            <a:r>
              <a:t/>
            </a:r>
            <a:endParaRPr/>
          </a:p>
          <a:p>
            <a:pPr indent="0" lvl="0" marL="0" marR="0" rtl="0" algn="l">
              <a:lnSpc>
                <a:spcPct val="115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Feature Scaling</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137" name="Google Shape;137;p26"/>
          <p:cNvSpPr txBox="1"/>
          <p:nvPr>
            <p:ph idx="1" type="body"/>
          </p:nvPr>
        </p:nvSpPr>
        <p:spPr>
          <a:xfrm>
            <a:off x="311700" y="1017725"/>
            <a:ext cx="8520600" cy="4054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en" sz="1400"/>
              <a:t>Feature Scaling is a technique to standardize the independent features present in the data in a fixed range. It is performed during the data pre-processing to handle highly varying magnitudes or values or units. If feature scaling is not done, then a machine learning algorithm tends to weigh greater values, higher and consider smaller values as the lower values, regardless of the unit of the values.</a:t>
            </a:r>
            <a:endParaRPr sz="1400"/>
          </a:p>
          <a:p>
            <a:pPr indent="0" lvl="0" marL="0" rtl="0" algn="l">
              <a:spcBef>
                <a:spcPts val="1100"/>
              </a:spcBef>
              <a:spcAft>
                <a:spcPts val="0"/>
              </a:spcAft>
              <a:buClr>
                <a:schemeClr val="dk1"/>
              </a:buClr>
              <a:buSzPts val="1100"/>
              <a:buFont typeface="Arial"/>
              <a:buNone/>
            </a:pPr>
            <a:r>
              <a:rPr lang="en" sz="1400"/>
              <a:t>Consider the two most important ones:</a:t>
            </a:r>
            <a:endParaRPr sz="1400"/>
          </a:p>
          <a:p>
            <a:pPr indent="-317500" lvl="0" marL="457200" rtl="0" algn="l">
              <a:spcBef>
                <a:spcPts val="1100"/>
              </a:spcBef>
              <a:spcAft>
                <a:spcPts val="0"/>
              </a:spcAft>
              <a:buClr>
                <a:schemeClr val="dk1"/>
              </a:buClr>
              <a:buSzPts val="1400"/>
              <a:buChar char="●"/>
            </a:pPr>
            <a:r>
              <a:rPr b="1" lang="en" sz="1400"/>
              <a:t>Min-Max Normalization</a:t>
            </a:r>
            <a:endParaRPr b="1" sz="1400"/>
          </a:p>
          <a:p>
            <a:pPr indent="-317500" lvl="0" marL="457200" rtl="0" algn="l">
              <a:spcBef>
                <a:spcPts val="0"/>
              </a:spcBef>
              <a:spcAft>
                <a:spcPts val="0"/>
              </a:spcAft>
              <a:buClr>
                <a:schemeClr val="dk1"/>
              </a:buClr>
              <a:buSzPts val="1400"/>
              <a:buChar char="●"/>
            </a:pPr>
            <a:r>
              <a:rPr b="1" lang="en" sz="1400"/>
              <a:t>Standardization</a:t>
            </a:r>
            <a:endParaRPr b="1" sz="1400"/>
          </a:p>
          <a:p>
            <a:pPr indent="0" lvl="0" marL="0" rtl="0" algn="l">
              <a:spcBef>
                <a:spcPts val="700"/>
              </a:spcBef>
              <a:spcAft>
                <a:spcPts val="0"/>
              </a:spcAft>
              <a:buNone/>
            </a:pPr>
            <a:r>
              <a:rPr b="1" lang="en" sz="1400"/>
              <a:t># Feature Scaling</a:t>
            </a:r>
            <a:endParaRPr b="1" sz="1400"/>
          </a:p>
          <a:p>
            <a:pPr indent="0" lvl="0" marL="0" rtl="0" algn="l">
              <a:spcBef>
                <a:spcPts val="0"/>
              </a:spcBef>
              <a:spcAft>
                <a:spcPts val="0"/>
              </a:spcAft>
              <a:buNone/>
            </a:pPr>
            <a:r>
              <a:rPr b="1" lang="en" sz="1400"/>
              <a:t>from sklearn.preprocessing import StandardScaler</a:t>
            </a:r>
            <a:endParaRPr b="1" sz="1400"/>
          </a:p>
          <a:p>
            <a:pPr indent="0" lvl="0" marL="0" rtl="0" algn="l">
              <a:spcBef>
                <a:spcPts val="0"/>
              </a:spcBef>
              <a:spcAft>
                <a:spcPts val="0"/>
              </a:spcAft>
              <a:buNone/>
            </a:pPr>
            <a:r>
              <a:rPr b="1" lang="en" sz="1400"/>
              <a:t>sc = StandardScaler()</a:t>
            </a:r>
            <a:endParaRPr b="1" sz="1400"/>
          </a:p>
          <a:p>
            <a:pPr indent="0" lvl="0" marL="0" rtl="0" algn="l">
              <a:spcBef>
                <a:spcPts val="0"/>
              </a:spcBef>
              <a:spcAft>
                <a:spcPts val="0"/>
              </a:spcAft>
              <a:buNone/>
            </a:pPr>
            <a:r>
              <a:rPr b="1" lang="en" sz="1400"/>
              <a:t>X_train = sc.fit_transform(x_train)</a:t>
            </a:r>
            <a:endParaRPr b="1" sz="1400"/>
          </a:p>
          <a:p>
            <a:pPr indent="0" lvl="0" marL="0" rtl="0" algn="l">
              <a:spcBef>
                <a:spcPts val="0"/>
              </a:spcBef>
              <a:spcAft>
                <a:spcPts val="0"/>
              </a:spcAft>
              <a:buNone/>
            </a:pPr>
            <a:r>
              <a:rPr b="1" lang="en" sz="1400"/>
              <a:t>X_test = sc.transform(x_test)</a:t>
            </a:r>
            <a:endParaRPr b="1"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Building the Model</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143" name="Google Shape;143;p27"/>
          <p:cNvSpPr txBox="1"/>
          <p:nvPr>
            <p:ph idx="1" type="body"/>
          </p:nvPr>
        </p:nvSpPr>
        <p:spPr>
          <a:xfrm>
            <a:off x="311700" y="1017725"/>
            <a:ext cx="8520600" cy="4054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 sz="1400"/>
              <a:t>Linear Regression </a:t>
            </a:r>
            <a:r>
              <a:rPr lang="en" sz="1400"/>
              <a:t>is a machine learning algorithm based on </a:t>
            </a:r>
            <a:r>
              <a:rPr b="1" lang="en" sz="1400"/>
              <a:t>supervised learning</a:t>
            </a:r>
            <a:r>
              <a:rPr lang="en" sz="1400"/>
              <a:t>. It performs a </a:t>
            </a:r>
            <a:r>
              <a:rPr b="1" lang="en" sz="1400"/>
              <a:t>regression task</a:t>
            </a:r>
            <a:r>
              <a:rPr lang="en" sz="1400"/>
              <a:t>. Regression models a target prediction value based on independent variables. It is mostly used for finding out the relationship between variables and forecasting. Different regression models differ based on – the kind of relationship between dependent and independent variables, they are considering and the number of independent variables being used.</a:t>
            </a:r>
            <a:endParaRPr sz="1400"/>
          </a:p>
          <a:p>
            <a:pPr indent="0" lvl="0" marL="0" rtl="0" algn="l">
              <a:spcBef>
                <a:spcPts val="1100"/>
              </a:spcBef>
              <a:spcAft>
                <a:spcPts val="0"/>
              </a:spcAft>
              <a:buNone/>
            </a:pPr>
            <a:r>
              <a:t/>
            </a:r>
            <a:endParaRPr sz="1400"/>
          </a:p>
          <a:p>
            <a:pPr indent="0" lvl="0" marL="0" rtl="0" algn="l">
              <a:spcBef>
                <a:spcPts val="1100"/>
              </a:spcBef>
              <a:spcAft>
                <a:spcPts val="0"/>
              </a:spcAft>
              <a:buNone/>
            </a:pPr>
            <a:r>
              <a:t/>
            </a:r>
            <a:endParaRPr sz="1400"/>
          </a:p>
          <a:p>
            <a:pPr indent="0" lvl="0" marL="0" rtl="0" algn="l">
              <a:spcBef>
                <a:spcPts val="1100"/>
              </a:spcBef>
              <a:spcAft>
                <a:spcPts val="0"/>
              </a:spcAft>
              <a:buNone/>
            </a:pPr>
            <a:r>
              <a:t/>
            </a:r>
            <a:endParaRPr sz="1400"/>
          </a:p>
          <a:p>
            <a:pPr indent="0" lvl="0" marL="0" rtl="0" algn="l">
              <a:spcBef>
                <a:spcPts val="1100"/>
              </a:spcBef>
              <a:spcAft>
                <a:spcPts val="0"/>
              </a:spcAft>
              <a:buNone/>
            </a:pPr>
            <a:r>
              <a:rPr lang="en" sz="1400"/>
              <a:t>While training the model we are given : </a:t>
            </a:r>
            <a:r>
              <a:rPr b="1" lang="en" sz="1400"/>
              <a:t>x</a:t>
            </a:r>
            <a:r>
              <a:rPr lang="en" sz="1400"/>
              <a:t>: input training data (univariate – one input variable(parameter)) </a:t>
            </a:r>
            <a:r>
              <a:rPr b="1" lang="en" sz="1400"/>
              <a:t>y</a:t>
            </a:r>
            <a:r>
              <a:rPr lang="en" sz="1400"/>
              <a:t>: labels to data (supervised learning)</a:t>
            </a:r>
            <a:endParaRPr sz="1400"/>
          </a:p>
          <a:p>
            <a:pPr indent="0" lvl="0" marL="0" rtl="0" algn="l">
              <a:spcBef>
                <a:spcPts val="1100"/>
              </a:spcBef>
              <a:spcAft>
                <a:spcPts val="0"/>
              </a:spcAft>
              <a:buNone/>
            </a:pPr>
            <a:r>
              <a:rPr lang="en" sz="1400"/>
              <a:t>When training the model – it fits the best line to predict the value of y for a given value of x. The model gets the best regression fit line by finding the best </a:t>
            </a:r>
            <a:r>
              <a:rPr b="1" lang="en" sz="1400"/>
              <a:t>θ1</a:t>
            </a:r>
            <a:r>
              <a:rPr lang="en" sz="1400"/>
              <a:t> and </a:t>
            </a:r>
            <a:r>
              <a:rPr b="1" lang="en" sz="1400"/>
              <a:t>θ2</a:t>
            </a:r>
            <a:r>
              <a:rPr lang="en" sz="1400"/>
              <a:t> values. </a:t>
            </a:r>
            <a:r>
              <a:rPr b="1" lang="en" sz="1400"/>
              <a:t>θ1</a:t>
            </a:r>
            <a:r>
              <a:rPr lang="en" sz="1400"/>
              <a:t>: intercept </a:t>
            </a:r>
            <a:r>
              <a:rPr b="1" lang="en" sz="1400"/>
              <a:t>θ2</a:t>
            </a:r>
            <a:r>
              <a:rPr lang="en" sz="1400"/>
              <a:t>: coefficient of </a:t>
            </a:r>
            <a:r>
              <a:rPr b="1" lang="en" sz="1400"/>
              <a:t>x</a:t>
            </a:r>
            <a:r>
              <a:rPr lang="en" sz="1400"/>
              <a:t>.</a:t>
            </a:r>
            <a:endParaRPr sz="1400"/>
          </a:p>
        </p:txBody>
      </p:sp>
      <p:pic>
        <p:nvPicPr>
          <p:cNvPr id="144" name="Google Shape;144;p27"/>
          <p:cNvPicPr preferRelativeResize="0"/>
          <p:nvPr/>
        </p:nvPicPr>
        <p:blipFill>
          <a:blip r:embed="rId3">
            <a:alphaModFix/>
          </a:blip>
          <a:stretch>
            <a:fillRect/>
          </a:stretch>
        </p:blipFill>
        <p:spPr>
          <a:xfrm>
            <a:off x="2413388" y="2724025"/>
            <a:ext cx="4733925" cy="971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Building the Model</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150" name="Google Shape;150;p28"/>
          <p:cNvSpPr txBox="1"/>
          <p:nvPr>
            <p:ph idx="1" type="body"/>
          </p:nvPr>
        </p:nvSpPr>
        <p:spPr>
          <a:xfrm>
            <a:off x="311700" y="1017725"/>
            <a:ext cx="8520600" cy="4054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1400"/>
              <a:t>Once we find the best </a:t>
            </a:r>
            <a:r>
              <a:rPr b="1" lang="en" sz="1400"/>
              <a:t>θ1</a:t>
            </a:r>
            <a:r>
              <a:rPr lang="en" sz="1400"/>
              <a:t> and </a:t>
            </a:r>
            <a:r>
              <a:rPr b="1" lang="en" sz="1400"/>
              <a:t>θ2</a:t>
            </a:r>
            <a:r>
              <a:rPr lang="en" sz="1400"/>
              <a:t> values, we get the best fit line. So when we are finally using our model for prediction, it will predict the value of y for the input value of </a:t>
            </a:r>
            <a:r>
              <a:rPr b="1" lang="en" sz="1400"/>
              <a:t>x</a:t>
            </a:r>
            <a:r>
              <a:rPr lang="en" sz="1400"/>
              <a:t>.</a:t>
            </a:r>
            <a:endParaRPr sz="1400"/>
          </a:p>
          <a:p>
            <a:pPr indent="0" lvl="0" marL="0" rtl="0" algn="l">
              <a:spcBef>
                <a:spcPts val="1100"/>
              </a:spcBef>
              <a:spcAft>
                <a:spcPts val="0"/>
              </a:spcAft>
              <a:buNone/>
            </a:pPr>
            <a:r>
              <a:t/>
            </a:r>
            <a:endParaRPr sz="1400"/>
          </a:p>
          <a:p>
            <a:pPr indent="0" lvl="0" marL="0" rtl="0" algn="l">
              <a:spcBef>
                <a:spcPts val="110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 Linear Regression</a:t>
            </a:r>
            <a:endParaRPr b="1" sz="1400"/>
          </a:p>
          <a:p>
            <a:pPr indent="0" lvl="0" marL="0" rtl="0" algn="l">
              <a:spcBef>
                <a:spcPts val="0"/>
              </a:spcBef>
              <a:spcAft>
                <a:spcPts val="0"/>
              </a:spcAft>
              <a:buNone/>
            </a:pPr>
            <a:r>
              <a:rPr lang="en" sz="1400"/>
              <a:t>from sklearn.linear_model import LinearRegression</a:t>
            </a:r>
            <a:endParaRPr sz="1400"/>
          </a:p>
          <a:p>
            <a:pPr indent="0" lvl="0" marL="0" rtl="0" algn="l">
              <a:spcBef>
                <a:spcPts val="0"/>
              </a:spcBef>
              <a:spcAft>
                <a:spcPts val="0"/>
              </a:spcAft>
              <a:buNone/>
            </a:pPr>
            <a:r>
              <a:rPr lang="en" sz="1400"/>
              <a:t>linreg = LinearRegression()</a:t>
            </a:r>
            <a:endParaRPr sz="1400"/>
          </a:p>
          <a:p>
            <a:pPr indent="0" lvl="0" marL="0" rtl="0" algn="l">
              <a:spcBef>
                <a:spcPts val="0"/>
              </a:spcBef>
              <a:spcAft>
                <a:spcPts val="0"/>
              </a:spcAft>
              <a:buNone/>
            </a:pPr>
            <a:r>
              <a:rPr lang="en" sz="1400"/>
              <a:t>linreg.fit(X_train,y_train)</a:t>
            </a:r>
            <a:endParaRPr b="1" sz="1400"/>
          </a:p>
          <a:p>
            <a:pPr indent="0" lvl="0" marL="0" rtl="0" algn="l">
              <a:spcBef>
                <a:spcPts val="0"/>
              </a:spcBef>
              <a:spcAft>
                <a:spcPts val="0"/>
              </a:spcAft>
              <a:buNone/>
            </a:pPr>
            <a:r>
              <a:rPr b="1" lang="en" sz="1400"/>
              <a:t>### Prediction</a:t>
            </a:r>
            <a:endParaRPr b="1" sz="1400"/>
          </a:p>
          <a:p>
            <a:pPr indent="0" lvl="0" marL="0" rtl="0" algn="l">
              <a:spcBef>
                <a:spcPts val="0"/>
              </a:spcBef>
              <a:spcAft>
                <a:spcPts val="0"/>
              </a:spcAft>
              <a:buNone/>
            </a:pPr>
            <a:r>
              <a:rPr lang="en" sz="1400"/>
              <a:t>y_pred_train = linreg.predict(X_train)</a:t>
            </a:r>
            <a:endParaRPr sz="1400"/>
          </a:p>
          <a:p>
            <a:pPr indent="0" lvl="0" marL="0" rtl="0" algn="l">
              <a:spcBef>
                <a:spcPts val="0"/>
              </a:spcBef>
              <a:spcAft>
                <a:spcPts val="0"/>
              </a:spcAft>
              <a:buNone/>
            </a:pPr>
            <a:r>
              <a:rPr lang="en" sz="1400"/>
              <a:t>pred = pd.DataFrame(y_pred_train)</a:t>
            </a:r>
            <a:endParaRPr sz="1400"/>
          </a:p>
          <a:p>
            <a:pPr indent="0" lvl="0" marL="0" rtl="0" algn="l">
              <a:spcBef>
                <a:spcPts val="0"/>
              </a:spcBef>
              <a:spcAft>
                <a:spcPts val="0"/>
              </a:spcAft>
              <a:buNone/>
            </a:pPr>
            <a:r>
              <a:rPr lang="en" sz="1400"/>
              <a:t>y_pred_test = linreg.predict(X_test)</a:t>
            </a:r>
            <a:endParaRPr sz="1400"/>
          </a:p>
          <a:p>
            <a:pPr indent="0" lvl="0" marL="0" rtl="0" algn="l">
              <a:spcBef>
                <a:spcPts val="0"/>
              </a:spcBef>
              <a:spcAft>
                <a:spcPts val="0"/>
              </a:spcAft>
              <a:buNone/>
            </a:pPr>
            <a:r>
              <a:rPr lang="en" sz="1400"/>
              <a:t>pred_test = pd.DataFrame(y_pred_test)</a:t>
            </a:r>
            <a:endParaRPr sz="1400"/>
          </a:p>
          <a:p>
            <a:pPr indent="0" lvl="0" marL="0" rtl="0" algn="l">
              <a:spcBef>
                <a:spcPts val="1100"/>
              </a:spcBef>
              <a:spcAft>
                <a:spcPts val="0"/>
              </a:spcAft>
              <a:buNone/>
            </a:pPr>
            <a:r>
              <a:t/>
            </a:r>
            <a:endParaRPr sz="1400"/>
          </a:p>
        </p:txBody>
      </p:sp>
      <p:pic>
        <p:nvPicPr>
          <p:cNvPr id="151" name="Google Shape;151;p28"/>
          <p:cNvPicPr preferRelativeResize="0"/>
          <p:nvPr/>
        </p:nvPicPr>
        <p:blipFill>
          <a:blip r:embed="rId3">
            <a:alphaModFix/>
          </a:blip>
          <a:stretch>
            <a:fillRect/>
          </a:stretch>
        </p:blipFill>
        <p:spPr>
          <a:xfrm>
            <a:off x="571075" y="1786788"/>
            <a:ext cx="3209925" cy="866775"/>
          </a:xfrm>
          <a:prstGeom prst="rect">
            <a:avLst/>
          </a:prstGeom>
          <a:noFill/>
          <a:ln>
            <a:noFill/>
          </a:ln>
        </p:spPr>
      </p:pic>
      <p:pic>
        <p:nvPicPr>
          <p:cNvPr id="152" name="Google Shape;152;p28"/>
          <p:cNvPicPr preferRelativeResize="0"/>
          <p:nvPr/>
        </p:nvPicPr>
        <p:blipFill>
          <a:blip r:embed="rId4">
            <a:alphaModFix/>
          </a:blip>
          <a:stretch>
            <a:fillRect/>
          </a:stretch>
        </p:blipFill>
        <p:spPr>
          <a:xfrm>
            <a:off x="4671500" y="1870588"/>
            <a:ext cx="2762250" cy="847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Model Evaluation Metrics</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158" name="Google Shape;158;p29"/>
          <p:cNvSpPr txBox="1"/>
          <p:nvPr>
            <p:ph idx="1" type="body"/>
          </p:nvPr>
        </p:nvSpPr>
        <p:spPr>
          <a:xfrm>
            <a:off x="311700" y="1017725"/>
            <a:ext cx="8520600" cy="4054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 sz="1400"/>
              <a:t>Model evaluation</a:t>
            </a:r>
            <a:r>
              <a:rPr lang="en" sz="1400"/>
              <a:t> aims to estimate the generalization accuracy of a </a:t>
            </a:r>
            <a:r>
              <a:rPr b="1" lang="en" sz="1400"/>
              <a:t>model</a:t>
            </a:r>
            <a:r>
              <a:rPr lang="en" sz="1400"/>
              <a:t> on future (unseen/out-of-sample) data. Methods for </a:t>
            </a:r>
            <a:r>
              <a:rPr b="1" lang="en" sz="1400"/>
              <a:t>evaluating</a:t>
            </a:r>
            <a:r>
              <a:rPr lang="en" sz="1400"/>
              <a:t> a </a:t>
            </a:r>
            <a:r>
              <a:rPr b="1" lang="en" sz="1400"/>
              <a:t>model's</a:t>
            </a:r>
            <a:r>
              <a:rPr lang="en" sz="1400"/>
              <a:t> performance are divided into 2 categories: namely, holdout and Cross-validation. Both methods use a test set (i.e data not seen by the </a:t>
            </a:r>
            <a:r>
              <a:rPr b="1" lang="en" sz="1400"/>
              <a:t>model</a:t>
            </a:r>
            <a:r>
              <a:rPr lang="en" sz="1400"/>
              <a:t>) to </a:t>
            </a:r>
            <a:r>
              <a:rPr b="1" lang="en" sz="1400"/>
              <a:t>evaluate model</a:t>
            </a:r>
            <a:r>
              <a:rPr lang="en" sz="1400"/>
              <a:t> performance.</a:t>
            </a:r>
            <a:endParaRPr sz="1400"/>
          </a:p>
          <a:p>
            <a:pPr indent="0" lvl="0" marL="0" rtl="0" algn="l">
              <a:spcBef>
                <a:spcPts val="0"/>
              </a:spcBef>
              <a:spcAft>
                <a:spcPts val="0"/>
              </a:spcAft>
              <a:buNone/>
            </a:pPr>
            <a:r>
              <a:rPr b="1" lang="en" sz="1400"/>
              <a:t>Root Mean Square Error (RMSE)</a:t>
            </a:r>
            <a:r>
              <a:rPr lang="en" sz="1400"/>
              <a:t> is a standard way to measure the error of a model in predicting quantitative data.</a:t>
            </a:r>
            <a:endParaRPr sz="1400"/>
          </a:p>
          <a:p>
            <a:pPr indent="0" lvl="0" marL="0" rtl="0" algn="l">
              <a:spcBef>
                <a:spcPts val="1100"/>
              </a:spcBef>
              <a:spcAft>
                <a:spcPts val="0"/>
              </a:spcAft>
              <a:buNone/>
            </a:pPr>
            <a:r>
              <a:rPr lang="en" sz="1400"/>
              <a:t>Formally it is defined as follows:</a:t>
            </a:r>
            <a:endParaRPr sz="1050">
              <a:solidFill>
                <a:schemeClr val="dk1"/>
              </a:solidFill>
              <a:highlight>
                <a:srgbClr val="FFFFFF"/>
              </a:highlight>
            </a:endParaRPr>
          </a:p>
          <a:p>
            <a:pPr indent="0" lvl="0" marL="0" rtl="0" algn="l">
              <a:spcBef>
                <a:spcPts val="1100"/>
              </a:spcBef>
              <a:spcAft>
                <a:spcPts val="0"/>
              </a:spcAft>
              <a:buNone/>
            </a:pPr>
            <a:r>
              <a:t/>
            </a:r>
            <a:endParaRPr sz="1400"/>
          </a:p>
          <a:p>
            <a:pPr indent="0" lvl="0" marL="0" rtl="0" algn="l">
              <a:spcBef>
                <a:spcPts val="1100"/>
              </a:spcBef>
              <a:spcAft>
                <a:spcPts val="0"/>
              </a:spcAft>
              <a:buNone/>
            </a:pPr>
            <a:r>
              <a:t/>
            </a:r>
            <a:endParaRPr sz="1400"/>
          </a:p>
          <a:p>
            <a:pPr indent="0" lvl="0" marL="0" rtl="0" algn="l">
              <a:spcBef>
                <a:spcPts val="1100"/>
              </a:spcBef>
              <a:spcAft>
                <a:spcPts val="0"/>
              </a:spcAft>
              <a:buNone/>
            </a:pPr>
            <a:r>
              <a:t/>
            </a:r>
            <a:endParaRPr sz="1400"/>
          </a:p>
          <a:p>
            <a:pPr indent="0" lvl="0" marL="0" rtl="0" algn="l">
              <a:spcBef>
                <a:spcPts val="1100"/>
              </a:spcBef>
              <a:spcAft>
                <a:spcPts val="0"/>
              </a:spcAft>
              <a:buNone/>
            </a:pPr>
            <a:r>
              <a:rPr b="1" lang="en" sz="1400"/>
              <a:t>RMSE: Root Mean Square Error </a:t>
            </a:r>
            <a:r>
              <a:rPr lang="en" sz="1400"/>
              <a:t>is the measure of how well a regression line fits the data points. RMSE can also be construed as Standard Deviation in the residuals.</a:t>
            </a:r>
            <a:endParaRPr sz="1400"/>
          </a:p>
        </p:txBody>
      </p:sp>
      <p:pic>
        <p:nvPicPr>
          <p:cNvPr id="159" name="Google Shape;159;p29"/>
          <p:cNvPicPr preferRelativeResize="0"/>
          <p:nvPr/>
        </p:nvPicPr>
        <p:blipFill>
          <a:blip r:embed="rId3">
            <a:alphaModFix/>
          </a:blip>
          <a:stretch>
            <a:fillRect/>
          </a:stretch>
        </p:blipFill>
        <p:spPr>
          <a:xfrm>
            <a:off x="2115488" y="2842238"/>
            <a:ext cx="4600575" cy="1438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Model Evaluation Metrics</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165" name="Google Shape;165;p30"/>
          <p:cNvSpPr txBox="1"/>
          <p:nvPr>
            <p:ph idx="1" type="body"/>
          </p:nvPr>
        </p:nvSpPr>
        <p:spPr>
          <a:xfrm>
            <a:off x="311700" y="1017725"/>
            <a:ext cx="8520600" cy="4054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 sz="1400"/>
              <a:t>R</a:t>
            </a:r>
            <a:r>
              <a:rPr b="1" lang="en" sz="1400"/>
              <a:t>MSE: Root Mean Square Error </a:t>
            </a:r>
            <a:r>
              <a:rPr lang="en" sz="1400"/>
              <a:t>is the measure of how well a regression line fits the data points. RMSE can also be construed as Standard Deviation in the residuals.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 RMSE Metrics</a:t>
            </a:r>
            <a:endParaRPr b="1" sz="1400"/>
          </a:p>
          <a:p>
            <a:pPr indent="0" lvl="0" marL="0" rtl="0" algn="l">
              <a:spcBef>
                <a:spcPts val="0"/>
              </a:spcBef>
              <a:spcAft>
                <a:spcPts val="0"/>
              </a:spcAft>
              <a:buNone/>
            </a:pPr>
            <a:r>
              <a:rPr lang="en" sz="1400"/>
              <a:t>from sklearn import metrics</a:t>
            </a:r>
            <a:endParaRPr sz="1400"/>
          </a:p>
          <a:p>
            <a:pPr indent="0" lvl="0" marL="0" rtl="0" algn="l">
              <a:spcBef>
                <a:spcPts val="0"/>
              </a:spcBef>
              <a:spcAft>
                <a:spcPts val="0"/>
              </a:spcAft>
              <a:buNone/>
            </a:pPr>
            <a:r>
              <a:rPr b="1" lang="en" sz="1400"/>
              <a:t># Calculated Train RMSE</a:t>
            </a:r>
            <a:endParaRPr b="1" sz="1400"/>
          </a:p>
          <a:p>
            <a:pPr indent="0" lvl="0" marL="0" rtl="0" algn="l">
              <a:spcBef>
                <a:spcPts val="0"/>
              </a:spcBef>
              <a:spcAft>
                <a:spcPts val="0"/>
              </a:spcAft>
              <a:buNone/>
            </a:pPr>
            <a:r>
              <a:rPr lang="en" sz="1400"/>
              <a:t>calculated_train_rmse = np.sqrt(metrics.mean_absolute_error(y_train, y_pred_train))</a:t>
            </a:r>
            <a:endParaRPr sz="1400"/>
          </a:p>
          <a:p>
            <a:pPr indent="0" lvl="0" marL="0" rtl="0" algn="l">
              <a:spcBef>
                <a:spcPts val="0"/>
              </a:spcBef>
              <a:spcAft>
                <a:spcPts val="0"/>
              </a:spcAft>
              <a:buNone/>
            </a:pPr>
            <a:r>
              <a:rPr lang="en" sz="1400"/>
              <a:t>print('Calculated Train RMSE is {}'.format(calculated_train_rmse))</a:t>
            </a:r>
            <a:endParaRPr sz="1400"/>
          </a:p>
          <a:p>
            <a:pPr indent="0" lvl="0" marL="0" rtl="0" algn="l">
              <a:spcBef>
                <a:spcPts val="0"/>
              </a:spcBef>
              <a:spcAft>
                <a:spcPts val="0"/>
              </a:spcAft>
              <a:buNone/>
            </a:pPr>
            <a:r>
              <a:rPr b="1" lang="en" sz="1400"/>
              <a:t># Calculated Test RMSE</a:t>
            </a:r>
            <a:endParaRPr b="1" sz="1400"/>
          </a:p>
          <a:p>
            <a:pPr indent="0" lvl="0" marL="0" rtl="0" algn="l">
              <a:spcBef>
                <a:spcPts val="0"/>
              </a:spcBef>
              <a:spcAft>
                <a:spcPts val="0"/>
              </a:spcAft>
              <a:buNone/>
            </a:pPr>
            <a:r>
              <a:rPr lang="en" sz="1400"/>
              <a:t>calculated_test_rmse = np.sqrt(metrics.mean_absolute_error(y_test, y_pred_test))</a:t>
            </a:r>
            <a:endParaRPr sz="1400"/>
          </a:p>
          <a:p>
            <a:pPr indent="0" lvl="0" marL="0" rtl="0" algn="l">
              <a:spcBef>
                <a:spcPts val="0"/>
              </a:spcBef>
              <a:spcAft>
                <a:spcPts val="0"/>
              </a:spcAft>
              <a:buNone/>
            </a:pPr>
            <a:r>
              <a:rPr lang="en" sz="1400"/>
              <a:t>print('Calculated Test RMSE is {}'.format(calculated_test_rmse))</a:t>
            </a:r>
            <a:endParaRPr sz="1400"/>
          </a:p>
          <a:p>
            <a:pPr indent="0" lvl="0" marL="0" rtl="0" algn="l">
              <a:spcBef>
                <a:spcPts val="0"/>
              </a:spcBef>
              <a:spcAft>
                <a:spcPts val="0"/>
              </a:spcAft>
              <a:buNone/>
            </a:pPr>
            <a:r>
              <a:t/>
            </a:r>
            <a:endParaRPr b="1" sz="1400"/>
          </a:p>
          <a:p>
            <a:pPr indent="0" lvl="0" marL="0" rtl="0" algn="l">
              <a:spcBef>
                <a:spcPts val="0"/>
              </a:spcBef>
              <a:spcAft>
                <a:spcPts val="0"/>
              </a:spcAft>
              <a:buNone/>
            </a:pPr>
            <a:r>
              <a:rPr lang="en" sz="1400"/>
              <a:t>Calculated Train RMSE is </a:t>
            </a:r>
            <a:r>
              <a:rPr b="1" lang="en" sz="1400"/>
              <a:t>0.297564606281447</a:t>
            </a:r>
            <a:endParaRPr b="1" sz="1400"/>
          </a:p>
          <a:p>
            <a:pPr indent="0" lvl="0" marL="0" rtl="0" algn="l">
              <a:spcBef>
                <a:spcPts val="0"/>
              </a:spcBef>
              <a:spcAft>
                <a:spcPts val="0"/>
              </a:spcAft>
              <a:buNone/>
            </a:pPr>
            <a:r>
              <a:rPr lang="en" sz="1400"/>
              <a:t>Calculated Test RMSE is </a:t>
            </a:r>
            <a:r>
              <a:rPr b="1" lang="en" sz="1400"/>
              <a:t>0.29502104938445906</a:t>
            </a:r>
            <a:endParaRPr b="1" sz="1050">
              <a:solidFill>
                <a:schemeClr val="dk1"/>
              </a:solidFill>
              <a:highlight>
                <a:srgbClr val="FFFFFF"/>
              </a:highlight>
            </a:endParaRPr>
          </a:p>
          <a:p>
            <a:pPr indent="0" lvl="0" marL="0" rtl="0" algn="l">
              <a:spcBef>
                <a:spcPts val="0"/>
              </a:spcBef>
              <a:spcAft>
                <a:spcPts val="0"/>
              </a:spcAft>
              <a:buNone/>
            </a:pPr>
            <a:r>
              <a:t/>
            </a:r>
            <a:endParaRPr b="1" sz="1400"/>
          </a:p>
          <a:p>
            <a:pPr indent="0" lvl="0" marL="0" rtl="0" algn="l">
              <a:spcBef>
                <a:spcPts val="1100"/>
              </a:spcBef>
              <a:spcAft>
                <a:spcPts val="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Model Evaluation Metrics</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171" name="Google Shape;171;p31"/>
          <p:cNvSpPr txBox="1"/>
          <p:nvPr>
            <p:ph idx="1" type="body"/>
          </p:nvPr>
        </p:nvSpPr>
        <p:spPr>
          <a:xfrm>
            <a:off x="311700" y="1017725"/>
            <a:ext cx="8520600" cy="40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R-squared </a:t>
            </a:r>
            <a:r>
              <a:rPr lang="en" sz="1400"/>
              <a:t>is a statistical measure of how close the data are to the fitted regression line. It is also known as the coefficient of determination, or the coefficient of multiple determination for multiple regression.</a:t>
            </a:r>
            <a:endParaRPr sz="1400"/>
          </a:p>
          <a:p>
            <a:pPr indent="0" lvl="0" marL="0" rtl="0" algn="l">
              <a:spcBef>
                <a:spcPts val="1100"/>
              </a:spcBef>
              <a:spcAft>
                <a:spcPts val="0"/>
              </a:spcAft>
              <a:buNone/>
            </a:pPr>
            <a:r>
              <a:rPr lang="en" sz="1400"/>
              <a:t>The definition of R-squared is fairly straight-forward; it is the percentage of the response variable variation that is explained by a linear model. Or:</a:t>
            </a:r>
            <a:endParaRPr sz="1400"/>
          </a:p>
          <a:p>
            <a:pPr indent="0" lvl="0" marL="0" rtl="0" algn="l">
              <a:spcBef>
                <a:spcPts val="1100"/>
              </a:spcBef>
              <a:spcAft>
                <a:spcPts val="0"/>
              </a:spcAft>
              <a:buNone/>
            </a:pPr>
            <a:r>
              <a:rPr b="1" lang="en" sz="1400"/>
              <a:t>R-squared = Explained variation / Total variation</a:t>
            </a:r>
            <a:endParaRPr b="1" sz="1400"/>
          </a:p>
          <a:p>
            <a:pPr indent="0" lvl="0" marL="0" rtl="0" algn="l">
              <a:spcBef>
                <a:spcPts val="1100"/>
              </a:spcBef>
              <a:spcAft>
                <a:spcPts val="0"/>
              </a:spcAft>
              <a:buNone/>
            </a:pPr>
            <a:r>
              <a:rPr lang="en" sz="1400"/>
              <a:t>R-squared is always between 0 and 100%:</a:t>
            </a:r>
            <a:endParaRPr sz="1400"/>
          </a:p>
          <a:p>
            <a:pPr indent="-295275" lvl="0" marL="457200" rtl="0" algn="l">
              <a:spcBef>
                <a:spcPts val="1100"/>
              </a:spcBef>
              <a:spcAft>
                <a:spcPts val="0"/>
              </a:spcAft>
              <a:buClr>
                <a:schemeClr val="dk1"/>
              </a:buClr>
              <a:buSzPts val="1050"/>
              <a:buChar char="●"/>
            </a:pPr>
            <a:r>
              <a:rPr lang="en" sz="1400"/>
              <a:t>0% indicates that the model explains none of the variability of the response data around its mean.</a:t>
            </a:r>
            <a:endParaRPr sz="1400"/>
          </a:p>
          <a:p>
            <a:pPr indent="-295275" lvl="0" marL="457200" rtl="0" algn="l">
              <a:spcBef>
                <a:spcPts val="0"/>
              </a:spcBef>
              <a:spcAft>
                <a:spcPts val="0"/>
              </a:spcAft>
              <a:buClr>
                <a:schemeClr val="dk1"/>
              </a:buClr>
              <a:buSzPts val="1050"/>
              <a:buChar char="●"/>
            </a:pPr>
            <a:r>
              <a:rPr lang="en" sz="1400"/>
              <a:t>100% indicates that the model explains all the variability of the response data around its mean.</a:t>
            </a:r>
            <a:endParaRPr sz="1400"/>
          </a:p>
          <a:p>
            <a:pPr indent="0" lvl="0" marL="0" rtl="0" algn="l">
              <a:spcBef>
                <a:spcPts val="1100"/>
              </a:spcBef>
              <a:spcAft>
                <a:spcPts val="0"/>
              </a:spcAft>
              <a:buNone/>
            </a:pPr>
            <a:r>
              <a:rPr lang="en" sz="1400"/>
              <a:t>In general, the higher the R-squared, the better the model fits your data.</a:t>
            </a:r>
            <a:endParaRPr sz="1400"/>
          </a:p>
          <a:p>
            <a:pPr indent="0" lvl="0" marL="0" rtl="0" algn="l">
              <a:spcBef>
                <a:spcPts val="1100"/>
              </a:spcBef>
              <a:spcAft>
                <a:spcPts val="0"/>
              </a:spcAft>
              <a:buNone/>
            </a:pPr>
            <a:r>
              <a:rPr lang="en" sz="1400"/>
              <a:t>R2 shows how well terms (data points) fit a curve or line.</a:t>
            </a:r>
            <a:endParaRPr b="1" sz="1400"/>
          </a:p>
          <a:p>
            <a:pPr indent="0" lvl="0" marL="0" rtl="0" algn="l">
              <a:spcBef>
                <a:spcPts val="1100"/>
              </a:spcBef>
              <a:spcAft>
                <a:spcPts val="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yncopate"/>
                <a:ea typeface="Syncopate"/>
                <a:cs typeface="Syncopate"/>
                <a:sym typeface="Syncopate"/>
              </a:rPr>
              <a:t>Introduction</a:t>
            </a:r>
            <a:endParaRPr b="1">
              <a:latin typeface="Syncopate"/>
              <a:ea typeface="Syncopate"/>
              <a:cs typeface="Syncopate"/>
              <a:sym typeface="Syncopate"/>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AutoNum type="arabicPeriod"/>
            </a:pPr>
            <a:r>
              <a:rPr lang="en" sz="1400"/>
              <a:t>Data Loading and data Description</a:t>
            </a:r>
            <a:endParaRPr sz="1400"/>
          </a:p>
          <a:p>
            <a:pPr indent="-342900" lvl="0" marL="457200" marR="0" rtl="0" algn="l">
              <a:lnSpc>
                <a:spcPct val="115000"/>
              </a:lnSpc>
              <a:spcBef>
                <a:spcPts val="0"/>
              </a:spcBef>
              <a:spcAft>
                <a:spcPts val="0"/>
              </a:spcAft>
              <a:buSzPts val="1800"/>
              <a:buAutoNum type="arabicPeriod"/>
            </a:pPr>
            <a:r>
              <a:rPr lang="en" sz="1400"/>
              <a:t>Data Understanding and Exploration</a:t>
            </a:r>
            <a:endParaRPr sz="1400"/>
          </a:p>
          <a:p>
            <a:pPr indent="-342900" lvl="0" marL="457200" marR="0" rtl="0" algn="l">
              <a:lnSpc>
                <a:spcPct val="115000"/>
              </a:lnSpc>
              <a:spcBef>
                <a:spcPts val="0"/>
              </a:spcBef>
              <a:spcAft>
                <a:spcPts val="0"/>
              </a:spcAft>
              <a:buSzPts val="1800"/>
              <a:buAutoNum type="arabicPeriod"/>
            </a:pPr>
            <a:r>
              <a:rPr lang="en" sz="1400"/>
              <a:t>Data cleaning</a:t>
            </a:r>
            <a:endParaRPr sz="1400"/>
          </a:p>
          <a:p>
            <a:pPr indent="-342900" lvl="0" marL="457200" marR="0" rtl="0" algn="l">
              <a:lnSpc>
                <a:spcPct val="115000"/>
              </a:lnSpc>
              <a:spcBef>
                <a:spcPts val="0"/>
              </a:spcBef>
              <a:spcAft>
                <a:spcPts val="0"/>
              </a:spcAft>
              <a:buSzPts val="1800"/>
              <a:buAutoNum type="arabicPeriod"/>
            </a:pPr>
            <a:r>
              <a:rPr lang="en" sz="1400"/>
              <a:t>Feature Engineering &amp; Improving data quality</a:t>
            </a:r>
            <a:endParaRPr sz="1400"/>
          </a:p>
          <a:p>
            <a:pPr indent="-342900" lvl="0" marL="457200" marR="0" rtl="0" algn="l">
              <a:lnSpc>
                <a:spcPct val="115000"/>
              </a:lnSpc>
              <a:spcBef>
                <a:spcPts val="0"/>
              </a:spcBef>
              <a:spcAft>
                <a:spcPts val="0"/>
              </a:spcAft>
              <a:buSzPts val="1800"/>
              <a:buAutoNum type="arabicPeriod"/>
            </a:pPr>
            <a:r>
              <a:rPr lang="en" sz="1400"/>
              <a:t>Splitting data into training and evaluation sets</a:t>
            </a:r>
            <a:endParaRPr sz="1400"/>
          </a:p>
          <a:p>
            <a:pPr indent="-342900" lvl="0" marL="457200" marR="0" rtl="0" algn="l">
              <a:lnSpc>
                <a:spcPct val="115000"/>
              </a:lnSpc>
              <a:spcBef>
                <a:spcPts val="0"/>
              </a:spcBef>
              <a:spcAft>
                <a:spcPts val="0"/>
              </a:spcAft>
              <a:buSzPts val="1800"/>
              <a:buAutoNum type="arabicPeriod"/>
            </a:pPr>
            <a:r>
              <a:rPr lang="en" sz="1400"/>
              <a:t>Feature Scaling</a:t>
            </a:r>
            <a:endParaRPr sz="1400"/>
          </a:p>
          <a:p>
            <a:pPr indent="-342900" lvl="0" marL="457200" marR="0" rtl="0" algn="l">
              <a:lnSpc>
                <a:spcPct val="115000"/>
              </a:lnSpc>
              <a:spcBef>
                <a:spcPts val="0"/>
              </a:spcBef>
              <a:spcAft>
                <a:spcPts val="0"/>
              </a:spcAft>
              <a:buSzPts val="1800"/>
              <a:buAutoNum type="arabicPeriod"/>
            </a:pPr>
            <a:r>
              <a:rPr lang="en" sz="1400"/>
              <a:t>Model building and</a:t>
            </a:r>
            <a:endParaRPr sz="1400"/>
          </a:p>
          <a:p>
            <a:pPr indent="-342900" lvl="0" marL="457200" marR="0" rtl="0" algn="l">
              <a:lnSpc>
                <a:spcPct val="115000"/>
              </a:lnSpc>
              <a:spcBef>
                <a:spcPts val="0"/>
              </a:spcBef>
              <a:spcAft>
                <a:spcPts val="0"/>
              </a:spcAft>
              <a:buSzPts val="1800"/>
              <a:buAutoNum type="arabicPeriod"/>
            </a:pPr>
            <a:r>
              <a:rPr lang="en" sz="1400"/>
              <a:t>Evaluation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Model Evaluation Metrics</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177" name="Google Shape;177;p32"/>
          <p:cNvSpPr txBox="1"/>
          <p:nvPr>
            <p:ph idx="1" type="body"/>
          </p:nvPr>
        </p:nvSpPr>
        <p:spPr>
          <a:xfrm>
            <a:off x="311700" y="1017725"/>
            <a:ext cx="8520600" cy="4054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1400"/>
              <a:t>from sklearn.metrics import r2_score</a:t>
            </a:r>
            <a:endParaRPr sz="1400"/>
          </a:p>
          <a:p>
            <a:pPr indent="0" lvl="0" marL="0" rtl="0" algn="l">
              <a:spcBef>
                <a:spcPts val="0"/>
              </a:spcBef>
              <a:spcAft>
                <a:spcPts val="0"/>
              </a:spcAft>
              <a:buNone/>
            </a:pPr>
            <a:r>
              <a:rPr b="1" lang="en" sz="1400"/>
              <a:t># Calculated Train R-squared</a:t>
            </a:r>
            <a:endParaRPr b="1" sz="1400"/>
          </a:p>
          <a:p>
            <a:pPr indent="0" lvl="0" marL="0" rtl="0" algn="l">
              <a:spcBef>
                <a:spcPts val="0"/>
              </a:spcBef>
              <a:spcAft>
                <a:spcPts val="0"/>
              </a:spcAft>
              <a:buNone/>
            </a:pPr>
            <a:r>
              <a:rPr lang="en" sz="1400"/>
              <a:t>calculated_train_r_squared = r2_score(y_train, y_pred_train)</a:t>
            </a:r>
            <a:endParaRPr sz="1400"/>
          </a:p>
          <a:p>
            <a:pPr indent="0" lvl="0" marL="0" rtl="0" algn="l">
              <a:spcBef>
                <a:spcPts val="0"/>
              </a:spcBef>
              <a:spcAft>
                <a:spcPts val="0"/>
              </a:spcAft>
              <a:buNone/>
            </a:pPr>
            <a:r>
              <a:rPr lang="en" sz="1400"/>
              <a:t>print('Calculated Train R-squared is {}'.format(calculated_train_r_squared))</a:t>
            </a:r>
            <a:endParaRPr sz="1400"/>
          </a:p>
          <a:p>
            <a:pPr indent="0" lvl="0" marL="0" rtl="0" algn="l">
              <a:spcBef>
                <a:spcPts val="0"/>
              </a:spcBef>
              <a:spcAft>
                <a:spcPts val="0"/>
              </a:spcAft>
              <a:buNone/>
            </a:pPr>
            <a:r>
              <a:rPr b="1" lang="en" sz="1400"/>
              <a:t># Calculated Test R-squared</a:t>
            </a:r>
            <a:endParaRPr b="1" sz="1400"/>
          </a:p>
          <a:p>
            <a:pPr indent="0" lvl="0" marL="0" rtl="0" algn="l">
              <a:spcBef>
                <a:spcPts val="0"/>
              </a:spcBef>
              <a:spcAft>
                <a:spcPts val="0"/>
              </a:spcAft>
              <a:buNone/>
            </a:pPr>
            <a:r>
              <a:rPr lang="en" sz="1400"/>
              <a:t>calculated_test_r_squared = r2_score(y_test, y_pred_test)</a:t>
            </a:r>
            <a:endParaRPr sz="1400"/>
          </a:p>
          <a:p>
            <a:pPr indent="0" lvl="0" marL="0" rtl="0" algn="l">
              <a:spcBef>
                <a:spcPts val="0"/>
              </a:spcBef>
              <a:spcAft>
                <a:spcPts val="0"/>
              </a:spcAft>
              <a:buNone/>
            </a:pPr>
            <a:r>
              <a:rPr lang="en" sz="1400"/>
              <a:t>print('Calculated Test R-squared is {}'.format(calculated_test_r_squared))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b="1" sz="1400"/>
          </a:p>
          <a:p>
            <a:pPr indent="0" lvl="0" marL="0" rtl="0" algn="l">
              <a:spcBef>
                <a:spcPts val="0"/>
              </a:spcBef>
              <a:spcAft>
                <a:spcPts val="0"/>
              </a:spcAft>
              <a:buNone/>
            </a:pPr>
            <a:r>
              <a:rPr lang="en" sz="1400"/>
              <a:t>Calculated Train R-squared is </a:t>
            </a:r>
            <a:r>
              <a:rPr b="1" lang="en" sz="1400"/>
              <a:t>0.8896102116033099</a:t>
            </a:r>
            <a:endParaRPr b="1" sz="1400"/>
          </a:p>
          <a:p>
            <a:pPr indent="0" lvl="0" marL="0" rtl="0" algn="l">
              <a:spcBef>
                <a:spcPts val="0"/>
              </a:spcBef>
              <a:spcAft>
                <a:spcPts val="0"/>
              </a:spcAft>
              <a:buNone/>
            </a:pPr>
            <a:r>
              <a:rPr lang="en" sz="1400"/>
              <a:t>Calculated Test R-squared is </a:t>
            </a:r>
            <a:r>
              <a:rPr b="1" lang="en" sz="1400"/>
              <a:t>0.9093618210786856</a:t>
            </a:r>
            <a:endParaRPr b="1" sz="1050">
              <a:solidFill>
                <a:schemeClr val="dk1"/>
              </a:solidFill>
              <a:highlight>
                <a:srgbClr val="FFFFFF"/>
              </a:highlight>
            </a:endParaRPr>
          </a:p>
          <a:p>
            <a:pPr indent="0" lvl="0" marL="0" rtl="0" algn="l">
              <a:spcBef>
                <a:spcPts val="0"/>
              </a:spcBef>
              <a:spcAft>
                <a:spcPts val="0"/>
              </a:spcAft>
              <a:buNone/>
            </a:pPr>
            <a:r>
              <a:t/>
            </a:r>
            <a:endParaRPr sz="1400"/>
          </a:p>
          <a:p>
            <a:pPr indent="0" lvl="0" marL="0" rtl="0" algn="l">
              <a:spcBef>
                <a:spcPts val="1100"/>
              </a:spcBef>
              <a:spcAft>
                <a:spcPts val="0"/>
              </a:spcAft>
              <a:buNone/>
            </a:pPr>
            <a:r>
              <a:t/>
            </a:r>
            <a:endParaRPr b="1"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Model Evaluation Metrics</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183" name="Google Shape;183;p33"/>
          <p:cNvSpPr txBox="1"/>
          <p:nvPr>
            <p:ph idx="1" type="body"/>
          </p:nvPr>
        </p:nvSpPr>
        <p:spPr>
          <a:xfrm>
            <a:off x="311700" y="1017725"/>
            <a:ext cx="8520600" cy="405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400"/>
              <a:t>Adjusted r-square </a:t>
            </a:r>
            <a:r>
              <a:rPr lang="en" sz="1400"/>
              <a:t>is a modified form of </a:t>
            </a:r>
            <a:r>
              <a:rPr b="1" lang="en" sz="1400"/>
              <a:t>r-square </a:t>
            </a:r>
            <a:r>
              <a:rPr lang="en" sz="1400"/>
              <a:t>whose value increases if new predictors tend to improve model's performance and decreases if new predictors does not improve performance as expected.</a:t>
            </a:r>
            <a:endParaRPr sz="1400"/>
          </a:p>
          <a:p>
            <a:pPr indent="0" lvl="0" marL="0" marR="0" rtl="0" algn="l">
              <a:lnSpc>
                <a:spcPct val="115000"/>
              </a:lnSpc>
              <a:spcBef>
                <a:spcPts val="0"/>
              </a:spcBef>
              <a:spcAft>
                <a:spcPts val="0"/>
              </a:spcAft>
              <a:buNone/>
            </a:pPr>
            <a:r>
              <a:t/>
            </a:r>
            <a:endParaRPr b="1" sz="1400"/>
          </a:p>
          <a:p>
            <a:pPr indent="0" lvl="0" marL="0" marR="0" rtl="0" algn="l">
              <a:lnSpc>
                <a:spcPct val="115000"/>
              </a:lnSpc>
              <a:spcBef>
                <a:spcPts val="0"/>
              </a:spcBef>
              <a:spcAft>
                <a:spcPts val="0"/>
              </a:spcAft>
              <a:buNone/>
            </a:pPr>
            <a:r>
              <a:rPr b="1" lang="en" sz="1400"/>
              <a:t>Adjusted R2 </a:t>
            </a:r>
            <a:r>
              <a:rPr lang="en" sz="1400"/>
              <a:t>also indicates how well terms fit a curve or line, but adjusts for the number of terms in a model. If you add more and more useless variables to a model, adjusted r-squared will decrease.</a:t>
            </a:r>
            <a:endParaRPr sz="1400"/>
          </a:p>
          <a:p>
            <a:pPr indent="0" lvl="0" marL="0" marR="0" rtl="0" algn="l">
              <a:lnSpc>
                <a:spcPct val="115000"/>
              </a:lnSpc>
              <a:spcBef>
                <a:spcPts val="0"/>
              </a:spcBef>
              <a:spcAft>
                <a:spcPts val="0"/>
              </a:spcAft>
              <a:buNone/>
            </a:pPr>
            <a:r>
              <a:t/>
            </a:r>
            <a:endParaRPr sz="1400"/>
          </a:p>
          <a:p>
            <a:pPr indent="0" lvl="0" marL="0" marR="0" rtl="0" algn="l">
              <a:lnSpc>
                <a:spcPct val="115000"/>
              </a:lnSpc>
              <a:spcBef>
                <a:spcPts val="0"/>
              </a:spcBef>
              <a:spcAft>
                <a:spcPts val="0"/>
              </a:spcAft>
              <a:buNone/>
            </a:pPr>
            <a:r>
              <a:rPr lang="en" sz="1400"/>
              <a:t>If you add more useful variables, adjusted r-squared will increase.</a:t>
            </a:r>
            <a:endParaRPr sz="1400"/>
          </a:p>
          <a:p>
            <a:pPr indent="0" lvl="0" marL="0" marR="0" rtl="0" algn="l">
              <a:lnSpc>
                <a:spcPct val="115000"/>
              </a:lnSpc>
              <a:spcBef>
                <a:spcPts val="0"/>
              </a:spcBef>
              <a:spcAft>
                <a:spcPts val="0"/>
              </a:spcAft>
              <a:buNone/>
            </a:pPr>
            <a:r>
              <a:t/>
            </a:r>
            <a:endParaRPr sz="1400"/>
          </a:p>
          <a:p>
            <a:pPr indent="0" lvl="0" marL="0" marR="0" rtl="0" algn="l">
              <a:lnSpc>
                <a:spcPct val="115000"/>
              </a:lnSpc>
              <a:spcBef>
                <a:spcPts val="0"/>
              </a:spcBef>
              <a:spcAft>
                <a:spcPts val="0"/>
              </a:spcAft>
              <a:buNone/>
            </a:pPr>
            <a:r>
              <a:rPr lang="en" sz="1400"/>
              <a:t>Adjusted R2 will always be less than or equal to R2.</a:t>
            </a:r>
            <a:endParaRPr sz="1400"/>
          </a:p>
          <a:p>
            <a:pPr indent="0" lvl="0" marL="0" marR="0" rtl="0" algn="l">
              <a:lnSpc>
                <a:spcPct val="115000"/>
              </a:lnSpc>
              <a:spcBef>
                <a:spcPts val="0"/>
              </a:spcBef>
              <a:spcAft>
                <a:spcPts val="0"/>
              </a:spcAft>
              <a:buNone/>
            </a:pPr>
            <a:r>
              <a:t/>
            </a:r>
            <a:endParaRPr sz="1400"/>
          </a:p>
          <a:p>
            <a:pPr indent="0" lvl="0" marL="0" marR="0" rtl="0" algn="l">
              <a:lnSpc>
                <a:spcPct val="115000"/>
              </a:lnSpc>
              <a:spcBef>
                <a:spcPts val="0"/>
              </a:spcBef>
              <a:spcAft>
                <a:spcPts val="0"/>
              </a:spcAft>
              <a:buNone/>
            </a:pPr>
            <a:r>
              <a:rPr lang="en" sz="1400"/>
              <a:t>The formula is:</a:t>
            </a:r>
            <a:endParaRPr sz="1400"/>
          </a:p>
          <a:p>
            <a:pPr indent="0" lvl="0" marL="0" rtl="0" algn="l">
              <a:spcBef>
                <a:spcPts val="1100"/>
              </a:spcBef>
              <a:spcAft>
                <a:spcPts val="0"/>
              </a:spcAft>
              <a:buNone/>
            </a:pPr>
            <a:r>
              <a:t/>
            </a:r>
            <a:endParaRPr sz="1400"/>
          </a:p>
        </p:txBody>
      </p:sp>
      <p:pic>
        <p:nvPicPr>
          <p:cNvPr id="184" name="Google Shape;184;p33"/>
          <p:cNvPicPr preferRelativeResize="0"/>
          <p:nvPr/>
        </p:nvPicPr>
        <p:blipFill>
          <a:blip r:embed="rId3">
            <a:alphaModFix/>
          </a:blip>
          <a:stretch>
            <a:fillRect/>
          </a:stretch>
        </p:blipFill>
        <p:spPr>
          <a:xfrm>
            <a:off x="2437138" y="4035038"/>
            <a:ext cx="2238375" cy="771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Model Evaluation Metrics</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190" name="Google Shape;190;p34"/>
          <p:cNvSpPr txBox="1"/>
          <p:nvPr>
            <p:ph idx="1" type="body"/>
          </p:nvPr>
        </p:nvSpPr>
        <p:spPr>
          <a:xfrm>
            <a:off x="311700" y="1017725"/>
            <a:ext cx="8520600" cy="4054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 sz="1400"/>
              <a:t>where:</a:t>
            </a:r>
            <a:endParaRPr b="1" sz="1400"/>
          </a:p>
          <a:p>
            <a:pPr indent="-295275" lvl="0" marL="457200" rtl="0" algn="l">
              <a:spcBef>
                <a:spcPts val="1100"/>
              </a:spcBef>
              <a:spcAft>
                <a:spcPts val="0"/>
              </a:spcAft>
              <a:buClr>
                <a:schemeClr val="dk1"/>
              </a:buClr>
              <a:buSzPts val="1050"/>
              <a:buChar char="●"/>
            </a:pPr>
            <a:r>
              <a:rPr b="1" lang="en" sz="1400"/>
              <a:t>N</a:t>
            </a:r>
            <a:r>
              <a:rPr lang="en" sz="1400"/>
              <a:t> is the number of points in your data sample.</a:t>
            </a:r>
            <a:endParaRPr sz="1400"/>
          </a:p>
          <a:p>
            <a:pPr indent="-295275" lvl="0" marL="457200" rtl="0" algn="l">
              <a:spcBef>
                <a:spcPts val="0"/>
              </a:spcBef>
              <a:spcAft>
                <a:spcPts val="0"/>
              </a:spcAft>
              <a:buClr>
                <a:schemeClr val="dk1"/>
              </a:buClr>
              <a:buSzPts val="1050"/>
              <a:buChar char="●"/>
            </a:pPr>
            <a:r>
              <a:rPr b="1" lang="en" sz="1400"/>
              <a:t>K</a:t>
            </a:r>
            <a:r>
              <a:rPr lang="en" sz="1400"/>
              <a:t> is the number of independent regressors, i.e. the number of variables in your model, excluding the constant.</a:t>
            </a:r>
            <a:endParaRPr sz="1050">
              <a:solidFill>
                <a:schemeClr val="dk1"/>
              </a:solidFill>
              <a:highlight>
                <a:srgbClr val="FFFFFF"/>
              </a:highlight>
            </a:endParaRPr>
          </a:p>
          <a:p>
            <a:pPr indent="0" lvl="0" marL="0" rtl="0" algn="l">
              <a:spcBef>
                <a:spcPts val="1100"/>
              </a:spcBef>
              <a:spcAft>
                <a:spcPts val="0"/>
              </a:spcAft>
              <a:buNone/>
            </a:pPr>
            <a:r>
              <a:rPr b="1" lang="en" sz="1400"/>
              <a:t>Calculation of Adjusted Train R-Square:</a:t>
            </a:r>
            <a:r>
              <a:rPr lang="en" sz="1400"/>
              <a:t> 1 - ((1 - calculated_train_r_squared) * (X_train.shape[0] - 1) / (X_train.shape[0] - X_train.shape[1] - 1)) ⇒</a:t>
            </a:r>
            <a:r>
              <a:rPr b="1" lang="en" sz="1400"/>
              <a:t> 0.8816154079868366</a:t>
            </a:r>
            <a:endParaRPr sz="1050">
              <a:solidFill>
                <a:schemeClr val="dk1"/>
              </a:solidFill>
              <a:highlight>
                <a:srgbClr val="FFFFFF"/>
              </a:highlight>
            </a:endParaRPr>
          </a:p>
          <a:p>
            <a:pPr indent="0" lvl="0" marL="0" rtl="0" algn="l">
              <a:spcBef>
                <a:spcPts val="1100"/>
              </a:spcBef>
              <a:spcAft>
                <a:spcPts val="0"/>
              </a:spcAft>
              <a:buNone/>
            </a:pPr>
            <a:r>
              <a:t/>
            </a:r>
            <a:endParaRPr sz="1400"/>
          </a:p>
          <a:p>
            <a:pPr indent="0" lvl="0" marL="0" rtl="0" algn="l">
              <a:spcBef>
                <a:spcPts val="1100"/>
              </a:spcBef>
              <a:spcAft>
                <a:spcPts val="0"/>
              </a:spcAft>
              <a:buNone/>
            </a:pPr>
            <a:r>
              <a:rPr b="1" lang="en" sz="1400"/>
              <a:t>Calculation of Adjusted Test R-Square:</a:t>
            </a:r>
            <a:r>
              <a:rPr lang="en" sz="1400"/>
              <a:t> </a:t>
            </a:r>
            <a:r>
              <a:rPr lang="en" sz="1400"/>
              <a:t>1 - ((1 - calculated_test_r_squared) * (X_test.shape[0] - 1) / (X_test.shape[0] - X_test.shape[1] - 1)) ⇒ </a:t>
            </a:r>
            <a:r>
              <a:rPr b="1" lang="en" sz="1400"/>
              <a:t>0.87585576441583</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Goals</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100"/>
              </a:spcBef>
              <a:spcAft>
                <a:spcPts val="0"/>
              </a:spcAft>
              <a:buNone/>
            </a:pPr>
            <a:r>
              <a:rPr lang="en" sz="1400"/>
              <a:t>There are two primary goals of this assignment.</a:t>
            </a:r>
            <a:endParaRPr sz="1400"/>
          </a:p>
          <a:p>
            <a:pPr indent="-342900" lvl="0" marL="457200" marR="0" rtl="0" algn="l">
              <a:lnSpc>
                <a:spcPct val="115000"/>
              </a:lnSpc>
              <a:spcBef>
                <a:spcPts val="1100"/>
              </a:spcBef>
              <a:spcAft>
                <a:spcPts val="0"/>
              </a:spcAft>
              <a:buSzPts val="1800"/>
              <a:buAutoNum type="arabicPeriod"/>
            </a:pPr>
            <a:r>
              <a:rPr lang="en" sz="1400"/>
              <a:t>Statistical and exploratory data analysis of housing prices.</a:t>
            </a:r>
            <a:endParaRPr sz="1400"/>
          </a:p>
          <a:p>
            <a:pPr indent="-342900" lvl="0" marL="457200" marR="0" rtl="0" algn="l">
              <a:lnSpc>
                <a:spcPct val="115000"/>
              </a:lnSpc>
              <a:spcBef>
                <a:spcPts val="0"/>
              </a:spcBef>
              <a:spcAft>
                <a:spcPts val="0"/>
              </a:spcAft>
              <a:buSzPts val="1800"/>
              <a:buAutoNum type="arabicPeriod"/>
            </a:pPr>
            <a:r>
              <a:rPr lang="en" sz="1400"/>
              <a:t>And to create machine learning models that can predict the housing </a:t>
            </a:r>
            <a:r>
              <a:rPr lang="en" sz="1400"/>
              <a:t>prices</a:t>
            </a:r>
            <a:r>
              <a:rPr lang="en" sz="1400"/>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Importing Packages</a:t>
            </a:r>
            <a:endParaRPr b="1" sz="1650">
              <a:highlight>
                <a:srgbClr val="FFFFFF"/>
              </a:highlight>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72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sz="1400"/>
              <a:t>Numpy -</a:t>
            </a:r>
            <a:r>
              <a:rPr lang="en" sz="1400"/>
              <a:t> </a:t>
            </a:r>
            <a:r>
              <a:rPr lang="en" sz="1400"/>
              <a:t>Implementing</a:t>
            </a:r>
            <a:r>
              <a:rPr lang="en" sz="1400"/>
              <a:t> </a:t>
            </a:r>
            <a:r>
              <a:rPr lang="en" sz="1400"/>
              <a:t>multi</a:t>
            </a:r>
            <a:r>
              <a:rPr lang="en" sz="1400"/>
              <a:t>-dimensional array and matrices.</a:t>
            </a:r>
            <a:endParaRPr sz="1400"/>
          </a:p>
          <a:p>
            <a:pPr indent="-342900" lvl="0" marL="457200" rtl="0" algn="l">
              <a:spcBef>
                <a:spcPts val="0"/>
              </a:spcBef>
              <a:spcAft>
                <a:spcPts val="0"/>
              </a:spcAft>
              <a:buSzPts val="1800"/>
              <a:buAutoNum type="arabicPeriod"/>
            </a:pPr>
            <a:r>
              <a:rPr b="1" lang="en" sz="1400"/>
              <a:t>Pandas -</a:t>
            </a:r>
            <a:r>
              <a:rPr lang="en" sz="1400"/>
              <a:t> For data manipulation and analysis.</a:t>
            </a:r>
            <a:endParaRPr sz="1400"/>
          </a:p>
          <a:p>
            <a:pPr indent="-342900" lvl="0" marL="457200" rtl="0" algn="l">
              <a:spcBef>
                <a:spcPts val="0"/>
              </a:spcBef>
              <a:spcAft>
                <a:spcPts val="0"/>
              </a:spcAft>
              <a:buSzPts val="1800"/>
              <a:buAutoNum type="arabicPeriod"/>
            </a:pPr>
            <a:r>
              <a:rPr b="1" lang="en" sz="1400"/>
              <a:t>Matplotlib</a:t>
            </a:r>
            <a:r>
              <a:rPr b="1" lang="en" sz="1400"/>
              <a:t> -</a:t>
            </a:r>
            <a:r>
              <a:rPr lang="en" sz="1400"/>
              <a:t> </a:t>
            </a:r>
            <a:r>
              <a:rPr lang="en" sz="1400"/>
              <a:t>Plotting library for Python programming language and it's numerical mathematics extension NumPy.</a:t>
            </a:r>
            <a:endParaRPr sz="1400"/>
          </a:p>
          <a:p>
            <a:pPr indent="-342900" lvl="0" marL="457200" rtl="0" algn="l">
              <a:spcBef>
                <a:spcPts val="0"/>
              </a:spcBef>
              <a:spcAft>
                <a:spcPts val="0"/>
              </a:spcAft>
              <a:buSzPts val="1800"/>
              <a:buAutoNum type="arabicPeriod"/>
            </a:pPr>
            <a:r>
              <a:rPr b="1" lang="en" sz="1400"/>
              <a:t>Seaborn -</a:t>
            </a:r>
            <a:r>
              <a:rPr lang="en" sz="1400"/>
              <a:t> Provides a high level interface for drawing attractive and informative statistical graphics.</a:t>
            </a:r>
            <a:endParaRPr sz="1400"/>
          </a:p>
          <a:p>
            <a:pPr indent="-342900" lvl="0" marL="457200" rtl="0" algn="l">
              <a:spcBef>
                <a:spcPts val="0"/>
              </a:spcBef>
              <a:spcAft>
                <a:spcPts val="0"/>
              </a:spcAft>
              <a:buSzPts val="1800"/>
              <a:buAutoNum type="arabicPeriod"/>
            </a:pPr>
            <a:r>
              <a:rPr b="1" lang="en" sz="1400"/>
              <a:t>Scikit-learn -</a:t>
            </a:r>
            <a:r>
              <a:rPr lang="en" sz="1400"/>
              <a:t> Scikit-learn is a </a:t>
            </a:r>
            <a:r>
              <a:rPr lang="en" sz="1400">
                <a:uFill>
                  <a:noFill/>
                </a:uFill>
                <a:hlinkClick r:id="rId3"/>
              </a:rPr>
              <a:t>free software</a:t>
            </a:r>
            <a:r>
              <a:rPr lang="en" sz="1400"/>
              <a:t> </a:t>
            </a:r>
            <a:r>
              <a:rPr lang="en" sz="1400">
                <a:uFill>
                  <a:noFill/>
                </a:uFill>
                <a:hlinkClick r:id="rId4"/>
              </a:rPr>
              <a:t>machine learning</a:t>
            </a:r>
            <a:r>
              <a:rPr lang="en" sz="1400"/>
              <a:t> </a:t>
            </a:r>
            <a:r>
              <a:rPr lang="en" sz="1400">
                <a:uFill>
                  <a:noFill/>
                </a:uFill>
                <a:hlinkClick r:id="rId5"/>
              </a:rPr>
              <a:t>library</a:t>
            </a:r>
            <a:r>
              <a:rPr lang="en" sz="1400"/>
              <a:t> for the </a:t>
            </a:r>
            <a:r>
              <a:rPr lang="en" sz="1400">
                <a:uFill>
                  <a:noFill/>
                </a:uFill>
                <a:hlinkClick r:id="rId6"/>
              </a:rPr>
              <a:t>Python</a:t>
            </a:r>
            <a:r>
              <a:rPr lang="en" sz="1400"/>
              <a:t> programming language. It features various </a:t>
            </a:r>
            <a:r>
              <a:rPr lang="en" sz="1400">
                <a:uFill>
                  <a:noFill/>
                </a:uFill>
                <a:hlinkClick r:id="rId7"/>
              </a:rPr>
              <a:t>classification</a:t>
            </a:r>
            <a:r>
              <a:rPr lang="en" sz="1400"/>
              <a:t>, </a:t>
            </a:r>
            <a:r>
              <a:rPr lang="en" sz="1400">
                <a:uFill>
                  <a:noFill/>
                </a:uFill>
                <a:hlinkClick r:id="rId8"/>
              </a:rPr>
              <a:t>regression</a:t>
            </a:r>
            <a:r>
              <a:rPr lang="en" sz="1400"/>
              <a:t> and </a:t>
            </a:r>
            <a:r>
              <a:rPr lang="en" sz="1400">
                <a:uFill>
                  <a:noFill/>
                </a:uFill>
                <a:hlinkClick r:id="rId9"/>
              </a:rPr>
              <a:t>clustering</a:t>
            </a:r>
            <a:r>
              <a:rPr lang="en" sz="1400"/>
              <a:t> algorithms including </a:t>
            </a:r>
            <a:r>
              <a:rPr lang="en" sz="1400">
                <a:uFill>
                  <a:noFill/>
                </a:uFill>
                <a:hlinkClick r:id="rId10"/>
              </a:rPr>
              <a:t>support vector machines</a:t>
            </a:r>
            <a:r>
              <a:rPr lang="en" sz="1400"/>
              <a:t>, </a:t>
            </a:r>
            <a:r>
              <a:rPr lang="en" sz="1400">
                <a:uFill>
                  <a:noFill/>
                </a:uFill>
                <a:hlinkClick r:id="rId11"/>
              </a:rPr>
              <a:t>random forests</a:t>
            </a:r>
            <a:r>
              <a:rPr lang="en" sz="1400"/>
              <a:t>, </a:t>
            </a:r>
            <a:r>
              <a:rPr lang="en" sz="1400">
                <a:uFill>
                  <a:noFill/>
                </a:uFill>
                <a:hlinkClick r:id="rId12"/>
              </a:rPr>
              <a:t>gradient boosting</a:t>
            </a:r>
            <a:r>
              <a:rPr lang="en" sz="1400"/>
              <a:t>, </a:t>
            </a:r>
            <a:r>
              <a:rPr lang="en" sz="1400">
                <a:uFill>
                  <a:noFill/>
                </a:uFill>
                <a:hlinkClick r:id="rId13"/>
              </a:rPr>
              <a:t>k-means</a:t>
            </a:r>
            <a:r>
              <a:rPr lang="en" sz="1400"/>
              <a:t> and </a:t>
            </a:r>
            <a:r>
              <a:rPr lang="en" sz="1400">
                <a:uFill>
                  <a:noFill/>
                </a:uFill>
                <a:hlinkClick r:id="rId14"/>
              </a:rPr>
              <a:t>DBSCAN</a:t>
            </a:r>
            <a:r>
              <a:rPr lang="en" sz="1400"/>
              <a:t>, and is designed to interoperate with the Python numerical and scientific libraries </a:t>
            </a:r>
            <a:r>
              <a:rPr lang="en" sz="1400">
                <a:uFill>
                  <a:noFill/>
                </a:uFill>
                <a:hlinkClick r:id="rId15"/>
              </a:rPr>
              <a:t>NumPy</a:t>
            </a:r>
            <a:r>
              <a:rPr lang="en" sz="1400"/>
              <a:t> and </a:t>
            </a:r>
            <a:r>
              <a:rPr lang="en" sz="1400">
                <a:uFill>
                  <a:noFill/>
                </a:uFill>
                <a:hlinkClick r:id="rId16"/>
              </a:rPr>
              <a:t>SciPy</a:t>
            </a:r>
            <a:r>
              <a:rPr lang="en" sz="1400"/>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Initial observations</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SzPts val="1400"/>
              <a:buAutoNum type="arabicPeriod"/>
            </a:pPr>
            <a:r>
              <a:rPr lang="en" sz="1400"/>
              <a:t>This dataset has </a:t>
            </a:r>
            <a:r>
              <a:rPr b="1" lang="en" sz="1400"/>
              <a:t>1460</a:t>
            </a:r>
            <a:r>
              <a:rPr lang="en" sz="1400"/>
              <a:t> rows and </a:t>
            </a:r>
            <a:r>
              <a:rPr b="1" lang="en" sz="1400"/>
              <a:t>81</a:t>
            </a:r>
            <a:r>
              <a:rPr lang="en" sz="1400"/>
              <a:t> columns.</a:t>
            </a:r>
            <a:endParaRPr sz="1400"/>
          </a:p>
          <a:p>
            <a:pPr indent="-317500" lvl="0" marL="457200" marR="0" rtl="0" algn="l">
              <a:lnSpc>
                <a:spcPct val="115000"/>
              </a:lnSpc>
              <a:spcBef>
                <a:spcPts val="0"/>
              </a:spcBef>
              <a:spcAft>
                <a:spcPts val="0"/>
              </a:spcAft>
              <a:buSzPts val="1400"/>
              <a:buAutoNum type="arabicPeriod"/>
            </a:pPr>
            <a:r>
              <a:rPr lang="en" sz="1400"/>
              <a:t>Summary of data types in this dataset:</a:t>
            </a:r>
            <a:endParaRPr sz="1400"/>
          </a:p>
          <a:p>
            <a:pPr indent="-317500" lvl="1" marL="914400" marR="0" rtl="0" algn="l">
              <a:lnSpc>
                <a:spcPct val="115000"/>
              </a:lnSpc>
              <a:spcBef>
                <a:spcPts val="0"/>
              </a:spcBef>
              <a:spcAft>
                <a:spcPts val="0"/>
              </a:spcAft>
              <a:buSzPts val="1400"/>
              <a:buChar char="○"/>
            </a:pPr>
            <a:r>
              <a:rPr b="1" lang="en"/>
              <a:t>Numeric:</a:t>
            </a:r>
            <a:r>
              <a:rPr lang="en"/>
              <a:t> 3 (Float), 35 (Integer)</a:t>
            </a:r>
            <a:endParaRPr/>
          </a:p>
          <a:p>
            <a:pPr indent="-317500" lvl="1" marL="914400" marR="0" rtl="0" algn="l">
              <a:lnSpc>
                <a:spcPct val="115000"/>
              </a:lnSpc>
              <a:spcBef>
                <a:spcPts val="0"/>
              </a:spcBef>
              <a:spcAft>
                <a:spcPts val="0"/>
              </a:spcAft>
              <a:buSzPts val="1400"/>
              <a:buChar char="○"/>
            </a:pPr>
            <a:r>
              <a:rPr b="1" lang="en"/>
              <a:t>Object:</a:t>
            </a:r>
            <a:r>
              <a:rPr lang="en"/>
              <a:t> 43</a:t>
            </a:r>
            <a:endParaRPr/>
          </a:p>
          <a:p>
            <a:pPr indent="-317500" lvl="0" marL="457200" marR="0" rtl="0" algn="l">
              <a:lnSpc>
                <a:spcPct val="115000"/>
              </a:lnSpc>
              <a:spcBef>
                <a:spcPts val="0"/>
              </a:spcBef>
              <a:spcAft>
                <a:spcPts val="0"/>
              </a:spcAft>
              <a:buSzPts val="1400"/>
              <a:buAutoNum type="arabicPeriod"/>
            </a:pPr>
            <a:r>
              <a:rPr lang="en" sz="1400"/>
              <a:t>The following variables have null and zero values that may need to addressed.</a:t>
            </a:r>
            <a:endParaRPr sz="1400"/>
          </a:p>
          <a:p>
            <a:pPr indent="-317500" lvl="1" marL="914400" marR="0" rtl="0" algn="l">
              <a:lnSpc>
                <a:spcPct val="115000"/>
              </a:lnSpc>
              <a:spcBef>
                <a:spcPts val="0"/>
              </a:spcBef>
              <a:spcAft>
                <a:spcPts val="0"/>
              </a:spcAft>
              <a:buSzPts val="1400"/>
              <a:buChar char="○"/>
            </a:pPr>
            <a:r>
              <a:rPr b="1" lang="en"/>
              <a:t>PoolQC</a:t>
            </a:r>
            <a:r>
              <a:rPr lang="en"/>
              <a:t> has </a:t>
            </a:r>
            <a:r>
              <a:rPr b="1" lang="en"/>
              <a:t>1453</a:t>
            </a:r>
            <a:r>
              <a:rPr lang="en"/>
              <a:t> missing values.</a:t>
            </a:r>
            <a:endParaRPr/>
          </a:p>
          <a:p>
            <a:pPr indent="-317500" lvl="1" marL="914400" marR="0" rtl="0" algn="l">
              <a:lnSpc>
                <a:spcPct val="115000"/>
              </a:lnSpc>
              <a:spcBef>
                <a:spcPts val="0"/>
              </a:spcBef>
              <a:spcAft>
                <a:spcPts val="0"/>
              </a:spcAft>
              <a:buSzPts val="1400"/>
              <a:buChar char="○"/>
            </a:pPr>
            <a:r>
              <a:rPr b="1" lang="en"/>
              <a:t>MiscFeature</a:t>
            </a:r>
            <a:r>
              <a:rPr lang="en"/>
              <a:t> </a:t>
            </a:r>
            <a:r>
              <a:rPr lang="en"/>
              <a:t>has </a:t>
            </a:r>
            <a:r>
              <a:rPr b="1" lang="en"/>
              <a:t>1406</a:t>
            </a:r>
            <a:r>
              <a:rPr lang="en"/>
              <a:t> missing values.</a:t>
            </a:r>
            <a:endParaRPr/>
          </a:p>
          <a:p>
            <a:pPr indent="-317500" lvl="1" marL="914400" marR="0" rtl="0" algn="l">
              <a:lnSpc>
                <a:spcPct val="115000"/>
              </a:lnSpc>
              <a:spcBef>
                <a:spcPts val="0"/>
              </a:spcBef>
              <a:spcAft>
                <a:spcPts val="0"/>
              </a:spcAft>
              <a:buSzPts val="1400"/>
              <a:buChar char="○"/>
            </a:pPr>
            <a:r>
              <a:rPr b="1" lang="en"/>
              <a:t>Alley</a:t>
            </a:r>
            <a:r>
              <a:rPr lang="en"/>
              <a:t> </a:t>
            </a:r>
            <a:r>
              <a:rPr lang="en"/>
              <a:t>has </a:t>
            </a:r>
            <a:r>
              <a:rPr lang="en"/>
              <a:t> </a:t>
            </a:r>
            <a:r>
              <a:rPr b="1" lang="en"/>
              <a:t>1369</a:t>
            </a:r>
            <a:r>
              <a:rPr lang="en"/>
              <a:t> missing values.</a:t>
            </a:r>
            <a:endParaRPr/>
          </a:p>
          <a:p>
            <a:pPr indent="-317500" lvl="1" marL="914400" marR="0" rtl="0" algn="l">
              <a:lnSpc>
                <a:spcPct val="115000"/>
              </a:lnSpc>
              <a:spcBef>
                <a:spcPts val="0"/>
              </a:spcBef>
              <a:spcAft>
                <a:spcPts val="0"/>
              </a:spcAft>
              <a:buSzPts val="1400"/>
              <a:buChar char="○"/>
            </a:pPr>
            <a:r>
              <a:rPr b="1" lang="en"/>
              <a:t>Fence</a:t>
            </a:r>
            <a:r>
              <a:rPr lang="en"/>
              <a:t> has  </a:t>
            </a:r>
            <a:r>
              <a:rPr b="1" lang="en"/>
              <a:t>1179</a:t>
            </a:r>
            <a:r>
              <a:rPr lang="en"/>
              <a:t> missing values.</a:t>
            </a:r>
            <a:endParaRPr/>
          </a:p>
          <a:p>
            <a:pPr indent="-317500" lvl="1" marL="914400" marR="0" rtl="0" algn="l">
              <a:lnSpc>
                <a:spcPct val="115000"/>
              </a:lnSpc>
              <a:spcBef>
                <a:spcPts val="0"/>
              </a:spcBef>
              <a:spcAft>
                <a:spcPts val="0"/>
              </a:spcAft>
              <a:buSzPts val="1400"/>
              <a:buChar char="○"/>
            </a:pPr>
            <a:r>
              <a:rPr b="1" lang="en"/>
              <a:t>FireplaceQu</a:t>
            </a:r>
            <a:r>
              <a:rPr lang="en"/>
              <a:t> has  </a:t>
            </a:r>
            <a:r>
              <a:rPr b="1" lang="en"/>
              <a:t>690</a:t>
            </a:r>
            <a:r>
              <a:rPr lang="en"/>
              <a:t> </a:t>
            </a:r>
            <a:r>
              <a:rPr lang="en"/>
              <a:t>missing values.</a:t>
            </a:r>
            <a:endParaRPr/>
          </a:p>
          <a:p>
            <a:pPr indent="-317500" lvl="1" marL="914400" marR="0" rtl="0" algn="l">
              <a:lnSpc>
                <a:spcPct val="115000"/>
              </a:lnSpc>
              <a:spcBef>
                <a:spcPts val="0"/>
              </a:spcBef>
              <a:spcAft>
                <a:spcPts val="0"/>
              </a:spcAft>
              <a:buSzPts val="1400"/>
              <a:buChar char="○"/>
            </a:pPr>
            <a:r>
              <a:rPr b="1" lang="en"/>
              <a:t>LotFrontage</a:t>
            </a:r>
            <a:r>
              <a:rPr lang="en"/>
              <a:t> has  </a:t>
            </a:r>
            <a:r>
              <a:rPr b="1" lang="en"/>
              <a:t>259</a:t>
            </a:r>
            <a:r>
              <a:rPr lang="en"/>
              <a:t> missing values.</a:t>
            </a:r>
            <a:endParaRPr/>
          </a:p>
          <a:p>
            <a:pPr indent="-317500" lvl="1" marL="914400" marR="0" rtl="0" algn="l">
              <a:lnSpc>
                <a:spcPct val="115000"/>
              </a:lnSpc>
              <a:spcBef>
                <a:spcPts val="0"/>
              </a:spcBef>
              <a:spcAft>
                <a:spcPts val="0"/>
              </a:spcAft>
              <a:buSzPts val="1400"/>
              <a:buChar char="○"/>
            </a:pPr>
            <a:r>
              <a:rPr b="1" lang="en"/>
              <a:t>GarageCond</a:t>
            </a:r>
            <a:r>
              <a:rPr lang="en"/>
              <a:t> has  </a:t>
            </a:r>
            <a:r>
              <a:rPr lang="en"/>
              <a:t> </a:t>
            </a:r>
            <a:r>
              <a:rPr b="1" lang="en"/>
              <a:t>81</a:t>
            </a:r>
            <a:r>
              <a:rPr lang="en"/>
              <a:t> missing values.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Initial observations</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1" marL="914400" rtl="0" algn="l">
              <a:spcBef>
                <a:spcPts val="0"/>
              </a:spcBef>
              <a:spcAft>
                <a:spcPts val="0"/>
              </a:spcAft>
              <a:buSzPts val="1400"/>
              <a:buChar char="○"/>
            </a:pPr>
            <a:r>
              <a:rPr b="1" lang="en"/>
              <a:t>GarageType</a:t>
            </a:r>
            <a:r>
              <a:rPr lang="en"/>
              <a:t> has </a:t>
            </a:r>
            <a:r>
              <a:rPr b="1" lang="en"/>
              <a:t>81</a:t>
            </a:r>
            <a:r>
              <a:rPr lang="en"/>
              <a:t> missing values. </a:t>
            </a:r>
            <a:endParaRPr/>
          </a:p>
          <a:p>
            <a:pPr indent="-317500" lvl="1" marL="914400" rtl="0" algn="l">
              <a:spcBef>
                <a:spcPts val="0"/>
              </a:spcBef>
              <a:spcAft>
                <a:spcPts val="0"/>
              </a:spcAft>
              <a:buSzPts val="1400"/>
              <a:buChar char="○"/>
            </a:pPr>
            <a:r>
              <a:rPr b="1" lang="en"/>
              <a:t>GarageYrBlt</a:t>
            </a:r>
            <a:r>
              <a:rPr lang="en"/>
              <a:t> has </a:t>
            </a:r>
            <a:r>
              <a:rPr b="1" lang="en"/>
              <a:t>81</a:t>
            </a:r>
            <a:r>
              <a:rPr lang="en"/>
              <a:t> missing values.</a:t>
            </a:r>
            <a:endParaRPr/>
          </a:p>
          <a:p>
            <a:pPr indent="-317500" lvl="1" marL="914400" rtl="0" algn="l">
              <a:spcBef>
                <a:spcPts val="0"/>
              </a:spcBef>
              <a:spcAft>
                <a:spcPts val="0"/>
              </a:spcAft>
              <a:buSzPts val="1400"/>
              <a:buChar char="○"/>
            </a:pPr>
            <a:r>
              <a:rPr b="1" lang="en"/>
              <a:t>GarageFinish</a:t>
            </a:r>
            <a:r>
              <a:rPr lang="en"/>
              <a:t> has </a:t>
            </a:r>
            <a:r>
              <a:rPr b="1" lang="en"/>
              <a:t>81</a:t>
            </a:r>
            <a:r>
              <a:rPr lang="en"/>
              <a:t> missing values.</a:t>
            </a:r>
            <a:endParaRPr/>
          </a:p>
          <a:p>
            <a:pPr indent="-317500" lvl="1" marL="914400" rtl="0" algn="l">
              <a:spcBef>
                <a:spcPts val="0"/>
              </a:spcBef>
              <a:spcAft>
                <a:spcPts val="0"/>
              </a:spcAft>
              <a:buSzPts val="1400"/>
              <a:buChar char="○"/>
            </a:pPr>
            <a:r>
              <a:rPr b="1" lang="en"/>
              <a:t>GarageQual</a:t>
            </a:r>
            <a:r>
              <a:rPr lang="en"/>
              <a:t>  has </a:t>
            </a:r>
            <a:r>
              <a:rPr b="1" lang="en"/>
              <a:t>81</a:t>
            </a:r>
            <a:r>
              <a:rPr lang="en"/>
              <a:t> missing values.</a:t>
            </a:r>
            <a:endParaRPr/>
          </a:p>
          <a:p>
            <a:pPr indent="-317500" lvl="1" marL="914400" rtl="0" algn="l">
              <a:spcBef>
                <a:spcPts val="0"/>
              </a:spcBef>
              <a:spcAft>
                <a:spcPts val="0"/>
              </a:spcAft>
              <a:buSzPts val="1400"/>
              <a:buChar char="○"/>
            </a:pPr>
            <a:r>
              <a:rPr b="1" lang="en"/>
              <a:t>BsmtExposure</a:t>
            </a:r>
            <a:r>
              <a:rPr lang="en"/>
              <a:t> has </a:t>
            </a:r>
            <a:r>
              <a:rPr b="1" lang="en"/>
              <a:t>38</a:t>
            </a:r>
            <a:r>
              <a:rPr lang="en"/>
              <a:t> missing values.</a:t>
            </a:r>
            <a:endParaRPr/>
          </a:p>
          <a:p>
            <a:pPr indent="-317500" lvl="1" marL="914400" rtl="0" algn="l">
              <a:spcBef>
                <a:spcPts val="0"/>
              </a:spcBef>
              <a:spcAft>
                <a:spcPts val="0"/>
              </a:spcAft>
              <a:buSzPts val="1400"/>
              <a:buChar char="○"/>
            </a:pPr>
            <a:r>
              <a:rPr b="1" lang="en"/>
              <a:t>BsmtFinType2</a:t>
            </a:r>
            <a:r>
              <a:rPr lang="en"/>
              <a:t> has </a:t>
            </a:r>
            <a:r>
              <a:rPr b="1" lang="en"/>
              <a:t>38</a:t>
            </a:r>
            <a:r>
              <a:rPr lang="en"/>
              <a:t> missing values.</a:t>
            </a:r>
            <a:endParaRPr/>
          </a:p>
          <a:p>
            <a:pPr indent="-317500" lvl="1" marL="914400" rtl="0" algn="l">
              <a:spcBef>
                <a:spcPts val="0"/>
              </a:spcBef>
              <a:spcAft>
                <a:spcPts val="0"/>
              </a:spcAft>
              <a:buSzPts val="1400"/>
              <a:buChar char="○"/>
            </a:pPr>
            <a:r>
              <a:rPr b="1" lang="en"/>
              <a:t>BsmtFinType1</a:t>
            </a:r>
            <a:r>
              <a:rPr lang="en"/>
              <a:t> has </a:t>
            </a:r>
            <a:r>
              <a:rPr b="1" lang="en"/>
              <a:t>37</a:t>
            </a:r>
            <a:r>
              <a:rPr lang="en"/>
              <a:t> missing values.</a:t>
            </a:r>
            <a:endParaRPr/>
          </a:p>
          <a:p>
            <a:pPr indent="-317500" lvl="1" marL="914400" rtl="0" algn="l">
              <a:spcBef>
                <a:spcPts val="0"/>
              </a:spcBef>
              <a:spcAft>
                <a:spcPts val="0"/>
              </a:spcAft>
              <a:buSzPts val="1400"/>
              <a:buChar char="○"/>
            </a:pPr>
            <a:r>
              <a:rPr b="1" lang="en"/>
              <a:t>BsmtCond</a:t>
            </a:r>
            <a:r>
              <a:rPr lang="en"/>
              <a:t> has </a:t>
            </a:r>
            <a:r>
              <a:rPr b="1" lang="en"/>
              <a:t>37</a:t>
            </a:r>
            <a:r>
              <a:rPr lang="en"/>
              <a:t> missing values.</a:t>
            </a:r>
            <a:endParaRPr/>
          </a:p>
          <a:p>
            <a:pPr indent="-317500" lvl="1" marL="914400" rtl="0" algn="l">
              <a:spcBef>
                <a:spcPts val="0"/>
              </a:spcBef>
              <a:spcAft>
                <a:spcPts val="0"/>
              </a:spcAft>
              <a:buSzPts val="1400"/>
              <a:buChar char="○"/>
            </a:pPr>
            <a:r>
              <a:rPr b="1" lang="en"/>
              <a:t>BsmtQual</a:t>
            </a:r>
            <a:r>
              <a:rPr lang="en"/>
              <a:t> has </a:t>
            </a:r>
            <a:r>
              <a:rPr b="1" lang="en"/>
              <a:t>37</a:t>
            </a:r>
            <a:r>
              <a:rPr lang="en"/>
              <a:t> missing values.</a:t>
            </a:r>
            <a:endParaRPr/>
          </a:p>
          <a:p>
            <a:pPr indent="-317500" lvl="1" marL="914400" rtl="0" algn="l">
              <a:spcBef>
                <a:spcPts val="0"/>
              </a:spcBef>
              <a:spcAft>
                <a:spcPts val="0"/>
              </a:spcAft>
              <a:buSzPts val="1400"/>
              <a:buChar char="○"/>
            </a:pPr>
            <a:r>
              <a:rPr b="1" lang="en"/>
              <a:t>MasVnrArea</a:t>
            </a:r>
            <a:r>
              <a:rPr lang="en"/>
              <a:t> has </a:t>
            </a:r>
            <a:r>
              <a:rPr b="1" lang="en"/>
              <a:t>8</a:t>
            </a:r>
            <a:r>
              <a:rPr lang="en"/>
              <a:t> missing values.</a:t>
            </a:r>
            <a:endParaRPr/>
          </a:p>
          <a:p>
            <a:pPr indent="-317500" lvl="1" marL="914400" rtl="0" algn="l">
              <a:spcBef>
                <a:spcPts val="0"/>
              </a:spcBef>
              <a:spcAft>
                <a:spcPts val="0"/>
              </a:spcAft>
              <a:buSzPts val="1400"/>
              <a:buChar char="○"/>
            </a:pPr>
            <a:r>
              <a:rPr b="1" lang="en"/>
              <a:t>MasVnrType</a:t>
            </a:r>
            <a:r>
              <a:rPr lang="en"/>
              <a:t> has </a:t>
            </a:r>
            <a:r>
              <a:rPr b="1" lang="en"/>
              <a:t>8</a:t>
            </a:r>
            <a:r>
              <a:rPr lang="en"/>
              <a:t> missing values.</a:t>
            </a:r>
            <a:endParaRPr/>
          </a:p>
          <a:p>
            <a:pPr indent="-317500" lvl="1" marL="914400" rtl="0" algn="l">
              <a:spcBef>
                <a:spcPts val="0"/>
              </a:spcBef>
              <a:spcAft>
                <a:spcPts val="0"/>
              </a:spcAft>
              <a:buSzPts val="1400"/>
              <a:buChar char="○"/>
            </a:pPr>
            <a:r>
              <a:rPr b="1" lang="en"/>
              <a:t>Electrical</a:t>
            </a:r>
            <a:r>
              <a:rPr lang="en"/>
              <a:t> has </a:t>
            </a:r>
            <a:r>
              <a:rPr b="1" lang="en"/>
              <a:t>1</a:t>
            </a:r>
            <a:r>
              <a:rPr lang="en"/>
              <a:t> missing values.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Final</a:t>
            </a:r>
            <a:r>
              <a:rPr b="1" lang="en">
                <a:latin typeface="Syncopate"/>
                <a:ea typeface="Syncopate"/>
                <a:cs typeface="Syncopate"/>
                <a:sym typeface="Syncopate"/>
              </a:rPr>
              <a:t> observations</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t>It appears that the target, </a:t>
            </a:r>
            <a:r>
              <a:rPr b="1" lang="en" sz="1400"/>
              <a:t>SalePrice</a:t>
            </a:r>
            <a:r>
              <a:rPr lang="en" sz="1400"/>
              <a:t>, is very skewed and a transformation like a logarithm would make it more normally distributed. Machine Learning models tend to work much better with normally distributed targets, rather than greatly skewed targets. By transforming the prices, we can boost model performance.</a:t>
            </a:r>
            <a:endParaRPr sz="1400"/>
          </a:p>
          <a:p>
            <a:pPr indent="0" lvl="0" marL="0" marR="0" rtl="0" algn="l">
              <a:lnSpc>
                <a:spcPct val="115000"/>
              </a:lnSpc>
              <a:spcBef>
                <a:spcPts val="0"/>
              </a:spcBef>
              <a:spcAft>
                <a:spcPts val="0"/>
              </a:spcAft>
              <a:buNone/>
            </a:pPr>
            <a:r>
              <a:t/>
            </a:r>
            <a:endParaRPr sz="1400"/>
          </a:p>
          <a:p>
            <a:pPr indent="-342900" lvl="0" marL="457200" marR="0" rtl="0" algn="l">
              <a:lnSpc>
                <a:spcPct val="100000"/>
              </a:lnSpc>
              <a:spcBef>
                <a:spcPts val="0"/>
              </a:spcBef>
              <a:spcAft>
                <a:spcPts val="0"/>
              </a:spcAft>
              <a:buSzPts val="1800"/>
              <a:buAutoNum type="arabicPeriod"/>
            </a:pPr>
            <a:r>
              <a:rPr lang="en" sz="1400"/>
              <a:t>Skewness: 1.882876</a:t>
            </a:r>
            <a:endParaRPr sz="1400"/>
          </a:p>
          <a:p>
            <a:pPr indent="-342900" lvl="0" marL="457200" marR="0" rtl="0" algn="l">
              <a:lnSpc>
                <a:spcPct val="115000"/>
              </a:lnSpc>
              <a:spcBef>
                <a:spcPts val="0"/>
              </a:spcBef>
              <a:spcAft>
                <a:spcPts val="0"/>
              </a:spcAft>
              <a:buSzPts val="1800"/>
              <a:buAutoNum type="arabicPeriod"/>
            </a:pPr>
            <a:r>
              <a:rPr lang="en" sz="1400"/>
              <a:t>Kurtosis: 6.536282</a:t>
            </a:r>
            <a:endParaRPr sz="1400"/>
          </a:p>
          <a:p>
            <a:pPr indent="0" lvl="0" marL="0" marR="0" rtl="0" algn="l">
              <a:lnSpc>
                <a:spcPct val="115000"/>
              </a:lnSpc>
              <a:spcBef>
                <a:spcPts val="0"/>
              </a:spcBef>
              <a:spcAft>
                <a:spcPts val="1600"/>
              </a:spcAft>
              <a:buNone/>
            </a:pPr>
            <a:r>
              <a:t/>
            </a:r>
            <a:endParaRPr sz="1400"/>
          </a:p>
        </p:txBody>
      </p:sp>
      <p:pic>
        <p:nvPicPr>
          <p:cNvPr id="93" name="Google Shape;93;p19"/>
          <p:cNvPicPr preferRelativeResize="0"/>
          <p:nvPr/>
        </p:nvPicPr>
        <p:blipFill>
          <a:blip r:embed="rId3">
            <a:alphaModFix/>
          </a:blip>
          <a:stretch>
            <a:fillRect/>
          </a:stretch>
        </p:blipFill>
        <p:spPr>
          <a:xfrm>
            <a:off x="4165600" y="2250175"/>
            <a:ext cx="3835925" cy="2611300"/>
          </a:xfrm>
          <a:prstGeom prst="rect">
            <a:avLst/>
          </a:prstGeom>
          <a:noFill/>
          <a:ln>
            <a:noFill/>
          </a:ln>
        </p:spPr>
      </p:pic>
      <p:sp>
        <p:nvSpPr>
          <p:cNvPr id="94" name="Google Shape;94;p19"/>
          <p:cNvSpPr txBox="1"/>
          <p:nvPr/>
        </p:nvSpPr>
        <p:spPr>
          <a:xfrm>
            <a:off x="481800" y="3225575"/>
            <a:ext cx="3450600" cy="5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sns.distplot(np.log(df["SalePrice"]))</a:t>
            </a:r>
            <a:endParaRPr b="1">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Data Cleaning</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100" name="Google Shape;100;p20"/>
          <p:cNvSpPr txBox="1"/>
          <p:nvPr>
            <p:ph idx="1" type="body"/>
          </p:nvPr>
        </p:nvSpPr>
        <p:spPr>
          <a:xfrm>
            <a:off x="311700" y="1152475"/>
            <a:ext cx="8520600" cy="3735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t>In the context of data science and machine learning, data cleaning means filtering and modifying your data such that it is easier to explore, understand, and model. Filtering out the parts you don't want or need so that you don't need to look at or process them.</a:t>
            </a:r>
            <a:endParaRPr sz="1400"/>
          </a:p>
          <a:p>
            <a:pPr indent="0" lvl="0" marL="0" marR="0" rtl="0" algn="l">
              <a:lnSpc>
                <a:spcPct val="115000"/>
              </a:lnSpc>
              <a:spcBef>
                <a:spcPts val="0"/>
              </a:spcBef>
              <a:spcAft>
                <a:spcPts val="0"/>
              </a:spcAft>
              <a:buNone/>
            </a:pPr>
            <a:r>
              <a:t/>
            </a:r>
            <a:endParaRPr sz="1400"/>
          </a:p>
          <a:p>
            <a:pPr indent="-342900" lvl="0" marL="457200" marR="0" rtl="0" algn="l">
              <a:lnSpc>
                <a:spcPct val="115000"/>
              </a:lnSpc>
              <a:spcBef>
                <a:spcPts val="0"/>
              </a:spcBef>
              <a:spcAft>
                <a:spcPts val="0"/>
              </a:spcAft>
              <a:buSzPts val="1800"/>
              <a:buAutoNum type="arabicPeriod"/>
            </a:pPr>
            <a:r>
              <a:rPr lang="en" sz="1400"/>
              <a:t>Removed </a:t>
            </a:r>
            <a:r>
              <a:rPr b="1" lang="en" sz="1400"/>
              <a:t>PoolQC, MiscFeature, Alley, Fence </a:t>
            </a:r>
            <a:r>
              <a:rPr lang="en" sz="1400"/>
              <a:t>and</a:t>
            </a:r>
            <a:r>
              <a:rPr b="1" lang="en" sz="1400"/>
              <a:t> FireplaceQu</a:t>
            </a:r>
            <a:r>
              <a:rPr lang="en" sz="1400"/>
              <a:t> columns as these are having very high missing data.</a:t>
            </a:r>
            <a:endParaRPr sz="1400"/>
          </a:p>
          <a:p>
            <a:pPr indent="-342900" lvl="0" marL="457200" marR="0" rtl="0" algn="l">
              <a:lnSpc>
                <a:spcPct val="115000"/>
              </a:lnSpc>
              <a:spcBef>
                <a:spcPts val="0"/>
              </a:spcBef>
              <a:spcAft>
                <a:spcPts val="0"/>
              </a:spcAft>
              <a:buSzPts val="1800"/>
              <a:buAutoNum type="arabicPeriod"/>
            </a:pPr>
            <a:r>
              <a:rPr lang="en" sz="1400"/>
              <a:t>Filling missing data with </a:t>
            </a:r>
            <a:r>
              <a:rPr lang="en" sz="1400"/>
              <a:t>mean / mode</a:t>
            </a:r>
            <a:r>
              <a:rPr lang="en" sz="1400"/>
              <a:t> of their respective column</a:t>
            </a:r>
            <a:endParaRPr sz="1400"/>
          </a:p>
          <a:p>
            <a:pPr indent="-330200" lvl="1" marL="914400" marR="0" rtl="0" algn="l">
              <a:lnSpc>
                <a:spcPct val="115000"/>
              </a:lnSpc>
              <a:spcBef>
                <a:spcPts val="0"/>
              </a:spcBef>
              <a:spcAft>
                <a:spcPts val="0"/>
              </a:spcAft>
              <a:buSzPts val="1600"/>
              <a:buChar char="○"/>
            </a:pPr>
            <a:r>
              <a:rPr lang="en"/>
              <a:t>Filled </a:t>
            </a:r>
            <a:r>
              <a:rPr b="1" lang="en"/>
              <a:t>LotFrontage, GarageYrBlt </a:t>
            </a:r>
            <a:r>
              <a:rPr lang="en"/>
              <a:t>and</a:t>
            </a:r>
            <a:r>
              <a:rPr b="1" lang="en"/>
              <a:t> MasVnrArea</a:t>
            </a:r>
            <a:r>
              <a:rPr lang="en"/>
              <a:t> columns with mean value.</a:t>
            </a:r>
            <a:endParaRPr/>
          </a:p>
          <a:p>
            <a:pPr indent="-342900" lvl="1" marL="914400" marR="0" rtl="0" algn="l">
              <a:lnSpc>
                <a:spcPct val="115000"/>
              </a:lnSpc>
              <a:spcBef>
                <a:spcPts val="0"/>
              </a:spcBef>
              <a:spcAft>
                <a:spcPts val="0"/>
              </a:spcAft>
              <a:buSzPts val="1800"/>
              <a:buChar char="○"/>
            </a:pPr>
            <a:r>
              <a:rPr lang="en"/>
              <a:t>Filled</a:t>
            </a:r>
            <a:r>
              <a:rPr lang="en"/>
              <a:t> </a:t>
            </a:r>
            <a:r>
              <a:rPr b="1" lang="en"/>
              <a:t>GarageType, GarageFinish, GarageQual, GarageCond, BsmtFinType2, BsmtExposure, BsmtFinType1, BsmtQual, MasVnrType </a:t>
            </a:r>
            <a:r>
              <a:rPr lang="en"/>
              <a:t>and</a:t>
            </a:r>
            <a:r>
              <a:rPr b="1" lang="en"/>
              <a:t> Electrical</a:t>
            </a:r>
            <a:r>
              <a:rPr lang="en"/>
              <a:t> columns with mode value.</a:t>
            </a:r>
            <a:endParaRPr/>
          </a:p>
          <a:p>
            <a:pPr indent="-342900" lvl="0" marL="457200" rtl="0" algn="l">
              <a:lnSpc>
                <a:spcPct val="100000"/>
              </a:lnSpc>
              <a:spcBef>
                <a:spcPts val="0"/>
              </a:spcBef>
              <a:spcAft>
                <a:spcPts val="0"/>
              </a:spcAft>
              <a:buSzPts val="1800"/>
              <a:buAutoNum type="arabicPeriod"/>
            </a:pPr>
            <a:r>
              <a:rPr lang="en" sz="1400"/>
              <a:t>Finding and removing outliers with following ranges</a:t>
            </a:r>
            <a:endParaRPr sz="1400"/>
          </a:p>
          <a:p>
            <a:pPr indent="-330200" lvl="1" marL="914400" rtl="0" algn="l">
              <a:lnSpc>
                <a:spcPct val="100000"/>
              </a:lnSpc>
              <a:spcBef>
                <a:spcPts val="0"/>
              </a:spcBef>
              <a:spcAft>
                <a:spcPts val="0"/>
              </a:spcAft>
              <a:buSzPts val="1600"/>
              <a:buChar char="○"/>
            </a:pPr>
            <a:r>
              <a:rPr lang="en"/>
              <a:t>Column </a:t>
            </a:r>
            <a:r>
              <a:rPr b="1" lang="en"/>
              <a:t>MSSubClass</a:t>
            </a:r>
            <a:r>
              <a:rPr lang="en"/>
              <a:t> has </a:t>
            </a:r>
            <a:r>
              <a:rPr lang="en"/>
              <a:t>upper bound</a:t>
            </a:r>
            <a:r>
              <a:rPr lang="en"/>
              <a:t> - </a:t>
            </a:r>
            <a:r>
              <a:rPr b="1" lang="en"/>
              <a:t>145.0</a:t>
            </a:r>
            <a:r>
              <a:rPr lang="en"/>
              <a:t> and lower bound - </a:t>
            </a:r>
            <a:r>
              <a:rPr b="1" lang="en"/>
              <a:t>20</a:t>
            </a:r>
            <a:endParaRPr/>
          </a:p>
          <a:p>
            <a:pPr indent="0" lvl="0" marL="457200" marR="0" rtl="0" algn="l">
              <a:lnSpc>
                <a:spcPct val="115000"/>
              </a:lnSpc>
              <a:spcBef>
                <a:spcPts val="0"/>
              </a:spcBef>
              <a:spcAft>
                <a:spcPts val="0"/>
              </a:spcAft>
              <a:buNone/>
            </a:pPr>
            <a:r>
              <a:t/>
            </a:r>
            <a:endParaRPr/>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Data Cleaning</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1" marL="914400" rtl="0" algn="l">
              <a:lnSpc>
                <a:spcPct val="100000"/>
              </a:lnSpc>
              <a:spcBef>
                <a:spcPts val="2000"/>
              </a:spcBef>
              <a:spcAft>
                <a:spcPts val="0"/>
              </a:spcAft>
              <a:buSzPts val="1600"/>
              <a:buChar char="○"/>
            </a:pPr>
            <a:r>
              <a:rPr lang="en"/>
              <a:t>Column </a:t>
            </a:r>
            <a:r>
              <a:rPr b="1" lang="en"/>
              <a:t>LotFrontage</a:t>
            </a:r>
            <a:r>
              <a:rPr lang="en"/>
              <a:t> has upper bound - </a:t>
            </a:r>
            <a:r>
              <a:rPr b="1" lang="en"/>
              <a:t>107.5</a:t>
            </a:r>
            <a:r>
              <a:rPr lang="en"/>
              <a:t> and lower bound - </a:t>
            </a:r>
            <a:r>
              <a:rPr b="1" lang="en"/>
              <a:t>21.0</a:t>
            </a:r>
            <a:endParaRPr b="1"/>
          </a:p>
          <a:p>
            <a:pPr indent="-330200" lvl="1" marL="914400" rtl="0" algn="l">
              <a:lnSpc>
                <a:spcPct val="100000"/>
              </a:lnSpc>
              <a:spcBef>
                <a:spcPts val="0"/>
              </a:spcBef>
              <a:spcAft>
                <a:spcPts val="0"/>
              </a:spcAft>
              <a:buSzPts val="1600"/>
              <a:buChar char="○"/>
            </a:pPr>
            <a:r>
              <a:rPr lang="en"/>
              <a:t>Column </a:t>
            </a:r>
            <a:r>
              <a:rPr b="1" lang="en"/>
              <a:t>LotArea</a:t>
            </a:r>
            <a:r>
              <a:rPr lang="en"/>
              <a:t> has upper bound - </a:t>
            </a:r>
            <a:r>
              <a:rPr b="1" lang="en"/>
              <a:t>17673.5</a:t>
            </a:r>
            <a:r>
              <a:rPr lang="en"/>
              <a:t> and lower bound - </a:t>
            </a:r>
            <a:r>
              <a:rPr b="1" lang="en"/>
              <a:t>1300</a:t>
            </a:r>
            <a:endParaRPr b="1"/>
          </a:p>
          <a:p>
            <a:pPr indent="-330200" lvl="1" marL="914400" rtl="0" algn="l">
              <a:lnSpc>
                <a:spcPct val="100000"/>
              </a:lnSpc>
              <a:spcBef>
                <a:spcPts val="0"/>
              </a:spcBef>
              <a:spcAft>
                <a:spcPts val="0"/>
              </a:spcAft>
              <a:buSzPts val="1600"/>
              <a:buChar char="○"/>
            </a:pPr>
            <a:r>
              <a:rPr lang="en"/>
              <a:t>Column </a:t>
            </a:r>
            <a:r>
              <a:rPr b="1" lang="en"/>
              <a:t>MasVnrArea</a:t>
            </a:r>
            <a:r>
              <a:rPr lang="en"/>
              <a:t> has upper bound - </a:t>
            </a:r>
            <a:r>
              <a:rPr b="1" lang="en"/>
              <a:t>410.625</a:t>
            </a:r>
            <a:r>
              <a:rPr lang="en"/>
              <a:t> and lower bound - </a:t>
            </a:r>
            <a:r>
              <a:rPr b="1" lang="en"/>
              <a:t>0.0</a:t>
            </a:r>
            <a:endParaRPr b="1" sz="1600"/>
          </a:p>
          <a:p>
            <a:pPr indent="-330200" lvl="1" marL="914400" marR="0" rtl="0" algn="l">
              <a:lnSpc>
                <a:spcPct val="100000"/>
              </a:lnSpc>
              <a:spcBef>
                <a:spcPts val="0"/>
              </a:spcBef>
              <a:spcAft>
                <a:spcPts val="0"/>
              </a:spcAft>
              <a:buSzPts val="1600"/>
              <a:buChar char="○"/>
            </a:pPr>
            <a:r>
              <a:rPr lang="en"/>
              <a:t>Column </a:t>
            </a:r>
            <a:r>
              <a:rPr b="1" lang="en"/>
              <a:t>BsmtFinSF1</a:t>
            </a:r>
            <a:r>
              <a:rPr lang="en"/>
              <a:t> has upper bound - </a:t>
            </a:r>
            <a:r>
              <a:rPr b="1" lang="en"/>
              <a:t>1780.625</a:t>
            </a:r>
            <a:r>
              <a:rPr lang="en"/>
              <a:t> and lower bound - </a:t>
            </a:r>
            <a:r>
              <a:rPr b="1" lang="en"/>
              <a:t>0</a:t>
            </a:r>
            <a:endParaRPr b="1"/>
          </a:p>
          <a:p>
            <a:pPr indent="-330200" lvl="1" marL="914400" marR="0" rtl="0" algn="l">
              <a:lnSpc>
                <a:spcPct val="100000"/>
              </a:lnSpc>
              <a:spcBef>
                <a:spcPts val="0"/>
              </a:spcBef>
              <a:spcAft>
                <a:spcPts val="0"/>
              </a:spcAft>
              <a:buSzPts val="1600"/>
              <a:buChar char="○"/>
            </a:pPr>
            <a:r>
              <a:rPr lang="en"/>
              <a:t>Column </a:t>
            </a:r>
            <a:r>
              <a:rPr b="1" lang="en"/>
              <a:t>BsmtUnfSF</a:t>
            </a:r>
            <a:r>
              <a:rPr lang="en"/>
              <a:t> has upper bound - </a:t>
            </a:r>
            <a:r>
              <a:rPr b="1" lang="en"/>
              <a:t>1685.5</a:t>
            </a:r>
            <a:r>
              <a:rPr lang="en"/>
              <a:t> and lower bound - </a:t>
            </a:r>
            <a:r>
              <a:rPr b="1" lang="en"/>
              <a:t>0</a:t>
            </a:r>
            <a:endParaRPr b="1"/>
          </a:p>
          <a:p>
            <a:pPr indent="-330200" lvl="1" marL="914400" marR="0" rtl="0" algn="l">
              <a:lnSpc>
                <a:spcPct val="100000"/>
              </a:lnSpc>
              <a:spcBef>
                <a:spcPts val="0"/>
              </a:spcBef>
              <a:spcAft>
                <a:spcPts val="0"/>
              </a:spcAft>
              <a:buSzPts val="1600"/>
              <a:buChar char="○"/>
            </a:pPr>
            <a:r>
              <a:rPr lang="en"/>
              <a:t>Column </a:t>
            </a:r>
            <a:r>
              <a:rPr b="1" lang="en"/>
              <a:t>TotalBsmtSF</a:t>
            </a:r>
            <a:r>
              <a:rPr lang="en"/>
              <a:t> has upper bound - </a:t>
            </a:r>
            <a:r>
              <a:rPr b="1" lang="en"/>
              <a:t>2052.0</a:t>
            </a:r>
            <a:r>
              <a:rPr lang="en"/>
              <a:t> and lower bound - </a:t>
            </a:r>
            <a:r>
              <a:rPr b="1" lang="en"/>
              <a:t>0</a:t>
            </a:r>
            <a:endParaRPr b="1"/>
          </a:p>
          <a:p>
            <a:pPr indent="-330200" lvl="1" marL="914400" marR="0" rtl="0" algn="l">
              <a:lnSpc>
                <a:spcPct val="100000"/>
              </a:lnSpc>
              <a:spcBef>
                <a:spcPts val="0"/>
              </a:spcBef>
              <a:spcAft>
                <a:spcPts val="0"/>
              </a:spcAft>
              <a:buSzPts val="1600"/>
              <a:buChar char="○"/>
            </a:pPr>
            <a:r>
              <a:rPr lang="en"/>
              <a:t>Column </a:t>
            </a:r>
            <a:r>
              <a:rPr b="1" lang="en"/>
              <a:t>1stFlrSF</a:t>
            </a:r>
            <a:r>
              <a:rPr lang="en"/>
              <a:t> has upper bound - </a:t>
            </a:r>
            <a:r>
              <a:rPr b="1" lang="en"/>
              <a:t>2155.125</a:t>
            </a:r>
            <a:r>
              <a:rPr lang="en"/>
              <a:t> and lower bound - </a:t>
            </a:r>
            <a:r>
              <a:rPr b="1" lang="en"/>
              <a:t>334</a:t>
            </a:r>
            <a:endParaRPr b="1"/>
          </a:p>
          <a:p>
            <a:pPr indent="-330200" lvl="1" marL="914400" marR="0" rtl="0" algn="l">
              <a:lnSpc>
                <a:spcPct val="100000"/>
              </a:lnSpc>
              <a:spcBef>
                <a:spcPts val="0"/>
              </a:spcBef>
              <a:spcAft>
                <a:spcPts val="0"/>
              </a:spcAft>
              <a:buSzPts val="1600"/>
              <a:buChar char="○"/>
            </a:pPr>
            <a:r>
              <a:rPr lang="en"/>
              <a:t>Column </a:t>
            </a:r>
            <a:r>
              <a:rPr b="1" lang="en"/>
              <a:t>2ndFlrSF</a:t>
            </a:r>
            <a:r>
              <a:rPr lang="en"/>
              <a:t> has upper bound - </a:t>
            </a:r>
            <a:r>
              <a:rPr b="1" lang="en"/>
              <a:t>1820.0</a:t>
            </a:r>
            <a:r>
              <a:rPr lang="en"/>
              <a:t> and lower bound - </a:t>
            </a:r>
            <a:r>
              <a:rPr b="1" lang="en"/>
              <a:t>0</a:t>
            </a:r>
            <a:endParaRPr b="1"/>
          </a:p>
          <a:p>
            <a:pPr indent="-330200" lvl="1" marL="914400" marR="0" rtl="0" algn="l">
              <a:lnSpc>
                <a:spcPct val="100000"/>
              </a:lnSpc>
              <a:spcBef>
                <a:spcPts val="0"/>
              </a:spcBef>
              <a:spcAft>
                <a:spcPts val="0"/>
              </a:spcAft>
              <a:buSzPts val="1600"/>
              <a:buChar char="○"/>
            </a:pPr>
            <a:r>
              <a:rPr lang="en"/>
              <a:t>Column </a:t>
            </a:r>
            <a:r>
              <a:rPr b="1" lang="en"/>
              <a:t>LowQualFinSF</a:t>
            </a:r>
            <a:r>
              <a:rPr lang="en"/>
              <a:t> has upper bound - </a:t>
            </a:r>
            <a:r>
              <a:rPr b="1" lang="en"/>
              <a:t>0.0</a:t>
            </a:r>
            <a:r>
              <a:rPr lang="en"/>
              <a:t> and lower bound - </a:t>
            </a:r>
            <a:r>
              <a:rPr b="1" lang="en"/>
              <a:t>0</a:t>
            </a:r>
            <a:endParaRPr b="1"/>
          </a:p>
          <a:p>
            <a:pPr indent="-330200" lvl="1" marL="914400" marR="0" rtl="0" algn="l">
              <a:lnSpc>
                <a:spcPct val="100000"/>
              </a:lnSpc>
              <a:spcBef>
                <a:spcPts val="0"/>
              </a:spcBef>
              <a:spcAft>
                <a:spcPts val="0"/>
              </a:spcAft>
              <a:buSzPts val="1600"/>
              <a:buChar char="○"/>
            </a:pPr>
            <a:r>
              <a:rPr lang="en"/>
              <a:t>Column </a:t>
            </a:r>
            <a:r>
              <a:rPr b="1" lang="en"/>
              <a:t>GrLivArea</a:t>
            </a:r>
            <a:r>
              <a:rPr lang="en"/>
              <a:t> has upper bound - </a:t>
            </a:r>
            <a:r>
              <a:rPr b="1" lang="en"/>
              <a:t>2747.625</a:t>
            </a:r>
            <a:r>
              <a:rPr lang="en"/>
              <a:t> and lower bound - </a:t>
            </a:r>
            <a:r>
              <a:rPr b="1" lang="en"/>
              <a:t>334</a:t>
            </a:r>
            <a:endParaRPr b="1"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