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Syncopate"/>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Syncopate-bold.fntdata"/><Relationship Id="rId12" Type="http://schemas.openxmlformats.org/officeDocument/2006/relationships/slide" Target="slides/slide7.xml"/><Relationship Id="rId23" Type="http://schemas.openxmlformats.org/officeDocument/2006/relationships/font" Target="fonts/Syncopat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c51e0208b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c51e0208b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7d68d45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7d68d45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931c8cb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931c8cb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931c8cb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931c8cb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7d68d45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7d68d45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31c8cb6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31c8cb6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7d68d45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7d68d45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931c8cb6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31c8cb6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7d68d45e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17d68d45e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51e0208b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51e0208b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931c8cb6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931c8cb6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51e0208b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51e0208b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51e0208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51e0208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51e0208b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51e0208b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7d68d4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7d68d4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7d68d4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7d68d4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931c8cb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31c8cb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s://en.wikipedia.org/wiki/Random_forests" TargetMode="External"/><Relationship Id="rId10" Type="http://schemas.openxmlformats.org/officeDocument/2006/relationships/hyperlink" Target="https://en.wikipedia.org/wiki/Support_vector_machine" TargetMode="External"/><Relationship Id="rId13" Type="http://schemas.openxmlformats.org/officeDocument/2006/relationships/hyperlink" Target="https://en.wikipedia.org/wiki/K-means_clustering" TargetMode="External"/><Relationship Id="rId12" Type="http://schemas.openxmlformats.org/officeDocument/2006/relationships/hyperlink" Target="https://en.wikipedia.org/wiki/Gradient_boosting"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Free_software"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Cluster_analysis" TargetMode="External"/><Relationship Id="rId15" Type="http://schemas.openxmlformats.org/officeDocument/2006/relationships/hyperlink" Target="https://en.wikipedia.org/wiki/NumPy" TargetMode="External"/><Relationship Id="rId14" Type="http://schemas.openxmlformats.org/officeDocument/2006/relationships/hyperlink" Target="https://en.wikipedia.org/wiki/DBSCAN" TargetMode="External"/><Relationship Id="rId16" Type="http://schemas.openxmlformats.org/officeDocument/2006/relationships/hyperlink" Target="https://en.wikipedia.org/wiki/SciPy" TargetMode="External"/><Relationship Id="rId5" Type="http://schemas.openxmlformats.org/officeDocument/2006/relationships/hyperlink" Target="https://en.wikipedia.org/wiki/Library_(computing)" TargetMode="External"/><Relationship Id="rId6" Type="http://schemas.openxmlformats.org/officeDocument/2006/relationships/hyperlink" Target="https://en.wikipedia.org/wiki/Python_(programming_language)" TargetMode="External"/><Relationship Id="rId7" Type="http://schemas.openxmlformats.org/officeDocument/2006/relationships/hyperlink" Target="https://en.wikipedia.org/wiki/Statistical_classification" TargetMode="External"/><Relationship Id="rId8" Type="http://schemas.openxmlformats.org/officeDocument/2006/relationships/hyperlink" Target="https://en.wikipedia.org/wiki/Regression_analys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Iris flower dataset</a:t>
            </a:r>
            <a:endParaRPr b="1">
              <a:latin typeface="Syncopate"/>
              <a:ea typeface="Syncopate"/>
              <a:cs typeface="Syncopate"/>
              <a:sym typeface="Syncopate"/>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6" name="Google Shape;56;p13"/>
          <p:cNvPicPr preferRelativeResize="0"/>
          <p:nvPr/>
        </p:nvPicPr>
        <p:blipFill>
          <a:blip r:embed="rId3">
            <a:alphaModFix/>
          </a:blip>
          <a:stretch>
            <a:fillRect/>
          </a:stretch>
        </p:blipFill>
        <p:spPr>
          <a:xfrm>
            <a:off x="285750" y="1143000"/>
            <a:ext cx="8572500" cy="341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Feature Scaling - Standard</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10" name="Google Shape;110;p22"/>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400"/>
              <a:t>Feature Scaling is a technique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endParaRPr sz="1400"/>
          </a:p>
          <a:p>
            <a:pPr indent="0" lvl="0" marL="0" rtl="0" algn="l">
              <a:spcBef>
                <a:spcPts val="1100"/>
              </a:spcBef>
              <a:spcAft>
                <a:spcPts val="0"/>
              </a:spcAft>
              <a:buClr>
                <a:schemeClr val="dk1"/>
              </a:buClr>
              <a:buSzPts val="1100"/>
              <a:buFont typeface="Arial"/>
              <a:buNone/>
            </a:pPr>
            <a:r>
              <a:rPr lang="en" sz="1400"/>
              <a:t>Consider the two most important ones:</a:t>
            </a:r>
            <a:endParaRPr sz="1400"/>
          </a:p>
          <a:p>
            <a:pPr indent="-317500" lvl="0" marL="457200" rtl="0" algn="l">
              <a:spcBef>
                <a:spcPts val="1100"/>
              </a:spcBef>
              <a:spcAft>
                <a:spcPts val="0"/>
              </a:spcAft>
              <a:buClr>
                <a:schemeClr val="dk1"/>
              </a:buClr>
              <a:buSzPts val="1400"/>
              <a:buChar char="●"/>
            </a:pPr>
            <a:r>
              <a:rPr b="1" lang="en" sz="1400"/>
              <a:t>Min-Max Normalization</a:t>
            </a:r>
            <a:endParaRPr b="1" sz="1400"/>
          </a:p>
          <a:p>
            <a:pPr indent="-317500" lvl="0" marL="457200" rtl="0" algn="l">
              <a:spcBef>
                <a:spcPts val="0"/>
              </a:spcBef>
              <a:spcAft>
                <a:spcPts val="0"/>
              </a:spcAft>
              <a:buClr>
                <a:schemeClr val="dk1"/>
              </a:buClr>
              <a:buSzPts val="1400"/>
              <a:buChar char="●"/>
            </a:pPr>
            <a:r>
              <a:rPr b="1" lang="en" sz="1400"/>
              <a:t>Standardization</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Dimensionality</a:t>
            </a:r>
            <a:r>
              <a:rPr b="1" lang="en">
                <a:latin typeface="Syncopate"/>
                <a:ea typeface="Syncopate"/>
                <a:cs typeface="Syncopate"/>
                <a:sym typeface="Syncopate"/>
              </a:rPr>
              <a:t> Reduction</a:t>
            </a:r>
            <a:endParaRPr b="1" sz="1650">
              <a:highlight>
                <a:srgbClr val="FFFFFF"/>
              </a:highlight>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16" name="Google Shape;116;p23"/>
          <p:cNvSpPr txBox="1"/>
          <p:nvPr>
            <p:ph idx="1" type="body"/>
          </p:nvPr>
        </p:nvSpPr>
        <p:spPr>
          <a:xfrm>
            <a:off x="311700" y="1152475"/>
            <a:ext cx="8520600" cy="3735600"/>
          </a:xfrm>
          <a:prstGeom prst="rect">
            <a:avLst/>
          </a:prstGeom>
        </p:spPr>
        <p:txBody>
          <a:bodyPr anchorCtr="0" anchor="t" bIns="91425" lIns="91425" spcFirstLastPara="1" rIns="91425" wrap="square" tIns="91425">
            <a:noAutofit/>
          </a:bodyPr>
          <a:lstStyle/>
          <a:p>
            <a:pPr indent="0" lvl="0" marL="0" rtl="0" algn="l">
              <a:lnSpc>
                <a:spcPct val="100000"/>
              </a:lnSpc>
              <a:spcBef>
                <a:spcPts val="2200"/>
              </a:spcBef>
              <a:spcAft>
                <a:spcPts val="0"/>
              </a:spcAft>
              <a:buNone/>
            </a:pPr>
            <a:r>
              <a:rPr lang="en" sz="1400"/>
              <a:t>Dimensionality reduction is a really important concept in Machine Learning since it reduces the number of features in a dataset and hence reduces the computations needed to fit the model. PCA is one of the well known efficient </a:t>
            </a:r>
            <a:r>
              <a:rPr lang="en" sz="1400"/>
              <a:t>dimensionality</a:t>
            </a:r>
            <a:r>
              <a:rPr lang="en" sz="1400"/>
              <a:t> reduction techniques. in this tutorial we will use PCA which </a:t>
            </a:r>
            <a:r>
              <a:rPr lang="en" sz="1400"/>
              <a:t>compresses</a:t>
            </a:r>
            <a:r>
              <a:rPr lang="en" sz="1400"/>
              <a:t> the data by projecting it to a new subspace that can help in reducing the effect of the curse of </a:t>
            </a:r>
            <a:r>
              <a:rPr lang="en" sz="1400"/>
              <a:t>dimensionality</a:t>
            </a:r>
            <a:r>
              <a:rPr lang="en" sz="1400"/>
              <a:t>. Our dataset consists of 4 </a:t>
            </a:r>
            <a:r>
              <a:rPr lang="en" sz="1400"/>
              <a:t>dimensions</a:t>
            </a:r>
            <a:r>
              <a:rPr lang="en" sz="1400"/>
              <a:t>(4 features) so we will project it to a 3 </a:t>
            </a:r>
            <a:r>
              <a:rPr lang="en" sz="1400"/>
              <a:t>dimensions</a:t>
            </a:r>
            <a:r>
              <a:rPr lang="en" sz="1400"/>
              <a:t> space and Plot in </a:t>
            </a:r>
            <a:r>
              <a:rPr lang="en" sz="1400"/>
              <a:t>one</a:t>
            </a:r>
            <a:r>
              <a:rPr lang="en" sz="1400"/>
              <a:t> 3d graph.</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Dimensionality Reduction</a:t>
            </a:r>
            <a:endParaRPr b="1" sz="1650">
              <a:highlight>
                <a:srgbClr val="FFFFFF"/>
              </a:highlight>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22" name="Google Shape;122;p24"/>
          <p:cNvSpPr txBox="1"/>
          <p:nvPr>
            <p:ph idx="1" type="body"/>
          </p:nvPr>
        </p:nvSpPr>
        <p:spPr>
          <a:xfrm>
            <a:off x="311700" y="1152475"/>
            <a:ext cx="8520600" cy="3735600"/>
          </a:xfrm>
          <a:prstGeom prst="rect">
            <a:avLst/>
          </a:prstGeom>
        </p:spPr>
        <p:txBody>
          <a:bodyPr anchorCtr="0" anchor="t" bIns="91425" lIns="91425" spcFirstLastPara="1" rIns="91425" wrap="square" tIns="91425">
            <a:noAutofit/>
          </a:bodyPr>
          <a:lstStyle/>
          <a:p>
            <a:pPr indent="0" lvl="0" marL="0" rtl="0" algn="l">
              <a:lnSpc>
                <a:spcPct val="100000"/>
              </a:lnSpc>
              <a:spcBef>
                <a:spcPts val="2200"/>
              </a:spcBef>
              <a:spcAft>
                <a:spcPts val="0"/>
              </a:spcAft>
              <a:buNone/>
            </a:pPr>
            <a:r>
              <a:t/>
            </a:r>
            <a:endParaRPr sz="1400"/>
          </a:p>
        </p:txBody>
      </p:sp>
      <p:pic>
        <p:nvPicPr>
          <p:cNvPr id="123" name="Google Shape;123;p24"/>
          <p:cNvPicPr preferRelativeResize="0"/>
          <p:nvPr/>
        </p:nvPicPr>
        <p:blipFill>
          <a:blip r:embed="rId3">
            <a:alphaModFix/>
          </a:blip>
          <a:stretch>
            <a:fillRect/>
          </a:stretch>
        </p:blipFill>
        <p:spPr>
          <a:xfrm>
            <a:off x="846400" y="1017725"/>
            <a:ext cx="7383199" cy="4125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Splitting Data</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29" name="Google Shape;129;p25"/>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train test split function is for splitting a single dataset for two different purposes: training and testing. The testing subset is for building your model. The testing subset is for using the model on unknown data to evaluate the performance of the model.</a:t>
            </a:r>
            <a:endParaRPr sz="1050">
              <a:solidFill>
                <a:schemeClr val="dk1"/>
              </a:solidFill>
              <a:highlight>
                <a:srgbClr val="FFFFFF"/>
              </a:highlight>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data we use is usually split into training data and test data.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Training Dataset:</a:t>
            </a:r>
            <a:r>
              <a:rPr lang="en" sz="1400"/>
              <a:t> The sample of data used to fit the model.</a:t>
            </a:r>
            <a:endParaRPr sz="1400"/>
          </a:p>
          <a:p>
            <a:pPr indent="0" lvl="0" marL="0" rtl="0" algn="l">
              <a:spcBef>
                <a:spcPts val="0"/>
              </a:spcBef>
              <a:spcAft>
                <a:spcPts val="0"/>
              </a:spcAft>
              <a:buNone/>
            </a:pPr>
            <a:r>
              <a:rPr b="1" lang="en" sz="1400"/>
              <a:t>Validation Dataset:</a:t>
            </a:r>
            <a:r>
              <a:rPr lang="en" sz="1400"/>
              <a:t> The sample of data used to provide an unbiased evaluation of a model fit on the training dataset while tuning model hyperparameters. The evaluation becomes more biased as skill on the validation dataset is incorporated into the model configuration.</a:t>
            </a:r>
            <a:endParaRPr sz="1400"/>
          </a:p>
          <a:p>
            <a:pPr indent="0" lvl="0" marL="0" rtl="0" algn="l">
              <a:spcBef>
                <a:spcPts val="0"/>
              </a:spcBef>
              <a:spcAft>
                <a:spcPts val="0"/>
              </a:spcAft>
              <a:buNone/>
            </a:pPr>
            <a:r>
              <a:rPr b="1" lang="en" sz="1400"/>
              <a:t>Test Dataset:</a:t>
            </a:r>
            <a:r>
              <a:rPr lang="en" sz="1400"/>
              <a:t> The sample of data used to provide an unbiased evaluation of a final model fit on the training dataset.</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Splitting Data</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35" name="Google Shape;135;p26"/>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t/>
            </a:r>
            <a:endParaRPr sz="1400"/>
          </a:p>
        </p:txBody>
      </p:sp>
      <p:pic>
        <p:nvPicPr>
          <p:cNvPr id="136" name="Google Shape;136;p26"/>
          <p:cNvPicPr preferRelativeResize="0"/>
          <p:nvPr/>
        </p:nvPicPr>
        <p:blipFill>
          <a:blip r:embed="rId3">
            <a:alphaModFix/>
          </a:blip>
          <a:stretch>
            <a:fillRect/>
          </a:stretch>
        </p:blipFill>
        <p:spPr>
          <a:xfrm>
            <a:off x="498700" y="1389077"/>
            <a:ext cx="7391400" cy="203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Building the Model - SVM</a:t>
            </a:r>
            <a:endParaRPr b="1" sz="1650">
              <a:highlight>
                <a:srgbClr val="FFFFFF"/>
              </a:highlight>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42" name="Google Shape;142;p27"/>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t>A support vector machine (SVM) is a type of supervised machine learning classification algorithm. SVMs were introduced initially in </a:t>
            </a:r>
            <a:r>
              <a:rPr b="1" lang="en" sz="1400"/>
              <a:t>1960s</a:t>
            </a:r>
            <a:r>
              <a:rPr lang="en" sz="1400"/>
              <a:t> and were later refined in </a:t>
            </a:r>
            <a:r>
              <a:rPr b="1" lang="en" sz="1400"/>
              <a:t>1990s</a:t>
            </a:r>
            <a:r>
              <a:rPr lang="en" sz="1400"/>
              <a:t>. However, it is only now that they are becoming extremely popular, owing to their ability to achieve brilliant results. SVMs are implemented in a unique way when compared to other machine learning algorithms.</a:t>
            </a:r>
            <a:endParaRPr sz="1400"/>
          </a:p>
          <a:p>
            <a:pPr indent="0" lvl="0" marL="0" rtl="0" algn="l">
              <a:spcBef>
                <a:spcPts val="1100"/>
              </a:spcBef>
              <a:spcAft>
                <a:spcPts val="0"/>
              </a:spcAft>
              <a:buNone/>
            </a:pPr>
            <a:r>
              <a:rPr lang="en" sz="1400"/>
              <a:t>Support Vector Machine (SVM) is a supervised machine learning algorithm capable of performing classification, regression and even outlier detection. The linear SVM classifier works by drawing a straight line between two classes. All the data points that fall on one side of the line will be labeled as one class and all the points that fall on the other side will be labeled as the second. Sounds simple enough, but there’s an infinite amount of lines to choose from. How do we know which line will do the best job of classifying the data? This is where the LSVM algorithm comes in to play. The LSVM algorithm will select a line that not only separates the two classes but stays as far away from the closest samples as possible. In fact, the “support vector” in “support vector machine” refers to two position vectors drawn from the origin to the points which dictate the decision boundary.</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Building the Model - SVM</a:t>
            </a:r>
            <a:endParaRPr b="1" sz="1650">
              <a:highlight>
                <a:srgbClr val="FFFFFF"/>
              </a:highlight>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48" name="Google Shape;148;p28"/>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t/>
            </a:r>
            <a:endParaRPr sz="1400"/>
          </a:p>
        </p:txBody>
      </p:sp>
      <p:pic>
        <p:nvPicPr>
          <p:cNvPr id="149" name="Google Shape;149;p28"/>
          <p:cNvPicPr preferRelativeResize="0"/>
          <p:nvPr/>
        </p:nvPicPr>
        <p:blipFill>
          <a:blip r:embed="rId3">
            <a:alphaModFix/>
          </a:blip>
          <a:stretch>
            <a:fillRect/>
          </a:stretch>
        </p:blipFill>
        <p:spPr>
          <a:xfrm>
            <a:off x="664100" y="1017725"/>
            <a:ext cx="7786874" cy="41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2100">
                <a:latin typeface="Syncopate"/>
                <a:ea typeface="Syncopate"/>
                <a:cs typeface="Syncopate"/>
                <a:sym typeface="Syncopate"/>
              </a:rPr>
              <a:t>Accuracy of SVC with different kernels</a:t>
            </a:r>
            <a:endParaRPr b="1" sz="21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2100">
              <a:latin typeface="Syncopate"/>
              <a:ea typeface="Syncopate"/>
              <a:cs typeface="Syncopate"/>
              <a:sym typeface="Syncopate"/>
            </a:endParaRPr>
          </a:p>
        </p:txBody>
      </p:sp>
      <p:sp>
        <p:nvSpPr>
          <p:cNvPr id="155" name="Google Shape;155;p29"/>
          <p:cNvSpPr txBox="1"/>
          <p:nvPr>
            <p:ph idx="1" type="body"/>
          </p:nvPr>
        </p:nvSpPr>
        <p:spPr>
          <a:xfrm>
            <a:off x="311700" y="1017725"/>
            <a:ext cx="8520600" cy="4054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t>Accuracy of the SVC Clasification with </a:t>
            </a:r>
            <a:r>
              <a:rPr b="1" lang="en" sz="1400"/>
              <a:t>Linear kernel</a:t>
            </a:r>
            <a:r>
              <a:rPr lang="en" sz="1400"/>
              <a:t> and no other adjust is:		 </a:t>
            </a:r>
            <a:r>
              <a:rPr b="1" lang="en" sz="1400"/>
              <a:t>0.9666666666666667</a:t>
            </a:r>
            <a:endParaRPr b="1" sz="1400"/>
          </a:p>
          <a:p>
            <a:pPr indent="0" lvl="0" marL="0" rtl="0" algn="l">
              <a:spcBef>
                <a:spcPts val="1100"/>
              </a:spcBef>
              <a:spcAft>
                <a:spcPts val="0"/>
              </a:spcAft>
              <a:buNone/>
            </a:pPr>
            <a:r>
              <a:rPr lang="en" sz="1400"/>
              <a:t>Accuracy of the SVC Clasification with </a:t>
            </a:r>
            <a:r>
              <a:rPr b="1" lang="en" sz="1400"/>
              <a:t>Polynomial kernel</a:t>
            </a:r>
            <a:r>
              <a:rPr lang="en" sz="1400"/>
              <a:t> and no other adjust is:	 </a:t>
            </a:r>
            <a:r>
              <a:rPr b="1" lang="en" sz="1400"/>
              <a:t>0.9333333333333333</a:t>
            </a:r>
            <a:endParaRPr b="1" sz="1400"/>
          </a:p>
          <a:p>
            <a:pPr indent="0" lvl="0" marL="0" rtl="0" algn="l">
              <a:spcBef>
                <a:spcPts val="1100"/>
              </a:spcBef>
              <a:spcAft>
                <a:spcPts val="0"/>
              </a:spcAft>
              <a:buNone/>
            </a:pPr>
            <a:r>
              <a:rPr lang="en" sz="1400"/>
              <a:t>Accuracy of the SVC Clasification with </a:t>
            </a:r>
            <a:r>
              <a:rPr b="1" lang="en" sz="1400"/>
              <a:t>Radial Basis kernel </a:t>
            </a:r>
            <a:r>
              <a:rPr lang="en" sz="1400"/>
              <a:t>and no other adjust is:	 </a:t>
            </a:r>
            <a:r>
              <a:rPr b="1" lang="en" sz="1400"/>
              <a:t>0.9333333333333333</a:t>
            </a:r>
            <a:endParaRPr b="1" sz="1400"/>
          </a:p>
          <a:p>
            <a:pPr indent="0" lvl="0" marL="0" rtl="0" algn="l">
              <a:spcBef>
                <a:spcPts val="1100"/>
              </a:spcBef>
              <a:spcAft>
                <a:spcPts val="0"/>
              </a:spcAft>
              <a:buNone/>
            </a:pPr>
            <a:r>
              <a:t/>
            </a:r>
            <a:endParaRPr b="1" sz="1400"/>
          </a:p>
          <a:p>
            <a:pPr indent="0" lvl="0" marL="0" rtl="0" algn="l">
              <a:spcBef>
                <a:spcPts val="0"/>
              </a:spcBef>
              <a:spcAft>
                <a:spcPts val="0"/>
              </a:spcAft>
              <a:buClr>
                <a:schemeClr val="dk1"/>
              </a:buClr>
              <a:buSzPts val="1100"/>
              <a:buFont typeface="Arial"/>
              <a:buNone/>
            </a:pPr>
            <a:r>
              <a:rPr lang="en" sz="1400"/>
              <a:t>Accuracy of the SVC Clasification with </a:t>
            </a:r>
            <a:r>
              <a:rPr b="1" lang="en" sz="1400"/>
              <a:t>Sigmoid kernel</a:t>
            </a:r>
            <a:r>
              <a:rPr lang="en" sz="1400"/>
              <a:t> and no other adjust is:	 </a:t>
            </a:r>
            <a:r>
              <a:rPr b="1" lang="en" sz="1400"/>
              <a:t>0.8</a:t>
            </a:r>
            <a:endParaRPr b="1" sz="1050">
              <a:solidFill>
                <a:schemeClr val="dk1"/>
              </a:solidFill>
              <a:highlight>
                <a:srgbClr val="FFFFFF"/>
              </a:highlight>
            </a:endParaRPr>
          </a:p>
          <a:p>
            <a:pPr indent="0" lvl="0" marL="0" rtl="0" algn="l">
              <a:spcBef>
                <a:spcPts val="1100"/>
              </a:spcBef>
              <a:spcAft>
                <a:spcPts val="0"/>
              </a:spcAft>
              <a:buNone/>
            </a:pPr>
            <a:r>
              <a:t/>
            </a:r>
            <a:endParaRPr b="1" sz="2100">
              <a:solidFill>
                <a:schemeClr val="dk1"/>
              </a:solidFill>
              <a:latin typeface="Syncopate"/>
              <a:ea typeface="Syncopate"/>
              <a:cs typeface="Syncopate"/>
              <a:sym typeface="Syncopate"/>
            </a:endParaRPr>
          </a:p>
          <a:p>
            <a:pPr indent="0" lvl="0" marL="0" rtl="0" algn="l">
              <a:spcBef>
                <a:spcPts val="1100"/>
              </a:spcBef>
              <a:spcAft>
                <a:spcPts val="0"/>
              </a:spcAft>
              <a:buNone/>
            </a:pPr>
            <a:r>
              <a:t/>
            </a:r>
            <a:endParaRPr b="1" sz="2100">
              <a:solidFill>
                <a:schemeClr val="dk1"/>
              </a:solidFill>
              <a:latin typeface="Syncopate"/>
              <a:ea typeface="Syncopate"/>
              <a:cs typeface="Syncopate"/>
              <a:sym typeface="Syncopat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a:latin typeface="Syncopate"/>
                <a:ea typeface="Syncopate"/>
                <a:cs typeface="Syncopate"/>
                <a:sym typeface="Syncopate"/>
              </a:rPr>
              <a:t>Table of Contents</a:t>
            </a:r>
            <a:endParaRPr b="1">
              <a:latin typeface="Syncopate"/>
              <a:ea typeface="Syncopate"/>
              <a:cs typeface="Syncopate"/>
              <a:sym typeface="Syncopate"/>
            </a:endParaRPr>
          </a:p>
          <a:p>
            <a:pPr indent="0" lvl="0" marL="0" rtl="0" algn="l">
              <a:spcBef>
                <a:spcPts val="0"/>
              </a:spcBef>
              <a:spcAft>
                <a:spcPts val="0"/>
              </a:spcAft>
              <a:buNone/>
            </a:pPr>
            <a:r>
              <a:t/>
            </a:r>
            <a:endParaRPr b="1">
              <a:latin typeface="Syncopate"/>
              <a:ea typeface="Syncopate"/>
              <a:cs typeface="Syncopate"/>
              <a:sym typeface="Syncopate"/>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1100"/>
              </a:spcBef>
              <a:spcAft>
                <a:spcPts val="0"/>
              </a:spcAft>
              <a:buSzPts val="1400"/>
              <a:buAutoNum type="arabicPeriod"/>
            </a:pPr>
            <a:r>
              <a:rPr lang="en" sz="1400"/>
              <a:t>Introduction</a:t>
            </a:r>
            <a:endParaRPr sz="1400"/>
          </a:p>
          <a:p>
            <a:pPr indent="-317500" lvl="0" marL="457200" marR="0" rtl="0" algn="l">
              <a:lnSpc>
                <a:spcPct val="115000"/>
              </a:lnSpc>
              <a:spcBef>
                <a:spcPts val="0"/>
              </a:spcBef>
              <a:spcAft>
                <a:spcPts val="0"/>
              </a:spcAft>
              <a:buSzPts val="1400"/>
              <a:buAutoNum type="arabicPeriod"/>
            </a:pPr>
            <a:r>
              <a:rPr lang="en" sz="1400"/>
              <a:t>Goals</a:t>
            </a:r>
            <a:endParaRPr sz="1400"/>
          </a:p>
          <a:p>
            <a:pPr indent="-317500" lvl="0" marL="457200" marR="0" rtl="0" algn="l">
              <a:lnSpc>
                <a:spcPct val="115000"/>
              </a:lnSpc>
              <a:spcBef>
                <a:spcPts val="0"/>
              </a:spcBef>
              <a:spcAft>
                <a:spcPts val="0"/>
              </a:spcAft>
              <a:buSzPts val="1400"/>
              <a:buAutoNum type="arabicPeriod"/>
            </a:pPr>
            <a:r>
              <a:rPr lang="en" sz="1400"/>
              <a:t>Importing libraries</a:t>
            </a:r>
            <a:endParaRPr sz="1400"/>
          </a:p>
          <a:p>
            <a:pPr indent="-317500" lvl="0" marL="457200" marR="0" rtl="0" algn="l">
              <a:lnSpc>
                <a:spcPct val="115000"/>
              </a:lnSpc>
              <a:spcBef>
                <a:spcPts val="0"/>
              </a:spcBef>
              <a:spcAft>
                <a:spcPts val="0"/>
              </a:spcAft>
              <a:buSzPts val="1400"/>
              <a:buAutoNum type="arabicPeriod"/>
            </a:pPr>
            <a:r>
              <a:rPr lang="en" sz="1400"/>
              <a:t>Data Loading and data Description</a:t>
            </a:r>
            <a:endParaRPr sz="1400"/>
          </a:p>
          <a:p>
            <a:pPr indent="-317500" lvl="0" marL="457200" marR="0" rtl="0" algn="l">
              <a:lnSpc>
                <a:spcPct val="115000"/>
              </a:lnSpc>
              <a:spcBef>
                <a:spcPts val="0"/>
              </a:spcBef>
              <a:spcAft>
                <a:spcPts val="0"/>
              </a:spcAft>
              <a:buSzPts val="1400"/>
              <a:buAutoNum type="arabicPeriod"/>
            </a:pPr>
            <a:r>
              <a:rPr lang="en" sz="1400"/>
              <a:t>Data Understanding and Exploration</a:t>
            </a:r>
            <a:endParaRPr sz="1400"/>
          </a:p>
          <a:p>
            <a:pPr indent="-317500" lvl="0" marL="457200" marR="0" rtl="0" algn="l">
              <a:lnSpc>
                <a:spcPct val="115000"/>
              </a:lnSpc>
              <a:spcBef>
                <a:spcPts val="0"/>
              </a:spcBef>
              <a:spcAft>
                <a:spcPts val="0"/>
              </a:spcAft>
              <a:buSzPts val="1400"/>
              <a:buAutoNum type="arabicPeriod"/>
            </a:pPr>
            <a:r>
              <a:rPr lang="en" sz="1400"/>
              <a:t>Metrics for Evaluating Machine Learning Algorithms</a:t>
            </a:r>
            <a:endParaRPr sz="1400"/>
          </a:p>
          <a:p>
            <a:pPr indent="-317500" lvl="0" marL="457200" marR="0" rtl="0" algn="l">
              <a:lnSpc>
                <a:spcPct val="115000"/>
              </a:lnSpc>
              <a:spcBef>
                <a:spcPts val="0"/>
              </a:spcBef>
              <a:spcAft>
                <a:spcPts val="0"/>
              </a:spcAft>
              <a:buSzPts val="1400"/>
              <a:buAutoNum type="arabicPeriod"/>
            </a:pPr>
            <a:r>
              <a:rPr lang="en" sz="1400"/>
              <a:t>Label Encoding</a:t>
            </a:r>
            <a:endParaRPr sz="1400"/>
          </a:p>
          <a:p>
            <a:pPr indent="-317500" lvl="0" marL="457200" marR="0" rtl="0" algn="l">
              <a:lnSpc>
                <a:spcPct val="115000"/>
              </a:lnSpc>
              <a:spcBef>
                <a:spcPts val="0"/>
              </a:spcBef>
              <a:spcAft>
                <a:spcPts val="0"/>
              </a:spcAft>
              <a:buSzPts val="1400"/>
              <a:buAutoNum type="arabicPeriod"/>
            </a:pPr>
            <a:r>
              <a:rPr lang="en" sz="1400"/>
              <a:t>Standard Scaler</a:t>
            </a:r>
            <a:endParaRPr sz="1400"/>
          </a:p>
          <a:p>
            <a:pPr indent="-317500" lvl="0" marL="457200" marR="0" rtl="0" algn="l">
              <a:lnSpc>
                <a:spcPct val="115000"/>
              </a:lnSpc>
              <a:spcBef>
                <a:spcPts val="0"/>
              </a:spcBef>
              <a:spcAft>
                <a:spcPts val="0"/>
              </a:spcAft>
              <a:buSzPts val="1400"/>
              <a:buAutoNum type="arabicPeriod"/>
            </a:pPr>
            <a:r>
              <a:rPr lang="en" sz="1400"/>
              <a:t>Dimensionality</a:t>
            </a:r>
            <a:r>
              <a:rPr lang="en" sz="1400"/>
              <a:t> Reduction</a:t>
            </a:r>
            <a:endParaRPr sz="1400"/>
          </a:p>
          <a:p>
            <a:pPr indent="-317500" lvl="0" marL="457200" marR="0" rtl="0" algn="l">
              <a:lnSpc>
                <a:spcPct val="115000"/>
              </a:lnSpc>
              <a:spcBef>
                <a:spcPts val="0"/>
              </a:spcBef>
              <a:spcAft>
                <a:spcPts val="0"/>
              </a:spcAft>
              <a:buSzPts val="1400"/>
              <a:buAutoNum type="arabicPeriod"/>
            </a:pPr>
            <a:r>
              <a:rPr lang="en" sz="1400"/>
              <a:t>Splitting the dataset into the Training set and Test set</a:t>
            </a:r>
            <a:endParaRPr sz="1400"/>
          </a:p>
          <a:p>
            <a:pPr indent="-317500" lvl="0" marL="457200" marR="0" rtl="0" algn="l">
              <a:lnSpc>
                <a:spcPct val="115000"/>
              </a:lnSpc>
              <a:spcBef>
                <a:spcPts val="0"/>
              </a:spcBef>
              <a:spcAft>
                <a:spcPts val="0"/>
              </a:spcAft>
              <a:buSzPts val="1400"/>
              <a:buAutoNum type="arabicPeriod"/>
            </a:pPr>
            <a:r>
              <a:rPr lang="en" sz="1400"/>
              <a:t>Building the Model - Support Vector Machine</a:t>
            </a:r>
            <a:endParaRPr sz="1400"/>
          </a:p>
          <a:p>
            <a:pPr indent="-317500" lvl="0" marL="457200" marR="0" rtl="0" algn="l">
              <a:lnSpc>
                <a:spcPct val="115000"/>
              </a:lnSpc>
              <a:spcBef>
                <a:spcPts val="0"/>
              </a:spcBef>
              <a:spcAft>
                <a:spcPts val="0"/>
              </a:spcAft>
              <a:buSzPts val="1400"/>
              <a:buAutoNum type="arabicPeriod"/>
            </a:pPr>
            <a:r>
              <a:rPr lang="en" sz="1400"/>
              <a:t>Accuracy of SVC </a:t>
            </a:r>
            <a:r>
              <a:rPr lang="en" sz="1400"/>
              <a:t>classification</a:t>
            </a:r>
            <a:r>
              <a:rPr lang="en" sz="1400"/>
              <a:t> with different kernels are</a:t>
            </a:r>
            <a:endParaRPr sz="1400"/>
          </a:p>
          <a:p>
            <a:pPr indent="0" lvl="0" marL="457200" marR="0" rtl="0" algn="l">
              <a:lnSpc>
                <a:spcPct val="115000"/>
              </a:lnSpc>
              <a:spcBef>
                <a:spcPts val="110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yncopate"/>
                <a:ea typeface="Syncopate"/>
                <a:cs typeface="Syncopate"/>
                <a:sym typeface="Syncopate"/>
              </a:rPr>
              <a:t>Introduction</a:t>
            </a:r>
            <a:endParaRPr b="1">
              <a:latin typeface="Syncopate"/>
              <a:ea typeface="Syncopate"/>
              <a:cs typeface="Syncopate"/>
              <a:sym typeface="Syncopate"/>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perhaps the best known database to be found in the pattern recognition literature. Fisher's paper is a classic in the field and is referenced frequently to this day. (See Duda &amp; Hart, for example.) The data set contains 3 classes of 50 instances each, where each class refers to a type of iris plant. One class is linearly separable from the other 2; the latter are NOT linearly separable from each other.</a:t>
            </a:r>
            <a:endParaRPr sz="1400"/>
          </a:p>
          <a:p>
            <a:pPr indent="0" lvl="0" marL="0" rtl="0" algn="l">
              <a:spcBef>
                <a:spcPts val="1100"/>
              </a:spcBef>
              <a:spcAft>
                <a:spcPts val="0"/>
              </a:spcAft>
              <a:buNone/>
            </a:pPr>
            <a:r>
              <a:rPr lang="en" sz="1400"/>
              <a:t>Predicted attribute: class of iris plant.</a:t>
            </a:r>
            <a:endParaRPr sz="1400"/>
          </a:p>
          <a:p>
            <a:pPr indent="0" lvl="0" marL="0" rtl="0" algn="l">
              <a:spcBef>
                <a:spcPts val="1100"/>
              </a:spcBef>
              <a:spcAft>
                <a:spcPts val="0"/>
              </a:spcAft>
              <a:buNone/>
            </a:pPr>
            <a:r>
              <a:rPr lang="en" sz="1400"/>
              <a:t>This is an exceedingly simple domain.</a:t>
            </a:r>
            <a:endParaRPr sz="1400"/>
          </a:p>
          <a:p>
            <a:pPr indent="0" lvl="0" marL="0" rtl="0" algn="l">
              <a:spcBef>
                <a:spcPts val="1100"/>
              </a:spcBef>
              <a:spcAft>
                <a:spcPts val="0"/>
              </a:spcAft>
              <a:buNone/>
            </a:pPr>
            <a:r>
              <a:rPr lang="en" sz="1400"/>
              <a:t>This data differs from the data presented in Fishers article (identified by Steve Chadwick, spchadwick '@' espeedaz.net).</a:t>
            </a:r>
            <a:endParaRPr sz="1400"/>
          </a:p>
          <a:p>
            <a:pPr indent="-295275" lvl="0" marL="457200" rtl="0" algn="l">
              <a:spcBef>
                <a:spcPts val="1100"/>
              </a:spcBef>
              <a:spcAft>
                <a:spcPts val="0"/>
              </a:spcAft>
              <a:buClr>
                <a:schemeClr val="dk1"/>
              </a:buClr>
              <a:buSzPts val="1050"/>
              <a:buChar char="●"/>
            </a:pPr>
            <a:r>
              <a:rPr lang="en" sz="1400"/>
              <a:t>The 35th sample should be: 4.9,3.1,1.5,0.2,"Iris-setosa" where the error is in the fourth feature.</a:t>
            </a:r>
            <a:endParaRPr sz="1400"/>
          </a:p>
          <a:p>
            <a:pPr indent="-295275" lvl="0" marL="457200" rtl="0" algn="l">
              <a:spcBef>
                <a:spcPts val="0"/>
              </a:spcBef>
              <a:spcAft>
                <a:spcPts val="0"/>
              </a:spcAft>
              <a:buClr>
                <a:schemeClr val="dk1"/>
              </a:buClr>
              <a:buSzPts val="1050"/>
              <a:buChar char="●"/>
            </a:pPr>
            <a:r>
              <a:rPr lang="en" sz="1400"/>
              <a:t>The 38th sample: 4.9,3.6,1.4,0.1,"Iris-setosa" where the errors are in the second and third features.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Goals</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 data set consists of 50 samples from each of three species of Iris (Iris setosa, Iris virginica and Iris versicolor).</a:t>
            </a:r>
            <a:endParaRPr sz="1400"/>
          </a:p>
          <a:p>
            <a:pPr indent="0" lvl="0" marL="0" rtl="0" algn="l">
              <a:spcBef>
                <a:spcPts val="1100"/>
              </a:spcBef>
              <a:spcAft>
                <a:spcPts val="0"/>
              </a:spcAft>
              <a:buNone/>
            </a:pPr>
            <a:r>
              <a:rPr lang="en" sz="1400"/>
              <a:t>Four features were measured from each sample: the length and the width of the sepals and petals, in centimeters. Based on the combination of these four features, We developed a some discriminant model to distinguish the species from each other.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Importing Packages</a:t>
            </a:r>
            <a:endParaRPr b="1" sz="1650">
              <a:highlight>
                <a:srgbClr val="FFFFFF"/>
              </a:highlight>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72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sz="1400"/>
              <a:t>Numpy -</a:t>
            </a:r>
            <a:r>
              <a:rPr lang="en" sz="1400"/>
              <a:t> </a:t>
            </a:r>
            <a:r>
              <a:rPr lang="en" sz="1400"/>
              <a:t>Implementing</a:t>
            </a:r>
            <a:r>
              <a:rPr lang="en" sz="1400"/>
              <a:t> </a:t>
            </a:r>
            <a:r>
              <a:rPr lang="en" sz="1400"/>
              <a:t>multi</a:t>
            </a:r>
            <a:r>
              <a:rPr lang="en" sz="1400"/>
              <a:t>-dimensional array and matrices.</a:t>
            </a:r>
            <a:endParaRPr sz="1400"/>
          </a:p>
          <a:p>
            <a:pPr indent="-342900" lvl="0" marL="457200" rtl="0" algn="l">
              <a:spcBef>
                <a:spcPts val="0"/>
              </a:spcBef>
              <a:spcAft>
                <a:spcPts val="0"/>
              </a:spcAft>
              <a:buSzPts val="1800"/>
              <a:buAutoNum type="arabicPeriod"/>
            </a:pPr>
            <a:r>
              <a:rPr b="1" lang="en" sz="1400"/>
              <a:t>Pandas -</a:t>
            </a:r>
            <a:r>
              <a:rPr lang="en" sz="1400"/>
              <a:t> For data manipulation and analysis.</a:t>
            </a:r>
            <a:endParaRPr sz="1400"/>
          </a:p>
          <a:p>
            <a:pPr indent="-342900" lvl="0" marL="457200" rtl="0" algn="l">
              <a:spcBef>
                <a:spcPts val="0"/>
              </a:spcBef>
              <a:spcAft>
                <a:spcPts val="0"/>
              </a:spcAft>
              <a:buSzPts val="1800"/>
              <a:buAutoNum type="arabicPeriod"/>
            </a:pPr>
            <a:r>
              <a:rPr b="1" lang="en" sz="1400"/>
              <a:t>Matplotlib</a:t>
            </a:r>
            <a:r>
              <a:rPr b="1" lang="en" sz="1400"/>
              <a:t> -</a:t>
            </a:r>
            <a:r>
              <a:rPr lang="en" sz="1400"/>
              <a:t> </a:t>
            </a:r>
            <a:r>
              <a:rPr lang="en" sz="1400"/>
              <a:t>Plotting library for Python programming language and it's numerical mathematics extension NumPy.</a:t>
            </a:r>
            <a:endParaRPr sz="1400"/>
          </a:p>
          <a:p>
            <a:pPr indent="-342900" lvl="0" marL="457200" rtl="0" algn="l">
              <a:spcBef>
                <a:spcPts val="0"/>
              </a:spcBef>
              <a:spcAft>
                <a:spcPts val="0"/>
              </a:spcAft>
              <a:buSzPts val="1800"/>
              <a:buAutoNum type="arabicPeriod"/>
            </a:pPr>
            <a:r>
              <a:rPr b="1" lang="en" sz="1400"/>
              <a:t>Seaborn -</a:t>
            </a:r>
            <a:r>
              <a:rPr lang="en" sz="1400"/>
              <a:t> Provides a high level interface for drawing attractive and informative statistical graphics.</a:t>
            </a:r>
            <a:endParaRPr sz="1400"/>
          </a:p>
          <a:p>
            <a:pPr indent="-342900" lvl="0" marL="457200" rtl="0" algn="l">
              <a:spcBef>
                <a:spcPts val="0"/>
              </a:spcBef>
              <a:spcAft>
                <a:spcPts val="0"/>
              </a:spcAft>
              <a:buSzPts val="1800"/>
              <a:buAutoNum type="arabicPeriod"/>
            </a:pPr>
            <a:r>
              <a:rPr b="1" lang="en" sz="1400"/>
              <a:t>Scikit-learn -</a:t>
            </a:r>
            <a:r>
              <a:rPr lang="en" sz="1400"/>
              <a:t> Scikit-learn is a </a:t>
            </a:r>
            <a:r>
              <a:rPr lang="en" sz="1400">
                <a:uFill>
                  <a:noFill/>
                </a:uFill>
                <a:hlinkClick r:id="rId3"/>
              </a:rPr>
              <a:t>free software</a:t>
            </a:r>
            <a:r>
              <a:rPr lang="en" sz="1400"/>
              <a:t> </a:t>
            </a:r>
            <a:r>
              <a:rPr lang="en" sz="1400">
                <a:uFill>
                  <a:noFill/>
                </a:uFill>
                <a:hlinkClick r:id="rId4"/>
              </a:rPr>
              <a:t>machine learning</a:t>
            </a:r>
            <a:r>
              <a:rPr lang="en" sz="1400"/>
              <a:t> </a:t>
            </a:r>
            <a:r>
              <a:rPr lang="en" sz="1400">
                <a:uFill>
                  <a:noFill/>
                </a:uFill>
                <a:hlinkClick r:id="rId5"/>
              </a:rPr>
              <a:t>library</a:t>
            </a:r>
            <a:r>
              <a:rPr lang="en" sz="1400"/>
              <a:t> for the </a:t>
            </a:r>
            <a:r>
              <a:rPr lang="en" sz="1400">
                <a:uFill>
                  <a:noFill/>
                </a:uFill>
                <a:hlinkClick r:id="rId6"/>
              </a:rPr>
              <a:t>Python</a:t>
            </a:r>
            <a:r>
              <a:rPr lang="en" sz="1400"/>
              <a:t> programming language. It features various </a:t>
            </a:r>
            <a:r>
              <a:rPr lang="en" sz="1400">
                <a:uFill>
                  <a:noFill/>
                </a:uFill>
                <a:hlinkClick r:id="rId7"/>
              </a:rPr>
              <a:t>classification</a:t>
            </a:r>
            <a:r>
              <a:rPr lang="en" sz="1400"/>
              <a:t>, </a:t>
            </a:r>
            <a:r>
              <a:rPr lang="en" sz="1400">
                <a:uFill>
                  <a:noFill/>
                </a:uFill>
                <a:hlinkClick r:id="rId8"/>
              </a:rPr>
              <a:t>regression</a:t>
            </a:r>
            <a:r>
              <a:rPr lang="en" sz="1400"/>
              <a:t> and </a:t>
            </a:r>
            <a:r>
              <a:rPr lang="en" sz="1400">
                <a:uFill>
                  <a:noFill/>
                </a:uFill>
                <a:hlinkClick r:id="rId9"/>
              </a:rPr>
              <a:t>clustering</a:t>
            </a:r>
            <a:r>
              <a:rPr lang="en" sz="1400"/>
              <a:t> algorithms including </a:t>
            </a:r>
            <a:r>
              <a:rPr lang="en" sz="1400">
                <a:uFill>
                  <a:noFill/>
                </a:uFill>
                <a:hlinkClick r:id="rId10"/>
              </a:rPr>
              <a:t>support vector machines</a:t>
            </a:r>
            <a:r>
              <a:rPr lang="en" sz="1400"/>
              <a:t>, </a:t>
            </a:r>
            <a:r>
              <a:rPr lang="en" sz="1400">
                <a:uFill>
                  <a:noFill/>
                </a:uFill>
                <a:hlinkClick r:id="rId11"/>
              </a:rPr>
              <a:t>random forests</a:t>
            </a:r>
            <a:r>
              <a:rPr lang="en" sz="1400"/>
              <a:t>, </a:t>
            </a:r>
            <a:r>
              <a:rPr lang="en" sz="1400">
                <a:uFill>
                  <a:noFill/>
                </a:uFill>
                <a:hlinkClick r:id="rId12"/>
              </a:rPr>
              <a:t>gradient boosting</a:t>
            </a:r>
            <a:r>
              <a:rPr lang="en" sz="1400"/>
              <a:t>, </a:t>
            </a:r>
            <a:r>
              <a:rPr lang="en" sz="1400">
                <a:uFill>
                  <a:noFill/>
                </a:uFill>
                <a:hlinkClick r:id="rId13"/>
              </a:rPr>
              <a:t>k-means</a:t>
            </a:r>
            <a:r>
              <a:rPr lang="en" sz="1400"/>
              <a:t> and </a:t>
            </a:r>
            <a:r>
              <a:rPr lang="en" sz="1400">
                <a:uFill>
                  <a:noFill/>
                </a:uFill>
                <a:hlinkClick r:id="rId14"/>
              </a:rPr>
              <a:t>DBSCAN</a:t>
            </a:r>
            <a:r>
              <a:rPr lang="en" sz="1400"/>
              <a:t>, and is designed to interoperate with the Python numerical and scientific libraries </a:t>
            </a:r>
            <a:r>
              <a:rPr lang="en" sz="1400">
                <a:uFill>
                  <a:noFill/>
                </a:uFill>
                <a:hlinkClick r:id="rId15"/>
              </a:rPr>
              <a:t>NumPy</a:t>
            </a:r>
            <a:r>
              <a:rPr lang="en" sz="1400"/>
              <a:t> and </a:t>
            </a:r>
            <a:r>
              <a:rPr lang="en" sz="1400">
                <a:uFill>
                  <a:noFill/>
                </a:uFill>
                <a:hlinkClick r:id="rId16"/>
              </a:rPr>
              <a:t>SciPy</a:t>
            </a:r>
            <a:r>
              <a:rPr lang="en" sz="1400"/>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latin typeface="Syncopate"/>
                <a:ea typeface="Syncopate"/>
                <a:cs typeface="Syncopate"/>
                <a:sym typeface="Syncopate"/>
              </a:rPr>
              <a:t>Data Loading and data Description</a:t>
            </a:r>
            <a:endParaRPr b="1" sz="2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24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2400">
              <a:latin typeface="Syncopate"/>
              <a:ea typeface="Syncopate"/>
              <a:cs typeface="Syncopate"/>
              <a:sym typeface="Syncopate"/>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rabicPeriod"/>
            </a:pPr>
            <a:r>
              <a:rPr lang="en" sz="1400"/>
              <a:t>This dataset has </a:t>
            </a:r>
            <a:r>
              <a:rPr b="1" lang="en" sz="1400"/>
              <a:t>150</a:t>
            </a:r>
            <a:r>
              <a:rPr lang="en" sz="1400"/>
              <a:t> rows and </a:t>
            </a:r>
            <a:r>
              <a:rPr b="1" lang="en" sz="1400"/>
              <a:t>6</a:t>
            </a:r>
            <a:r>
              <a:rPr lang="en" sz="1400"/>
              <a:t> columns.</a:t>
            </a:r>
            <a:endParaRPr sz="1400"/>
          </a:p>
          <a:p>
            <a:pPr indent="-317500" lvl="0" marL="457200" marR="0" rtl="0" algn="l">
              <a:lnSpc>
                <a:spcPct val="115000"/>
              </a:lnSpc>
              <a:spcBef>
                <a:spcPts val="0"/>
              </a:spcBef>
              <a:spcAft>
                <a:spcPts val="0"/>
              </a:spcAft>
              <a:buSzPts val="1400"/>
              <a:buAutoNum type="arabicPeriod"/>
            </a:pPr>
            <a:r>
              <a:rPr lang="en" sz="1400"/>
              <a:t>Summary of data types in this dataset:</a:t>
            </a:r>
            <a:endParaRPr sz="1400"/>
          </a:p>
          <a:p>
            <a:pPr indent="-317500" lvl="1" marL="914400" marR="0" rtl="0" algn="l">
              <a:lnSpc>
                <a:spcPct val="115000"/>
              </a:lnSpc>
              <a:spcBef>
                <a:spcPts val="0"/>
              </a:spcBef>
              <a:spcAft>
                <a:spcPts val="0"/>
              </a:spcAft>
              <a:buSzPts val="1400"/>
              <a:buChar char="○"/>
            </a:pPr>
            <a:r>
              <a:rPr b="1" lang="en"/>
              <a:t>Numeric:</a:t>
            </a:r>
            <a:r>
              <a:rPr lang="en"/>
              <a:t> 4 (Float), 1 (Integer)</a:t>
            </a:r>
            <a:endParaRPr/>
          </a:p>
          <a:p>
            <a:pPr indent="-317500" lvl="1" marL="914400" marR="0" rtl="0" algn="l">
              <a:lnSpc>
                <a:spcPct val="115000"/>
              </a:lnSpc>
              <a:spcBef>
                <a:spcPts val="0"/>
              </a:spcBef>
              <a:spcAft>
                <a:spcPts val="0"/>
              </a:spcAft>
              <a:buSzPts val="1400"/>
              <a:buChar char="○"/>
            </a:pPr>
            <a:r>
              <a:rPr b="1" lang="en"/>
              <a:t>Object:</a:t>
            </a:r>
            <a:r>
              <a:rPr lang="en"/>
              <a:t> 1</a:t>
            </a:r>
            <a:endParaRPr/>
          </a:p>
          <a:p>
            <a:pPr indent="-317500" lvl="0" marL="457200" marR="0" rtl="0" algn="l">
              <a:lnSpc>
                <a:spcPct val="115000"/>
              </a:lnSpc>
              <a:spcBef>
                <a:spcPts val="0"/>
              </a:spcBef>
              <a:spcAft>
                <a:spcPts val="0"/>
              </a:spcAft>
              <a:buSzPts val="1400"/>
              <a:buAutoNum type="arabicPeriod"/>
            </a:pPr>
            <a:r>
              <a:rPr lang="en" sz="1400"/>
              <a:t>None of the </a:t>
            </a:r>
            <a:r>
              <a:rPr lang="en" sz="1400"/>
              <a:t>variables having null and zero values.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00000"/>
              </a:lnSpc>
              <a:spcBef>
                <a:spcPts val="2200"/>
              </a:spcBef>
              <a:spcAft>
                <a:spcPts val="0"/>
              </a:spcAft>
              <a:buNone/>
            </a:pPr>
            <a:r>
              <a:rPr b="1" lang="en" sz="2200">
                <a:latin typeface="Syncopate"/>
                <a:ea typeface="Syncopate"/>
                <a:cs typeface="Syncopate"/>
                <a:sym typeface="Syncopate"/>
              </a:rPr>
              <a:t>Data Understanding and Exploration</a:t>
            </a:r>
            <a:endParaRPr b="1" sz="2200">
              <a:latin typeface="Syncopate"/>
              <a:ea typeface="Syncopate"/>
              <a:cs typeface="Syncopate"/>
              <a:sym typeface="Syncopate"/>
            </a:endParaRPr>
          </a:p>
          <a:p>
            <a:pPr indent="0" lvl="0" marL="0" marR="0" rtl="0" algn="l">
              <a:lnSpc>
                <a:spcPct val="100000"/>
              </a:lnSpc>
              <a:spcBef>
                <a:spcPts val="0"/>
              </a:spcBef>
              <a:spcAft>
                <a:spcPts val="0"/>
              </a:spcAft>
              <a:buNone/>
            </a:pPr>
            <a:r>
              <a:t/>
            </a:r>
            <a:endParaRPr b="1" sz="2200">
              <a:latin typeface="Syncopate"/>
              <a:ea typeface="Syncopate"/>
              <a:cs typeface="Syncopate"/>
              <a:sym typeface="Syncopate"/>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rabicPeriod"/>
            </a:pPr>
            <a:r>
              <a:rPr b="1" lang="en" sz="1400"/>
              <a:t>Id</a:t>
            </a:r>
            <a:r>
              <a:rPr lang="en" sz="1400"/>
              <a:t> column has no significance thus deleted </a:t>
            </a:r>
            <a:r>
              <a:rPr b="1" lang="en" sz="1400"/>
              <a:t>Id</a:t>
            </a:r>
            <a:r>
              <a:rPr lang="en" sz="1400"/>
              <a:t> column.</a:t>
            </a:r>
            <a:endParaRPr sz="1400"/>
          </a:p>
          <a:p>
            <a:pPr indent="-317500" lvl="0" marL="457200" marR="0" rtl="0" algn="l">
              <a:lnSpc>
                <a:spcPct val="115000"/>
              </a:lnSpc>
              <a:spcBef>
                <a:spcPts val="0"/>
              </a:spcBef>
              <a:spcAft>
                <a:spcPts val="0"/>
              </a:spcAft>
              <a:buSzPts val="1400"/>
              <a:buAutoNum type="arabicPeriod"/>
            </a:pPr>
            <a:r>
              <a:rPr b="1" lang="en" sz="1400"/>
              <a:t>Species</a:t>
            </a:r>
            <a:r>
              <a:rPr lang="en" sz="1400"/>
              <a:t> column is target variable and having three different species mentioned below:</a:t>
            </a:r>
            <a:endParaRPr sz="1400"/>
          </a:p>
          <a:p>
            <a:pPr indent="-317500" lvl="1" marL="914400" rtl="0" algn="l">
              <a:spcBef>
                <a:spcPts val="0"/>
              </a:spcBef>
              <a:spcAft>
                <a:spcPts val="0"/>
              </a:spcAft>
              <a:buSzPts val="1400"/>
              <a:buAutoNum type="alphaLcPeriod"/>
            </a:pPr>
            <a:r>
              <a:rPr b="1" lang="en"/>
              <a:t>Iris-setosa</a:t>
            </a:r>
            <a:endParaRPr b="1"/>
          </a:p>
          <a:p>
            <a:pPr indent="-317500" lvl="1" marL="914400" rtl="0" algn="l">
              <a:spcBef>
                <a:spcPts val="0"/>
              </a:spcBef>
              <a:spcAft>
                <a:spcPts val="0"/>
              </a:spcAft>
              <a:buSzPts val="1400"/>
              <a:buAutoNum type="alphaLcPeriod"/>
            </a:pPr>
            <a:r>
              <a:rPr b="1" lang="en"/>
              <a:t>Iris-versicolor</a:t>
            </a:r>
            <a:endParaRPr b="1"/>
          </a:p>
          <a:p>
            <a:pPr indent="-317500" lvl="1" marL="914400" rtl="0" algn="l">
              <a:spcBef>
                <a:spcPts val="0"/>
              </a:spcBef>
              <a:spcAft>
                <a:spcPts val="0"/>
              </a:spcAft>
              <a:buSzPts val="1400"/>
              <a:buAutoNum type="alphaLcPeriod"/>
            </a:pPr>
            <a:r>
              <a:rPr b="1" lang="en"/>
              <a:t>Iris-virginica</a:t>
            </a:r>
            <a:endParaRPr b="1" sz="1050">
              <a:solidFill>
                <a:schemeClr val="dk1"/>
              </a:solidFill>
              <a:highlight>
                <a:srgbClr val="FFFFFF"/>
              </a:highlight>
            </a:endParaRPr>
          </a:p>
          <a:p>
            <a:pPr indent="-317500" lvl="0" marL="457200" marR="0" rtl="0" algn="l">
              <a:lnSpc>
                <a:spcPct val="115000"/>
              </a:lnSpc>
              <a:spcBef>
                <a:spcPts val="0"/>
              </a:spcBef>
              <a:spcAft>
                <a:spcPts val="0"/>
              </a:spcAft>
              <a:buSzPts val="1400"/>
              <a:buAutoNum type="arabicPeriod"/>
            </a:pPr>
            <a:r>
              <a:rPr lang="en" sz="1400"/>
              <a:t>There are no columns having high </a:t>
            </a:r>
            <a:r>
              <a:rPr lang="en" sz="1400"/>
              <a:t>correlation</a:t>
            </a:r>
            <a:r>
              <a:rPr lang="en" sz="1400"/>
              <a:t> with each other.</a:t>
            </a:r>
            <a:endParaRPr sz="1400"/>
          </a:p>
          <a:p>
            <a:pPr indent="-317500" lvl="0" marL="457200" marR="0" rtl="0" algn="l">
              <a:lnSpc>
                <a:spcPct val="115000"/>
              </a:lnSpc>
              <a:spcBef>
                <a:spcPts val="0"/>
              </a:spcBef>
              <a:spcAft>
                <a:spcPts val="0"/>
              </a:spcAft>
              <a:buSzPts val="1400"/>
              <a:buAutoNum type="arabicPeriod"/>
            </a:pPr>
            <a:r>
              <a:rPr lang="en" sz="1400"/>
              <a:t>Below mentiones variable are measured in </a:t>
            </a:r>
            <a:r>
              <a:rPr lang="en" sz="1400"/>
              <a:t>Centimeters</a:t>
            </a:r>
            <a:r>
              <a:rPr lang="en" sz="1400"/>
              <a:t>.</a:t>
            </a:r>
            <a:endParaRPr sz="1400"/>
          </a:p>
          <a:p>
            <a:pPr indent="-317500" lvl="1" marL="914400" marR="0" rtl="0" algn="l">
              <a:lnSpc>
                <a:spcPct val="115000"/>
              </a:lnSpc>
              <a:spcBef>
                <a:spcPts val="0"/>
              </a:spcBef>
              <a:spcAft>
                <a:spcPts val="0"/>
              </a:spcAft>
              <a:buSzPts val="1400"/>
              <a:buAutoNum type="alphaLcPeriod"/>
            </a:pPr>
            <a:r>
              <a:rPr b="1" lang="en"/>
              <a:t>SepalLengthCm</a:t>
            </a:r>
            <a:endParaRPr b="1"/>
          </a:p>
          <a:p>
            <a:pPr indent="-317500" lvl="1" marL="914400" marR="0" rtl="0" algn="l">
              <a:lnSpc>
                <a:spcPct val="115000"/>
              </a:lnSpc>
              <a:spcBef>
                <a:spcPts val="0"/>
              </a:spcBef>
              <a:spcAft>
                <a:spcPts val="0"/>
              </a:spcAft>
              <a:buSzPts val="1400"/>
              <a:buAutoNum type="alphaLcPeriod"/>
            </a:pPr>
            <a:r>
              <a:rPr b="1" lang="en"/>
              <a:t>SepalWidthCm </a:t>
            </a:r>
            <a:endParaRPr b="1"/>
          </a:p>
          <a:p>
            <a:pPr indent="-317500" lvl="1" marL="914400" marR="0" rtl="0" algn="l">
              <a:lnSpc>
                <a:spcPct val="115000"/>
              </a:lnSpc>
              <a:spcBef>
                <a:spcPts val="0"/>
              </a:spcBef>
              <a:spcAft>
                <a:spcPts val="0"/>
              </a:spcAft>
              <a:buSzPts val="1400"/>
              <a:buAutoNum type="alphaLcPeriod"/>
            </a:pPr>
            <a:r>
              <a:rPr b="1" lang="en"/>
              <a:t>PetalLengthCm</a:t>
            </a:r>
            <a:endParaRPr b="1"/>
          </a:p>
          <a:p>
            <a:pPr indent="-317500" lvl="1" marL="914400" marR="0" rtl="0" algn="l">
              <a:lnSpc>
                <a:spcPct val="115000"/>
              </a:lnSpc>
              <a:spcBef>
                <a:spcPts val="0"/>
              </a:spcBef>
              <a:spcAft>
                <a:spcPts val="0"/>
              </a:spcAft>
              <a:buSzPts val="1400"/>
              <a:buAutoNum type="alphaLcPeriod"/>
            </a:pPr>
            <a:r>
              <a:rPr b="1" lang="en"/>
              <a:t>PetalWidthCm</a:t>
            </a:r>
            <a:endParaRPr sz="1400"/>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2200">
                <a:latin typeface="Syncopate"/>
                <a:ea typeface="Syncopate"/>
                <a:cs typeface="Syncopate"/>
                <a:sym typeface="Syncopate"/>
              </a:rPr>
              <a:t>Metrics for Evaluating ML Algorithms</a:t>
            </a:r>
            <a:endParaRPr b="1" sz="1650">
              <a:highlight>
                <a:srgbClr val="FFFFFF"/>
              </a:highlight>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98" name="Google Shape;98;p20"/>
          <p:cNvSpPr txBox="1"/>
          <p:nvPr>
            <p:ph idx="1" type="body"/>
          </p:nvPr>
        </p:nvSpPr>
        <p:spPr>
          <a:xfrm>
            <a:off x="311700" y="1152475"/>
            <a:ext cx="8520600" cy="3735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t>Model evaluation</a:t>
            </a:r>
            <a:r>
              <a:rPr lang="en" sz="1400"/>
              <a:t> aims to estimate the generalization accuracy of a </a:t>
            </a:r>
            <a:r>
              <a:rPr b="1" lang="en" sz="1400"/>
              <a:t>model</a:t>
            </a:r>
            <a:r>
              <a:rPr lang="en" sz="1400"/>
              <a:t> on future (unseen/out-of-sample) data.</a:t>
            </a:r>
            <a:endParaRPr sz="1400"/>
          </a:p>
          <a:p>
            <a:pPr indent="0" lvl="0" marL="0" marR="0" rtl="0" algn="l">
              <a:lnSpc>
                <a:spcPct val="115000"/>
              </a:lnSpc>
              <a:spcBef>
                <a:spcPts val="1600"/>
              </a:spcBef>
              <a:spcAft>
                <a:spcPts val="0"/>
              </a:spcAft>
              <a:buNone/>
            </a:pPr>
            <a:r>
              <a:rPr lang="en" sz="1400"/>
              <a:t>Different performance metrics are used to evaluate different Machine Learning Algorithms. Here we have used </a:t>
            </a:r>
            <a:r>
              <a:rPr b="1" lang="en" sz="1400"/>
              <a:t>Classification Metrics</a:t>
            </a:r>
            <a:r>
              <a:rPr lang="en" sz="1400"/>
              <a:t> with following tools.</a:t>
            </a:r>
            <a:endParaRPr sz="1400"/>
          </a:p>
          <a:p>
            <a:pPr indent="-317500" lvl="0" marL="457200" marR="0" rtl="0" algn="l">
              <a:lnSpc>
                <a:spcPct val="115000"/>
              </a:lnSpc>
              <a:spcBef>
                <a:spcPts val="1600"/>
              </a:spcBef>
              <a:spcAft>
                <a:spcPts val="0"/>
              </a:spcAft>
              <a:buSzPts val="1400"/>
              <a:buAutoNum type="arabicPeriod"/>
            </a:pPr>
            <a:r>
              <a:rPr b="1" lang="en" sz="1400"/>
              <a:t>Classification Report</a:t>
            </a:r>
            <a:endParaRPr b="1" sz="1400"/>
          </a:p>
          <a:p>
            <a:pPr indent="-317500" lvl="1" marL="914400" rtl="0" algn="l">
              <a:lnSpc>
                <a:spcPct val="100000"/>
              </a:lnSpc>
              <a:spcBef>
                <a:spcPts val="0"/>
              </a:spcBef>
              <a:spcAft>
                <a:spcPts val="0"/>
              </a:spcAft>
              <a:buSzPts val="1400"/>
              <a:buAutoNum type="alphaLcPeriod"/>
            </a:pPr>
            <a:r>
              <a:rPr b="1" lang="en" sz="1400"/>
              <a:t>Precision – What percent of your predictions were correct?</a:t>
            </a:r>
            <a:endParaRPr b="1" sz="1400"/>
          </a:p>
          <a:p>
            <a:pPr indent="-317500" lvl="1" marL="914400" rtl="0" algn="l">
              <a:lnSpc>
                <a:spcPct val="100000"/>
              </a:lnSpc>
              <a:spcBef>
                <a:spcPts val="0"/>
              </a:spcBef>
              <a:spcAft>
                <a:spcPts val="0"/>
              </a:spcAft>
              <a:buSzPts val="1400"/>
              <a:buAutoNum type="alphaLcPeriod"/>
            </a:pPr>
            <a:r>
              <a:rPr b="1" lang="en" sz="1400"/>
              <a:t>Recall – What percent of the positive cases did you catch?</a:t>
            </a:r>
            <a:endParaRPr b="1" sz="1400"/>
          </a:p>
          <a:p>
            <a:pPr indent="-317500" lvl="1" marL="914400" rtl="0" algn="l">
              <a:lnSpc>
                <a:spcPct val="100000"/>
              </a:lnSpc>
              <a:spcBef>
                <a:spcPts val="0"/>
              </a:spcBef>
              <a:spcAft>
                <a:spcPts val="0"/>
              </a:spcAft>
              <a:buSzPts val="1400"/>
              <a:buAutoNum type="alphaLcPeriod"/>
            </a:pPr>
            <a:r>
              <a:rPr b="1" lang="en" sz="1400"/>
              <a:t>F1 score – What percent of positive predictions were correct?</a:t>
            </a:r>
            <a:endParaRPr b="1" sz="1400"/>
          </a:p>
          <a:p>
            <a:pPr indent="-317500" lvl="0" marL="457200" rtl="0" algn="l">
              <a:lnSpc>
                <a:spcPct val="100000"/>
              </a:lnSpc>
              <a:spcBef>
                <a:spcPts val="0"/>
              </a:spcBef>
              <a:spcAft>
                <a:spcPts val="0"/>
              </a:spcAft>
              <a:buSzPts val="1400"/>
              <a:buAutoNum type="arabicPeriod"/>
            </a:pPr>
            <a:r>
              <a:rPr b="1" lang="en" sz="1400"/>
              <a:t>Confusion Matrix</a:t>
            </a:r>
            <a:endParaRPr b="1" sz="1400"/>
          </a:p>
          <a:p>
            <a:pPr indent="-317500" lvl="0" marL="457200" rtl="0" algn="l">
              <a:lnSpc>
                <a:spcPct val="100000"/>
              </a:lnSpc>
              <a:spcBef>
                <a:spcPts val="0"/>
              </a:spcBef>
              <a:spcAft>
                <a:spcPts val="0"/>
              </a:spcAft>
              <a:buSzPts val="1400"/>
              <a:buAutoNum type="arabicPeriod"/>
            </a:pPr>
            <a:r>
              <a:rPr b="1" lang="en" sz="1400"/>
              <a:t>Classification Rate/Accuracy</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Syncopate"/>
                <a:ea typeface="Syncopate"/>
                <a:cs typeface="Syncopate"/>
                <a:sym typeface="Syncopate"/>
              </a:rPr>
              <a:t>Label Encoding</a:t>
            </a:r>
            <a:endParaRPr b="1">
              <a:latin typeface="Syncopate"/>
              <a:ea typeface="Syncopate"/>
              <a:cs typeface="Syncopate"/>
              <a:sym typeface="Syncopate"/>
            </a:endParaRPr>
          </a:p>
          <a:p>
            <a:pPr indent="0" lvl="0" marL="0" marR="0" rtl="0" algn="l">
              <a:lnSpc>
                <a:spcPct val="100000"/>
              </a:lnSpc>
              <a:spcBef>
                <a:spcPts val="0"/>
              </a:spcBef>
              <a:spcAft>
                <a:spcPts val="0"/>
              </a:spcAft>
              <a:buNone/>
            </a:pPr>
            <a:r>
              <a:t/>
            </a:r>
            <a:endParaRPr b="1">
              <a:latin typeface="Syncopate"/>
              <a:ea typeface="Syncopate"/>
              <a:cs typeface="Syncopate"/>
              <a:sym typeface="Syncopate"/>
            </a:endParaRPr>
          </a:p>
        </p:txBody>
      </p:sp>
      <p:sp>
        <p:nvSpPr>
          <p:cNvPr id="104" name="Google Shape;104;p21"/>
          <p:cNvSpPr txBox="1"/>
          <p:nvPr>
            <p:ph idx="1" type="body"/>
          </p:nvPr>
        </p:nvSpPr>
        <p:spPr>
          <a:xfrm>
            <a:off x="311700" y="1152475"/>
            <a:ext cx="8520600" cy="3735600"/>
          </a:xfrm>
          <a:prstGeom prst="rect">
            <a:avLst/>
          </a:prstGeom>
        </p:spPr>
        <p:txBody>
          <a:bodyPr anchorCtr="0" anchor="t" bIns="91425" lIns="91425" spcFirstLastPara="1" rIns="91425" wrap="square" tIns="91425">
            <a:noAutofit/>
          </a:bodyPr>
          <a:lstStyle/>
          <a:p>
            <a:pPr indent="0" lvl="0" marL="0" rtl="0" algn="l">
              <a:lnSpc>
                <a:spcPct val="100000"/>
              </a:lnSpc>
              <a:spcBef>
                <a:spcPts val="2200"/>
              </a:spcBef>
              <a:spcAft>
                <a:spcPts val="0"/>
              </a:spcAft>
              <a:buNone/>
            </a:pPr>
            <a:r>
              <a:rPr lang="en" sz="1400"/>
              <a:t>Label Encoding refers to converting the labels into numeric form so as to convert it into the machine readable form. Machine learning algorithms can then decide in a better way on how those labels must be operated. It is an important </a:t>
            </a:r>
            <a:r>
              <a:rPr lang="en" sz="1400"/>
              <a:t>preprocessing</a:t>
            </a:r>
            <a:r>
              <a:rPr lang="en" sz="1400"/>
              <a:t> step for the structured dataset in supervised learning.</a:t>
            </a:r>
            <a:endParaRPr sz="1400"/>
          </a:p>
          <a:p>
            <a:pPr indent="0" lvl="0" marL="0" rtl="0" algn="l">
              <a:lnSpc>
                <a:spcPct val="100000"/>
              </a:lnSpc>
              <a:spcBef>
                <a:spcPts val="2200"/>
              </a:spcBef>
              <a:spcAft>
                <a:spcPts val="0"/>
              </a:spcAft>
              <a:buNone/>
            </a:pPr>
            <a:r>
              <a:rPr lang="en" sz="1400"/>
              <a:t>Here we encoded </a:t>
            </a:r>
            <a:r>
              <a:rPr b="1" lang="en" sz="1400"/>
              <a:t>Species </a:t>
            </a:r>
            <a:r>
              <a:rPr lang="en" sz="1400"/>
              <a:t>column &amp; </a:t>
            </a:r>
            <a:r>
              <a:rPr lang="en" sz="1400"/>
              <a:t>Splitting</a:t>
            </a:r>
            <a:r>
              <a:rPr lang="en" sz="1400"/>
              <a:t> the dataset in independent and dependent variables.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