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6" r:id="rId3"/>
    <p:sldId id="257" r:id="rId4"/>
    <p:sldId id="258" r:id="rId5"/>
    <p:sldId id="259" r:id="rId6"/>
    <p:sldId id="260" r:id="rId7"/>
    <p:sldId id="277" r:id="rId8"/>
    <p:sldId id="278" r:id="rId9"/>
    <p:sldId id="279" r:id="rId10"/>
    <p:sldId id="280" r:id="rId11"/>
    <p:sldId id="281" r:id="rId12"/>
    <p:sldId id="282" r:id="rId13"/>
    <p:sldId id="283" r:id="rId14"/>
    <p:sldId id="284" r:id="rId15"/>
    <p:sldId id="269" r:id="rId16"/>
    <p:sldId id="265" r:id="rId17"/>
    <p:sldId id="285" r:id="rId18"/>
    <p:sldId id="270" r:id="rId19"/>
    <p:sldId id="271" r:id="rId20"/>
    <p:sldId id="272" r:id="rId21"/>
    <p:sldId id="286" r:id="rId22"/>
    <p:sldId id="28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65E9"/>
    <a:srgbClr val="E9CF92"/>
    <a:srgbClr val="DD95E3"/>
    <a:srgbClr val="66FF66"/>
    <a:srgbClr val="20E89C"/>
    <a:srgbClr val="9E65E9"/>
    <a:srgbClr val="D9C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60"/>
  </p:normalViewPr>
  <p:slideViewPr>
    <p:cSldViewPr snapToGrid="0">
      <p:cViewPr varScale="1">
        <p:scale>
          <a:sx n="82" d="100"/>
          <a:sy n="82" d="100"/>
        </p:scale>
        <p:origin x="89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3414C-982D-4DBC-B3F1-BF975D859D33}" type="datetimeFigureOut">
              <a:rPr lang="en-IN" smtClean="0"/>
              <a:t>04-06-2023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22371-2ABB-4C63-8FA1-17A7BBE0725D}" type="slidenum">
              <a:rPr lang="en-IN" smtClean="0"/>
              <a:t>‹#›</a:t>
            </a:fld>
            <a:endParaRPr lang="en-IN"/>
          </a:p>
        </p:txBody>
      </p:sp>
    </p:spTree>
    <p:extLst>
      <p:ext uri="{BB962C8B-B14F-4D97-AF65-F5344CB8AC3E}">
        <p14:creationId xmlns:p14="http://schemas.microsoft.com/office/powerpoint/2010/main" val="333518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312B-442C-49BF-C060-A558EBF2F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79D34-8AF1-C20C-2767-45C8DC14A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B32D9C-46EB-B1AE-39B3-82BF7A8C29EA}"/>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380E45A7-FFA1-101C-B2BB-951F242FB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BAC0D-56F7-8009-FA58-97AC63501955}"/>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70196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2159-B0FB-B626-D0E2-9BD6F063B2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B80E6D-D619-1708-DC9A-1E097411C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54A71-45CD-FB22-3781-9756B5E47D66}"/>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7487361D-2318-9AA1-D117-94CCF7A87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C6D0F-E291-5492-78FF-5A29EE1A3BF4}"/>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85999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B6060-93F2-7F11-3568-9D2981453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A04B4C-3658-1530-530A-6C2C4F4D4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0E045-CD90-6172-473E-9296D3F3CE39}"/>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E24B7134-5B21-06CF-7894-ABC99A945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7CC5A-20E6-5026-BCF4-361D3C540AE3}"/>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751906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AEAD-340D-EBF7-FC9E-F2FF83DCA9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3E718-B41F-211C-3BC7-36D0AB134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7B4E2-F34F-75A9-ADAC-37449E26EBD8}"/>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42C98ED6-63C4-083D-28EF-C5E3D99B2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722EC-1462-624D-0B57-D26E621BF00D}"/>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614369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D860-F5F1-05A0-AB89-C58BE2E5B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F60399-4308-DBAA-8C38-2BF119CF1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5CF41-A453-B38B-45C0-66D6DDF14F6A}"/>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44DEA0A0-FAAA-12EF-D080-E28B99A5B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EA330-5EF1-3841-B256-57BA6DE464B2}"/>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1821015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F31D-9161-DAB0-2436-FB6B217DFB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BE1CB-2A7A-47A5-1C70-A7F9456BC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16C086-0ED2-DC47-BF53-9D34E62E9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02C551-F852-1EE1-8754-3E84655F36E0}"/>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6" name="Footer Placeholder 5">
            <a:extLst>
              <a:ext uri="{FF2B5EF4-FFF2-40B4-BE49-F238E27FC236}">
                <a16:creationId xmlns:a16="http://schemas.microsoft.com/office/drawing/2014/main" id="{7DEEF3AD-3C74-2A7B-8F95-88B2C32CF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3739D-5655-D340-E067-9714BB9B5F2F}"/>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73568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2103-304C-D306-74CB-C2510B50B2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74560-D2A1-7039-3947-E09F01C26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C72EC-8234-4AC3-AB45-6AFBDC244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C244B-5B02-896F-557E-6C629E977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63F98-2093-B0AF-5318-5CCDDAF34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BB9A53-A3D3-E2C0-AE18-80A51551F1B0}"/>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8" name="Footer Placeholder 7">
            <a:extLst>
              <a:ext uri="{FF2B5EF4-FFF2-40B4-BE49-F238E27FC236}">
                <a16:creationId xmlns:a16="http://schemas.microsoft.com/office/drawing/2014/main" id="{A6CD1FCD-DA94-9572-FCAD-2E2ECD6811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C72800-F30E-24C0-58D3-D2CE1168CAE9}"/>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1067856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3B0E-9BEE-E907-7E39-363FF7E630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B89279-5619-7185-B8A4-6BE4FA5BF7E1}"/>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4" name="Footer Placeholder 3">
            <a:extLst>
              <a:ext uri="{FF2B5EF4-FFF2-40B4-BE49-F238E27FC236}">
                <a16:creationId xmlns:a16="http://schemas.microsoft.com/office/drawing/2014/main" id="{A8E91112-8A0F-3B32-2F8F-63A7CCA685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FA3503-CA97-02ED-31D0-B1C4810029A9}"/>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3811133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4E7AA-5300-6C06-777E-C90072D4FBD7}"/>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3" name="Footer Placeholder 2">
            <a:extLst>
              <a:ext uri="{FF2B5EF4-FFF2-40B4-BE49-F238E27FC236}">
                <a16:creationId xmlns:a16="http://schemas.microsoft.com/office/drawing/2014/main" id="{83654313-885C-5DA5-C078-5EC19E1AAB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18765C-E30F-4133-6F05-B0C4905C8A8A}"/>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402008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E03C-5B12-FE7D-21BA-8409B9FF8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03DB8-3EA9-E84D-A275-4335E3E9C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187EDB-9835-12E1-7F90-BAA6BCD9A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612E2-549D-6234-8FAA-EA3FF3A46CBA}"/>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6" name="Footer Placeholder 5">
            <a:extLst>
              <a:ext uri="{FF2B5EF4-FFF2-40B4-BE49-F238E27FC236}">
                <a16:creationId xmlns:a16="http://schemas.microsoft.com/office/drawing/2014/main" id="{96F6EC00-1C6F-5303-27E2-31050F353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EA668-C7E3-2B1F-F3AA-52560E49195C}"/>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1662462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197A-C08F-DA76-1044-B97B077BB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41AE24-E1A7-8522-5C3A-33B8E8A8C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99593F-C9A1-234D-A971-A81F42C89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E5A3B-38FC-9B53-23A5-37DAD657819E}"/>
              </a:ext>
            </a:extLst>
          </p:cNvPr>
          <p:cNvSpPr>
            <a:spLocks noGrp="1"/>
          </p:cNvSpPr>
          <p:nvPr>
            <p:ph type="dt" sz="half" idx="10"/>
          </p:nvPr>
        </p:nvSpPr>
        <p:spPr/>
        <p:txBody>
          <a:bodyPr/>
          <a:lstStyle/>
          <a:p>
            <a:fld id="{7B820A76-547E-4EE0-B750-6CA34956B7EE}" type="datetimeFigureOut">
              <a:rPr lang="en-IN" smtClean="0"/>
              <a:t>04-06-2023</a:t>
            </a:fld>
            <a:endParaRPr lang="en-IN"/>
          </a:p>
        </p:txBody>
      </p:sp>
      <p:sp>
        <p:nvSpPr>
          <p:cNvPr id="6" name="Footer Placeholder 5">
            <a:extLst>
              <a:ext uri="{FF2B5EF4-FFF2-40B4-BE49-F238E27FC236}">
                <a16:creationId xmlns:a16="http://schemas.microsoft.com/office/drawing/2014/main" id="{F99FDA87-7677-EE01-B5D1-57B2B9402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3BE4E-A2DB-8AD2-BCCE-07444BCAF30D}"/>
              </a:ext>
            </a:extLst>
          </p:cNvPr>
          <p:cNvSpPr>
            <a:spLocks noGrp="1"/>
          </p:cNvSpPr>
          <p:nvPr>
            <p:ph type="sldNum" sz="quarter" idx="12"/>
          </p:nvPr>
        </p:nvSpPr>
        <p:spPr/>
        <p:txBody>
          <a:bodyPr/>
          <a:lstStyle/>
          <a:p>
            <a:fld id="{DD4A15E3-7642-495E-BB65-61FB7E5B78AB}" type="slidenum">
              <a:rPr lang="en-IN" smtClean="0"/>
              <a:t>‹#›</a:t>
            </a:fld>
            <a:endParaRPr lang="en-IN"/>
          </a:p>
        </p:txBody>
      </p:sp>
    </p:spTree>
    <p:extLst>
      <p:ext uri="{BB962C8B-B14F-4D97-AF65-F5344CB8AC3E}">
        <p14:creationId xmlns:p14="http://schemas.microsoft.com/office/powerpoint/2010/main" val="257189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EE1AF-BF75-F9C7-6352-1A617D52D6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8F7B06-1517-813E-53BC-1E56CA016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176D6-D322-BD92-804C-4920BCFCE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20A76-547E-4EE0-B750-6CA34956B7EE}" type="datetimeFigureOut">
              <a:rPr lang="en-IN" smtClean="0"/>
              <a:t>04-06-2023</a:t>
            </a:fld>
            <a:endParaRPr lang="en-IN"/>
          </a:p>
        </p:txBody>
      </p:sp>
      <p:sp>
        <p:nvSpPr>
          <p:cNvPr id="5" name="Footer Placeholder 4">
            <a:extLst>
              <a:ext uri="{FF2B5EF4-FFF2-40B4-BE49-F238E27FC236}">
                <a16:creationId xmlns:a16="http://schemas.microsoft.com/office/drawing/2014/main" id="{97907763-0295-8F53-B7DF-B4147CEF6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64C1FE-A2D4-1F31-465A-EB9761721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A15E3-7642-495E-BB65-61FB7E5B78AB}" type="slidenum">
              <a:rPr lang="en-IN" smtClean="0"/>
              <a:t>‹#›</a:t>
            </a:fld>
            <a:endParaRPr lang="en-IN"/>
          </a:p>
        </p:txBody>
      </p:sp>
    </p:spTree>
    <p:extLst>
      <p:ext uri="{BB962C8B-B14F-4D97-AF65-F5344CB8AC3E}">
        <p14:creationId xmlns:p14="http://schemas.microsoft.com/office/powerpoint/2010/main" val="325165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C5DE4-548F-DDE5-229B-94C087245020}"/>
              </a:ext>
            </a:extLst>
          </p:cNvPr>
          <p:cNvSpPr/>
          <p:nvPr/>
        </p:nvSpPr>
        <p:spPr>
          <a:xfrm>
            <a:off x="493938" y="407226"/>
            <a:ext cx="6820677" cy="3573624"/>
          </a:xfrm>
          <a:prstGeom prst="rect">
            <a:avLst/>
          </a:prstGeom>
          <a:solidFill>
            <a:schemeClr val="accent1">
              <a:lumMod val="40000"/>
              <a:lumOff val="60000"/>
            </a:schemeClr>
          </a:solidFill>
          <a:ln>
            <a:noFill/>
          </a:ln>
          <a:effectLst>
            <a:glow rad="635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46AA916-B974-DB57-769C-216E0FBD8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476" y="559835"/>
            <a:ext cx="3936625" cy="3046989"/>
          </a:xfrm>
          <a:prstGeom prst="rect">
            <a:avLst/>
          </a:prstGeom>
        </p:spPr>
      </p:pic>
      <p:sp>
        <p:nvSpPr>
          <p:cNvPr id="5" name="TextBox 4">
            <a:extLst>
              <a:ext uri="{FF2B5EF4-FFF2-40B4-BE49-F238E27FC236}">
                <a16:creationId xmlns:a16="http://schemas.microsoft.com/office/drawing/2014/main" id="{2792781D-06AD-70FB-C19F-B47F08876596}"/>
              </a:ext>
            </a:extLst>
          </p:cNvPr>
          <p:cNvSpPr txBox="1"/>
          <p:nvPr/>
        </p:nvSpPr>
        <p:spPr>
          <a:xfrm flipH="1">
            <a:off x="690465" y="485193"/>
            <a:ext cx="6512768" cy="6001643"/>
          </a:xfrm>
          <a:prstGeom prst="rect">
            <a:avLst/>
          </a:prstGeom>
          <a:noFill/>
        </p:spPr>
        <p:txBody>
          <a:bodyPr wrap="square" rtlCol="0">
            <a:spAutoFit/>
          </a:bodyPr>
          <a:lstStyle/>
          <a:p>
            <a:r>
              <a:rPr lang="en-US" sz="4800" dirty="0">
                <a:latin typeface="Algerian" panose="04020705040A02060702" pitchFamily="82" charset="0"/>
              </a:rPr>
              <a:t>Facilitating water conservation in domestic households</a:t>
            </a:r>
          </a:p>
          <a:p>
            <a:endParaRPr lang="en-US" sz="4800" dirty="0"/>
          </a:p>
          <a:p>
            <a:endParaRPr lang="en-US" sz="4800" dirty="0"/>
          </a:p>
          <a:p>
            <a:endParaRPr lang="en-US" sz="4800" dirty="0"/>
          </a:p>
          <a:p>
            <a:endParaRPr lang="en-IN" sz="4800" dirty="0"/>
          </a:p>
        </p:txBody>
      </p:sp>
      <p:sp>
        <p:nvSpPr>
          <p:cNvPr id="6" name="Rectangle 5">
            <a:extLst>
              <a:ext uri="{FF2B5EF4-FFF2-40B4-BE49-F238E27FC236}">
                <a16:creationId xmlns:a16="http://schemas.microsoft.com/office/drawing/2014/main" id="{21465D2D-B029-6800-2921-B136866B9ED3}"/>
              </a:ext>
            </a:extLst>
          </p:cNvPr>
          <p:cNvSpPr/>
          <p:nvPr/>
        </p:nvSpPr>
        <p:spPr>
          <a:xfrm>
            <a:off x="1188098" y="4805265"/>
            <a:ext cx="3620278" cy="14928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DC14B6E-78BA-0127-FAC6-685787DA6087}"/>
              </a:ext>
            </a:extLst>
          </p:cNvPr>
          <p:cNvSpPr/>
          <p:nvPr/>
        </p:nvSpPr>
        <p:spPr>
          <a:xfrm>
            <a:off x="7383625" y="4805265"/>
            <a:ext cx="3620278" cy="14928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0141EC6-8717-2B37-46DE-46F836A7E5F2}"/>
              </a:ext>
            </a:extLst>
          </p:cNvPr>
          <p:cNvSpPr txBox="1"/>
          <p:nvPr/>
        </p:nvSpPr>
        <p:spPr>
          <a:xfrm flipH="1">
            <a:off x="1188097" y="4823926"/>
            <a:ext cx="3620279" cy="2215991"/>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Submitted by:- Shashank Mishra</a:t>
            </a:r>
          </a:p>
          <a:p>
            <a:pPr algn="ct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Sachin</a:t>
            </a:r>
            <a:r>
              <a:rPr lang="en-US" sz="2000" dirty="0">
                <a:latin typeface="Times New Roman" panose="02020603050405020304" pitchFamily="18" charset="0"/>
                <a:cs typeface="Times New Roman" panose="02020603050405020304" pitchFamily="18" charset="0"/>
              </a:rPr>
              <a:t> Yadav</a:t>
            </a:r>
          </a:p>
          <a:p>
            <a:pPr algn="ctr"/>
            <a:r>
              <a:rPr lang="en-US" sz="2000" dirty="0">
                <a:latin typeface="Times New Roman" panose="02020603050405020304" pitchFamily="18" charset="0"/>
                <a:cs typeface="Times New Roman" panose="02020603050405020304" pitchFamily="18" charset="0"/>
              </a:rPr>
              <a:t>                 Abhay Gupta</a:t>
            </a:r>
          </a:p>
          <a:p>
            <a:pPr algn="ct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Neelesh</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F6A99329-4C77-5B6F-5AEE-28DE1AB3DF71}"/>
              </a:ext>
            </a:extLst>
          </p:cNvPr>
          <p:cNvSpPr txBox="1"/>
          <p:nvPr/>
        </p:nvSpPr>
        <p:spPr>
          <a:xfrm flipH="1">
            <a:off x="7526401" y="5005501"/>
            <a:ext cx="3334725" cy="129266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to: Manish Kaushik</a:t>
            </a:r>
          </a:p>
          <a:p>
            <a:pPr algn="ctr"/>
            <a:r>
              <a:rPr lang="en-US" sz="2000" dirty="0">
                <a:latin typeface="Times New Roman" panose="02020603050405020304" pitchFamily="18" charset="0"/>
                <a:cs typeface="Times New Roman" panose="02020603050405020304" pitchFamily="18" charset="0"/>
              </a:rPr>
              <a:t>Design Thinking I</a:t>
            </a:r>
          </a:p>
          <a:p>
            <a:pPr algn="ctr"/>
            <a:r>
              <a:rPr lang="en-US" sz="2000" dirty="0">
                <a:latin typeface="Times New Roman" panose="02020603050405020304" pitchFamily="18" charset="0"/>
                <a:cs typeface="Times New Roman" panose="02020603050405020304" pitchFamily="18" charset="0"/>
              </a:rPr>
              <a:t>ACSE0203</a:t>
            </a:r>
          </a:p>
          <a:p>
            <a:endParaRPr lang="en-IN" dirty="0"/>
          </a:p>
        </p:txBody>
      </p:sp>
    </p:spTree>
    <p:extLst>
      <p:ext uri="{BB962C8B-B14F-4D97-AF65-F5344CB8AC3E}">
        <p14:creationId xmlns:p14="http://schemas.microsoft.com/office/powerpoint/2010/main" val="2691224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85C5AF8-4D73-3187-3B53-5DB7C257FEFA}"/>
              </a:ext>
            </a:extLst>
          </p:cNvPr>
          <p:cNvSpPr/>
          <p:nvPr/>
        </p:nvSpPr>
        <p:spPr>
          <a:xfrm>
            <a:off x="-1798245" y="-42334"/>
            <a:ext cx="5612787" cy="69426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4800" dirty="0">
                <a:latin typeface="Berlin Sans FB Demi" panose="020E0802020502020306" pitchFamily="34" charset="0"/>
              </a:rPr>
              <a:t>TRANSFORMATION</a:t>
            </a:r>
            <a:endParaRPr lang="en-IN" sz="4800" dirty="0">
              <a:latin typeface="Berlin Sans FB Demi" panose="020E0802020502020306" pitchFamily="34" charset="0"/>
            </a:endParaRPr>
          </a:p>
        </p:txBody>
      </p:sp>
      <p:sp>
        <p:nvSpPr>
          <p:cNvPr id="6" name="Rectangle: Rounded Corners 5">
            <a:extLst>
              <a:ext uri="{FF2B5EF4-FFF2-40B4-BE49-F238E27FC236}">
                <a16:creationId xmlns:a16="http://schemas.microsoft.com/office/drawing/2014/main" id="{31AC0CBF-4498-E022-7000-47709D8C6FF5}"/>
              </a:ext>
            </a:extLst>
          </p:cNvPr>
          <p:cNvSpPr/>
          <p:nvPr/>
        </p:nvSpPr>
        <p:spPr>
          <a:xfrm>
            <a:off x="-5823610" y="0"/>
            <a:ext cx="383278"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ACTOR</a:t>
            </a:r>
            <a:endParaRPr lang="en-IN" sz="7200" dirty="0">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0A3D3248-62B6-170F-4548-0C3F0B9D819F}"/>
              </a:ext>
            </a:extLst>
          </p:cNvPr>
          <p:cNvSpPr/>
          <p:nvPr/>
        </p:nvSpPr>
        <p:spPr>
          <a:xfrm>
            <a:off x="-6366212" y="-290614"/>
            <a:ext cx="811461"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5400" dirty="0">
                <a:latin typeface="Berlin Sans FB Demi" panose="020E0802020502020306" pitchFamily="34" charset="0"/>
              </a:rPr>
              <a:t>C</a:t>
            </a:r>
            <a:r>
              <a:rPr lang="en-IN" sz="5400" dirty="0">
                <a:latin typeface="Berlin Sans FB Demi" panose="020E0802020502020306" pitchFamily="34" charset="0"/>
              </a:rPr>
              <a:t>USTMER</a:t>
            </a:r>
            <a:endParaRPr lang="en-US" sz="5400" dirty="0">
              <a:latin typeface="Berlin Sans FB Demi" panose="020E0802020502020306" pitchFamily="34" charset="0"/>
            </a:endParaRPr>
          </a:p>
        </p:txBody>
      </p:sp>
      <p:sp>
        <p:nvSpPr>
          <p:cNvPr id="10" name="Rectangle 9">
            <a:extLst>
              <a:ext uri="{FF2B5EF4-FFF2-40B4-BE49-F238E27FC236}">
                <a16:creationId xmlns:a16="http://schemas.microsoft.com/office/drawing/2014/main" id="{D3D00028-A489-B7C9-9E35-65E0140A5096}"/>
              </a:ext>
            </a:extLst>
          </p:cNvPr>
          <p:cNvSpPr/>
          <p:nvPr/>
        </p:nvSpPr>
        <p:spPr>
          <a:xfrm>
            <a:off x="4505617" y="419878"/>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transformation refers to the desired change or outcome in water conservation. It involves reducing water consumption, minimizing wastage, and adopting sustainable practices within domestic households. The goal is to achieve a significant reduction in water usage while maintaining the desired quality of life.</a:t>
            </a:r>
            <a:endParaRPr lang="en-IN" sz="3200" dirty="0"/>
          </a:p>
        </p:txBody>
      </p:sp>
    </p:spTree>
    <p:extLst>
      <p:ext uri="{BB962C8B-B14F-4D97-AF65-F5344CB8AC3E}">
        <p14:creationId xmlns:p14="http://schemas.microsoft.com/office/powerpoint/2010/main" val="36244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93247A-7247-0679-E5A8-4CEE2E94910E}"/>
              </a:ext>
            </a:extLst>
          </p:cNvPr>
          <p:cNvSpPr/>
          <p:nvPr/>
        </p:nvSpPr>
        <p:spPr>
          <a:xfrm>
            <a:off x="-2286000" y="-63501"/>
            <a:ext cx="6446294" cy="6942667"/>
          </a:xfrm>
          <a:prstGeom prst="round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9600" dirty="0">
                <a:latin typeface="Berlin Sans FB Demi" panose="020E0802020502020306" pitchFamily="34" charset="0"/>
              </a:rPr>
              <a:t>    </a:t>
            </a:r>
            <a:r>
              <a:rPr lang="en-US" sz="7200" dirty="0">
                <a:latin typeface="Berlin Sans FB Demi" panose="020E0802020502020306" pitchFamily="34" charset="0"/>
              </a:rPr>
              <a:t>WORLD VIEW</a:t>
            </a:r>
            <a:endParaRPr lang="en-IN" sz="7200" dirty="0">
              <a:latin typeface="Berlin Sans FB Demi" panose="020E0802020502020306" pitchFamily="34" charset="0"/>
            </a:endParaRPr>
          </a:p>
        </p:txBody>
      </p:sp>
      <p:sp>
        <p:nvSpPr>
          <p:cNvPr id="6" name="Rectangle: Rounded Corners 5">
            <a:extLst>
              <a:ext uri="{FF2B5EF4-FFF2-40B4-BE49-F238E27FC236}">
                <a16:creationId xmlns:a16="http://schemas.microsoft.com/office/drawing/2014/main" id="{31AC0CBF-4498-E022-7000-47709D8C6FF5}"/>
              </a:ext>
            </a:extLst>
          </p:cNvPr>
          <p:cNvSpPr/>
          <p:nvPr/>
        </p:nvSpPr>
        <p:spPr>
          <a:xfrm>
            <a:off x="-5823610" y="0"/>
            <a:ext cx="383278"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ACTOR</a:t>
            </a:r>
            <a:endParaRPr lang="en-IN" sz="7200" dirty="0">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0A3D3248-62B6-170F-4548-0C3F0B9D819F}"/>
              </a:ext>
            </a:extLst>
          </p:cNvPr>
          <p:cNvSpPr/>
          <p:nvPr/>
        </p:nvSpPr>
        <p:spPr>
          <a:xfrm>
            <a:off x="-6366212" y="-290614"/>
            <a:ext cx="811461"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5400" dirty="0">
                <a:latin typeface="Berlin Sans FB Demi" panose="020E0802020502020306" pitchFamily="34" charset="0"/>
              </a:rPr>
              <a:t>C</a:t>
            </a:r>
            <a:r>
              <a:rPr lang="en-IN" sz="5400" dirty="0">
                <a:latin typeface="Berlin Sans FB Demi" panose="020E0802020502020306" pitchFamily="34" charset="0"/>
              </a:rPr>
              <a:t>USTMER</a:t>
            </a:r>
            <a:endParaRPr lang="en-US" sz="5400" dirty="0">
              <a:latin typeface="Berlin Sans FB Demi" panose="020E0802020502020306" pitchFamily="34" charset="0"/>
            </a:endParaRPr>
          </a:p>
        </p:txBody>
      </p:sp>
      <p:sp>
        <p:nvSpPr>
          <p:cNvPr id="10" name="Rectangle 9">
            <a:extLst>
              <a:ext uri="{FF2B5EF4-FFF2-40B4-BE49-F238E27FC236}">
                <a16:creationId xmlns:a16="http://schemas.microsoft.com/office/drawing/2014/main" id="{44B592F6-8B65-6598-7C98-9B5C44A5F37C}"/>
              </a:ext>
            </a:extLst>
          </p:cNvPr>
          <p:cNvSpPr/>
          <p:nvPr/>
        </p:nvSpPr>
        <p:spPr>
          <a:xfrm>
            <a:off x="4718806" y="619903"/>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worldview in water conservation encompasses the belief that water is a valuable and limited resource that must be preserved for present and future generations. It recognizes the interconnectedness of human activities and the environment, promoting sustainable practices and responsible stewardship of natural resources. </a:t>
            </a:r>
            <a:endParaRPr lang="en-IN" sz="3200" dirty="0"/>
          </a:p>
        </p:txBody>
      </p:sp>
    </p:spTree>
    <p:extLst>
      <p:ext uri="{BB962C8B-B14F-4D97-AF65-F5344CB8AC3E}">
        <p14:creationId xmlns:p14="http://schemas.microsoft.com/office/powerpoint/2010/main" val="168162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01DE7A9-4968-224F-B854-F8E265ED4995}"/>
              </a:ext>
            </a:extLst>
          </p:cNvPr>
          <p:cNvSpPr/>
          <p:nvPr/>
        </p:nvSpPr>
        <p:spPr>
          <a:xfrm>
            <a:off x="-957346" y="-84667"/>
            <a:ext cx="5117639" cy="694266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OWNER</a:t>
            </a:r>
            <a:endParaRPr lang="en-IN" sz="7200" dirty="0">
              <a:latin typeface="Berlin Sans FB Demi" panose="020E0802020502020306" pitchFamily="34" charset="0"/>
            </a:endParaRPr>
          </a:p>
        </p:txBody>
      </p:sp>
      <p:sp>
        <p:nvSpPr>
          <p:cNvPr id="6" name="Rectangle: Rounded Corners 5">
            <a:extLst>
              <a:ext uri="{FF2B5EF4-FFF2-40B4-BE49-F238E27FC236}">
                <a16:creationId xmlns:a16="http://schemas.microsoft.com/office/drawing/2014/main" id="{31AC0CBF-4498-E022-7000-47709D8C6FF5}"/>
              </a:ext>
            </a:extLst>
          </p:cNvPr>
          <p:cNvSpPr/>
          <p:nvPr/>
        </p:nvSpPr>
        <p:spPr>
          <a:xfrm>
            <a:off x="-5823610" y="0"/>
            <a:ext cx="383278"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ACTOR</a:t>
            </a:r>
            <a:endParaRPr lang="en-IN" sz="7200" dirty="0">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0A3D3248-62B6-170F-4548-0C3F0B9D819F}"/>
              </a:ext>
            </a:extLst>
          </p:cNvPr>
          <p:cNvSpPr/>
          <p:nvPr/>
        </p:nvSpPr>
        <p:spPr>
          <a:xfrm>
            <a:off x="-6366212" y="-290614"/>
            <a:ext cx="811461"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5400" dirty="0">
                <a:latin typeface="Berlin Sans FB Demi" panose="020E0802020502020306" pitchFamily="34" charset="0"/>
              </a:rPr>
              <a:t>C</a:t>
            </a:r>
            <a:r>
              <a:rPr lang="en-IN" sz="5400" dirty="0">
                <a:latin typeface="Berlin Sans FB Demi" panose="020E0802020502020306" pitchFamily="34" charset="0"/>
              </a:rPr>
              <a:t>USTMER</a:t>
            </a:r>
            <a:endParaRPr lang="en-US" sz="5400" dirty="0">
              <a:latin typeface="Berlin Sans FB Demi" panose="020E0802020502020306" pitchFamily="34" charset="0"/>
            </a:endParaRPr>
          </a:p>
        </p:txBody>
      </p:sp>
      <p:sp>
        <p:nvSpPr>
          <p:cNvPr id="10" name="Rectangle 9">
            <a:extLst>
              <a:ext uri="{FF2B5EF4-FFF2-40B4-BE49-F238E27FC236}">
                <a16:creationId xmlns:a16="http://schemas.microsoft.com/office/drawing/2014/main" id="{3C0F60C1-74EA-ACF1-0312-162BCAB023A8}"/>
              </a:ext>
            </a:extLst>
          </p:cNvPr>
          <p:cNvSpPr/>
          <p:nvPr/>
        </p:nvSpPr>
        <p:spPr>
          <a:xfrm>
            <a:off x="4718806" y="619903"/>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owner represents the entity responsible for ensuring water conservation in domestic households. It could be the government, water utility companies, environmental organizations, or individual households themselves. The owner has the authority to implement policies, regulations, and initiatives to drive water conservation efforts. </a:t>
            </a:r>
            <a:endParaRPr lang="en-IN" sz="3200" dirty="0"/>
          </a:p>
        </p:txBody>
      </p:sp>
    </p:spTree>
    <p:extLst>
      <p:ext uri="{BB962C8B-B14F-4D97-AF65-F5344CB8AC3E}">
        <p14:creationId xmlns:p14="http://schemas.microsoft.com/office/powerpoint/2010/main" val="145412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CCACEE-4EA1-5157-4915-9D32ED4EA9FA}"/>
              </a:ext>
            </a:extLst>
          </p:cNvPr>
          <p:cNvSpPr/>
          <p:nvPr/>
        </p:nvSpPr>
        <p:spPr>
          <a:xfrm>
            <a:off x="-2337479" y="168904"/>
            <a:ext cx="5768959" cy="6942667"/>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2800" dirty="0">
                <a:latin typeface="Berlin Sans FB Demi" panose="020E0802020502020306" pitchFamily="34" charset="0"/>
              </a:rPr>
              <a:t>ENVIRONMENTALCONSTRAINTS</a:t>
            </a:r>
            <a:endParaRPr lang="en-IN" sz="2800" dirty="0">
              <a:latin typeface="Berlin Sans FB Demi" panose="020E0802020502020306" pitchFamily="34" charset="0"/>
            </a:endParaRPr>
          </a:p>
        </p:txBody>
      </p:sp>
      <p:sp>
        <p:nvSpPr>
          <p:cNvPr id="6" name="Rectangle: Rounded Corners 5">
            <a:extLst>
              <a:ext uri="{FF2B5EF4-FFF2-40B4-BE49-F238E27FC236}">
                <a16:creationId xmlns:a16="http://schemas.microsoft.com/office/drawing/2014/main" id="{31AC0CBF-4498-E022-7000-47709D8C6FF5}"/>
              </a:ext>
            </a:extLst>
          </p:cNvPr>
          <p:cNvSpPr/>
          <p:nvPr/>
        </p:nvSpPr>
        <p:spPr>
          <a:xfrm>
            <a:off x="-5823610" y="0"/>
            <a:ext cx="383278"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ACTOR</a:t>
            </a:r>
            <a:endParaRPr lang="en-IN" sz="7200" dirty="0">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0A3D3248-62B6-170F-4548-0C3F0B9D819F}"/>
              </a:ext>
            </a:extLst>
          </p:cNvPr>
          <p:cNvSpPr/>
          <p:nvPr/>
        </p:nvSpPr>
        <p:spPr>
          <a:xfrm>
            <a:off x="-6366212" y="-290614"/>
            <a:ext cx="811461"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5400" dirty="0">
                <a:latin typeface="Berlin Sans FB Demi" panose="020E0802020502020306" pitchFamily="34" charset="0"/>
              </a:rPr>
              <a:t>C</a:t>
            </a:r>
            <a:r>
              <a:rPr lang="en-IN" sz="5400" dirty="0">
                <a:latin typeface="Berlin Sans FB Demi" panose="020E0802020502020306" pitchFamily="34" charset="0"/>
              </a:rPr>
              <a:t>USTMER</a:t>
            </a:r>
            <a:endParaRPr lang="en-US" sz="5400" dirty="0">
              <a:latin typeface="Berlin Sans FB Demi" panose="020E0802020502020306" pitchFamily="34" charset="0"/>
            </a:endParaRPr>
          </a:p>
        </p:txBody>
      </p:sp>
      <p:sp>
        <p:nvSpPr>
          <p:cNvPr id="10" name="Rectangle 9">
            <a:extLst>
              <a:ext uri="{FF2B5EF4-FFF2-40B4-BE49-F238E27FC236}">
                <a16:creationId xmlns:a16="http://schemas.microsoft.com/office/drawing/2014/main" id="{46B791CF-8D19-9FA9-6365-DFD1BCA739A3}"/>
              </a:ext>
            </a:extLst>
          </p:cNvPr>
          <p:cNvSpPr/>
          <p:nvPr/>
        </p:nvSpPr>
        <p:spPr>
          <a:xfrm>
            <a:off x="4718806" y="619903"/>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environment includes the natural ecosystems, water sources, and the overall ecological balance. Water conservation in domestic households aims to protect the environment by reducing the extraction of freshwater resources, minimizing pollution, and preserving aquatic ecosystems. </a:t>
            </a:r>
            <a:endParaRPr lang="en-IN" sz="3200" dirty="0"/>
          </a:p>
        </p:txBody>
      </p:sp>
    </p:spTree>
    <p:extLst>
      <p:ext uri="{BB962C8B-B14F-4D97-AF65-F5344CB8AC3E}">
        <p14:creationId xmlns:p14="http://schemas.microsoft.com/office/powerpoint/2010/main" val="65801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76D30-E9BB-061C-D4E3-0C0BB65CCCC8}"/>
              </a:ext>
            </a:extLst>
          </p:cNvPr>
          <p:cNvSpPr/>
          <p:nvPr/>
        </p:nvSpPr>
        <p:spPr>
          <a:xfrm>
            <a:off x="0" y="0"/>
            <a:ext cx="12192000" cy="6858000"/>
          </a:xfrm>
          <a:prstGeom prst="rect">
            <a:avLst/>
          </a:prstGeom>
          <a:solidFill>
            <a:srgbClr val="9E65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5" name="Oval 4">
            <a:extLst>
              <a:ext uri="{FF2B5EF4-FFF2-40B4-BE49-F238E27FC236}">
                <a16:creationId xmlns:a16="http://schemas.microsoft.com/office/drawing/2014/main" id="{06EEA477-0199-8DE8-3FB6-B98D6758CC3F}"/>
              </a:ext>
            </a:extLst>
          </p:cNvPr>
          <p:cNvSpPr/>
          <p:nvPr/>
        </p:nvSpPr>
        <p:spPr>
          <a:xfrm>
            <a:off x="2444619" y="858416"/>
            <a:ext cx="7268547" cy="521581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accent1">
                    <a:lumMod val="75000"/>
                  </a:schemeClr>
                </a:solidFill>
                <a:latin typeface="Algerian" panose="04020705040A02060702" pitchFamily="82" charset="0"/>
              </a:rPr>
              <a:t>DEFINE</a:t>
            </a:r>
            <a:endParaRPr lang="en-IN" sz="80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2579347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2CCF80D-D836-7F7D-BFF2-A6275C349E0B}"/>
              </a:ext>
            </a:extLst>
          </p:cNvPr>
          <p:cNvSpPr/>
          <p:nvPr/>
        </p:nvSpPr>
        <p:spPr>
          <a:xfrm>
            <a:off x="167951" y="354563"/>
            <a:ext cx="4161453" cy="27525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accent5">
                    <a:lumMod val="75000"/>
                  </a:schemeClr>
                </a:solidFill>
              </a:rPr>
              <a:t>Who?</a:t>
            </a:r>
          </a:p>
          <a:p>
            <a:pPr marL="342900" indent="-342900" algn="ctr">
              <a:buFont typeface="+mj-lt"/>
              <a:buAutoNum type="arabicPeriod"/>
            </a:pPr>
            <a:r>
              <a:rPr lang="en-IN" b="0" i="0" dirty="0">
                <a:solidFill>
                  <a:schemeClr val="accent1">
                    <a:lumMod val="50000"/>
                  </a:schemeClr>
                </a:solidFill>
                <a:effectLst/>
                <a:latin typeface="Söhne"/>
              </a:rPr>
              <a:t>Environment</a:t>
            </a:r>
            <a:endParaRPr lang="en-US" b="0" i="0" dirty="0">
              <a:solidFill>
                <a:schemeClr val="accent1">
                  <a:lumMod val="50000"/>
                </a:schemeClr>
              </a:solidFill>
              <a:effectLst/>
              <a:latin typeface="Söhne"/>
            </a:endParaRPr>
          </a:p>
          <a:p>
            <a:pPr marL="342900" indent="-342900" algn="ctr">
              <a:buFont typeface="+mj-lt"/>
              <a:buAutoNum type="arabicPeriod"/>
            </a:pPr>
            <a:r>
              <a:rPr lang="en-IN" b="0" i="0" dirty="0">
                <a:solidFill>
                  <a:schemeClr val="accent1">
                    <a:lumMod val="50000"/>
                  </a:schemeClr>
                </a:solidFill>
                <a:effectLst/>
                <a:latin typeface="Söhne"/>
              </a:rPr>
              <a:t>Water-Insecure Populations</a:t>
            </a:r>
          </a:p>
          <a:p>
            <a:pPr marL="342900" indent="-342900" algn="ctr">
              <a:buFont typeface="+mj-lt"/>
              <a:buAutoNum type="arabicPeriod"/>
            </a:pPr>
            <a:r>
              <a:rPr lang="en-IN" b="0" i="0" dirty="0">
                <a:solidFill>
                  <a:schemeClr val="accent1">
                    <a:lumMod val="50000"/>
                  </a:schemeClr>
                </a:solidFill>
                <a:effectLst/>
                <a:latin typeface="Söhne"/>
              </a:rPr>
              <a:t>Society at Large</a:t>
            </a:r>
            <a:endParaRPr lang="en-US" dirty="0">
              <a:solidFill>
                <a:schemeClr val="accent1">
                  <a:lumMod val="50000"/>
                </a:schemeClr>
              </a:solidFill>
              <a:latin typeface="Söhne"/>
            </a:endParaRPr>
          </a:p>
        </p:txBody>
      </p:sp>
      <p:sp>
        <p:nvSpPr>
          <p:cNvPr id="3" name="Oval 2">
            <a:extLst>
              <a:ext uri="{FF2B5EF4-FFF2-40B4-BE49-F238E27FC236}">
                <a16:creationId xmlns:a16="http://schemas.microsoft.com/office/drawing/2014/main" id="{33812D09-8426-DC36-2A6D-3746DB6B0FE4}"/>
              </a:ext>
            </a:extLst>
          </p:cNvPr>
          <p:cNvSpPr/>
          <p:nvPr/>
        </p:nvSpPr>
        <p:spPr>
          <a:xfrm>
            <a:off x="4861250" y="3568758"/>
            <a:ext cx="4161453" cy="27525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i="0" u="sng" dirty="0">
                <a:solidFill>
                  <a:schemeClr val="accent5">
                    <a:lumMod val="75000"/>
                  </a:schemeClr>
                </a:solidFill>
                <a:effectLst/>
                <a:latin typeface="Söhne"/>
              </a:rPr>
              <a:t>Why?</a:t>
            </a:r>
          </a:p>
          <a:p>
            <a:pPr algn="ctr"/>
            <a:r>
              <a:rPr lang="en-US" sz="1600" b="0" i="0" dirty="0">
                <a:solidFill>
                  <a:schemeClr val="accent1">
                    <a:lumMod val="50000"/>
                  </a:schemeClr>
                </a:solidFill>
                <a:effectLst/>
                <a:latin typeface="Söhne"/>
              </a:rPr>
              <a:t>Understanding the reasons behind the need to control </a:t>
            </a:r>
            <a:r>
              <a:rPr lang="en-US" sz="1600" dirty="0">
                <a:solidFill>
                  <a:schemeClr val="accent1">
                    <a:lumMod val="50000"/>
                  </a:schemeClr>
                </a:solidFill>
                <a:latin typeface="Söhne"/>
              </a:rPr>
              <a:t>water </a:t>
            </a:r>
            <a:r>
              <a:rPr lang="en-US" sz="1600" b="0" i="0" dirty="0">
                <a:solidFill>
                  <a:schemeClr val="accent1">
                    <a:lumMod val="50000"/>
                  </a:schemeClr>
                </a:solidFill>
                <a:effectLst/>
                <a:latin typeface="Söhne"/>
              </a:rPr>
              <a:t>waste is essential. </a:t>
            </a:r>
            <a:r>
              <a:rPr lang="en-US" sz="1600" dirty="0">
                <a:solidFill>
                  <a:schemeClr val="accent1">
                    <a:lumMod val="50000"/>
                  </a:schemeClr>
                </a:solidFill>
                <a:latin typeface="Söhne"/>
              </a:rPr>
              <a:t>Water</a:t>
            </a:r>
            <a:r>
              <a:rPr lang="en-US" sz="1600" b="0" i="0" dirty="0">
                <a:solidFill>
                  <a:schemeClr val="accent1">
                    <a:lumMod val="50000"/>
                  </a:schemeClr>
                </a:solidFill>
                <a:effectLst/>
                <a:latin typeface="Söhne"/>
              </a:rPr>
              <a:t> waste has significant environmental, social, and economic impacts. It contributes to greenhouse gas emissions, wasteful use of resources, and </a:t>
            </a:r>
            <a:r>
              <a:rPr lang="en-US" sz="1600" dirty="0">
                <a:solidFill>
                  <a:schemeClr val="accent1">
                    <a:lumMod val="50000"/>
                  </a:schemeClr>
                </a:solidFill>
                <a:latin typeface="Söhne"/>
              </a:rPr>
              <a:t>water</a:t>
            </a:r>
            <a:r>
              <a:rPr lang="en-US" sz="1600" b="0" i="0" dirty="0">
                <a:solidFill>
                  <a:schemeClr val="accent1">
                    <a:lumMod val="50000"/>
                  </a:schemeClr>
                </a:solidFill>
                <a:effectLst/>
                <a:latin typeface="Söhne"/>
              </a:rPr>
              <a:t> insecurity</a:t>
            </a:r>
            <a:r>
              <a:rPr lang="en-US" sz="1600" b="0" i="0" dirty="0">
                <a:solidFill>
                  <a:schemeClr val="accent5">
                    <a:lumMod val="60000"/>
                    <a:lumOff val="40000"/>
                  </a:schemeClr>
                </a:solidFill>
                <a:effectLst/>
                <a:latin typeface="Söhne"/>
              </a:rPr>
              <a:t>.</a:t>
            </a:r>
            <a:endParaRPr lang="en-IN" sz="1600" dirty="0">
              <a:solidFill>
                <a:schemeClr val="accent5">
                  <a:lumMod val="60000"/>
                  <a:lumOff val="40000"/>
                </a:schemeClr>
              </a:solidFill>
            </a:endParaRPr>
          </a:p>
        </p:txBody>
      </p:sp>
      <p:sp>
        <p:nvSpPr>
          <p:cNvPr id="4" name="Oval 3">
            <a:extLst>
              <a:ext uri="{FF2B5EF4-FFF2-40B4-BE49-F238E27FC236}">
                <a16:creationId xmlns:a16="http://schemas.microsoft.com/office/drawing/2014/main" id="{E3787CFE-1B28-A8D9-5308-781357F28E15}"/>
              </a:ext>
            </a:extLst>
          </p:cNvPr>
          <p:cNvSpPr/>
          <p:nvPr/>
        </p:nvSpPr>
        <p:spPr>
          <a:xfrm>
            <a:off x="242596" y="3568758"/>
            <a:ext cx="4161453" cy="27525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i="0" u="sng" dirty="0">
                <a:solidFill>
                  <a:schemeClr val="accent5">
                    <a:lumMod val="75000"/>
                  </a:schemeClr>
                </a:solidFill>
                <a:effectLst/>
                <a:latin typeface="Söhne"/>
              </a:rPr>
              <a:t>Where?</a:t>
            </a:r>
          </a:p>
          <a:p>
            <a:pPr algn="ctr"/>
            <a:r>
              <a:rPr lang="en-US" sz="1700" b="0" i="0" dirty="0">
                <a:solidFill>
                  <a:schemeClr val="accent1">
                    <a:lumMod val="50000"/>
                  </a:schemeClr>
                </a:solidFill>
                <a:effectLst/>
                <a:latin typeface="Söhne"/>
              </a:rPr>
              <a:t> Identifying where water waste occurs helps in developing targeted strategies to control it. </a:t>
            </a:r>
            <a:r>
              <a:rPr lang="en-US" sz="1700" dirty="0">
                <a:solidFill>
                  <a:schemeClr val="accent1">
                    <a:lumMod val="50000"/>
                  </a:schemeClr>
                </a:solidFill>
                <a:latin typeface="Söhne"/>
              </a:rPr>
              <a:t>Water</a:t>
            </a:r>
            <a:r>
              <a:rPr lang="en-US" sz="1700" b="0" i="0" dirty="0">
                <a:solidFill>
                  <a:schemeClr val="accent1">
                    <a:lumMod val="50000"/>
                  </a:schemeClr>
                </a:solidFill>
                <a:effectLst/>
                <a:latin typeface="Söhne"/>
              </a:rPr>
              <a:t> waste can occur in households, restaurants, grocery stores, farms, and industrial </a:t>
            </a:r>
            <a:r>
              <a:rPr lang="en-US" sz="1700" dirty="0">
                <a:solidFill>
                  <a:schemeClr val="accent1">
                    <a:lumMod val="50000"/>
                  </a:schemeClr>
                </a:solidFill>
                <a:latin typeface="Söhne"/>
              </a:rPr>
              <a:t>water </a:t>
            </a:r>
            <a:r>
              <a:rPr lang="en-US" sz="1700" b="0" i="0" dirty="0">
                <a:solidFill>
                  <a:schemeClr val="accent1">
                    <a:lumMod val="50000"/>
                  </a:schemeClr>
                </a:solidFill>
                <a:effectLst/>
                <a:latin typeface="Söhne"/>
              </a:rPr>
              <a:t>production facilities. </a:t>
            </a:r>
            <a:endParaRPr lang="en-IN" sz="1700" dirty="0">
              <a:solidFill>
                <a:schemeClr val="accent1">
                  <a:lumMod val="50000"/>
                </a:schemeClr>
              </a:solidFill>
            </a:endParaRPr>
          </a:p>
        </p:txBody>
      </p:sp>
      <p:sp>
        <p:nvSpPr>
          <p:cNvPr id="5" name="Oval 4">
            <a:extLst>
              <a:ext uri="{FF2B5EF4-FFF2-40B4-BE49-F238E27FC236}">
                <a16:creationId xmlns:a16="http://schemas.microsoft.com/office/drawing/2014/main" id="{4ADBA394-8522-A8F3-E827-B3ACE60E495F}"/>
              </a:ext>
            </a:extLst>
          </p:cNvPr>
          <p:cNvSpPr/>
          <p:nvPr/>
        </p:nvSpPr>
        <p:spPr>
          <a:xfrm>
            <a:off x="4823927" y="475859"/>
            <a:ext cx="4161453" cy="27525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accent5">
                    <a:lumMod val="75000"/>
                  </a:schemeClr>
                </a:solidFill>
              </a:rPr>
              <a:t>What?</a:t>
            </a:r>
          </a:p>
          <a:p>
            <a:pPr algn="ctr"/>
            <a:r>
              <a:rPr lang="en-US" sz="1700" b="0" i="0" dirty="0">
                <a:solidFill>
                  <a:schemeClr val="accent1">
                    <a:lumMod val="50000"/>
                  </a:schemeClr>
                </a:solidFill>
                <a:effectLst/>
                <a:latin typeface="Söhne"/>
              </a:rPr>
              <a:t>Identifying what constitutes </a:t>
            </a:r>
            <a:r>
              <a:rPr lang="en-US" sz="1700" dirty="0">
                <a:solidFill>
                  <a:schemeClr val="accent1">
                    <a:lumMod val="50000"/>
                  </a:schemeClr>
                </a:solidFill>
                <a:latin typeface="Söhne"/>
              </a:rPr>
              <a:t>water </a:t>
            </a:r>
            <a:r>
              <a:rPr lang="en-US" sz="1700" b="0" i="0" dirty="0">
                <a:solidFill>
                  <a:schemeClr val="accent1">
                    <a:lumMod val="50000"/>
                  </a:schemeClr>
                </a:solidFill>
                <a:effectLst/>
                <a:latin typeface="Söhne"/>
              </a:rPr>
              <a:t>waste is crucial. </a:t>
            </a:r>
            <a:r>
              <a:rPr lang="en-US" sz="1700" dirty="0">
                <a:solidFill>
                  <a:schemeClr val="accent1">
                    <a:lumMod val="50000"/>
                  </a:schemeClr>
                </a:solidFill>
                <a:latin typeface="Söhne"/>
              </a:rPr>
              <a:t>Water</a:t>
            </a:r>
            <a:r>
              <a:rPr lang="en-US" sz="1700" b="0" i="0" dirty="0">
                <a:solidFill>
                  <a:schemeClr val="accent1">
                    <a:lumMod val="50000"/>
                  </a:schemeClr>
                </a:solidFill>
                <a:effectLst/>
                <a:latin typeface="Söhne"/>
              </a:rPr>
              <a:t> waste includes any edible </a:t>
            </a:r>
            <a:r>
              <a:rPr lang="en-US" sz="1700" dirty="0">
                <a:solidFill>
                  <a:schemeClr val="accent1">
                    <a:lumMod val="50000"/>
                  </a:schemeClr>
                </a:solidFill>
                <a:latin typeface="Söhne"/>
              </a:rPr>
              <a:t>water</a:t>
            </a:r>
            <a:r>
              <a:rPr lang="en-US" sz="1700" b="0" i="0" dirty="0">
                <a:solidFill>
                  <a:schemeClr val="accent1">
                    <a:lumMod val="50000"/>
                  </a:schemeClr>
                </a:solidFill>
                <a:effectLst/>
                <a:latin typeface="Söhne"/>
              </a:rPr>
              <a:t> that is discarded or left </a:t>
            </a:r>
            <a:r>
              <a:rPr lang="en-US" sz="1700" dirty="0">
                <a:solidFill>
                  <a:schemeClr val="accent1">
                    <a:lumMod val="50000"/>
                  </a:schemeClr>
                </a:solidFill>
                <a:latin typeface="Söhne"/>
              </a:rPr>
              <a:t>&amp; not </a:t>
            </a:r>
            <a:r>
              <a:rPr lang="en-US" sz="1700" b="0" i="0" dirty="0" err="1">
                <a:solidFill>
                  <a:schemeClr val="accent1">
                    <a:lumMod val="50000"/>
                  </a:schemeClr>
                </a:solidFill>
                <a:effectLst/>
                <a:latin typeface="Söhne"/>
              </a:rPr>
              <a:t>drinken</a:t>
            </a:r>
            <a:r>
              <a:rPr lang="en-US" sz="1700" b="0" i="0" dirty="0">
                <a:solidFill>
                  <a:schemeClr val="accent1">
                    <a:lumMod val="50000"/>
                  </a:schemeClr>
                </a:solidFill>
                <a:effectLst/>
                <a:latin typeface="Söhne"/>
              </a:rPr>
              <a:t>. This can include spoiled or trimmings, peels, leftovers, and excess or surplus </a:t>
            </a:r>
            <a:r>
              <a:rPr lang="en-US" sz="1700" dirty="0">
                <a:solidFill>
                  <a:schemeClr val="accent1">
                    <a:lumMod val="50000"/>
                  </a:schemeClr>
                </a:solidFill>
                <a:latin typeface="Söhne"/>
              </a:rPr>
              <a:t>water</a:t>
            </a:r>
            <a:endParaRPr lang="en-IN" sz="1700" dirty="0">
              <a:solidFill>
                <a:schemeClr val="accent1">
                  <a:lumMod val="50000"/>
                </a:schemeClr>
              </a:solidFill>
            </a:endParaRPr>
          </a:p>
        </p:txBody>
      </p:sp>
      <p:sp>
        <p:nvSpPr>
          <p:cNvPr id="6" name="Rectangle: Rounded Corners 5">
            <a:extLst>
              <a:ext uri="{FF2B5EF4-FFF2-40B4-BE49-F238E27FC236}">
                <a16:creationId xmlns:a16="http://schemas.microsoft.com/office/drawing/2014/main" id="{563D3F7E-C052-DE94-CF33-4E2B6B4F0FE5}"/>
              </a:ext>
            </a:extLst>
          </p:cNvPr>
          <p:cNvSpPr/>
          <p:nvPr/>
        </p:nvSpPr>
        <p:spPr>
          <a:xfrm>
            <a:off x="9554548" y="0"/>
            <a:ext cx="4683968" cy="68580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chorCtr="0"/>
          <a:lstStyle/>
          <a:p>
            <a:pPr algn="ctr"/>
            <a:r>
              <a:rPr lang="en-US" dirty="0"/>
              <a:t> </a:t>
            </a:r>
          </a:p>
        </p:txBody>
      </p:sp>
      <p:sp>
        <p:nvSpPr>
          <p:cNvPr id="7" name="TextBox 6">
            <a:extLst>
              <a:ext uri="{FF2B5EF4-FFF2-40B4-BE49-F238E27FC236}">
                <a16:creationId xmlns:a16="http://schemas.microsoft.com/office/drawing/2014/main" id="{6F650F48-8605-1F1F-4AE1-FB06162D3B5C}"/>
              </a:ext>
            </a:extLst>
          </p:cNvPr>
          <p:cNvSpPr txBox="1"/>
          <p:nvPr/>
        </p:nvSpPr>
        <p:spPr>
          <a:xfrm>
            <a:off x="10653619" y="1852125"/>
            <a:ext cx="535724" cy="923330"/>
          </a:xfrm>
          <a:prstGeom prst="rect">
            <a:avLst/>
          </a:prstGeom>
          <a:noFill/>
        </p:spPr>
        <p:txBody>
          <a:bodyPr wrap="none" rtlCol="0">
            <a:spAutoFit/>
          </a:bodyPr>
          <a:lstStyle/>
          <a:p>
            <a:r>
              <a:rPr lang="en-US" sz="5400" dirty="0">
                <a:solidFill>
                  <a:schemeClr val="bg2"/>
                </a:solidFill>
              </a:rPr>
              <a:t>4</a:t>
            </a:r>
            <a:endParaRPr lang="en-IN" sz="5400" dirty="0">
              <a:solidFill>
                <a:schemeClr val="bg2"/>
              </a:solidFill>
            </a:endParaRPr>
          </a:p>
        </p:txBody>
      </p:sp>
      <p:sp>
        <p:nvSpPr>
          <p:cNvPr id="8" name="TextBox 7">
            <a:extLst>
              <a:ext uri="{FF2B5EF4-FFF2-40B4-BE49-F238E27FC236}">
                <a16:creationId xmlns:a16="http://schemas.microsoft.com/office/drawing/2014/main" id="{671BC8EC-AE04-CA9A-10EE-EE8F810A96F4}"/>
              </a:ext>
            </a:extLst>
          </p:cNvPr>
          <p:cNvSpPr txBox="1"/>
          <p:nvPr/>
        </p:nvSpPr>
        <p:spPr>
          <a:xfrm>
            <a:off x="10573158" y="3107094"/>
            <a:ext cx="1206741" cy="923330"/>
          </a:xfrm>
          <a:prstGeom prst="rect">
            <a:avLst/>
          </a:prstGeom>
          <a:noFill/>
        </p:spPr>
        <p:txBody>
          <a:bodyPr wrap="none" rtlCol="0">
            <a:spAutoFit/>
          </a:bodyPr>
          <a:lstStyle/>
          <a:p>
            <a:r>
              <a:rPr lang="en-US" sz="5400" dirty="0">
                <a:solidFill>
                  <a:schemeClr val="bg2"/>
                </a:solidFill>
              </a:rPr>
              <a:t>W’s</a:t>
            </a:r>
            <a:endParaRPr lang="en-IN" sz="5400" dirty="0">
              <a:solidFill>
                <a:schemeClr val="bg2"/>
              </a:solidFill>
            </a:endParaRPr>
          </a:p>
        </p:txBody>
      </p:sp>
    </p:spTree>
    <p:extLst>
      <p:ext uri="{BB962C8B-B14F-4D97-AF65-F5344CB8AC3E}">
        <p14:creationId xmlns:p14="http://schemas.microsoft.com/office/powerpoint/2010/main" val="1066300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4A7BB-D812-54F0-166F-20FC98050FFA}"/>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 name="Group 19">
            <a:extLst>
              <a:ext uri="{FF2B5EF4-FFF2-40B4-BE49-F238E27FC236}">
                <a16:creationId xmlns:a16="http://schemas.microsoft.com/office/drawing/2014/main" id="{857A37AE-DC83-847F-D0B2-60B862982A0C}"/>
              </a:ext>
            </a:extLst>
          </p:cNvPr>
          <p:cNvGrpSpPr/>
          <p:nvPr/>
        </p:nvGrpSpPr>
        <p:grpSpPr>
          <a:xfrm>
            <a:off x="474563" y="1486821"/>
            <a:ext cx="11273741" cy="4169219"/>
            <a:chOff x="474563" y="1419181"/>
            <a:chExt cx="11273741" cy="4169219"/>
          </a:xfrm>
        </p:grpSpPr>
        <p:sp>
          <p:nvSpPr>
            <p:cNvPr id="3" name="Oval 2">
              <a:extLst>
                <a:ext uri="{FF2B5EF4-FFF2-40B4-BE49-F238E27FC236}">
                  <a16:creationId xmlns:a16="http://schemas.microsoft.com/office/drawing/2014/main" id="{000156E4-8FEC-F998-D0FF-D01417D7122D}"/>
                </a:ext>
              </a:extLst>
            </p:cNvPr>
            <p:cNvSpPr/>
            <p:nvPr/>
          </p:nvSpPr>
          <p:spPr>
            <a:xfrm>
              <a:off x="474563" y="1419181"/>
              <a:ext cx="1169043" cy="56715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a:t>
              </a:r>
            </a:p>
          </p:txBody>
        </p:sp>
        <p:sp>
          <p:nvSpPr>
            <p:cNvPr id="5" name="Oval 4">
              <a:extLst>
                <a:ext uri="{FF2B5EF4-FFF2-40B4-BE49-F238E27FC236}">
                  <a16:creationId xmlns:a16="http://schemas.microsoft.com/office/drawing/2014/main" id="{D5238C2F-9DF4-0CB7-72D1-14A35362D7A9}"/>
                </a:ext>
              </a:extLst>
            </p:cNvPr>
            <p:cNvSpPr/>
            <p:nvPr/>
          </p:nvSpPr>
          <p:spPr>
            <a:xfrm>
              <a:off x="1059081" y="2327074"/>
              <a:ext cx="1169043" cy="56715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a:t>
              </a:r>
            </a:p>
          </p:txBody>
        </p:sp>
        <p:sp>
          <p:nvSpPr>
            <p:cNvPr id="6" name="Oval 5">
              <a:extLst>
                <a:ext uri="{FF2B5EF4-FFF2-40B4-BE49-F238E27FC236}">
                  <a16:creationId xmlns:a16="http://schemas.microsoft.com/office/drawing/2014/main" id="{F367BC60-797B-1DF7-F701-0CAB5A2A0ED7}"/>
                </a:ext>
              </a:extLst>
            </p:cNvPr>
            <p:cNvSpPr/>
            <p:nvPr/>
          </p:nvSpPr>
          <p:spPr>
            <a:xfrm>
              <a:off x="1643603" y="3232592"/>
              <a:ext cx="1169043" cy="56715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a:t>
              </a:r>
            </a:p>
          </p:txBody>
        </p:sp>
        <p:sp>
          <p:nvSpPr>
            <p:cNvPr id="7" name="Oval 6">
              <a:extLst>
                <a:ext uri="{FF2B5EF4-FFF2-40B4-BE49-F238E27FC236}">
                  <a16:creationId xmlns:a16="http://schemas.microsoft.com/office/drawing/2014/main" id="{573D2788-5D69-727F-E8FA-E108FB631C1E}"/>
                </a:ext>
              </a:extLst>
            </p:cNvPr>
            <p:cNvSpPr/>
            <p:nvPr/>
          </p:nvSpPr>
          <p:spPr>
            <a:xfrm>
              <a:off x="2228125" y="4139230"/>
              <a:ext cx="1169043" cy="56715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a:t>
              </a:r>
            </a:p>
          </p:txBody>
        </p:sp>
        <p:sp>
          <p:nvSpPr>
            <p:cNvPr id="8" name="Oval 7">
              <a:extLst>
                <a:ext uri="{FF2B5EF4-FFF2-40B4-BE49-F238E27FC236}">
                  <a16:creationId xmlns:a16="http://schemas.microsoft.com/office/drawing/2014/main" id="{57943C47-4BDC-3E00-539E-74EAB026DDA0}"/>
                </a:ext>
              </a:extLst>
            </p:cNvPr>
            <p:cNvSpPr/>
            <p:nvPr/>
          </p:nvSpPr>
          <p:spPr>
            <a:xfrm>
              <a:off x="2812647" y="5021241"/>
              <a:ext cx="1169043" cy="56715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a:t>
              </a:r>
            </a:p>
          </p:txBody>
        </p:sp>
        <p:sp>
          <p:nvSpPr>
            <p:cNvPr id="9" name="Rectangle: Rounded Corners 8">
              <a:extLst>
                <a:ext uri="{FF2B5EF4-FFF2-40B4-BE49-F238E27FC236}">
                  <a16:creationId xmlns:a16="http://schemas.microsoft.com/office/drawing/2014/main" id="{2BB50CD0-BB30-2DC8-83C9-73A61DD5ABB0}"/>
                </a:ext>
              </a:extLst>
            </p:cNvPr>
            <p:cNvSpPr/>
            <p:nvPr/>
          </p:nvSpPr>
          <p:spPr>
            <a:xfrm>
              <a:off x="2123954" y="1419182"/>
              <a:ext cx="7284335" cy="5671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Why is there excessive domestics water waste? </a:t>
              </a:r>
              <a:endParaRPr lang="en-IN" dirty="0">
                <a:solidFill>
                  <a:schemeClr val="bg2">
                    <a:lumMod val="50000"/>
                  </a:schemeClr>
                </a:solidFill>
              </a:endParaRPr>
            </a:p>
          </p:txBody>
        </p:sp>
        <p:sp>
          <p:nvSpPr>
            <p:cNvPr id="10" name="Rectangle: Rounded Corners 9">
              <a:extLst>
                <a:ext uri="{FF2B5EF4-FFF2-40B4-BE49-F238E27FC236}">
                  <a16:creationId xmlns:a16="http://schemas.microsoft.com/office/drawing/2014/main" id="{FD3C4D04-73D9-B9CD-AD23-E78FAD81B830}"/>
                </a:ext>
              </a:extLst>
            </p:cNvPr>
            <p:cNvSpPr/>
            <p:nvPr/>
          </p:nvSpPr>
          <p:spPr>
            <a:xfrm>
              <a:off x="2812646" y="2329236"/>
              <a:ext cx="7284335" cy="5671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Why is the water bill too high? </a:t>
              </a:r>
              <a:endParaRPr lang="en-IN" b="1" dirty="0">
                <a:solidFill>
                  <a:schemeClr val="bg2">
                    <a:lumMod val="50000"/>
                  </a:schemeClr>
                </a:solidFill>
              </a:endParaRPr>
            </a:p>
          </p:txBody>
        </p:sp>
        <p:sp>
          <p:nvSpPr>
            <p:cNvPr id="11" name="Rectangle: Rounded Corners 10">
              <a:extLst>
                <a:ext uri="{FF2B5EF4-FFF2-40B4-BE49-F238E27FC236}">
                  <a16:creationId xmlns:a16="http://schemas.microsoft.com/office/drawing/2014/main" id="{51D030F7-1679-E4E2-01C0-727FE7BC86BF}"/>
                </a:ext>
              </a:extLst>
            </p:cNvPr>
            <p:cNvSpPr/>
            <p:nvPr/>
          </p:nvSpPr>
          <p:spPr>
            <a:xfrm>
              <a:off x="3264062" y="3238655"/>
              <a:ext cx="7284335" cy="5671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Why has the water usage increased significantly? </a:t>
              </a:r>
              <a:endParaRPr lang="en-IN" dirty="0">
                <a:solidFill>
                  <a:schemeClr val="bg2">
                    <a:lumMod val="50000"/>
                  </a:schemeClr>
                </a:solidFill>
              </a:endParaRPr>
            </a:p>
          </p:txBody>
        </p:sp>
        <p:sp>
          <p:nvSpPr>
            <p:cNvPr id="12" name="Rectangle: Rounded Corners 11">
              <a:extLst>
                <a:ext uri="{FF2B5EF4-FFF2-40B4-BE49-F238E27FC236}">
                  <a16:creationId xmlns:a16="http://schemas.microsoft.com/office/drawing/2014/main" id="{B8B181E8-73E6-2673-2CF9-2C4EECEF5519}"/>
                </a:ext>
              </a:extLst>
            </p:cNvPr>
            <p:cNvSpPr/>
            <p:nvPr/>
          </p:nvSpPr>
          <p:spPr>
            <a:xfrm>
              <a:off x="3981690" y="4126371"/>
              <a:ext cx="7284335" cy="5671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50000"/>
                    </a:schemeClr>
                  </a:solidFill>
                </a:rPr>
                <a:t> why is there a</a:t>
              </a:r>
              <a:r>
                <a:rPr lang="en-US" dirty="0">
                  <a:solidFill>
                    <a:schemeClr val="bg2">
                      <a:lumMod val="50000"/>
                    </a:schemeClr>
                  </a:solidFill>
                </a:rPr>
                <a:t> constant leak in the plumbing system?</a:t>
              </a:r>
              <a:endParaRPr lang="en-IN" dirty="0">
                <a:solidFill>
                  <a:schemeClr val="bg2">
                    <a:lumMod val="50000"/>
                  </a:schemeClr>
                </a:solidFill>
              </a:endParaRPr>
            </a:p>
          </p:txBody>
        </p:sp>
        <p:sp>
          <p:nvSpPr>
            <p:cNvPr id="13" name="Rectangle: Rounded Corners 12">
              <a:extLst>
                <a:ext uri="{FF2B5EF4-FFF2-40B4-BE49-F238E27FC236}">
                  <a16:creationId xmlns:a16="http://schemas.microsoft.com/office/drawing/2014/main" id="{566384AE-0A50-4189-04C4-A6CA49A8A23E}"/>
                </a:ext>
              </a:extLst>
            </p:cNvPr>
            <p:cNvSpPr/>
            <p:nvPr/>
          </p:nvSpPr>
          <p:spPr>
            <a:xfrm>
              <a:off x="4463969" y="5021241"/>
              <a:ext cx="7284335" cy="5671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Why haven’t the pipes been replaced or repaired?</a:t>
              </a:r>
              <a:endParaRPr lang="en-IN" dirty="0">
                <a:solidFill>
                  <a:schemeClr val="bg2">
                    <a:lumMod val="50000"/>
                  </a:schemeClr>
                </a:solidFill>
              </a:endParaRPr>
            </a:p>
          </p:txBody>
        </p:sp>
      </p:grpSp>
      <p:sp>
        <p:nvSpPr>
          <p:cNvPr id="14" name="Rectangle: Rounded Corners 13">
            <a:extLst>
              <a:ext uri="{FF2B5EF4-FFF2-40B4-BE49-F238E27FC236}">
                <a16:creationId xmlns:a16="http://schemas.microsoft.com/office/drawing/2014/main" id="{A2916A84-0CF6-CD5B-69CA-0CA275078DA8}"/>
              </a:ext>
            </a:extLst>
          </p:cNvPr>
          <p:cNvSpPr/>
          <p:nvPr/>
        </p:nvSpPr>
        <p:spPr>
          <a:xfrm>
            <a:off x="474563" y="5914663"/>
            <a:ext cx="11482085" cy="75235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t>ROOT CAUSE : We need to replaced the corrades pipes that have not replaced by the house owner due to lack o awareness. </a:t>
            </a:r>
          </a:p>
        </p:txBody>
      </p:sp>
      <p:sp>
        <p:nvSpPr>
          <p:cNvPr id="19" name="Rectangle: Rounded Corners 18">
            <a:extLst>
              <a:ext uri="{FF2B5EF4-FFF2-40B4-BE49-F238E27FC236}">
                <a16:creationId xmlns:a16="http://schemas.microsoft.com/office/drawing/2014/main" id="{706F00F8-0D97-5EF8-BF04-C6C67BDF6713}"/>
              </a:ext>
            </a:extLst>
          </p:cNvPr>
          <p:cNvSpPr/>
          <p:nvPr/>
        </p:nvSpPr>
        <p:spPr>
          <a:xfrm>
            <a:off x="393539" y="325859"/>
            <a:ext cx="10154857" cy="9023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t>PROBLEM: </a:t>
            </a:r>
            <a:r>
              <a:rPr lang="en-US" sz="2200" dirty="0"/>
              <a:t>Promoting Water-Efficient Appliances in Domestic Households</a:t>
            </a:r>
            <a:endParaRPr lang="en-IN" sz="2200" dirty="0"/>
          </a:p>
        </p:txBody>
      </p:sp>
    </p:spTree>
    <p:extLst>
      <p:ext uri="{BB962C8B-B14F-4D97-AF65-F5344CB8AC3E}">
        <p14:creationId xmlns:p14="http://schemas.microsoft.com/office/powerpoint/2010/main" val="364799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76D30-E9BB-061C-D4E3-0C0BB65CCCC8}"/>
              </a:ext>
            </a:extLst>
          </p:cNvPr>
          <p:cNvSpPr/>
          <p:nvPr/>
        </p:nvSpPr>
        <p:spPr>
          <a:xfrm>
            <a:off x="0" y="0"/>
            <a:ext cx="12192000"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5" name="Oval 4">
            <a:extLst>
              <a:ext uri="{FF2B5EF4-FFF2-40B4-BE49-F238E27FC236}">
                <a16:creationId xmlns:a16="http://schemas.microsoft.com/office/drawing/2014/main" id="{06EEA477-0199-8DE8-3FB6-B98D6758CC3F}"/>
              </a:ext>
            </a:extLst>
          </p:cNvPr>
          <p:cNvSpPr/>
          <p:nvPr/>
        </p:nvSpPr>
        <p:spPr>
          <a:xfrm>
            <a:off x="2444619" y="858416"/>
            <a:ext cx="7268547" cy="521581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accent1">
                    <a:lumMod val="75000"/>
                  </a:schemeClr>
                </a:solidFill>
                <a:latin typeface="Algerian" panose="04020705040A02060702" pitchFamily="82" charset="0"/>
              </a:rPr>
              <a:t>IDEATE</a:t>
            </a:r>
            <a:endParaRPr lang="en-IN" sz="80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89480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FF666E4-3F4C-B9E8-6F10-891CEC5639F3}"/>
              </a:ext>
            </a:extLst>
          </p:cNvPr>
          <p:cNvSpPr/>
          <p:nvPr/>
        </p:nvSpPr>
        <p:spPr>
          <a:xfrm>
            <a:off x="4827037" y="2500604"/>
            <a:ext cx="2537926" cy="185679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Random Association Technique</a:t>
            </a:r>
          </a:p>
        </p:txBody>
      </p:sp>
      <p:sp>
        <p:nvSpPr>
          <p:cNvPr id="4" name="Oval 3">
            <a:extLst>
              <a:ext uri="{FF2B5EF4-FFF2-40B4-BE49-F238E27FC236}">
                <a16:creationId xmlns:a16="http://schemas.microsoft.com/office/drawing/2014/main" id="{59B869E0-8471-DE4A-E52A-63F1EC5EDFF6}"/>
              </a:ext>
            </a:extLst>
          </p:cNvPr>
          <p:cNvSpPr/>
          <p:nvPr/>
        </p:nvSpPr>
        <p:spPr>
          <a:xfrm>
            <a:off x="2864496" y="541176"/>
            <a:ext cx="1828801" cy="11290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0" i="0" dirty="0">
                <a:solidFill>
                  <a:schemeClr val="bg1"/>
                </a:solidFill>
                <a:effectLst/>
                <a:latin typeface="Söhne"/>
              </a:rPr>
              <a:t>Community Garden</a:t>
            </a:r>
            <a:endParaRPr lang="en-IN" dirty="0">
              <a:solidFill>
                <a:schemeClr val="bg1"/>
              </a:solidFill>
            </a:endParaRPr>
          </a:p>
        </p:txBody>
      </p:sp>
      <p:sp>
        <p:nvSpPr>
          <p:cNvPr id="5" name="Oval 4">
            <a:extLst>
              <a:ext uri="{FF2B5EF4-FFF2-40B4-BE49-F238E27FC236}">
                <a16:creationId xmlns:a16="http://schemas.microsoft.com/office/drawing/2014/main" id="{E5B16001-2F20-B536-2E68-4EA4530F6687}"/>
              </a:ext>
            </a:extLst>
          </p:cNvPr>
          <p:cNvSpPr/>
          <p:nvPr/>
        </p:nvSpPr>
        <p:spPr>
          <a:xfrm>
            <a:off x="978488" y="2764306"/>
            <a:ext cx="1965650" cy="108857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latin typeface="Söhne"/>
              </a:rPr>
              <a:t>Water </a:t>
            </a:r>
            <a:r>
              <a:rPr lang="en-IN" b="0" i="0" dirty="0">
                <a:solidFill>
                  <a:schemeClr val="bg1"/>
                </a:solidFill>
                <a:effectLst/>
                <a:latin typeface="Söhne"/>
              </a:rPr>
              <a:t>Preservation</a:t>
            </a:r>
            <a:endParaRPr lang="en-IN" dirty="0">
              <a:solidFill>
                <a:schemeClr val="bg1"/>
              </a:solidFill>
            </a:endParaRPr>
          </a:p>
        </p:txBody>
      </p:sp>
      <p:sp>
        <p:nvSpPr>
          <p:cNvPr id="6" name="Oval 5">
            <a:extLst>
              <a:ext uri="{FF2B5EF4-FFF2-40B4-BE49-F238E27FC236}">
                <a16:creationId xmlns:a16="http://schemas.microsoft.com/office/drawing/2014/main" id="{FE6AAE47-EFC2-E81B-BFD0-E7AC3C63FE56}"/>
              </a:ext>
            </a:extLst>
          </p:cNvPr>
          <p:cNvSpPr/>
          <p:nvPr/>
        </p:nvSpPr>
        <p:spPr>
          <a:xfrm>
            <a:off x="2674775" y="4708850"/>
            <a:ext cx="1884786" cy="11290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bg1"/>
                </a:solidFill>
                <a:latin typeface="Söhne"/>
              </a:rPr>
              <a:t>R</a:t>
            </a:r>
            <a:r>
              <a:rPr lang="en-IN" dirty="0">
                <a:solidFill>
                  <a:schemeClr val="bg1"/>
                </a:solidFill>
                <a:latin typeface="Söhne"/>
              </a:rPr>
              <a:t>e-use of water</a:t>
            </a:r>
            <a:endParaRPr lang="en-IN" dirty="0">
              <a:solidFill>
                <a:schemeClr val="bg1"/>
              </a:solidFill>
            </a:endParaRPr>
          </a:p>
        </p:txBody>
      </p:sp>
      <p:sp>
        <p:nvSpPr>
          <p:cNvPr id="7" name="Oval 6">
            <a:extLst>
              <a:ext uri="{FF2B5EF4-FFF2-40B4-BE49-F238E27FC236}">
                <a16:creationId xmlns:a16="http://schemas.microsoft.com/office/drawing/2014/main" id="{C80B148E-F59B-767E-FFD0-241A201B4C91}"/>
              </a:ext>
            </a:extLst>
          </p:cNvPr>
          <p:cNvSpPr/>
          <p:nvPr/>
        </p:nvSpPr>
        <p:spPr>
          <a:xfrm>
            <a:off x="8005665" y="390331"/>
            <a:ext cx="1735494" cy="11290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latin typeface="Söhne"/>
              </a:rPr>
              <a:t>Water </a:t>
            </a:r>
            <a:r>
              <a:rPr lang="en-IN" b="0" i="0" dirty="0">
                <a:solidFill>
                  <a:schemeClr val="bg1"/>
                </a:solidFill>
                <a:effectLst/>
                <a:latin typeface="Söhne"/>
              </a:rPr>
              <a:t>Planning</a:t>
            </a:r>
            <a:endParaRPr lang="en-IN" dirty="0">
              <a:solidFill>
                <a:schemeClr val="bg1"/>
              </a:solidFill>
            </a:endParaRPr>
          </a:p>
        </p:txBody>
      </p:sp>
      <p:sp>
        <p:nvSpPr>
          <p:cNvPr id="8" name="Oval 7">
            <a:extLst>
              <a:ext uri="{FF2B5EF4-FFF2-40B4-BE49-F238E27FC236}">
                <a16:creationId xmlns:a16="http://schemas.microsoft.com/office/drawing/2014/main" id="{F8C39987-11FE-9952-8EB0-58FC5FC8DD83}"/>
              </a:ext>
            </a:extLst>
          </p:cNvPr>
          <p:cNvSpPr/>
          <p:nvPr/>
        </p:nvSpPr>
        <p:spPr>
          <a:xfrm>
            <a:off x="8052319" y="4874189"/>
            <a:ext cx="1735494" cy="11290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latin typeface="Söhne"/>
              </a:rPr>
              <a:t>Water</a:t>
            </a:r>
            <a:r>
              <a:rPr lang="en-IN" b="0" i="0" dirty="0">
                <a:solidFill>
                  <a:schemeClr val="bg1"/>
                </a:solidFill>
                <a:effectLst/>
                <a:latin typeface="Söhne"/>
              </a:rPr>
              <a:t> Waste Audits</a:t>
            </a:r>
            <a:endParaRPr lang="en-IN" dirty="0">
              <a:solidFill>
                <a:schemeClr val="bg1"/>
              </a:solidFill>
            </a:endParaRPr>
          </a:p>
        </p:txBody>
      </p:sp>
      <p:sp>
        <p:nvSpPr>
          <p:cNvPr id="9" name="Oval 8">
            <a:extLst>
              <a:ext uri="{FF2B5EF4-FFF2-40B4-BE49-F238E27FC236}">
                <a16:creationId xmlns:a16="http://schemas.microsoft.com/office/drawing/2014/main" id="{FA083433-C0DA-2A0A-8016-9270ECCB493F}"/>
              </a:ext>
            </a:extLst>
          </p:cNvPr>
          <p:cNvSpPr/>
          <p:nvPr/>
        </p:nvSpPr>
        <p:spPr>
          <a:xfrm>
            <a:off x="9318171" y="2864498"/>
            <a:ext cx="1735494" cy="11290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latin typeface="Söhne"/>
              </a:rPr>
              <a:t>Rainwater </a:t>
            </a:r>
            <a:r>
              <a:rPr lang="en-IN" dirty="0" err="1">
                <a:solidFill>
                  <a:schemeClr val="bg1"/>
                </a:solidFill>
                <a:latin typeface="Söhne"/>
              </a:rPr>
              <a:t>manageme-nt</a:t>
            </a:r>
            <a:endParaRPr lang="en-IN" dirty="0">
              <a:solidFill>
                <a:schemeClr val="bg1"/>
              </a:solidFill>
            </a:endParaRPr>
          </a:p>
        </p:txBody>
      </p:sp>
      <p:cxnSp>
        <p:nvCxnSpPr>
          <p:cNvPr id="21" name="Straight Arrow Connector 20">
            <a:extLst>
              <a:ext uri="{FF2B5EF4-FFF2-40B4-BE49-F238E27FC236}">
                <a16:creationId xmlns:a16="http://schemas.microsoft.com/office/drawing/2014/main" id="{4FB4B373-0F49-1CC2-C190-C9D2892D194E}"/>
              </a:ext>
            </a:extLst>
          </p:cNvPr>
          <p:cNvCxnSpPr>
            <a:cxnSpLocks/>
            <a:stCxn id="3" idx="7"/>
            <a:endCxn id="7" idx="3"/>
          </p:cNvCxnSpPr>
          <p:nvPr/>
        </p:nvCxnSpPr>
        <p:spPr>
          <a:xfrm flipV="1">
            <a:off x="6993292" y="1353996"/>
            <a:ext cx="1266530" cy="141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952C4F-5A25-EC51-8622-549E8D612FF3}"/>
              </a:ext>
            </a:extLst>
          </p:cNvPr>
          <p:cNvCxnSpPr>
            <a:cxnSpLocks/>
            <a:stCxn id="3" idx="6"/>
            <a:endCxn id="9" idx="2"/>
          </p:cNvCxnSpPr>
          <p:nvPr/>
        </p:nvCxnSpPr>
        <p:spPr>
          <a:xfrm>
            <a:off x="7364963" y="3429000"/>
            <a:ext cx="1953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3361571-4218-DE6F-6778-E57D2D48F3E5}"/>
              </a:ext>
            </a:extLst>
          </p:cNvPr>
          <p:cNvCxnSpPr>
            <a:cxnSpLocks/>
            <a:stCxn id="3" idx="5"/>
            <a:endCxn id="8" idx="1"/>
          </p:cNvCxnSpPr>
          <p:nvPr/>
        </p:nvCxnSpPr>
        <p:spPr>
          <a:xfrm>
            <a:off x="6993292" y="4085475"/>
            <a:ext cx="1313184" cy="95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5242BD6-8686-2A81-FAA8-4CDE764DCFFD}"/>
              </a:ext>
            </a:extLst>
          </p:cNvPr>
          <p:cNvCxnSpPr>
            <a:cxnSpLocks/>
            <a:stCxn id="3" idx="3"/>
            <a:endCxn id="6" idx="7"/>
          </p:cNvCxnSpPr>
          <p:nvPr/>
        </p:nvCxnSpPr>
        <p:spPr>
          <a:xfrm flipH="1">
            <a:off x="4283540" y="4085475"/>
            <a:ext cx="915168" cy="78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CE7745-3D03-8CB7-0018-364EFFEC6FAE}"/>
              </a:ext>
            </a:extLst>
          </p:cNvPr>
          <p:cNvCxnSpPr>
            <a:cxnSpLocks/>
            <a:stCxn id="3" idx="2"/>
            <a:endCxn id="5" idx="6"/>
          </p:cNvCxnSpPr>
          <p:nvPr/>
        </p:nvCxnSpPr>
        <p:spPr>
          <a:xfrm flipH="1" flipV="1">
            <a:off x="2944138" y="3308592"/>
            <a:ext cx="1882899" cy="120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1C398B-0902-E3DD-91AB-35CFC306AA29}"/>
              </a:ext>
            </a:extLst>
          </p:cNvPr>
          <p:cNvCxnSpPr>
            <a:cxnSpLocks/>
            <a:stCxn id="3" idx="1"/>
            <a:endCxn id="4" idx="5"/>
          </p:cNvCxnSpPr>
          <p:nvPr/>
        </p:nvCxnSpPr>
        <p:spPr>
          <a:xfrm flipH="1" flipV="1">
            <a:off x="4425475" y="1504841"/>
            <a:ext cx="773233" cy="1267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92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7EBF11-56AE-4726-E217-8084BB42A68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539" y="64715"/>
            <a:ext cx="8378890" cy="6793883"/>
          </a:xfrm>
          <a:prstGeom prst="rect">
            <a:avLst/>
          </a:prstGeom>
        </p:spPr>
      </p:pic>
      <p:sp>
        <p:nvSpPr>
          <p:cNvPr id="5" name="Oval 4">
            <a:extLst>
              <a:ext uri="{FF2B5EF4-FFF2-40B4-BE49-F238E27FC236}">
                <a16:creationId xmlns:a16="http://schemas.microsoft.com/office/drawing/2014/main" id="{38D7DB6C-5F5E-5880-DB87-52BAFEBB54E5}"/>
              </a:ext>
            </a:extLst>
          </p:cNvPr>
          <p:cNvSpPr/>
          <p:nvPr/>
        </p:nvSpPr>
        <p:spPr>
          <a:xfrm>
            <a:off x="447870" y="709127"/>
            <a:ext cx="2668555" cy="487058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2000" dirty="0"/>
              <a:t>MIND MAP</a:t>
            </a:r>
            <a:endParaRPr lang="en-IN" sz="2000" dirty="0"/>
          </a:p>
        </p:txBody>
      </p:sp>
      <p:sp>
        <p:nvSpPr>
          <p:cNvPr id="3" name="Oval 2">
            <a:extLst>
              <a:ext uri="{FF2B5EF4-FFF2-40B4-BE49-F238E27FC236}">
                <a16:creationId xmlns:a16="http://schemas.microsoft.com/office/drawing/2014/main" id="{E519B22A-A7D7-502D-B639-4F837D2BD28E}"/>
              </a:ext>
            </a:extLst>
          </p:cNvPr>
          <p:cNvSpPr/>
          <p:nvPr/>
        </p:nvSpPr>
        <p:spPr>
          <a:xfrm>
            <a:off x="6220409" y="2220687"/>
            <a:ext cx="2733870" cy="2724538"/>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0160">
                  <a:solidFill>
                    <a:schemeClr val="accent5"/>
                  </a:solidFill>
                  <a:prstDash val="solid"/>
                </a:ln>
                <a:solidFill>
                  <a:schemeClr val="tx1"/>
                </a:solidFill>
                <a:effectLst>
                  <a:outerShdw blurRad="38100" dist="22860" dir="5400000" algn="tl" rotWithShape="0">
                    <a:srgbClr val="000000">
                      <a:alpha val="30000"/>
                    </a:srgbClr>
                  </a:outerShdw>
                </a:effectLst>
              </a:rPr>
              <a:t>WATER WASTE IN INDIA</a:t>
            </a:r>
            <a:endParaRPr lang="en-IN" sz="3200"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4543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76D30-E9BB-061C-D4E3-0C0BB65CCCC8}"/>
              </a:ext>
            </a:extLst>
          </p:cNvPr>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5" name="Oval 4">
            <a:extLst>
              <a:ext uri="{FF2B5EF4-FFF2-40B4-BE49-F238E27FC236}">
                <a16:creationId xmlns:a16="http://schemas.microsoft.com/office/drawing/2014/main" id="{06EEA477-0199-8DE8-3FB6-B98D6758CC3F}"/>
              </a:ext>
            </a:extLst>
          </p:cNvPr>
          <p:cNvSpPr/>
          <p:nvPr/>
        </p:nvSpPr>
        <p:spPr>
          <a:xfrm>
            <a:off x="2444619" y="858416"/>
            <a:ext cx="7268547" cy="521581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accent1">
                    <a:lumMod val="75000"/>
                  </a:schemeClr>
                </a:solidFill>
                <a:latin typeface="Algerian" panose="04020705040A02060702" pitchFamily="82" charset="0"/>
              </a:rPr>
              <a:t>EMPATHY</a:t>
            </a:r>
            <a:endParaRPr lang="en-IN" sz="80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1837906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4993D66-2C13-BAD9-26E9-FA2F73233037}"/>
              </a:ext>
            </a:extLst>
          </p:cNvPr>
          <p:cNvGrpSpPr/>
          <p:nvPr/>
        </p:nvGrpSpPr>
        <p:grpSpPr>
          <a:xfrm>
            <a:off x="3875315" y="0"/>
            <a:ext cx="4441370" cy="6858000"/>
            <a:chOff x="3875315" y="0"/>
            <a:chExt cx="4441370" cy="6858000"/>
          </a:xfrm>
        </p:grpSpPr>
        <p:grpSp>
          <p:nvGrpSpPr>
            <p:cNvPr id="9" name="Group 8">
              <a:extLst>
                <a:ext uri="{FF2B5EF4-FFF2-40B4-BE49-F238E27FC236}">
                  <a16:creationId xmlns:a16="http://schemas.microsoft.com/office/drawing/2014/main" id="{301791A7-0A0D-264F-19BB-1579F12954C8}"/>
                </a:ext>
              </a:extLst>
            </p:cNvPr>
            <p:cNvGrpSpPr/>
            <p:nvPr/>
          </p:nvGrpSpPr>
          <p:grpSpPr>
            <a:xfrm>
              <a:off x="3875315" y="0"/>
              <a:ext cx="4441370" cy="6858000"/>
              <a:chOff x="3875315" y="0"/>
              <a:chExt cx="4441370" cy="6858000"/>
            </a:xfrm>
          </p:grpSpPr>
          <p:sp>
            <p:nvSpPr>
              <p:cNvPr id="7" name="Rectangle 6">
                <a:extLst>
                  <a:ext uri="{FF2B5EF4-FFF2-40B4-BE49-F238E27FC236}">
                    <a16:creationId xmlns:a16="http://schemas.microsoft.com/office/drawing/2014/main" id="{36A2628A-687D-E617-DF60-C8F522771559}"/>
                  </a:ext>
                </a:extLst>
              </p:cNvPr>
              <p:cNvSpPr/>
              <p:nvPr/>
            </p:nvSpPr>
            <p:spPr>
              <a:xfrm>
                <a:off x="6030686" y="0"/>
                <a:ext cx="130628" cy="198742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EE482C-66F4-FCE3-3E9F-8C7807A95F0A}"/>
                  </a:ext>
                </a:extLst>
              </p:cNvPr>
              <p:cNvSpPr/>
              <p:nvPr/>
            </p:nvSpPr>
            <p:spPr>
              <a:xfrm>
                <a:off x="6024465" y="4870580"/>
                <a:ext cx="130628" cy="198742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0B04CEC-2736-12AA-B37B-E62CE93194F0}"/>
                  </a:ext>
                </a:extLst>
              </p:cNvPr>
              <p:cNvSpPr/>
              <p:nvPr/>
            </p:nvSpPr>
            <p:spPr>
              <a:xfrm>
                <a:off x="3875315" y="1115008"/>
                <a:ext cx="4441370" cy="4478694"/>
              </a:xfrm>
              <a:prstGeom prst="ellipse">
                <a:avLst/>
              </a:prstGeom>
              <a:blipFill>
                <a:blip r:embed="rId2"/>
                <a:tile tx="0" ty="0" sx="100000" sy="100000" flip="none" algn="tl"/>
              </a:bli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Oval 5">
              <a:extLst>
                <a:ext uri="{FF2B5EF4-FFF2-40B4-BE49-F238E27FC236}">
                  <a16:creationId xmlns:a16="http://schemas.microsoft.com/office/drawing/2014/main" id="{D85F3F72-A95B-93A2-3B8F-EF5D1C011199}"/>
                </a:ext>
              </a:extLst>
            </p:cNvPr>
            <p:cNvSpPr/>
            <p:nvPr/>
          </p:nvSpPr>
          <p:spPr>
            <a:xfrm>
              <a:off x="4802154" y="2076061"/>
              <a:ext cx="2705878" cy="2705878"/>
            </a:xfrm>
            <a:prstGeom prst="ellipse">
              <a:avLst/>
            </a:prstGeom>
            <a:blipFill>
              <a:blip r:embed="rId2"/>
              <a:tile tx="0" ty="0" sx="100000" sy="100000" flip="none" algn="tl"/>
            </a:blip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effectLst>
                    <a:outerShdw blurRad="75057" dist="38100" dir="5400000" sy="-20000" rotWithShape="0">
                      <a:prstClr val="black">
                        <a:alpha val="25000"/>
                      </a:prstClr>
                    </a:outerShdw>
                  </a:effectLst>
                </a:rPr>
                <a:t>BRAIN STRORM</a:t>
              </a:r>
              <a:endParaRPr lang="en-IN" sz="3600" dirty="0">
                <a:effectLst>
                  <a:outerShdw blurRad="75057" dist="38100" dir="5400000" sy="-20000" rotWithShape="0">
                    <a:prstClr val="black">
                      <a:alpha val="25000"/>
                    </a:prstClr>
                  </a:outerShdw>
                </a:effectLst>
              </a:endParaRPr>
            </a:p>
          </p:txBody>
        </p:sp>
      </p:grpSp>
      <p:sp>
        <p:nvSpPr>
          <p:cNvPr id="13" name="Oval 12">
            <a:extLst>
              <a:ext uri="{FF2B5EF4-FFF2-40B4-BE49-F238E27FC236}">
                <a16:creationId xmlns:a16="http://schemas.microsoft.com/office/drawing/2014/main" id="{41D0B83B-4822-0158-434B-7D80970CC873}"/>
              </a:ext>
            </a:extLst>
          </p:cNvPr>
          <p:cNvSpPr/>
          <p:nvPr/>
        </p:nvSpPr>
        <p:spPr>
          <a:xfrm>
            <a:off x="8651032" y="5276461"/>
            <a:ext cx="1492898"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Portion Control</a:t>
            </a:r>
            <a:endParaRPr lang="en-IN" dirty="0">
              <a:solidFill>
                <a:schemeClr val="bg2">
                  <a:lumMod val="75000"/>
                </a:schemeClr>
              </a:solidFill>
            </a:endParaRPr>
          </a:p>
        </p:txBody>
      </p:sp>
      <p:sp>
        <p:nvSpPr>
          <p:cNvPr id="14" name="Oval 13">
            <a:extLst>
              <a:ext uri="{FF2B5EF4-FFF2-40B4-BE49-F238E27FC236}">
                <a16:creationId xmlns:a16="http://schemas.microsoft.com/office/drawing/2014/main" id="{AFA9DFCE-6B20-D5AD-5C23-6CB34E049EFC}"/>
              </a:ext>
            </a:extLst>
          </p:cNvPr>
          <p:cNvSpPr/>
          <p:nvPr/>
        </p:nvSpPr>
        <p:spPr>
          <a:xfrm>
            <a:off x="9552991" y="1713721"/>
            <a:ext cx="1615752"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75000"/>
                  </a:schemeClr>
                </a:solidFill>
                <a:latin typeface="Söhne"/>
              </a:rPr>
              <a:t>Water </a:t>
            </a:r>
            <a:r>
              <a:rPr lang="en-IN" b="0" i="0" dirty="0">
                <a:solidFill>
                  <a:schemeClr val="bg2">
                    <a:lumMod val="75000"/>
                  </a:schemeClr>
                </a:solidFill>
                <a:effectLst/>
                <a:latin typeface="Söhne"/>
              </a:rPr>
              <a:t>Recovery Programs</a:t>
            </a:r>
            <a:endParaRPr lang="en-IN" dirty="0">
              <a:solidFill>
                <a:schemeClr val="bg2">
                  <a:lumMod val="75000"/>
                </a:schemeClr>
              </a:solidFill>
            </a:endParaRPr>
          </a:p>
        </p:txBody>
      </p:sp>
      <p:sp>
        <p:nvSpPr>
          <p:cNvPr id="15" name="Oval 14">
            <a:extLst>
              <a:ext uri="{FF2B5EF4-FFF2-40B4-BE49-F238E27FC236}">
                <a16:creationId xmlns:a16="http://schemas.microsoft.com/office/drawing/2014/main" id="{43129677-E0B8-D7F0-BE0C-7E51F2D35FE5}"/>
              </a:ext>
            </a:extLst>
          </p:cNvPr>
          <p:cNvSpPr/>
          <p:nvPr/>
        </p:nvSpPr>
        <p:spPr>
          <a:xfrm>
            <a:off x="2390971" y="144624"/>
            <a:ext cx="1744824"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Awareness Campaigns</a:t>
            </a:r>
            <a:endParaRPr lang="en-IN" dirty="0">
              <a:solidFill>
                <a:schemeClr val="bg2">
                  <a:lumMod val="75000"/>
                </a:schemeClr>
              </a:solidFill>
            </a:endParaRPr>
          </a:p>
        </p:txBody>
      </p:sp>
      <p:sp>
        <p:nvSpPr>
          <p:cNvPr id="16" name="Oval 15">
            <a:extLst>
              <a:ext uri="{FF2B5EF4-FFF2-40B4-BE49-F238E27FC236}">
                <a16:creationId xmlns:a16="http://schemas.microsoft.com/office/drawing/2014/main" id="{339A7183-E709-8894-8953-FB612A293474}"/>
              </a:ext>
            </a:extLst>
          </p:cNvPr>
          <p:cNvSpPr/>
          <p:nvPr/>
        </p:nvSpPr>
        <p:spPr>
          <a:xfrm>
            <a:off x="2382807" y="5117841"/>
            <a:ext cx="2034074"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Collaboration with </a:t>
            </a:r>
            <a:r>
              <a:rPr lang="en-IN" dirty="0">
                <a:solidFill>
                  <a:schemeClr val="bg2">
                    <a:lumMod val="75000"/>
                  </a:schemeClr>
                </a:solidFill>
                <a:latin typeface="Söhne"/>
              </a:rPr>
              <a:t>Water </a:t>
            </a:r>
            <a:r>
              <a:rPr lang="en-IN" b="0" i="0" dirty="0">
                <a:solidFill>
                  <a:schemeClr val="bg2">
                    <a:lumMod val="75000"/>
                  </a:schemeClr>
                </a:solidFill>
                <a:effectLst/>
                <a:latin typeface="Söhne"/>
              </a:rPr>
              <a:t>Retailers</a:t>
            </a:r>
            <a:endParaRPr lang="en-IN" dirty="0">
              <a:solidFill>
                <a:schemeClr val="bg2">
                  <a:lumMod val="75000"/>
                </a:schemeClr>
              </a:solidFill>
            </a:endParaRPr>
          </a:p>
        </p:txBody>
      </p:sp>
      <p:sp>
        <p:nvSpPr>
          <p:cNvPr id="17" name="Oval 16">
            <a:extLst>
              <a:ext uri="{FF2B5EF4-FFF2-40B4-BE49-F238E27FC236}">
                <a16:creationId xmlns:a16="http://schemas.microsoft.com/office/drawing/2014/main" id="{A5E6218E-7023-512B-2081-F4B6FFCFE799}"/>
              </a:ext>
            </a:extLst>
          </p:cNvPr>
          <p:cNvSpPr/>
          <p:nvPr/>
        </p:nvSpPr>
        <p:spPr>
          <a:xfrm>
            <a:off x="558283" y="1595537"/>
            <a:ext cx="1492898"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75000"/>
                  </a:schemeClr>
                </a:solidFill>
                <a:latin typeface="Söhne"/>
              </a:rPr>
              <a:t>Water</a:t>
            </a:r>
            <a:r>
              <a:rPr lang="en-IN" b="0" i="0" dirty="0">
                <a:solidFill>
                  <a:schemeClr val="bg2">
                    <a:lumMod val="75000"/>
                  </a:schemeClr>
                </a:solidFill>
                <a:effectLst/>
                <a:latin typeface="Söhne"/>
              </a:rPr>
              <a:t> Waste Tracking Apps</a:t>
            </a:r>
            <a:endParaRPr lang="en-IN" dirty="0">
              <a:solidFill>
                <a:schemeClr val="bg2">
                  <a:lumMod val="75000"/>
                </a:schemeClr>
              </a:solidFill>
            </a:endParaRPr>
          </a:p>
        </p:txBody>
      </p:sp>
      <p:sp>
        <p:nvSpPr>
          <p:cNvPr id="18" name="Oval 17">
            <a:extLst>
              <a:ext uri="{FF2B5EF4-FFF2-40B4-BE49-F238E27FC236}">
                <a16:creationId xmlns:a16="http://schemas.microsoft.com/office/drawing/2014/main" id="{E6C4A65B-9130-6010-D9A2-7471F915D767}"/>
              </a:ext>
            </a:extLst>
          </p:cNvPr>
          <p:cNvSpPr/>
          <p:nvPr/>
        </p:nvSpPr>
        <p:spPr>
          <a:xfrm>
            <a:off x="8083418" y="247261"/>
            <a:ext cx="1927161" cy="139026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Composting Programs</a:t>
            </a:r>
            <a:endParaRPr lang="en-IN" dirty="0">
              <a:solidFill>
                <a:schemeClr val="bg2">
                  <a:lumMod val="75000"/>
                </a:schemeClr>
              </a:solidFill>
            </a:endParaRPr>
          </a:p>
        </p:txBody>
      </p:sp>
      <p:sp>
        <p:nvSpPr>
          <p:cNvPr id="20" name="Oval 19">
            <a:extLst>
              <a:ext uri="{FF2B5EF4-FFF2-40B4-BE49-F238E27FC236}">
                <a16:creationId xmlns:a16="http://schemas.microsoft.com/office/drawing/2014/main" id="{F9579302-7604-5220-7807-F95FD974926D}"/>
              </a:ext>
            </a:extLst>
          </p:cNvPr>
          <p:cNvSpPr/>
          <p:nvPr/>
        </p:nvSpPr>
        <p:spPr>
          <a:xfrm>
            <a:off x="1304732" y="3377682"/>
            <a:ext cx="1744823"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School Education Programs</a:t>
            </a:r>
            <a:endParaRPr lang="en-IN" dirty="0">
              <a:solidFill>
                <a:schemeClr val="bg2">
                  <a:lumMod val="75000"/>
                </a:schemeClr>
              </a:solidFill>
            </a:endParaRPr>
          </a:p>
        </p:txBody>
      </p:sp>
      <p:sp>
        <p:nvSpPr>
          <p:cNvPr id="21" name="Oval 20">
            <a:extLst>
              <a:ext uri="{FF2B5EF4-FFF2-40B4-BE49-F238E27FC236}">
                <a16:creationId xmlns:a16="http://schemas.microsoft.com/office/drawing/2014/main" id="{AED90917-A43F-EE5F-71C5-DC8BEF6C8026}"/>
              </a:ext>
            </a:extLst>
          </p:cNvPr>
          <p:cNvSpPr/>
          <p:nvPr/>
        </p:nvSpPr>
        <p:spPr>
          <a:xfrm>
            <a:off x="9243524" y="3571291"/>
            <a:ext cx="1492898" cy="149289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2">
                    <a:lumMod val="75000"/>
                  </a:schemeClr>
                </a:solidFill>
                <a:effectLst/>
                <a:latin typeface="Söhne"/>
              </a:rPr>
              <a:t>Creative Recipes</a:t>
            </a:r>
            <a:endParaRPr lang="en-IN" dirty="0">
              <a:solidFill>
                <a:schemeClr val="bg2">
                  <a:lumMod val="75000"/>
                </a:schemeClr>
              </a:solidFill>
            </a:endParaRPr>
          </a:p>
        </p:txBody>
      </p:sp>
    </p:spTree>
    <p:extLst>
      <p:ext uri="{BB962C8B-B14F-4D97-AF65-F5344CB8AC3E}">
        <p14:creationId xmlns:p14="http://schemas.microsoft.com/office/powerpoint/2010/main" val="726732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76D30-E9BB-061C-D4E3-0C0BB65CCCC8}"/>
              </a:ext>
            </a:extLst>
          </p:cNvPr>
          <p:cNvSpPr/>
          <p:nvPr/>
        </p:nvSpPr>
        <p:spPr>
          <a:xfrm>
            <a:off x="0" y="0"/>
            <a:ext cx="12192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5" name="Oval 4">
            <a:extLst>
              <a:ext uri="{FF2B5EF4-FFF2-40B4-BE49-F238E27FC236}">
                <a16:creationId xmlns:a16="http://schemas.microsoft.com/office/drawing/2014/main" id="{06EEA477-0199-8DE8-3FB6-B98D6758CC3F}"/>
              </a:ext>
            </a:extLst>
          </p:cNvPr>
          <p:cNvSpPr/>
          <p:nvPr/>
        </p:nvSpPr>
        <p:spPr>
          <a:xfrm>
            <a:off x="2444619" y="858416"/>
            <a:ext cx="7268547" cy="521581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accent1">
                    <a:lumMod val="75000"/>
                  </a:schemeClr>
                </a:solidFill>
                <a:latin typeface="Algerian" panose="04020705040A02060702" pitchFamily="82" charset="0"/>
              </a:rPr>
              <a:t>Prototype &amp;</a:t>
            </a:r>
          </a:p>
          <a:p>
            <a:pPr algn="ctr"/>
            <a:r>
              <a:rPr lang="en-US" sz="6600" dirty="0">
                <a:solidFill>
                  <a:schemeClr val="accent1">
                    <a:lumMod val="75000"/>
                  </a:schemeClr>
                </a:solidFill>
                <a:latin typeface="Algerian" panose="04020705040A02060702" pitchFamily="82" charset="0"/>
              </a:rPr>
              <a:t>test</a:t>
            </a:r>
            <a:endParaRPr lang="en-IN" sz="66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2640924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65063F-A024-AFAA-0ADF-FA253A4301BF}"/>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437C712E-0BF8-7101-87DC-246E518688E8}"/>
              </a:ext>
            </a:extLst>
          </p:cNvPr>
          <p:cNvSpPr txBox="1"/>
          <p:nvPr/>
        </p:nvSpPr>
        <p:spPr>
          <a:xfrm>
            <a:off x="230071" y="0"/>
            <a:ext cx="11961929" cy="1015663"/>
          </a:xfrm>
          <a:prstGeom prst="rect">
            <a:avLst/>
          </a:prstGeom>
          <a:noFill/>
        </p:spPr>
        <p:txBody>
          <a:bodyPr wrap="none" rtlCol="0">
            <a:spAutoFit/>
          </a:bodyPr>
          <a:lstStyle/>
          <a:p>
            <a:r>
              <a:rPr lang="en-IN" sz="6000" dirty="0">
                <a:latin typeface="Algerian" panose="04020705040A02060702" pitchFamily="82" charset="0"/>
              </a:rPr>
              <a:t>water WASTE CONTROL SYSTEM</a:t>
            </a:r>
          </a:p>
        </p:txBody>
      </p:sp>
      <p:grpSp>
        <p:nvGrpSpPr>
          <p:cNvPr id="7" name="Group 6">
            <a:extLst>
              <a:ext uri="{FF2B5EF4-FFF2-40B4-BE49-F238E27FC236}">
                <a16:creationId xmlns:a16="http://schemas.microsoft.com/office/drawing/2014/main" id="{5CB5F929-CA7A-B8F9-053B-0EC304B13AE8}"/>
              </a:ext>
            </a:extLst>
          </p:cNvPr>
          <p:cNvGrpSpPr/>
          <p:nvPr/>
        </p:nvGrpSpPr>
        <p:grpSpPr>
          <a:xfrm>
            <a:off x="364455" y="1716829"/>
            <a:ext cx="11463089" cy="1712170"/>
            <a:chOff x="364455" y="1716829"/>
            <a:chExt cx="11463089" cy="1712170"/>
          </a:xfrm>
        </p:grpSpPr>
        <p:sp>
          <p:nvSpPr>
            <p:cNvPr id="4" name="Oval 3">
              <a:extLst>
                <a:ext uri="{FF2B5EF4-FFF2-40B4-BE49-F238E27FC236}">
                  <a16:creationId xmlns:a16="http://schemas.microsoft.com/office/drawing/2014/main" id="{97C54494-3B64-F57D-7682-157AB57E254C}"/>
                </a:ext>
              </a:extLst>
            </p:cNvPr>
            <p:cNvSpPr/>
            <p:nvPr/>
          </p:nvSpPr>
          <p:spPr>
            <a:xfrm>
              <a:off x="364455" y="1716829"/>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lumMod val="65000"/>
                      <a:lumOff val="35000"/>
                    </a:schemeClr>
                  </a:solidFill>
                  <a:effectLst/>
                  <a:latin typeface="Söhne"/>
                </a:rPr>
                <a:t>Smart Inventory Management</a:t>
              </a:r>
              <a:endParaRPr lang="en-IN" dirty="0">
                <a:solidFill>
                  <a:schemeClr val="tx1">
                    <a:lumMod val="65000"/>
                    <a:lumOff val="35000"/>
                  </a:schemeClr>
                </a:solidFill>
              </a:endParaRPr>
            </a:p>
          </p:txBody>
        </p:sp>
        <p:sp>
          <p:nvSpPr>
            <p:cNvPr id="5" name="Oval 4">
              <a:extLst>
                <a:ext uri="{FF2B5EF4-FFF2-40B4-BE49-F238E27FC236}">
                  <a16:creationId xmlns:a16="http://schemas.microsoft.com/office/drawing/2014/main" id="{1E8995F4-87A8-6588-F1AD-63D91085B23B}"/>
                </a:ext>
              </a:extLst>
            </p:cNvPr>
            <p:cNvSpPr/>
            <p:nvPr/>
          </p:nvSpPr>
          <p:spPr>
            <a:xfrm>
              <a:off x="9410915" y="1716832"/>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lumMod val="65000"/>
                      <a:lumOff val="35000"/>
                    </a:schemeClr>
                  </a:solidFill>
                  <a:effectLst/>
                  <a:latin typeface="Söhne"/>
                </a:rPr>
                <a:t>Consumer Engagement Mobile App</a:t>
              </a:r>
              <a:endParaRPr lang="en-IN" dirty="0">
                <a:solidFill>
                  <a:schemeClr val="tx1">
                    <a:lumMod val="65000"/>
                    <a:lumOff val="35000"/>
                  </a:schemeClr>
                </a:solidFill>
              </a:endParaRPr>
            </a:p>
          </p:txBody>
        </p:sp>
        <p:sp>
          <p:nvSpPr>
            <p:cNvPr id="6" name="Oval 5">
              <a:extLst>
                <a:ext uri="{FF2B5EF4-FFF2-40B4-BE49-F238E27FC236}">
                  <a16:creationId xmlns:a16="http://schemas.microsoft.com/office/drawing/2014/main" id="{C7D6FFF7-B49E-E25D-0874-278993B52D62}"/>
                </a:ext>
              </a:extLst>
            </p:cNvPr>
            <p:cNvSpPr/>
            <p:nvPr/>
          </p:nvSpPr>
          <p:spPr>
            <a:xfrm>
              <a:off x="4887685" y="1716830"/>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lumMod val="65000"/>
                      <a:lumOff val="35000"/>
                    </a:schemeClr>
                  </a:solidFill>
                  <a:effectLst/>
                  <a:latin typeface="Söhne"/>
                </a:rPr>
                <a:t>Intelligent Demand Prediction</a:t>
              </a:r>
              <a:endParaRPr lang="en-IN" dirty="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72F10381-7B1C-8AB6-608D-5CAB5FD2D027}"/>
              </a:ext>
            </a:extLst>
          </p:cNvPr>
          <p:cNvGrpSpPr/>
          <p:nvPr/>
        </p:nvGrpSpPr>
        <p:grpSpPr>
          <a:xfrm>
            <a:off x="364455" y="4287411"/>
            <a:ext cx="11463089" cy="1712170"/>
            <a:chOff x="364455" y="1716829"/>
            <a:chExt cx="11463089" cy="1712170"/>
          </a:xfrm>
        </p:grpSpPr>
        <p:sp>
          <p:nvSpPr>
            <p:cNvPr id="9" name="Oval 8">
              <a:extLst>
                <a:ext uri="{FF2B5EF4-FFF2-40B4-BE49-F238E27FC236}">
                  <a16:creationId xmlns:a16="http://schemas.microsoft.com/office/drawing/2014/main" id="{6D18E19B-9200-666F-B93F-AB7D396F2AC0}"/>
                </a:ext>
              </a:extLst>
            </p:cNvPr>
            <p:cNvSpPr/>
            <p:nvPr/>
          </p:nvSpPr>
          <p:spPr>
            <a:xfrm>
              <a:off x="364455" y="1716829"/>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latin typeface="Söhne"/>
                </a:rPr>
                <a:t>water</a:t>
              </a:r>
              <a:r>
                <a:rPr lang="en-IN" b="0" i="0" dirty="0">
                  <a:solidFill>
                    <a:schemeClr val="tx1">
                      <a:lumMod val="65000"/>
                      <a:lumOff val="35000"/>
                    </a:schemeClr>
                  </a:solidFill>
                  <a:effectLst/>
                  <a:latin typeface="Söhne"/>
                </a:rPr>
                <a:t> Donation Network</a:t>
              </a:r>
              <a:endParaRPr lang="en-IN" dirty="0">
                <a:solidFill>
                  <a:schemeClr val="tx1">
                    <a:lumMod val="65000"/>
                    <a:lumOff val="35000"/>
                  </a:schemeClr>
                </a:solidFill>
              </a:endParaRPr>
            </a:p>
          </p:txBody>
        </p:sp>
        <p:sp>
          <p:nvSpPr>
            <p:cNvPr id="10" name="Oval 9">
              <a:extLst>
                <a:ext uri="{FF2B5EF4-FFF2-40B4-BE49-F238E27FC236}">
                  <a16:creationId xmlns:a16="http://schemas.microsoft.com/office/drawing/2014/main" id="{AE253600-7BAE-834E-BEF4-39880F4179BE}"/>
                </a:ext>
              </a:extLst>
            </p:cNvPr>
            <p:cNvSpPr/>
            <p:nvPr/>
          </p:nvSpPr>
          <p:spPr>
            <a:xfrm>
              <a:off x="9410915" y="1716832"/>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lumMod val="65000"/>
                      <a:lumOff val="35000"/>
                    </a:schemeClr>
                  </a:solidFill>
                  <a:effectLst/>
                  <a:latin typeface="Söhne"/>
                </a:rPr>
                <a:t>Collaborative Partnerships</a:t>
              </a:r>
              <a:endParaRPr lang="en-IN" dirty="0">
                <a:solidFill>
                  <a:schemeClr val="tx1">
                    <a:lumMod val="65000"/>
                    <a:lumOff val="35000"/>
                  </a:schemeClr>
                </a:solidFill>
              </a:endParaRPr>
            </a:p>
          </p:txBody>
        </p:sp>
        <p:sp>
          <p:nvSpPr>
            <p:cNvPr id="11" name="Oval 10">
              <a:extLst>
                <a:ext uri="{FF2B5EF4-FFF2-40B4-BE49-F238E27FC236}">
                  <a16:creationId xmlns:a16="http://schemas.microsoft.com/office/drawing/2014/main" id="{77C8C7EE-B9B3-04FA-264E-3B6178A2FF35}"/>
                </a:ext>
              </a:extLst>
            </p:cNvPr>
            <p:cNvSpPr/>
            <p:nvPr/>
          </p:nvSpPr>
          <p:spPr>
            <a:xfrm>
              <a:off x="4887685" y="1716830"/>
              <a:ext cx="2416629" cy="171216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lumMod val="65000"/>
                      <a:lumOff val="35000"/>
                    </a:schemeClr>
                  </a:solidFill>
                  <a:effectLst/>
                  <a:latin typeface="Söhne"/>
                </a:rPr>
                <a:t>Waste Analytics and Reporting</a:t>
              </a:r>
              <a:endParaRPr lang="en-IN" dirty="0">
                <a:solidFill>
                  <a:schemeClr val="tx1">
                    <a:lumMod val="65000"/>
                    <a:lumOff val="35000"/>
                  </a:schemeClr>
                </a:solidFill>
              </a:endParaRPr>
            </a:p>
          </p:txBody>
        </p:sp>
      </p:grpSp>
    </p:spTree>
    <p:extLst>
      <p:ext uri="{BB962C8B-B14F-4D97-AF65-F5344CB8AC3E}">
        <p14:creationId xmlns:p14="http://schemas.microsoft.com/office/powerpoint/2010/main" val="409517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B41561-3CB1-EA93-A5F9-DC4C0C7CA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4926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14A7D3-20A4-6359-AFC4-2067A325EA33}"/>
              </a:ext>
            </a:extLst>
          </p:cNvPr>
          <p:cNvSpPr/>
          <p:nvPr/>
        </p:nvSpPr>
        <p:spPr>
          <a:xfrm>
            <a:off x="261257" y="33173"/>
            <a:ext cx="11669486" cy="6354147"/>
          </a:xfrm>
          <a:prstGeom prst="rect">
            <a:avLst/>
          </a:prstGeom>
          <a:solidFill>
            <a:schemeClr val="accent4">
              <a:lumMod val="20000"/>
              <a:lumOff val="80000"/>
            </a:schemeClr>
          </a:solidFill>
          <a:effectLst>
            <a:glow rad="228600">
              <a:schemeClr val="accent5">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Arial" panose="020B0604020202020204" pitchFamily="34" charset="0"/>
              <a:buChar char="•"/>
            </a:pPr>
            <a:endParaRPr lang="en-IN" sz="3000" dirty="0">
              <a:solidFill>
                <a:schemeClr val="tx1"/>
              </a:solidFill>
            </a:endParaRPr>
          </a:p>
        </p:txBody>
      </p:sp>
      <p:sp>
        <p:nvSpPr>
          <p:cNvPr id="5" name="Rectangle 4">
            <a:extLst>
              <a:ext uri="{FF2B5EF4-FFF2-40B4-BE49-F238E27FC236}">
                <a16:creationId xmlns:a16="http://schemas.microsoft.com/office/drawing/2014/main" id="{4D58154C-CE9A-8E6F-E4B9-078C94F5C55E}"/>
              </a:ext>
            </a:extLst>
          </p:cNvPr>
          <p:cNvSpPr/>
          <p:nvPr/>
        </p:nvSpPr>
        <p:spPr>
          <a:xfrm>
            <a:off x="7502731" y="401216"/>
            <a:ext cx="105748" cy="554938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7" name="Rectangle 6">
            <a:extLst>
              <a:ext uri="{FF2B5EF4-FFF2-40B4-BE49-F238E27FC236}">
                <a16:creationId xmlns:a16="http://schemas.microsoft.com/office/drawing/2014/main" id="{A22CEA32-4CAE-98C4-9814-684FB0231C6D}"/>
              </a:ext>
            </a:extLst>
          </p:cNvPr>
          <p:cNvSpPr/>
          <p:nvPr/>
        </p:nvSpPr>
        <p:spPr>
          <a:xfrm rot="5400000">
            <a:off x="7539428" y="-836884"/>
            <a:ext cx="144623" cy="806165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26A9705-A994-C441-CA4B-2F95AEBD258C}"/>
              </a:ext>
            </a:extLst>
          </p:cNvPr>
          <p:cNvSpPr/>
          <p:nvPr/>
        </p:nvSpPr>
        <p:spPr>
          <a:xfrm>
            <a:off x="587829" y="816427"/>
            <a:ext cx="2397967" cy="5057191"/>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600" dirty="0">
                <a:solidFill>
                  <a:schemeClr val="accent1">
                    <a:lumMod val="50000"/>
                  </a:schemeClr>
                </a:solidFill>
                <a:effectLst>
                  <a:reflection blurRad="6350" stA="55000" endA="300" endPos="45500" dir="5400000" sy="-100000" algn="bl" rotWithShape="0"/>
                </a:effectLst>
              </a:rPr>
              <a:t>EMPATHY MAP</a:t>
            </a:r>
            <a:endParaRPr lang="en-IN" sz="3600" dirty="0">
              <a:solidFill>
                <a:schemeClr val="accent1">
                  <a:lumMod val="50000"/>
                </a:schemeClr>
              </a:solidFill>
              <a:effectLst>
                <a:reflection blurRad="6350" stA="55000" endA="300" endPos="45500" dir="5400000" sy="-100000" algn="bl" rotWithShape="0"/>
              </a:effectLst>
            </a:endParaRPr>
          </a:p>
        </p:txBody>
      </p:sp>
      <p:pic>
        <p:nvPicPr>
          <p:cNvPr id="10" name="Picture 9">
            <a:extLst>
              <a:ext uri="{FF2B5EF4-FFF2-40B4-BE49-F238E27FC236}">
                <a16:creationId xmlns:a16="http://schemas.microsoft.com/office/drawing/2014/main" id="{B22CD820-2BFF-A9B4-05F6-E96AF281E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022" y="2708807"/>
            <a:ext cx="983796" cy="983796"/>
          </a:xfrm>
          <a:prstGeom prst="rect">
            <a:avLst/>
          </a:prstGeom>
        </p:spPr>
      </p:pic>
      <p:sp>
        <p:nvSpPr>
          <p:cNvPr id="12" name="Rectangle: Rounded Corners 11">
            <a:extLst>
              <a:ext uri="{FF2B5EF4-FFF2-40B4-BE49-F238E27FC236}">
                <a16:creationId xmlns:a16="http://schemas.microsoft.com/office/drawing/2014/main" id="{F869C8CE-8790-C725-8AE8-4F1209969D1B}"/>
              </a:ext>
            </a:extLst>
          </p:cNvPr>
          <p:cNvSpPr/>
          <p:nvPr/>
        </p:nvSpPr>
        <p:spPr>
          <a:xfrm>
            <a:off x="3449066" y="140672"/>
            <a:ext cx="3694855" cy="23777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909AABEC-A7B5-E4D1-CA68-F4E3082D79C9}"/>
              </a:ext>
            </a:extLst>
          </p:cNvPr>
          <p:cNvSpPr txBox="1"/>
          <p:nvPr/>
        </p:nvSpPr>
        <p:spPr>
          <a:xfrm>
            <a:off x="3695825" y="228793"/>
            <a:ext cx="3201336" cy="2308324"/>
          </a:xfrm>
          <a:prstGeom prst="rect">
            <a:avLst/>
          </a:prstGeom>
          <a:noFill/>
        </p:spPr>
        <p:txBody>
          <a:bodyPr wrap="square" rtlCol="0">
            <a:spAutoFit/>
          </a:bodyPr>
          <a:lstStyle/>
          <a:p>
            <a:pPr marL="285750" indent="-285750" algn="ctr">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I feel guilty seeing so much water go to waste.</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challenging to estimate the right amount of water to prepare for each day.</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wish there were better ways to manage leftovers and surplus water.</a:t>
            </a:r>
          </a:p>
        </p:txBody>
      </p:sp>
      <p:sp>
        <p:nvSpPr>
          <p:cNvPr id="13" name="Rectangle: Rounded Corners 12">
            <a:extLst>
              <a:ext uri="{FF2B5EF4-FFF2-40B4-BE49-F238E27FC236}">
                <a16:creationId xmlns:a16="http://schemas.microsoft.com/office/drawing/2014/main" id="{D4A5C529-E142-7399-E185-3701F36DA1BC}"/>
              </a:ext>
            </a:extLst>
          </p:cNvPr>
          <p:cNvSpPr/>
          <p:nvPr/>
        </p:nvSpPr>
        <p:spPr>
          <a:xfrm>
            <a:off x="4557970" y="2606581"/>
            <a:ext cx="1334278" cy="4737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SAYS</a:t>
            </a:r>
            <a:endParaRPr lang="en-IN" sz="3000" dirty="0"/>
          </a:p>
        </p:txBody>
      </p:sp>
      <p:sp>
        <p:nvSpPr>
          <p:cNvPr id="14" name="Rectangle: Rounded Corners 13">
            <a:extLst>
              <a:ext uri="{FF2B5EF4-FFF2-40B4-BE49-F238E27FC236}">
                <a16:creationId xmlns:a16="http://schemas.microsoft.com/office/drawing/2014/main" id="{FDDE6E3A-5ABD-DCF8-AE2A-7E24D7E731B4}"/>
              </a:ext>
            </a:extLst>
          </p:cNvPr>
          <p:cNvSpPr/>
          <p:nvPr/>
        </p:nvSpPr>
        <p:spPr>
          <a:xfrm>
            <a:off x="7929818" y="168142"/>
            <a:ext cx="3694855" cy="23777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I need practical solutions to reduce water waste without compromising the quality of the water.</a:t>
            </a:r>
          </a:p>
          <a:p>
            <a:pPr marL="285750" indent="-285750" algn="ct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It would be great to collaborate with local NGOs </a:t>
            </a:r>
            <a:r>
              <a:rPr lang="en-US" sz="1600" dirty="0" err="1">
                <a:solidFill>
                  <a:schemeClr val="tx1"/>
                </a:solidFill>
                <a:latin typeface="Times New Roman" panose="02020603050405020304" pitchFamily="18" charset="0"/>
                <a:cs typeface="Times New Roman" panose="02020603050405020304" pitchFamily="18" charset="0"/>
              </a:rPr>
              <a:t>ofor</a:t>
            </a:r>
            <a:r>
              <a:rPr lang="en-US" sz="1600" dirty="0">
                <a:solidFill>
                  <a:schemeClr val="tx1"/>
                </a:solidFill>
                <a:latin typeface="Times New Roman" panose="02020603050405020304" pitchFamily="18" charset="0"/>
                <a:cs typeface="Times New Roman" panose="02020603050405020304" pitchFamily="18" charset="0"/>
              </a:rPr>
              <a:t> donation purposes.</a:t>
            </a:r>
          </a:p>
          <a:p>
            <a:pPr marL="285750" indent="-285750" algn="ct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Educating my staff and customers about the importance of minimizing water waste is crucial.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2ADF57A-9C0D-A0B2-B455-DC7115AF0C10}"/>
              </a:ext>
            </a:extLst>
          </p:cNvPr>
          <p:cNvSpPr/>
          <p:nvPr/>
        </p:nvSpPr>
        <p:spPr>
          <a:xfrm>
            <a:off x="8976049" y="2611591"/>
            <a:ext cx="1402250" cy="4737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THINKS</a:t>
            </a:r>
            <a:endParaRPr lang="en-IN" sz="3000" dirty="0"/>
          </a:p>
        </p:txBody>
      </p:sp>
      <p:sp>
        <p:nvSpPr>
          <p:cNvPr id="16" name="Rectangle: Rounded Corners 15">
            <a:extLst>
              <a:ext uri="{FF2B5EF4-FFF2-40B4-BE49-F238E27FC236}">
                <a16:creationId xmlns:a16="http://schemas.microsoft.com/office/drawing/2014/main" id="{5CA5501E-F85C-099A-E791-B36C5B4AA59B}"/>
              </a:ext>
            </a:extLst>
          </p:cNvPr>
          <p:cNvSpPr/>
          <p:nvPr/>
        </p:nvSpPr>
        <p:spPr>
          <a:xfrm>
            <a:off x="8023256" y="3976921"/>
            <a:ext cx="3694855" cy="23777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Concerned about the impact of water waste on the environment and society.</a:t>
            </a:r>
          </a:p>
          <a:p>
            <a:pPr marL="285750" indent="-285750" algn="ct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Frustrated by the lack of efficient systems for managing water inventory and minimizing waste.</a:t>
            </a:r>
          </a:p>
          <a:p>
            <a:pPr marL="285750" indent="-285750" algn="ct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Motivated to take action and make a positive difference.</a:t>
            </a:r>
            <a:endParaRPr lang="en-IN" sz="1700"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A05D7C07-AA22-A6AD-24B1-D7A55B6D7A82}"/>
              </a:ext>
            </a:extLst>
          </p:cNvPr>
          <p:cNvSpPr/>
          <p:nvPr/>
        </p:nvSpPr>
        <p:spPr>
          <a:xfrm>
            <a:off x="3449066" y="3961524"/>
            <a:ext cx="3694855" cy="23777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Conducts research to find innovative techniques and technologies </a:t>
            </a:r>
          </a:p>
          <a:p>
            <a:pPr marL="285750" indent="-285750" algn="ct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Implements portion control measures in the restaurant to avoid excessive water preparation.</a:t>
            </a:r>
          </a:p>
          <a:p>
            <a:pPr marL="285750" indent="-285750" algn="ct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Actively seeks partnerships with local NGOs, water banks, or shelters to donate surplus water.</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DBF593A6-FCDF-4B14-6811-44358A39BF71}"/>
              </a:ext>
            </a:extLst>
          </p:cNvPr>
          <p:cNvSpPr/>
          <p:nvPr/>
        </p:nvSpPr>
        <p:spPr>
          <a:xfrm>
            <a:off x="4544655" y="3377012"/>
            <a:ext cx="1334278" cy="4737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DOES</a:t>
            </a:r>
            <a:endParaRPr lang="en-IN" sz="3000" dirty="0"/>
          </a:p>
        </p:txBody>
      </p:sp>
      <p:sp>
        <p:nvSpPr>
          <p:cNvPr id="20" name="Rectangle: Rounded Corners 19">
            <a:extLst>
              <a:ext uri="{FF2B5EF4-FFF2-40B4-BE49-F238E27FC236}">
                <a16:creationId xmlns:a16="http://schemas.microsoft.com/office/drawing/2014/main" id="{8CE087A2-124F-6FDD-7E72-C2145E10CB43}"/>
              </a:ext>
            </a:extLst>
          </p:cNvPr>
          <p:cNvSpPr/>
          <p:nvPr/>
        </p:nvSpPr>
        <p:spPr>
          <a:xfrm>
            <a:off x="9010035" y="3395669"/>
            <a:ext cx="1334278" cy="4737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FEELS</a:t>
            </a:r>
            <a:endParaRPr lang="en-IN" sz="3000" dirty="0"/>
          </a:p>
        </p:txBody>
      </p:sp>
    </p:spTree>
    <p:extLst>
      <p:ext uri="{BB962C8B-B14F-4D97-AF65-F5344CB8AC3E}">
        <p14:creationId xmlns:p14="http://schemas.microsoft.com/office/powerpoint/2010/main" val="366161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537B56-5EF2-6E5D-6AD4-FBD8898175FA}"/>
              </a:ext>
            </a:extLst>
          </p:cNvPr>
          <p:cNvSpPr/>
          <p:nvPr/>
        </p:nvSpPr>
        <p:spPr>
          <a:xfrm>
            <a:off x="8133184" y="0"/>
            <a:ext cx="5013648" cy="6858000"/>
          </a:xfrm>
          <a:prstGeom prst="roundRect">
            <a:avLst/>
          </a:prstGeom>
          <a:solidFill>
            <a:srgbClr val="E965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CCAB51FB-DA20-34C9-5CDB-5C89C511B327}"/>
              </a:ext>
            </a:extLst>
          </p:cNvPr>
          <p:cNvSpPr/>
          <p:nvPr/>
        </p:nvSpPr>
        <p:spPr>
          <a:xfrm>
            <a:off x="7066070" y="373223"/>
            <a:ext cx="2575249" cy="26965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BEE10D4-331F-66FB-96A7-C03872A76ED1}"/>
              </a:ext>
            </a:extLst>
          </p:cNvPr>
          <p:cNvPicPr>
            <a:picLocks noChangeAspect="1"/>
          </p:cNvPicPr>
          <p:nvPr/>
        </p:nvPicPr>
        <p:blipFill>
          <a:blip r:embed="rId2"/>
          <a:stretch>
            <a:fillRect/>
          </a:stretch>
        </p:blipFill>
        <p:spPr>
          <a:xfrm>
            <a:off x="7352208" y="743861"/>
            <a:ext cx="2002971" cy="2002971"/>
          </a:xfrm>
          <a:prstGeom prst="rect">
            <a:avLst/>
          </a:prstGeom>
        </p:spPr>
      </p:pic>
      <p:sp>
        <p:nvSpPr>
          <p:cNvPr id="21" name="TextBox 20">
            <a:extLst>
              <a:ext uri="{FF2B5EF4-FFF2-40B4-BE49-F238E27FC236}">
                <a16:creationId xmlns:a16="http://schemas.microsoft.com/office/drawing/2014/main" id="{A5F472BF-6956-1A44-D6E1-E6FE5B76E11D}"/>
              </a:ext>
            </a:extLst>
          </p:cNvPr>
          <p:cNvSpPr txBox="1"/>
          <p:nvPr/>
        </p:nvSpPr>
        <p:spPr>
          <a:xfrm>
            <a:off x="7946571" y="2926949"/>
            <a:ext cx="2090990" cy="4154984"/>
          </a:xfrm>
          <a:prstGeom prst="rect">
            <a:avLst/>
          </a:prstGeom>
          <a:noFill/>
        </p:spPr>
        <p:txBody>
          <a:bodyPr wrap="square" rtlCol="0" anchor="ctr">
            <a:spAutoFit/>
          </a:bodyPr>
          <a:lstStyle/>
          <a:p>
            <a:pPr algn="r"/>
            <a:r>
              <a:rPr lang="en-US" sz="2000" dirty="0">
                <a:solidFill>
                  <a:schemeClr val="bg1"/>
                </a:solidFill>
                <a:latin typeface="Times New Roman" panose="02020603050405020304" pitchFamily="18" charset="0"/>
                <a:cs typeface="Times New Roman" panose="02020603050405020304" pitchFamily="18" charset="0"/>
              </a:rPr>
              <a:t>NAME </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AGE</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GENDER</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EDUCATION</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NATIONALITY</a:t>
            </a:r>
          </a:p>
          <a:p>
            <a:pPr algn="r"/>
            <a:endParaRPr lang="en-US" dirty="0"/>
          </a:p>
          <a:p>
            <a:pPr algn="r"/>
            <a:endParaRPr lang="en-US" dirty="0"/>
          </a:p>
          <a:p>
            <a:pPr algn="r"/>
            <a:endParaRPr lang="en-US" dirty="0"/>
          </a:p>
          <a:p>
            <a:pPr algn="r"/>
            <a:endParaRPr lang="en-US" baseline="30000" dirty="0"/>
          </a:p>
          <a:p>
            <a:endParaRPr lang="en-IN" dirty="0"/>
          </a:p>
        </p:txBody>
      </p:sp>
      <p:sp>
        <p:nvSpPr>
          <p:cNvPr id="24" name="TextBox 23">
            <a:extLst>
              <a:ext uri="{FF2B5EF4-FFF2-40B4-BE49-F238E27FC236}">
                <a16:creationId xmlns:a16="http://schemas.microsoft.com/office/drawing/2014/main" id="{3C566506-4147-9149-64FC-9FC9D16D53C9}"/>
              </a:ext>
            </a:extLst>
          </p:cNvPr>
          <p:cNvSpPr txBox="1"/>
          <p:nvPr/>
        </p:nvSpPr>
        <p:spPr>
          <a:xfrm>
            <a:off x="10584957" y="2926949"/>
            <a:ext cx="2065617" cy="286232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Lily</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10</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FEMALE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5</a:t>
            </a:r>
            <a:r>
              <a:rPr lang="en-US" sz="2000" baseline="30000" dirty="0">
                <a:solidFill>
                  <a:schemeClr val="bg1"/>
                </a:solidFill>
                <a:latin typeface="Times New Roman" panose="02020603050405020304" pitchFamily="18" charset="0"/>
                <a:cs typeface="Times New Roman" panose="02020603050405020304" pitchFamily="18" charset="0"/>
              </a:rPr>
              <a:t>TH</a:t>
            </a:r>
            <a:r>
              <a:rPr lang="en-US" sz="2000" dirty="0">
                <a:solidFill>
                  <a:schemeClr val="bg1"/>
                </a:solidFill>
                <a:latin typeface="Times New Roman" panose="02020603050405020304" pitchFamily="18" charset="0"/>
                <a:cs typeface="Times New Roman" panose="02020603050405020304" pitchFamily="18" charset="0"/>
              </a:rPr>
              <a:t> GRADE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INDIAN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C9A6C0D8-B626-14FB-CF3B-B0873DBAC46F}"/>
              </a:ext>
            </a:extLst>
          </p:cNvPr>
          <p:cNvSpPr/>
          <p:nvPr/>
        </p:nvSpPr>
        <p:spPr>
          <a:xfrm>
            <a:off x="10352625" y="3069770"/>
            <a:ext cx="45719" cy="2862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38FFB23-33FB-9566-69E4-01097990DC85}"/>
              </a:ext>
            </a:extLst>
          </p:cNvPr>
          <p:cNvSpPr txBox="1"/>
          <p:nvPr/>
        </p:nvSpPr>
        <p:spPr>
          <a:xfrm>
            <a:off x="339040" y="121261"/>
            <a:ext cx="6179897" cy="830997"/>
          </a:xfrm>
          <a:prstGeom prst="rect">
            <a:avLst/>
          </a:prstGeom>
          <a:noFill/>
        </p:spPr>
        <p:txBody>
          <a:bodyPr wrap="none" rtlCol="0">
            <a:spAutoFit/>
          </a:bodyPr>
          <a:lstStyle/>
          <a:p>
            <a:r>
              <a:rPr lang="en-US" sz="4800" dirty="0">
                <a:solidFill>
                  <a:srgbClr val="FF0000"/>
                </a:solidFill>
                <a:latin typeface="Algerian" panose="04020705040A02060702" pitchFamily="82" charset="0"/>
              </a:rPr>
              <a:t>Persona of a child</a:t>
            </a:r>
            <a:endParaRPr lang="en-IN" sz="4800" dirty="0">
              <a:solidFill>
                <a:srgbClr val="FF0000"/>
              </a:solidFill>
              <a:latin typeface="Algerian" panose="04020705040A02060702" pitchFamily="82" charset="0"/>
            </a:endParaRPr>
          </a:p>
        </p:txBody>
      </p:sp>
      <p:sp>
        <p:nvSpPr>
          <p:cNvPr id="27" name="Oval 26">
            <a:extLst>
              <a:ext uri="{FF2B5EF4-FFF2-40B4-BE49-F238E27FC236}">
                <a16:creationId xmlns:a16="http://schemas.microsoft.com/office/drawing/2014/main" id="{1FF1BECD-FE5F-A971-25BD-AA36CE513A31}"/>
              </a:ext>
            </a:extLst>
          </p:cNvPr>
          <p:cNvSpPr/>
          <p:nvPr/>
        </p:nvSpPr>
        <p:spPr>
          <a:xfrm>
            <a:off x="152428" y="952258"/>
            <a:ext cx="4089888" cy="290128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p>
          <a:p>
            <a:pPr algn="ctr"/>
            <a:endParaRPr lang="en-IN" sz="2500" dirty="0"/>
          </a:p>
        </p:txBody>
      </p:sp>
      <p:sp>
        <p:nvSpPr>
          <p:cNvPr id="28" name="Oval 27">
            <a:extLst>
              <a:ext uri="{FF2B5EF4-FFF2-40B4-BE49-F238E27FC236}">
                <a16:creationId xmlns:a16="http://schemas.microsoft.com/office/drawing/2014/main" id="{7FE0EDD7-82CE-EEFB-2E1E-74B300A04B29}"/>
              </a:ext>
            </a:extLst>
          </p:cNvPr>
          <p:cNvSpPr/>
          <p:nvPr/>
        </p:nvSpPr>
        <p:spPr>
          <a:xfrm>
            <a:off x="4106750" y="2479505"/>
            <a:ext cx="3917577" cy="335526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7A49F4A-1298-F4D8-204B-F7F2CC2F4232}"/>
              </a:ext>
            </a:extLst>
          </p:cNvPr>
          <p:cNvSpPr/>
          <p:nvPr/>
        </p:nvSpPr>
        <p:spPr>
          <a:xfrm>
            <a:off x="230103" y="4040192"/>
            <a:ext cx="4205643" cy="281780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latin typeface="Söhne"/>
              </a:rPr>
              <a:t>Bucket </a:t>
            </a:r>
            <a:r>
              <a:rPr lang="en-US" dirty="0">
                <a:solidFill>
                  <a:schemeClr val="accent5">
                    <a:lumMod val="75000"/>
                  </a:schemeClr>
                </a:solidFill>
                <a:latin typeface="Söhne"/>
              </a:rPr>
              <a:t>Bridge</a:t>
            </a:r>
            <a:r>
              <a:rPr lang="en-US" b="1" i="0" dirty="0">
                <a:solidFill>
                  <a:schemeClr val="accent5">
                    <a:lumMod val="75000"/>
                  </a:schemeClr>
                </a:solidFill>
                <a:effectLst/>
                <a:latin typeface="Söhne"/>
              </a:rPr>
              <a:t>: </a:t>
            </a:r>
            <a:r>
              <a:rPr lang="en-US" b="0" i="0" dirty="0">
                <a:solidFill>
                  <a:schemeClr val="tx1"/>
                </a:solidFill>
                <a:effectLst/>
                <a:latin typeface="Söhne"/>
              </a:rPr>
              <a:t>Lily When waiting for the tap water to get hot or cold, we can place a bucket under the faucet to catch the water. We can use this "waiting water" for plants or cleaning. It's like giving the water a second chance!</a:t>
            </a:r>
            <a:r>
              <a:rPr lang="en-US" dirty="0">
                <a:solidFill>
                  <a:schemeClr val="tx1"/>
                </a:solidFill>
                <a:latin typeface="Söhne"/>
              </a:rPr>
              <a:t>.</a:t>
            </a:r>
            <a:endParaRPr lang="en-IN" dirty="0">
              <a:solidFill>
                <a:schemeClr val="tx1"/>
              </a:solidFill>
            </a:endParaRPr>
          </a:p>
        </p:txBody>
      </p:sp>
      <p:sp>
        <p:nvSpPr>
          <p:cNvPr id="30" name="TextBox 29">
            <a:extLst>
              <a:ext uri="{FF2B5EF4-FFF2-40B4-BE49-F238E27FC236}">
                <a16:creationId xmlns:a16="http://schemas.microsoft.com/office/drawing/2014/main" id="{097EBD5E-13A0-6BA0-317F-404719CA219C}"/>
              </a:ext>
            </a:extLst>
          </p:cNvPr>
          <p:cNvSpPr txBox="1"/>
          <p:nvPr/>
        </p:nvSpPr>
        <p:spPr>
          <a:xfrm>
            <a:off x="848605" y="1315061"/>
            <a:ext cx="2893334" cy="2308324"/>
          </a:xfrm>
          <a:prstGeom prst="rect">
            <a:avLst/>
          </a:prstGeom>
          <a:noFill/>
        </p:spPr>
        <p:txBody>
          <a:bodyPr wrap="square" rtlCol="0">
            <a:spAutoFit/>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Drip detective</a:t>
            </a: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I'll teach you how to become a "Drip Detective" by checking for leaks in faucets and pipes. We can go on a water leak hunt together and fix any drips we find. It's like being a water-saving superhero!.</a:t>
            </a:r>
            <a:r>
              <a:rPr lang="en-US" b="0" i="0" dirty="0">
                <a:solidFill>
                  <a:srgbClr val="D1D5DB"/>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3C39932-FCC6-878D-1C77-A5475FDF7C43}"/>
              </a:ext>
            </a:extLst>
          </p:cNvPr>
          <p:cNvSpPr txBox="1"/>
          <p:nvPr/>
        </p:nvSpPr>
        <p:spPr>
          <a:xfrm>
            <a:off x="4663726" y="2863773"/>
            <a:ext cx="3009147" cy="2585323"/>
          </a:xfrm>
          <a:prstGeom prst="rect">
            <a:avLst/>
          </a:prstGeom>
          <a:noFill/>
        </p:spPr>
        <p:txBody>
          <a:bodyPr wrap="square" rtlCol="0">
            <a:spAutoFit/>
          </a:bodyPr>
          <a:lstStyle/>
          <a:p>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Creative Reuse: </a:t>
            </a:r>
            <a:r>
              <a:rPr lang="en-US" b="0" i="0" dirty="0">
                <a:effectLst/>
                <a:latin typeface="Times New Roman" panose="02020603050405020304" pitchFamily="18" charset="0"/>
                <a:cs typeface="Times New Roman" panose="02020603050405020304" pitchFamily="18" charset="0"/>
              </a:rPr>
              <a:t>I'll help you explore creative ways to reuse water. We can collect leftover drinking water in a jug and use it to water plants. Or we can use leftover bathwater to give thirsty plants a drink. It's like giving water a new purpose!.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80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537B56-5EF2-6E5D-6AD4-FBD8898175FA}"/>
              </a:ext>
            </a:extLst>
          </p:cNvPr>
          <p:cNvSpPr/>
          <p:nvPr/>
        </p:nvSpPr>
        <p:spPr>
          <a:xfrm>
            <a:off x="8194200" y="0"/>
            <a:ext cx="5003259" cy="6858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CCAB51FB-DA20-34C9-5CDB-5C89C511B327}"/>
              </a:ext>
            </a:extLst>
          </p:cNvPr>
          <p:cNvSpPr/>
          <p:nvPr/>
        </p:nvSpPr>
        <p:spPr>
          <a:xfrm>
            <a:off x="7170887" y="430589"/>
            <a:ext cx="2575249" cy="26965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5F472BF-6956-1A44-D6E1-E6FE5B76E11D}"/>
              </a:ext>
            </a:extLst>
          </p:cNvPr>
          <p:cNvSpPr txBox="1"/>
          <p:nvPr/>
        </p:nvSpPr>
        <p:spPr>
          <a:xfrm>
            <a:off x="7917471" y="2905711"/>
            <a:ext cx="2239778" cy="4185761"/>
          </a:xfrm>
          <a:prstGeom prst="rect">
            <a:avLst/>
          </a:prstGeom>
          <a:noFill/>
        </p:spPr>
        <p:txBody>
          <a:bodyPr wrap="square" rtlCol="0" anchor="ctr">
            <a:spAutoFit/>
          </a:bodyPr>
          <a:lstStyle/>
          <a:p>
            <a:pPr algn="r"/>
            <a:r>
              <a:rPr lang="en-US" sz="2000" dirty="0">
                <a:solidFill>
                  <a:schemeClr val="bg1"/>
                </a:solidFill>
                <a:latin typeface="Times New Roman" panose="02020603050405020304" pitchFamily="18" charset="0"/>
                <a:cs typeface="Times New Roman" panose="02020603050405020304" pitchFamily="18" charset="0"/>
              </a:rPr>
              <a:t>NAME </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AGE</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GENDER</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JOB</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NATIONALITY</a:t>
            </a:r>
          </a:p>
          <a:p>
            <a:pPr algn="r"/>
            <a:r>
              <a:rPr lang="en-US" dirty="0"/>
              <a:t> </a:t>
            </a:r>
          </a:p>
          <a:p>
            <a:pPr algn="r"/>
            <a:endParaRPr lang="en-US" dirty="0"/>
          </a:p>
          <a:p>
            <a:pPr algn="r"/>
            <a:endParaRPr lang="en-US" baseline="30000" dirty="0"/>
          </a:p>
          <a:p>
            <a:endParaRPr lang="en-IN" dirty="0"/>
          </a:p>
        </p:txBody>
      </p:sp>
      <p:sp>
        <p:nvSpPr>
          <p:cNvPr id="24" name="TextBox 23">
            <a:extLst>
              <a:ext uri="{FF2B5EF4-FFF2-40B4-BE49-F238E27FC236}">
                <a16:creationId xmlns:a16="http://schemas.microsoft.com/office/drawing/2014/main" id="{3C566506-4147-9149-64FC-9FC9D16D53C9}"/>
              </a:ext>
            </a:extLst>
          </p:cNvPr>
          <p:cNvSpPr txBox="1"/>
          <p:nvPr/>
        </p:nvSpPr>
        <p:spPr>
          <a:xfrm>
            <a:off x="10419441" y="2877906"/>
            <a:ext cx="2638518"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SHYAM</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37</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MALE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MARKETING MANAGER</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INDIAN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C9A6C0D8-B626-14FB-CF3B-B0873DBAC46F}"/>
              </a:ext>
            </a:extLst>
          </p:cNvPr>
          <p:cNvSpPr/>
          <p:nvPr/>
        </p:nvSpPr>
        <p:spPr>
          <a:xfrm>
            <a:off x="10205601" y="2992263"/>
            <a:ext cx="45719" cy="3104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38FFB23-33FB-9566-69E4-01097990DC85}"/>
              </a:ext>
            </a:extLst>
          </p:cNvPr>
          <p:cNvSpPr txBox="1"/>
          <p:nvPr/>
        </p:nvSpPr>
        <p:spPr>
          <a:xfrm>
            <a:off x="101301" y="151289"/>
            <a:ext cx="7736413" cy="707886"/>
          </a:xfrm>
          <a:prstGeom prst="rect">
            <a:avLst/>
          </a:prstGeom>
          <a:noFill/>
        </p:spPr>
        <p:txBody>
          <a:bodyPr wrap="none" rtlCol="0">
            <a:spAutoFit/>
          </a:bodyPr>
          <a:lstStyle/>
          <a:p>
            <a:r>
              <a:rPr lang="en-US" sz="4000" dirty="0">
                <a:solidFill>
                  <a:srgbClr val="FF0000"/>
                </a:solidFill>
                <a:latin typeface="Algerian" panose="04020705040A02060702" pitchFamily="82" charset="0"/>
              </a:rPr>
              <a:t>Persona of a working adult</a:t>
            </a:r>
            <a:endParaRPr lang="en-IN" sz="4000" dirty="0">
              <a:solidFill>
                <a:srgbClr val="FF0000"/>
              </a:solidFill>
              <a:latin typeface="Algerian" panose="04020705040A02060702" pitchFamily="82" charset="0"/>
            </a:endParaRPr>
          </a:p>
        </p:txBody>
      </p:sp>
      <p:sp>
        <p:nvSpPr>
          <p:cNvPr id="27" name="Oval 26">
            <a:extLst>
              <a:ext uri="{FF2B5EF4-FFF2-40B4-BE49-F238E27FC236}">
                <a16:creationId xmlns:a16="http://schemas.microsoft.com/office/drawing/2014/main" id="{1FF1BECD-FE5F-A971-25BD-AA36CE513A31}"/>
              </a:ext>
            </a:extLst>
          </p:cNvPr>
          <p:cNvSpPr/>
          <p:nvPr/>
        </p:nvSpPr>
        <p:spPr>
          <a:xfrm>
            <a:off x="0" y="828320"/>
            <a:ext cx="4665306" cy="302522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p>
          <a:p>
            <a:pPr algn="ctr"/>
            <a:endParaRPr lang="en-IN" sz="2500" dirty="0"/>
          </a:p>
        </p:txBody>
      </p:sp>
      <p:sp>
        <p:nvSpPr>
          <p:cNvPr id="28" name="Oval 27">
            <a:extLst>
              <a:ext uri="{FF2B5EF4-FFF2-40B4-BE49-F238E27FC236}">
                <a16:creationId xmlns:a16="http://schemas.microsoft.com/office/drawing/2014/main" id="{7FE0EDD7-82CE-EEFB-2E1E-74B300A04B29}"/>
              </a:ext>
            </a:extLst>
          </p:cNvPr>
          <p:cNvSpPr/>
          <p:nvPr/>
        </p:nvSpPr>
        <p:spPr>
          <a:xfrm>
            <a:off x="4545458" y="2706979"/>
            <a:ext cx="3781957" cy="293472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7A49F4A-1298-F4D8-204B-F7F2CC2F4232}"/>
              </a:ext>
            </a:extLst>
          </p:cNvPr>
          <p:cNvSpPr/>
          <p:nvPr/>
        </p:nvSpPr>
        <p:spPr>
          <a:xfrm>
            <a:off x="183352" y="3932412"/>
            <a:ext cx="3921969" cy="2774299"/>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accent5">
                    <a:lumMod val="75000"/>
                  </a:schemeClr>
                </a:solidFill>
                <a:latin typeface="Times New Roman" panose="02020603050405020304" pitchFamily="18" charset="0"/>
                <a:cs typeface="Times New Roman" panose="02020603050405020304" pitchFamily="18" charset="0"/>
              </a:rPr>
              <a:t>Smart Technologies</a:t>
            </a:r>
            <a:r>
              <a:rPr lang="en-US" sz="1400" b="0"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Ram’ I can introduce you to smart home technologies designed to optimize water usage. From smart irrigation controllers that adjust watering schedules based on weather conditions to leak detection systems that provide real-time alerts, these technologies offer convenience and efficiency, even when you're away from </a:t>
            </a:r>
            <a:r>
              <a:rPr lang="en-US" sz="1700" b="0" i="0" dirty="0">
                <a:solidFill>
                  <a:schemeClr val="tx1"/>
                </a:solidFill>
                <a:effectLst/>
                <a:latin typeface="Times New Roman" panose="02020603050405020304" pitchFamily="18" charset="0"/>
                <a:cs typeface="Times New Roman" panose="02020603050405020304" pitchFamily="18" charset="0"/>
              </a:rPr>
              <a:t>home.. </a:t>
            </a:r>
            <a:endParaRPr lang="en-IN" sz="1700" dirty="0">
              <a:solidFill>
                <a:schemeClr val="tx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97EBD5E-13A0-6BA0-317F-404719CA219C}"/>
              </a:ext>
            </a:extLst>
          </p:cNvPr>
          <p:cNvSpPr txBox="1"/>
          <p:nvPr/>
        </p:nvSpPr>
        <p:spPr>
          <a:xfrm>
            <a:off x="684685" y="1121785"/>
            <a:ext cx="3377077" cy="2446824"/>
          </a:xfrm>
          <a:prstGeom prst="rect">
            <a:avLst/>
          </a:prstGeom>
          <a:noFill/>
        </p:spPr>
        <p:txBody>
          <a:bodyPr wrap="square" rtlCol="0">
            <a:spAutoFit/>
          </a:bodyPr>
          <a:lstStyle/>
          <a:p>
            <a:r>
              <a:rPr lang="en-US" sz="1700" b="1" dirty="0">
                <a:solidFill>
                  <a:schemeClr val="accent5">
                    <a:lumMod val="75000"/>
                  </a:schemeClr>
                </a:solidFill>
                <a:latin typeface="Times New Roman" panose="02020603050405020304" pitchFamily="18" charset="0"/>
                <a:cs typeface="Times New Roman" panose="02020603050405020304" pitchFamily="18" charset="0"/>
              </a:rPr>
              <a:t>Water Audit</a:t>
            </a:r>
            <a:r>
              <a:rPr lang="en-US" sz="1700"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I can conduct a thorough assessment of your household's water consumption patterns, taking into account factors such as appliances, fixtures, irrigation systems, and landscaping. Based on the audit, I'll provide personalized recommendations tailored to your lifestyle and budge</a:t>
            </a:r>
            <a:r>
              <a:rPr lang="en-US" sz="1700" b="0" i="0" dirty="0">
                <a:effectLst/>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3C39932-FCC6-878D-1C77-A5475FDF7C43}"/>
              </a:ext>
            </a:extLst>
          </p:cNvPr>
          <p:cNvSpPr txBox="1"/>
          <p:nvPr/>
        </p:nvSpPr>
        <p:spPr>
          <a:xfrm>
            <a:off x="5115426" y="2992263"/>
            <a:ext cx="2802045" cy="2431435"/>
          </a:xfrm>
          <a:prstGeom prst="rect">
            <a:avLst/>
          </a:prstGeom>
          <a:noFill/>
        </p:spPr>
        <p:txBody>
          <a:bodyPr wrap="square" rtlCol="0">
            <a:spAutoFit/>
          </a:bodyPr>
          <a:lstStyle/>
          <a:p>
            <a:r>
              <a:rPr lang="en-US" b="1" dirty="0">
                <a:solidFill>
                  <a:schemeClr val="accent5">
                    <a:lumMod val="75000"/>
                  </a:schemeClr>
                </a:solidFill>
                <a:latin typeface="Söhne"/>
              </a:rPr>
              <a:t>Education and awareness</a:t>
            </a:r>
            <a:r>
              <a:rPr lang="en-US" b="1" i="0" dirty="0">
                <a:solidFill>
                  <a:schemeClr val="accent5">
                    <a:lumMod val="75000"/>
                  </a:schemeClr>
                </a:solidFill>
                <a:effectLst/>
                <a:latin typeface="Söhne"/>
              </a:rPr>
              <a:t>: </a:t>
            </a:r>
            <a:r>
              <a:rPr lang="en-US" b="0" i="0" dirty="0">
                <a:effectLst/>
                <a:latin typeface="Söhne"/>
              </a:rPr>
              <a:t>I </a:t>
            </a:r>
            <a:r>
              <a:rPr lang="en-US" sz="1400" b="0" i="0" dirty="0">
                <a:effectLst/>
                <a:latin typeface="Söhne"/>
              </a:rPr>
              <a:t>can organize workshops or share educational resources to increase awareness about water conservation among your colleagues, friends, and family. By fostering a culture of sustainability, we can multiply our impact and inspire others to join the </a:t>
            </a:r>
            <a:r>
              <a:rPr lang="en-US" b="0" i="0" dirty="0">
                <a:effectLst/>
                <a:latin typeface="Söhne"/>
              </a:rPr>
              <a:t>movement..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A9E33-34FA-6540-869B-A78843F40F39}"/>
              </a:ext>
            </a:extLst>
          </p:cNvPr>
          <p:cNvPicPr>
            <a:picLocks noChangeAspect="1"/>
          </p:cNvPicPr>
          <p:nvPr/>
        </p:nvPicPr>
        <p:blipFill>
          <a:blip r:embed="rId2"/>
          <a:stretch>
            <a:fillRect/>
          </a:stretch>
        </p:blipFill>
        <p:spPr>
          <a:xfrm>
            <a:off x="7313927" y="655301"/>
            <a:ext cx="2247122" cy="2247122"/>
          </a:xfrm>
          <a:prstGeom prst="rect">
            <a:avLst/>
          </a:prstGeom>
        </p:spPr>
      </p:pic>
    </p:spTree>
    <p:extLst>
      <p:ext uri="{BB962C8B-B14F-4D97-AF65-F5344CB8AC3E}">
        <p14:creationId xmlns:p14="http://schemas.microsoft.com/office/powerpoint/2010/main" val="3942373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537B56-5EF2-6E5D-6AD4-FBD8898175FA}"/>
              </a:ext>
            </a:extLst>
          </p:cNvPr>
          <p:cNvSpPr/>
          <p:nvPr/>
        </p:nvSpPr>
        <p:spPr>
          <a:xfrm>
            <a:off x="8009496" y="0"/>
            <a:ext cx="5349087" cy="6858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CCAB51FB-DA20-34C9-5CDB-5C89C511B327}"/>
              </a:ext>
            </a:extLst>
          </p:cNvPr>
          <p:cNvSpPr/>
          <p:nvPr/>
        </p:nvSpPr>
        <p:spPr>
          <a:xfrm>
            <a:off x="6615354" y="408437"/>
            <a:ext cx="2575249" cy="26965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A5F472BF-6956-1A44-D6E1-E6FE5B76E11D}"/>
              </a:ext>
            </a:extLst>
          </p:cNvPr>
          <p:cNvSpPr txBox="1"/>
          <p:nvPr/>
        </p:nvSpPr>
        <p:spPr>
          <a:xfrm>
            <a:off x="7369494" y="3373224"/>
            <a:ext cx="2462792" cy="3262432"/>
          </a:xfrm>
          <a:prstGeom prst="rect">
            <a:avLst/>
          </a:prstGeom>
          <a:noFill/>
        </p:spPr>
        <p:txBody>
          <a:bodyPr wrap="square" rtlCol="0" anchor="ctr">
            <a:spAutoFit/>
          </a:bodyPr>
          <a:lstStyle/>
          <a:p>
            <a:pPr algn="r"/>
            <a:r>
              <a:rPr lang="en-US" sz="2000" dirty="0">
                <a:solidFill>
                  <a:schemeClr val="bg1"/>
                </a:solidFill>
                <a:latin typeface="Times New Roman" panose="02020603050405020304" pitchFamily="18" charset="0"/>
                <a:cs typeface="Times New Roman" panose="02020603050405020304" pitchFamily="18" charset="0"/>
              </a:rPr>
              <a:t>NAME </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AGE</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GENDER</a:t>
            </a:r>
          </a:p>
          <a:p>
            <a:pPr algn="r"/>
            <a:endParaRPr lang="en-US" sz="2000" dirty="0">
              <a:solidFill>
                <a:schemeClr val="bg1"/>
              </a:solidFill>
              <a:latin typeface="Times New Roman" panose="02020603050405020304" pitchFamily="18" charset="0"/>
              <a:cs typeface="Times New Roman" panose="02020603050405020304" pitchFamily="18" charset="0"/>
            </a:endParaRPr>
          </a:p>
          <a:p>
            <a:pPr algn="r"/>
            <a:r>
              <a:rPr lang="en-US" sz="2000" dirty="0">
                <a:solidFill>
                  <a:schemeClr val="bg1"/>
                </a:solidFill>
                <a:latin typeface="Times New Roman" panose="02020603050405020304" pitchFamily="18" charset="0"/>
                <a:cs typeface="Times New Roman" panose="02020603050405020304" pitchFamily="18" charset="0"/>
              </a:rPr>
              <a:t>NATIONALITY</a:t>
            </a:r>
          </a:p>
          <a:p>
            <a:pPr algn="r"/>
            <a:r>
              <a:rPr lang="en-US" dirty="0"/>
              <a:t> </a:t>
            </a:r>
          </a:p>
          <a:p>
            <a:pPr algn="r"/>
            <a:endParaRPr lang="en-US" dirty="0"/>
          </a:p>
          <a:p>
            <a:pPr algn="r"/>
            <a:endParaRPr lang="en-US" baseline="30000" dirty="0"/>
          </a:p>
          <a:p>
            <a:endParaRPr lang="en-IN" dirty="0"/>
          </a:p>
        </p:txBody>
      </p:sp>
      <p:sp>
        <p:nvSpPr>
          <p:cNvPr id="24" name="TextBox 23">
            <a:extLst>
              <a:ext uri="{FF2B5EF4-FFF2-40B4-BE49-F238E27FC236}">
                <a16:creationId xmlns:a16="http://schemas.microsoft.com/office/drawing/2014/main" id="{3C566506-4147-9149-64FC-9FC9D16D53C9}"/>
              </a:ext>
            </a:extLst>
          </p:cNvPr>
          <p:cNvSpPr txBox="1"/>
          <p:nvPr/>
        </p:nvSpPr>
        <p:spPr>
          <a:xfrm>
            <a:off x="10209715" y="3373224"/>
            <a:ext cx="2673677" cy="224676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PARVATI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75</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FEMALE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INDIAN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C9A6C0D8-B626-14FB-CF3B-B0873DBAC46F}"/>
              </a:ext>
            </a:extLst>
          </p:cNvPr>
          <p:cNvSpPr/>
          <p:nvPr/>
        </p:nvSpPr>
        <p:spPr>
          <a:xfrm>
            <a:off x="10072558" y="3104984"/>
            <a:ext cx="45719" cy="3104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38FFB23-33FB-9566-69E4-01097990DC85}"/>
              </a:ext>
            </a:extLst>
          </p:cNvPr>
          <p:cNvSpPr txBox="1"/>
          <p:nvPr/>
        </p:nvSpPr>
        <p:spPr>
          <a:xfrm>
            <a:off x="101301" y="151289"/>
            <a:ext cx="7016664" cy="707886"/>
          </a:xfrm>
          <a:prstGeom prst="rect">
            <a:avLst/>
          </a:prstGeom>
          <a:noFill/>
        </p:spPr>
        <p:txBody>
          <a:bodyPr wrap="none" rtlCol="0">
            <a:spAutoFit/>
          </a:bodyPr>
          <a:lstStyle/>
          <a:p>
            <a:r>
              <a:rPr lang="en-US" sz="4000" dirty="0">
                <a:solidFill>
                  <a:srgbClr val="FF0000"/>
                </a:solidFill>
                <a:latin typeface="Algerian" panose="04020705040A02060702" pitchFamily="82" charset="0"/>
              </a:rPr>
              <a:t>Persona of An old person</a:t>
            </a:r>
            <a:endParaRPr lang="en-IN" sz="4000" dirty="0">
              <a:solidFill>
                <a:srgbClr val="FF0000"/>
              </a:solidFill>
              <a:latin typeface="Algerian" panose="04020705040A02060702" pitchFamily="82" charset="0"/>
            </a:endParaRPr>
          </a:p>
        </p:txBody>
      </p:sp>
      <p:sp>
        <p:nvSpPr>
          <p:cNvPr id="27" name="Oval 26">
            <a:extLst>
              <a:ext uri="{FF2B5EF4-FFF2-40B4-BE49-F238E27FC236}">
                <a16:creationId xmlns:a16="http://schemas.microsoft.com/office/drawing/2014/main" id="{1FF1BECD-FE5F-A971-25BD-AA36CE513A31}"/>
              </a:ext>
            </a:extLst>
          </p:cNvPr>
          <p:cNvSpPr/>
          <p:nvPr/>
        </p:nvSpPr>
        <p:spPr>
          <a:xfrm>
            <a:off x="-15281" y="790454"/>
            <a:ext cx="3741769" cy="269654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p>
          <a:p>
            <a:pPr algn="ctr"/>
            <a:endParaRPr lang="en-IN" sz="2500" dirty="0"/>
          </a:p>
        </p:txBody>
      </p:sp>
      <p:sp>
        <p:nvSpPr>
          <p:cNvPr id="28" name="Oval 27">
            <a:extLst>
              <a:ext uri="{FF2B5EF4-FFF2-40B4-BE49-F238E27FC236}">
                <a16:creationId xmlns:a16="http://schemas.microsoft.com/office/drawing/2014/main" id="{7FE0EDD7-82CE-EEFB-2E1E-74B300A04B29}"/>
              </a:ext>
            </a:extLst>
          </p:cNvPr>
          <p:cNvSpPr/>
          <p:nvPr/>
        </p:nvSpPr>
        <p:spPr>
          <a:xfrm>
            <a:off x="3817926" y="2578238"/>
            <a:ext cx="3888381" cy="289883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a:extLst>
              <a:ext uri="{FF2B5EF4-FFF2-40B4-BE49-F238E27FC236}">
                <a16:creationId xmlns:a16="http://schemas.microsoft.com/office/drawing/2014/main" id="{57A49F4A-1298-F4D8-204B-F7F2CC2F4232}"/>
              </a:ext>
            </a:extLst>
          </p:cNvPr>
          <p:cNvSpPr/>
          <p:nvPr/>
        </p:nvSpPr>
        <p:spPr>
          <a:xfrm>
            <a:off x="242644" y="3981055"/>
            <a:ext cx="3693675" cy="26546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accent5">
                    <a:lumMod val="75000"/>
                  </a:schemeClr>
                </a:solidFill>
                <a:effectLst/>
                <a:latin typeface="Söhne"/>
              </a:rPr>
              <a:t>Community Sharing: </a:t>
            </a:r>
            <a:r>
              <a:rPr lang="en-US" sz="1600" b="0" i="0" dirty="0">
                <a:solidFill>
                  <a:schemeClr val="tx1"/>
                </a:solidFill>
                <a:effectLst/>
                <a:latin typeface="Söhne"/>
              </a:rPr>
              <a:t>In </a:t>
            </a:r>
            <a:r>
              <a:rPr lang="en-US" sz="1400" b="0" i="0" dirty="0">
                <a:solidFill>
                  <a:schemeClr val="tx1"/>
                </a:solidFill>
                <a:effectLst/>
                <a:latin typeface="Söhne"/>
              </a:rPr>
              <a:t>our community, we can organize workshops or gatherings where we share our knowledge of water conservation. By fostering a sense of collective responsibility, we can make a lasting impact and inspire others to join our </a:t>
            </a:r>
            <a:r>
              <a:rPr lang="en-US" sz="1600" b="0" i="0" dirty="0">
                <a:solidFill>
                  <a:schemeClr val="tx1"/>
                </a:solidFill>
                <a:effectLst/>
                <a:latin typeface="Söhne"/>
              </a:rPr>
              <a:t>cause..</a:t>
            </a:r>
          </a:p>
        </p:txBody>
      </p:sp>
      <p:sp>
        <p:nvSpPr>
          <p:cNvPr id="30" name="TextBox 29">
            <a:extLst>
              <a:ext uri="{FF2B5EF4-FFF2-40B4-BE49-F238E27FC236}">
                <a16:creationId xmlns:a16="http://schemas.microsoft.com/office/drawing/2014/main" id="{097EBD5E-13A0-6BA0-317F-404719CA219C}"/>
              </a:ext>
            </a:extLst>
          </p:cNvPr>
          <p:cNvSpPr txBox="1"/>
          <p:nvPr/>
        </p:nvSpPr>
        <p:spPr>
          <a:xfrm>
            <a:off x="783501" y="1064900"/>
            <a:ext cx="2517307" cy="2308324"/>
          </a:xfrm>
          <a:prstGeom prst="rect">
            <a:avLst/>
          </a:prstGeom>
          <a:noFill/>
        </p:spPr>
        <p:txBody>
          <a:bodyPr wrap="square" rtlCol="0">
            <a:spAutoFit/>
          </a:bodyPr>
          <a:lstStyle/>
          <a:p>
            <a:r>
              <a:rPr lang="en-US" sz="1600" b="1" i="0" dirty="0">
                <a:solidFill>
                  <a:schemeClr val="accent5">
                    <a:lumMod val="75000"/>
                  </a:schemeClr>
                </a:solidFill>
                <a:effectLst/>
                <a:latin typeface="Times New Roman" panose="02020603050405020304" pitchFamily="18" charset="0"/>
                <a:cs typeface="Times New Roman" panose="02020603050405020304" pitchFamily="18" charset="0"/>
              </a:rPr>
              <a:t>Rain Blessing: </a:t>
            </a:r>
            <a:r>
              <a:rPr lang="en-US" sz="1600" b="0" i="0" dirty="0">
                <a:effectLst/>
                <a:latin typeface="Times New Roman" panose="02020603050405020304" pitchFamily="18" charset="0"/>
                <a:cs typeface="Times New Roman" panose="02020603050405020304" pitchFamily="18" charset="0"/>
              </a:rPr>
              <a:t>As  </a:t>
            </a:r>
            <a:r>
              <a:rPr lang="en-US" sz="1400" b="0" i="0" dirty="0">
                <a:effectLst/>
                <a:latin typeface="Times New Roman" panose="02020603050405020304" pitchFamily="18" charset="0"/>
                <a:cs typeface="Times New Roman" panose="02020603050405020304" pitchFamily="18" charset="0"/>
              </a:rPr>
              <a:t>Rainwater is a gift from the heavens. Let's collect it! I'll show you how to set up rain barrels or cisterns to capture rainwater, which can be used for watering plants or cleaning. We'll honor the blessings of rain and make the most of every </a:t>
            </a:r>
            <a:r>
              <a:rPr lang="en-US" sz="1600" b="0" i="0" dirty="0">
                <a:effectLst/>
                <a:latin typeface="Times New Roman" panose="02020603050405020304" pitchFamily="18" charset="0"/>
                <a:cs typeface="Times New Roman" panose="02020603050405020304" pitchFamily="18" charset="0"/>
              </a:rPr>
              <a:t>drop.</a:t>
            </a:r>
            <a:endParaRPr lang="en-IN" sz="17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3C39932-FCC6-878D-1C77-A5475FDF7C43}"/>
              </a:ext>
            </a:extLst>
          </p:cNvPr>
          <p:cNvSpPr txBox="1"/>
          <p:nvPr/>
        </p:nvSpPr>
        <p:spPr>
          <a:xfrm>
            <a:off x="4459873" y="3034555"/>
            <a:ext cx="2839614" cy="2369880"/>
          </a:xfrm>
          <a:prstGeom prst="rect">
            <a:avLst/>
          </a:prstGeom>
          <a:noFill/>
        </p:spPr>
        <p:txBody>
          <a:bodyPr wrap="square" rtlCol="0">
            <a:spAutoFit/>
          </a:bodyPr>
          <a:lstStyle/>
          <a:p>
            <a:r>
              <a:rPr lang="en-US" sz="1600" b="1" i="0" dirty="0">
                <a:solidFill>
                  <a:schemeClr val="accent5">
                    <a:lumMod val="75000"/>
                  </a:schemeClr>
                </a:solidFill>
                <a:effectLst/>
                <a:latin typeface="Times New Roman" panose="02020603050405020304" pitchFamily="18" charset="0"/>
                <a:cs typeface="Times New Roman" panose="02020603050405020304" pitchFamily="18" charset="0"/>
              </a:rPr>
              <a:t>Legacy of Repair: </a:t>
            </a:r>
            <a:r>
              <a:rPr lang="en-US" sz="1600" b="0" i="0" dirty="0">
                <a:effectLst/>
                <a:latin typeface="Times New Roman" panose="02020603050405020304" pitchFamily="18" charset="0"/>
                <a:cs typeface="Times New Roman" panose="02020603050405020304" pitchFamily="18" charset="0"/>
              </a:rPr>
              <a:t>I </a:t>
            </a:r>
            <a:r>
              <a:rPr lang="en-US" sz="1400" b="0" i="0" dirty="0">
                <a:effectLst/>
                <a:latin typeface="Times New Roman" panose="02020603050405020304" pitchFamily="18" charset="0"/>
                <a:cs typeface="Times New Roman" panose="02020603050405020304" pitchFamily="18" charset="0"/>
              </a:rPr>
              <a:t>believe in the power of repair and maintenance. Let's fix those leaky faucets, pipes, and toilets together. Small leaks can waste a surprising amount of water over time, so we'll take care of them promptly. Your dedication to repairing will inspire others to follow </a:t>
            </a:r>
            <a:r>
              <a:rPr lang="en-US" sz="1600" b="0" i="0" dirty="0">
                <a:effectLst/>
                <a:latin typeface="Times New Roman" panose="02020603050405020304" pitchFamily="18" charset="0"/>
                <a:cs typeface="Times New Roman" panose="02020603050405020304" pitchFamily="18" charset="0"/>
              </a:rPr>
              <a:t>suit.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D65099-8915-AFE7-6067-CBC38B9054C7}"/>
              </a:ext>
            </a:extLst>
          </p:cNvPr>
          <p:cNvPicPr>
            <a:picLocks noChangeAspect="1"/>
          </p:cNvPicPr>
          <p:nvPr/>
        </p:nvPicPr>
        <p:blipFill>
          <a:blip r:embed="rId2"/>
          <a:stretch>
            <a:fillRect/>
          </a:stretch>
        </p:blipFill>
        <p:spPr>
          <a:xfrm>
            <a:off x="6810933" y="630592"/>
            <a:ext cx="2181808" cy="2181808"/>
          </a:xfrm>
          <a:prstGeom prst="rect">
            <a:avLst/>
          </a:prstGeom>
        </p:spPr>
      </p:pic>
    </p:spTree>
    <p:extLst>
      <p:ext uri="{BB962C8B-B14F-4D97-AF65-F5344CB8AC3E}">
        <p14:creationId xmlns:p14="http://schemas.microsoft.com/office/powerpoint/2010/main" val="2222920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CCACEE-4EA1-5157-4915-9D32ED4EA9FA}"/>
              </a:ext>
            </a:extLst>
          </p:cNvPr>
          <p:cNvSpPr/>
          <p:nvPr/>
        </p:nvSpPr>
        <p:spPr>
          <a:xfrm>
            <a:off x="-980059" y="-21167"/>
            <a:ext cx="12334823"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E</a:t>
            </a:r>
            <a:endParaRPr lang="en-IN" sz="9600" dirty="0">
              <a:latin typeface="Berlin Sans FB Demi" panose="020E0802020502020306" pitchFamily="34" charset="0"/>
            </a:endParaRPr>
          </a:p>
        </p:txBody>
      </p:sp>
      <p:sp>
        <p:nvSpPr>
          <p:cNvPr id="3" name="Rectangle: Rounded Corners 2">
            <a:extLst>
              <a:ext uri="{FF2B5EF4-FFF2-40B4-BE49-F238E27FC236}">
                <a16:creationId xmlns:a16="http://schemas.microsoft.com/office/drawing/2014/main" id="{901DE7A9-4968-224F-B854-F8E265ED4995}"/>
              </a:ext>
            </a:extLst>
          </p:cNvPr>
          <p:cNvSpPr/>
          <p:nvPr/>
        </p:nvSpPr>
        <p:spPr>
          <a:xfrm>
            <a:off x="-1309511" y="-42334"/>
            <a:ext cx="11344762" cy="694266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O</a:t>
            </a:r>
            <a:endParaRPr lang="en-IN" sz="9600" dirty="0">
              <a:latin typeface="Berlin Sans FB Demi" panose="020E0802020502020306" pitchFamily="34" charset="0"/>
            </a:endParaRPr>
          </a:p>
        </p:txBody>
      </p:sp>
      <p:sp>
        <p:nvSpPr>
          <p:cNvPr id="4" name="Rectangle: Rounded Corners 3">
            <a:extLst>
              <a:ext uri="{FF2B5EF4-FFF2-40B4-BE49-F238E27FC236}">
                <a16:creationId xmlns:a16="http://schemas.microsoft.com/office/drawing/2014/main" id="{8F93247A-7247-0679-E5A8-4CEE2E94910E}"/>
              </a:ext>
            </a:extLst>
          </p:cNvPr>
          <p:cNvSpPr/>
          <p:nvPr/>
        </p:nvSpPr>
        <p:spPr>
          <a:xfrm>
            <a:off x="-1186888" y="-21167"/>
            <a:ext cx="9624832" cy="6942667"/>
          </a:xfrm>
          <a:prstGeom prst="round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    W</a:t>
            </a:r>
            <a:endParaRPr lang="en-IN" sz="9600" dirty="0">
              <a:latin typeface="Berlin Sans FB Demi" panose="020E0802020502020306" pitchFamily="34" charset="0"/>
            </a:endParaRPr>
          </a:p>
        </p:txBody>
      </p:sp>
      <p:sp>
        <p:nvSpPr>
          <p:cNvPr id="5" name="Rectangle: Rounded Corners 4">
            <a:extLst>
              <a:ext uri="{FF2B5EF4-FFF2-40B4-BE49-F238E27FC236}">
                <a16:creationId xmlns:a16="http://schemas.microsoft.com/office/drawing/2014/main" id="{385C5AF8-4D73-3187-3B53-5DB7C257FEFA}"/>
              </a:ext>
            </a:extLst>
          </p:cNvPr>
          <p:cNvSpPr/>
          <p:nvPr/>
        </p:nvSpPr>
        <p:spPr>
          <a:xfrm>
            <a:off x="-1251299" y="-42334"/>
            <a:ext cx="7845778" cy="69426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T</a:t>
            </a:r>
            <a:endParaRPr lang="en-IN" sz="9600" dirty="0">
              <a:latin typeface="Berlin Sans FB Demi" panose="020E0802020502020306" pitchFamily="34" charset="0"/>
            </a:endParaRPr>
          </a:p>
        </p:txBody>
      </p:sp>
      <p:sp>
        <p:nvSpPr>
          <p:cNvPr id="6" name="Rectangle: Rounded Corners 5">
            <a:extLst>
              <a:ext uri="{FF2B5EF4-FFF2-40B4-BE49-F238E27FC236}">
                <a16:creationId xmlns:a16="http://schemas.microsoft.com/office/drawing/2014/main" id="{31AC0CBF-4498-E022-7000-47709D8C6FF5}"/>
              </a:ext>
            </a:extLst>
          </p:cNvPr>
          <p:cNvSpPr/>
          <p:nvPr/>
        </p:nvSpPr>
        <p:spPr>
          <a:xfrm>
            <a:off x="-1258771" y="0"/>
            <a:ext cx="6513689"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A</a:t>
            </a:r>
            <a:endParaRPr lang="en-IN" sz="9600" dirty="0">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0A3D3248-62B6-170F-4548-0C3F0B9D819F}"/>
              </a:ext>
            </a:extLst>
          </p:cNvPr>
          <p:cNvSpPr/>
          <p:nvPr/>
        </p:nvSpPr>
        <p:spPr>
          <a:xfrm>
            <a:off x="-1309511" y="-63500"/>
            <a:ext cx="5163802"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600" dirty="0">
                <a:latin typeface="Berlin Sans FB Demi" panose="020E0802020502020306" pitchFamily="34" charset="0"/>
              </a:rPr>
              <a:t>C</a:t>
            </a:r>
            <a:endParaRPr lang="en-IN" sz="9600" dirty="0">
              <a:latin typeface="Berlin Sans FB Demi" panose="020E0802020502020306" pitchFamily="34" charset="0"/>
            </a:endParaRPr>
          </a:p>
        </p:txBody>
      </p:sp>
    </p:spTree>
    <p:extLst>
      <p:ext uri="{BB962C8B-B14F-4D97-AF65-F5344CB8AC3E}">
        <p14:creationId xmlns:p14="http://schemas.microsoft.com/office/powerpoint/2010/main" val="152929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A3D3248-62B6-170F-4548-0C3F0B9D819F}"/>
              </a:ext>
            </a:extLst>
          </p:cNvPr>
          <p:cNvSpPr/>
          <p:nvPr/>
        </p:nvSpPr>
        <p:spPr>
          <a:xfrm>
            <a:off x="-2437108" y="-79376"/>
            <a:ext cx="6057385" cy="7016752"/>
          </a:xfrm>
          <a:prstGeom prst="roundRect">
            <a:avLst/>
          </a:prstGeom>
          <a:solidFill>
            <a:srgbClr val="DD95E3"/>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5400" dirty="0">
                <a:latin typeface="Berlin Sans FB Demi" panose="020E0802020502020306" pitchFamily="34" charset="0"/>
              </a:rPr>
              <a:t>C</a:t>
            </a:r>
            <a:r>
              <a:rPr lang="en-IN" sz="5400" dirty="0">
                <a:latin typeface="Berlin Sans FB Demi" panose="020E0802020502020306" pitchFamily="34" charset="0"/>
              </a:rPr>
              <a:t>USTMER</a:t>
            </a:r>
            <a:endParaRPr lang="en-US" sz="5400" dirty="0">
              <a:latin typeface="Berlin Sans FB Demi" panose="020E0802020502020306" pitchFamily="34" charset="0"/>
            </a:endParaRPr>
          </a:p>
        </p:txBody>
      </p:sp>
      <p:sp>
        <p:nvSpPr>
          <p:cNvPr id="10" name="Rectangle 9">
            <a:extLst>
              <a:ext uri="{FF2B5EF4-FFF2-40B4-BE49-F238E27FC236}">
                <a16:creationId xmlns:a16="http://schemas.microsoft.com/office/drawing/2014/main" id="{ADC8D229-B815-923F-F8D7-02DBACAF76DD}"/>
              </a:ext>
            </a:extLst>
          </p:cNvPr>
          <p:cNvSpPr/>
          <p:nvPr/>
        </p:nvSpPr>
        <p:spPr>
          <a:xfrm>
            <a:off x="4505617" y="419878"/>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customers in this context are the residents of domestic households. They are the ones who consume water on a daily basis and have the ability to make choices that impact water conservation. Their awareness, attitudes, and behaviors regarding water usage play a crucial role in achieving effective conservation</a:t>
            </a:r>
            <a:r>
              <a:rPr lang="en-US" sz="3200" dirty="0"/>
              <a:t>.</a:t>
            </a:r>
            <a:endParaRPr lang="en-IN" sz="3200" dirty="0"/>
          </a:p>
        </p:txBody>
      </p:sp>
    </p:spTree>
    <p:extLst>
      <p:ext uri="{BB962C8B-B14F-4D97-AF65-F5344CB8AC3E}">
        <p14:creationId xmlns:p14="http://schemas.microsoft.com/office/powerpoint/2010/main" val="163636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1AC0CBF-4498-E022-7000-47709D8C6FF5}"/>
              </a:ext>
            </a:extLst>
          </p:cNvPr>
          <p:cNvSpPr/>
          <p:nvPr/>
        </p:nvSpPr>
        <p:spPr>
          <a:xfrm>
            <a:off x="-1140516" y="0"/>
            <a:ext cx="4994805" cy="6942667"/>
          </a:xfrm>
          <a:prstGeom prst="roundRect">
            <a:avLst/>
          </a:prstGeom>
          <a:solidFill>
            <a:srgbClr val="20E89C"/>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r"/>
            <a:r>
              <a:rPr lang="en-US" sz="7200" dirty="0">
                <a:latin typeface="Berlin Sans FB Demi" panose="020E0802020502020306" pitchFamily="34" charset="0"/>
              </a:rPr>
              <a:t>ACTOR</a:t>
            </a:r>
            <a:endParaRPr lang="en-IN" sz="7200" dirty="0">
              <a:latin typeface="Berlin Sans FB Demi" panose="020E0802020502020306" pitchFamily="34" charset="0"/>
            </a:endParaRPr>
          </a:p>
        </p:txBody>
      </p:sp>
      <p:sp>
        <p:nvSpPr>
          <p:cNvPr id="11" name="Rectangle 10">
            <a:extLst>
              <a:ext uri="{FF2B5EF4-FFF2-40B4-BE49-F238E27FC236}">
                <a16:creationId xmlns:a16="http://schemas.microsoft.com/office/drawing/2014/main" id="{1D383B13-84A9-3099-E298-F604FA850323}"/>
              </a:ext>
            </a:extLst>
          </p:cNvPr>
          <p:cNvSpPr/>
          <p:nvPr/>
        </p:nvSpPr>
        <p:spPr>
          <a:xfrm>
            <a:off x="4505617" y="419878"/>
            <a:ext cx="6625803" cy="5857097"/>
          </a:xfrm>
          <a:prstGeom prst="rect">
            <a:avLst/>
          </a:prstGeom>
          <a:solidFill>
            <a:srgbClr val="E9CF9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50000"/>
                  </a:schemeClr>
                </a:solidFill>
              </a:rPr>
              <a:t>The actors involved in water conservation in domestic households include individuals, families, water utility companies, government agencies, and organizations promoting sustainable living. These actors may provide guidance, incentives, regulations, or technological solutions to encourage water conservation practices.</a:t>
            </a:r>
            <a:endParaRPr lang="en-IN" sz="3200" dirty="0"/>
          </a:p>
        </p:txBody>
      </p:sp>
    </p:spTree>
    <p:extLst>
      <p:ext uri="{BB962C8B-B14F-4D97-AF65-F5344CB8AC3E}">
        <p14:creationId xmlns:p14="http://schemas.microsoft.com/office/powerpoint/2010/main" val="4192642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1306</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Berlin Sans FB Demi</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hp</dc:creator>
  <cp:lastModifiedBy>shashank hp</cp:lastModifiedBy>
  <cp:revision>24</cp:revision>
  <dcterms:created xsi:type="dcterms:W3CDTF">2023-05-26T15:39:39Z</dcterms:created>
  <dcterms:modified xsi:type="dcterms:W3CDTF">2023-06-04T08:28:26Z</dcterms:modified>
</cp:coreProperties>
</file>