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73" r:id="rId4"/>
    <p:sldId id="274" r:id="rId5"/>
    <p:sldId id="275" r:id="rId6"/>
    <p:sldId id="260" r:id="rId7"/>
    <p:sldId id="261" r:id="rId8"/>
    <p:sldId id="262" r:id="rId9"/>
    <p:sldId id="263" r:id="rId10"/>
    <p:sldId id="264" r:id="rId11"/>
    <p:sldId id="265" r:id="rId12"/>
    <p:sldId id="266" r:id="rId13"/>
    <p:sldId id="267" r:id="rId14"/>
    <p:sldId id="268" r:id="rId15"/>
    <p:sldId id="276" r:id="rId16"/>
    <p:sldId id="26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7/14/2016</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7/14/2016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7/14/2016</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7/14/2016</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7/14/2016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7/14/2016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7/14/2016</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7/14/2016</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7/14/2016</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7/14/2016</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1143000"/>
            <a:ext cx="6781800" cy="1066800"/>
          </a:xfrm>
        </p:spPr>
        <p:txBody>
          <a:bodyPr>
            <a:normAutofit fontScale="90000"/>
          </a:bodyPr>
          <a:lstStyle/>
          <a:p>
            <a:pPr algn="ctr"/>
            <a:r>
              <a:rPr lang="en-US" dirty="0" smtClean="0"/>
              <a:t>Pharmaceutical Impurities –I</a:t>
            </a:r>
            <a:br>
              <a:rPr lang="en-US" dirty="0" smtClean="0"/>
            </a:br>
            <a:r>
              <a:rPr lang="en-US" dirty="0" smtClean="0"/>
              <a:t>(Introduction and Classification)</a:t>
            </a:r>
            <a:endParaRPr lang="en-US" dirty="0"/>
          </a:p>
        </p:txBody>
      </p:sp>
      <p:sp>
        <p:nvSpPr>
          <p:cNvPr id="3" name="Subtitle 2"/>
          <p:cNvSpPr>
            <a:spLocks noGrp="1"/>
          </p:cNvSpPr>
          <p:nvPr>
            <p:ph type="subTitle" idx="1"/>
          </p:nvPr>
        </p:nvSpPr>
        <p:spPr>
          <a:xfrm>
            <a:off x="2362200" y="3352800"/>
            <a:ext cx="6172200" cy="1371600"/>
          </a:xfrm>
        </p:spPr>
        <p:txBody>
          <a:bodyPr>
            <a:normAutofit fontScale="85000" lnSpcReduction="20000"/>
          </a:bodyPr>
          <a:lstStyle/>
          <a:p>
            <a:r>
              <a:rPr lang="en-US" dirty="0" smtClean="0"/>
              <a:t>Submitted by: 	RC1247_Team006</a:t>
            </a:r>
          </a:p>
          <a:p>
            <a:r>
              <a:rPr lang="en-US" dirty="0" smtClean="0"/>
              <a:t>Team Leader: 	Dr. </a:t>
            </a:r>
            <a:r>
              <a:rPr lang="en-US" dirty="0" err="1" smtClean="0"/>
              <a:t>Satya</a:t>
            </a:r>
            <a:r>
              <a:rPr lang="en-US" dirty="0" smtClean="0"/>
              <a:t> </a:t>
            </a:r>
            <a:r>
              <a:rPr lang="en-US" dirty="0" err="1" smtClean="0"/>
              <a:t>Prakash</a:t>
            </a:r>
            <a:r>
              <a:rPr lang="en-US" dirty="0" smtClean="0"/>
              <a:t> Singh</a:t>
            </a:r>
          </a:p>
          <a:p>
            <a:r>
              <a:rPr lang="en-US" dirty="0" smtClean="0"/>
              <a:t>Members: 	Mohammad </a:t>
            </a:r>
            <a:r>
              <a:rPr lang="en-US" dirty="0" err="1" smtClean="0"/>
              <a:t>Usama</a:t>
            </a:r>
            <a:r>
              <a:rPr lang="en-US" dirty="0" smtClean="0"/>
              <a:t>	</a:t>
            </a:r>
          </a:p>
          <a:p>
            <a:r>
              <a:rPr lang="en-US" dirty="0" smtClean="0"/>
              <a:t>	   	</a:t>
            </a:r>
            <a:r>
              <a:rPr lang="en-US" dirty="0" err="1" smtClean="0"/>
              <a:t>Anup</a:t>
            </a:r>
            <a:r>
              <a:rPr lang="en-US" dirty="0" smtClean="0"/>
              <a:t> Kumar </a:t>
            </a:r>
            <a:r>
              <a:rPr lang="en-US" dirty="0" err="1" smtClean="0"/>
              <a:t>Sirbaiya</a:t>
            </a:r>
            <a:endParaRPr lang="en-US" dirty="0" smtClean="0"/>
          </a:p>
          <a:p>
            <a:r>
              <a:rPr lang="en-US" dirty="0" smtClean="0"/>
              <a:t>	   	</a:t>
            </a:r>
            <a:r>
              <a:rPr lang="en-US" dirty="0" err="1" smtClean="0"/>
              <a:t>Ranjan</a:t>
            </a:r>
            <a:r>
              <a:rPr lang="en-US" dirty="0" smtClean="0"/>
              <a:t> Kumar		</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228600" y="6172200"/>
            <a:ext cx="1143000" cy="523875"/>
          </a:xfrm>
          <a:prstGeom prst="rect">
            <a:avLst/>
          </a:prstGeom>
          <a:noFill/>
          <a:ln w="9525">
            <a:noFill/>
            <a:miter lim="800000"/>
            <a:headEnd/>
            <a:tailEnd/>
          </a:ln>
          <a:effectLst/>
        </p:spPr>
      </p:pic>
      <p:sp>
        <p:nvSpPr>
          <p:cNvPr id="5" name="Rectangle 4"/>
          <p:cNvSpPr/>
          <p:nvPr/>
        </p:nvSpPr>
        <p:spPr>
          <a:xfrm>
            <a:off x="1447800" y="6172200"/>
            <a:ext cx="7543800" cy="461665"/>
          </a:xfrm>
          <a:prstGeom prst="rect">
            <a:avLst/>
          </a:prstGeom>
        </p:spPr>
        <p:txBody>
          <a:bodyPr wrap="square">
            <a:spAutoFit/>
          </a:bodyPr>
          <a:lstStyle/>
          <a:p>
            <a:r>
              <a:rPr lang="en-US" sz="1200" dirty="0" smtClean="0"/>
              <a:t>This presentation is released under Creative Commons-Attribution 4.0 License. You are free to use, distribute and modify it, including for commercial purposes, provided you acknowledge the source.</a:t>
            </a:r>
            <a:endParaRPr lang="en-US" sz="1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ORGANIC IMPURITIES</a:t>
            </a:r>
            <a:endParaRPr lang="en-US" dirty="0"/>
          </a:p>
        </p:txBody>
      </p:sp>
      <p:sp>
        <p:nvSpPr>
          <p:cNvPr id="3" name="Content Placeholder 2"/>
          <p:cNvSpPr>
            <a:spLocks noGrp="1"/>
          </p:cNvSpPr>
          <p:nvPr>
            <p:ph sz="quarter" idx="1"/>
          </p:nvPr>
        </p:nvSpPr>
        <p:spPr>
          <a:xfrm>
            <a:off x="457200" y="1600200"/>
            <a:ext cx="8229600" cy="4873752"/>
          </a:xfrm>
        </p:spPr>
        <p:txBody>
          <a:bodyPr>
            <a:normAutofit/>
          </a:bodyPr>
          <a:lstStyle/>
          <a:p>
            <a:pPr algn="just"/>
            <a:r>
              <a:rPr lang="en-US" dirty="0" smtClean="0"/>
              <a:t>These types of impurities arise during the manufacturing process and/or during storage of the drug substance. These include following sub-impurities.</a:t>
            </a:r>
          </a:p>
          <a:p>
            <a:pPr algn="just"/>
            <a:r>
              <a:rPr lang="en-US" b="1" dirty="0" smtClean="0"/>
              <a:t>a. </a:t>
            </a:r>
            <a:r>
              <a:rPr lang="en-US" b="1" i="1" dirty="0" smtClean="0"/>
              <a:t>Starting Materials or Intermediate Impurities</a:t>
            </a:r>
          </a:p>
          <a:p>
            <a:pPr algn="just"/>
            <a:r>
              <a:rPr lang="en-US" dirty="0" smtClean="0"/>
              <a:t>These types of impurities occur in almost every API unless a proper care is taken in every step during the multistep synthesis of drug product. Although the end products are always washed with solvents but there are chances of having the residual of </a:t>
            </a:r>
            <a:r>
              <a:rPr lang="en-US" dirty="0" err="1" smtClean="0"/>
              <a:t>unreacted</a:t>
            </a:r>
            <a:r>
              <a:rPr lang="en-US" dirty="0" smtClean="0"/>
              <a:t> starting materials unless the manufacturers are very careful about the impurities.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09600"/>
            <a:ext cx="8229600" cy="5864352"/>
          </a:xfrm>
        </p:spPr>
        <p:txBody>
          <a:bodyPr>
            <a:normAutofit/>
          </a:bodyPr>
          <a:lstStyle/>
          <a:p>
            <a:r>
              <a:rPr lang="en-US" b="1" dirty="0" smtClean="0"/>
              <a:t>b. </a:t>
            </a:r>
            <a:r>
              <a:rPr lang="en-US" b="1" i="1" dirty="0" smtClean="0"/>
              <a:t>By-products</a:t>
            </a:r>
          </a:p>
          <a:p>
            <a:pPr algn="just"/>
            <a:r>
              <a:rPr lang="en-US" dirty="0" smtClean="0"/>
              <a:t>In synthetic organic chemistry, getting a single end product with complete yield is very rare; there is always a chance of having by products along with desired end product.</a:t>
            </a:r>
          </a:p>
          <a:p>
            <a:pPr algn="just"/>
            <a:endParaRPr lang="en-US" dirty="0" smtClean="0"/>
          </a:p>
          <a:p>
            <a:pPr algn="just"/>
            <a:endParaRPr lang="en-US" dirty="0" smtClean="0"/>
          </a:p>
          <a:p>
            <a:r>
              <a:rPr lang="en-US" b="1" dirty="0" smtClean="0"/>
              <a:t>c. </a:t>
            </a:r>
            <a:r>
              <a:rPr lang="en-US" b="1" i="1" dirty="0" smtClean="0"/>
              <a:t>Degradation Products</a:t>
            </a:r>
          </a:p>
          <a:p>
            <a:pPr algn="just"/>
            <a:r>
              <a:rPr lang="en-US" dirty="0" smtClean="0"/>
              <a:t>Impurities can also be formed by degradation of the end product during manufacturing of bulk drugs. This mainly occurs due to improper storage of formulation.</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INORGANIC IMPURITIES</a:t>
            </a:r>
            <a:endParaRPr lang="en-US" dirty="0"/>
          </a:p>
        </p:txBody>
      </p:sp>
      <p:sp>
        <p:nvSpPr>
          <p:cNvPr id="3" name="Content Placeholder 2"/>
          <p:cNvSpPr>
            <a:spLocks noGrp="1"/>
          </p:cNvSpPr>
          <p:nvPr>
            <p:ph sz="quarter" idx="1"/>
          </p:nvPr>
        </p:nvSpPr>
        <p:spPr>
          <a:xfrm>
            <a:off x="457200" y="1600200"/>
            <a:ext cx="8305800" cy="4873752"/>
          </a:xfrm>
        </p:spPr>
        <p:txBody>
          <a:bodyPr/>
          <a:lstStyle/>
          <a:p>
            <a:pPr algn="just"/>
            <a:r>
              <a:rPr lang="en-US" dirty="0" smtClean="0"/>
              <a:t>Inorganic impurities are also obtained from the manufacturing processes which are used in bulk drug formulation. They are normally known and identified.</a:t>
            </a:r>
          </a:p>
          <a:p>
            <a:pPr algn="just"/>
            <a:endParaRPr lang="en-US" dirty="0" smtClean="0"/>
          </a:p>
          <a:p>
            <a:pPr algn="just"/>
            <a:r>
              <a:rPr lang="en-US" b="1" dirty="0" smtClean="0"/>
              <a:t>a. Reagent, </a:t>
            </a:r>
            <a:r>
              <a:rPr lang="en-US" b="1" dirty="0" err="1" smtClean="0"/>
              <a:t>Ligands</a:t>
            </a:r>
            <a:r>
              <a:rPr lang="en-US" b="1" dirty="0" smtClean="0"/>
              <a:t> and Catalysts: </a:t>
            </a:r>
            <a:r>
              <a:rPr lang="en-US" dirty="0" smtClean="0"/>
              <a:t>Rare chances of occurrence of these impurities. If during manufacturing procedure is not followed properly will create a </a:t>
            </a:r>
            <a:r>
              <a:rPr lang="en-US" dirty="0" smtClean="0"/>
              <a:t>problem.</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8229600" cy="6169152"/>
          </a:xfrm>
        </p:spPr>
        <p:txBody>
          <a:bodyPr>
            <a:normAutofit/>
          </a:bodyPr>
          <a:lstStyle/>
          <a:p>
            <a:pPr algn="just"/>
            <a:r>
              <a:rPr lang="en-US" b="1" dirty="0" smtClean="0"/>
              <a:t>b. Heavy Metals: </a:t>
            </a:r>
            <a:r>
              <a:rPr lang="en-US" dirty="0" smtClean="0"/>
              <a:t>Water is generally used in different manufacturing processes which act as the main source of heavy metals, like </a:t>
            </a:r>
            <a:r>
              <a:rPr lang="en-US" dirty="0" err="1" smtClean="0"/>
              <a:t>Ar</a:t>
            </a:r>
            <a:r>
              <a:rPr lang="en-US" dirty="0" smtClean="0"/>
              <a:t>, </a:t>
            </a:r>
            <a:r>
              <a:rPr lang="en-US" dirty="0" err="1" smtClean="0"/>
              <a:t>Cd</a:t>
            </a:r>
            <a:r>
              <a:rPr lang="en-US" dirty="0" smtClean="0"/>
              <a:t>, Cr, Na, Mg, </a:t>
            </a:r>
            <a:r>
              <a:rPr lang="en-US" dirty="0" err="1" smtClean="0"/>
              <a:t>Mn</a:t>
            </a:r>
            <a:r>
              <a:rPr lang="en-US" dirty="0" smtClean="0"/>
              <a:t>, etc.,</a:t>
            </a:r>
          </a:p>
          <a:p>
            <a:pPr algn="just"/>
            <a:r>
              <a:rPr lang="en-US" dirty="0" smtClean="0"/>
              <a:t>where acidification or acid hydrolysis takes place. By using </a:t>
            </a:r>
            <a:r>
              <a:rPr lang="en-US" dirty="0" err="1" smtClean="0"/>
              <a:t>demineralized</a:t>
            </a:r>
            <a:r>
              <a:rPr lang="en-US" dirty="0" smtClean="0"/>
              <a:t> water and glass-lined reactors</a:t>
            </a:r>
          </a:p>
          <a:p>
            <a:pPr algn="just"/>
            <a:r>
              <a:rPr lang="en-US" dirty="0" smtClean="0"/>
              <a:t>heavy metal impurities can be easily avoided. </a:t>
            </a:r>
          </a:p>
          <a:p>
            <a:pPr algn="just"/>
            <a:endParaRPr lang="en-US" dirty="0" smtClean="0"/>
          </a:p>
          <a:p>
            <a:pPr algn="just"/>
            <a:r>
              <a:rPr lang="en-US" b="1" dirty="0" smtClean="0"/>
              <a:t>c. Other Materials (Filter Aids, Charcoal): </a:t>
            </a:r>
            <a:r>
              <a:rPr lang="en-US" dirty="0" smtClean="0"/>
              <a:t>The filters or filtering aids such as centrifuge bags are routinely used in the bulk drugs manufacturing plants and in many cases, activated carbon is also used which also act as a source of impurity. Therefore to avoid the contamination, regular monitoring of fibers and black particles in the bulk drugs is essential.</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 RESIDUAL SOLVENTS</a:t>
            </a:r>
            <a:endParaRPr lang="en-US" dirty="0"/>
          </a:p>
        </p:txBody>
      </p:sp>
      <p:sp>
        <p:nvSpPr>
          <p:cNvPr id="3" name="Content Placeholder 2"/>
          <p:cNvSpPr>
            <a:spLocks noGrp="1"/>
          </p:cNvSpPr>
          <p:nvPr>
            <p:ph sz="quarter" idx="1"/>
          </p:nvPr>
        </p:nvSpPr>
        <p:spPr>
          <a:xfrm>
            <a:off x="457200" y="1600200"/>
            <a:ext cx="8229600" cy="4873752"/>
          </a:xfrm>
        </p:spPr>
        <p:txBody>
          <a:bodyPr/>
          <a:lstStyle/>
          <a:p>
            <a:pPr algn="just"/>
            <a:r>
              <a:rPr lang="en-US" dirty="0" smtClean="0"/>
              <a:t>Residual solvents are organic or inorganic liquids used during the manufacturing process. It is very difficult to remove these solvents completely by the work-up process.</a:t>
            </a:r>
          </a:p>
          <a:p>
            <a:pPr algn="just"/>
            <a:r>
              <a:rPr lang="en-US" dirty="0" smtClean="0"/>
              <a:t>Some solvent that are known to cause toxicity should be avoided in the production of bulk drugs.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dirty="0" smtClean="0"/>
              <a:t>References:</a:t>
            </a:r>
            <a:endParaRPr lang="en-US" dirty="0"/>
          </a:p>
        </p:txBody>
      </p:sp>
      <p:sp>
        <p:nvSpPr>
          <p:cNvPr id="3" name="Content Placeholder 2"/>
          <p:cNvSpPr>
            <a:spLocks noGrp="1"/>
          </p:cNvSpPr>
          <p:nvPr>
            <p:ph sz="quarter" idx="1"/>
          </p:nvPr>
        </p:nvSpPr>
        <p:spPr>
          <a:xfrm>
            <a:off x="381000" y="1066800"/>
            <a:ext cx="8305800" cy="5407152"/>
          </a:xfrm>
        </p:spPr>
        <p:txBody>
          <a:bodyPr>
            <a:normAutofit fontScale="85000" lnSpcReduction="10000"/>
          </a:bodyPr>
          <a:lstStyle/>
          <a:p>
            <a:pPr algn="just"/>
            <a:r>
              <a:rPr lang="en-US" dirty="0" smtClean="0"/>
              <a:t>Indian Pharmacopoeia, 2014, Vol. I, II &amp; III.</a:t>
            </a:r>
          </a:p>
          <a:p>
            <a:pPr algn="just"/>
            <a:r>
              <a:rPr lang="en-US" dirty="0" smtClean="0"/>
              <a:t>United States Pharmacopoeia, USP 29 and National Formulary, NF 24, Asian ed.,2006</a:t>
            </a:r>
          </a:p>
          <a:p>
            <a:pPr algn="just"/>
            <a:r>
              <a:rPr lang="en-US" dirty="0" smtClean="0"/>
              <a:t>A.H. Beckett, &amp; </a:t>
            </a:r>
            <a:r>
              <a:rPr lang="en-US" dirty="0" err="1" smtClean="0"/>
              <a:t>J.B.Stenlake</a:t>
            </a:r>
            <a:r>
              <a:rPr lang="en-US" dirty="0" smtClean="0"/>
              <a:t>, </a:t>
            </a:r>
            <a:r>
              <a:rPr lang="en-US" i="1" dirty="0" smtClean="0"/>
              <a:t>Practical Pharmaceutical Chemistry, 5th ed., Part One, CBS Publishers and </a:t>
            </a:r>
            <a:r>
              <a:rPr lang="en-US" dirty="0" smtClean="0"/>
              <a:t>Distributors, 2004</a:t>
            </a:r>
          </a:p>
          <a:p>
            <a:pPr algn="just"/>
            <a:r>
              <a:rPr lang="en-US" dirty="0" err="1" smtClean="0"/>
              <a:t>L.M.Atherden</a:t>
            </a:r>
            <a:r>
              <a:rPr lang="en-US" dirty="0" smtClean="0"/>
              <a:t>, </a:t>
            </a:r>
            <a:r>
              <a:rPr lang="en-US" i="1" dirty="0" smtClean="0"/>
              <a:t>Bentley and Driver’s Textbook of Pharmaceutical Chemistry, 8th ed., Oxford University </a:t>
            </a:r>
            <a:r>
              <a:rPr lang="en-US" dirty="0" smtClean="0"/>
              <a:t>Press, 2005</a:t>
            </a:r>
          </a:p>
          <a:p>
            <a:pPr algn="just"/>
            <a:r>
              <a:rPr lang="en-US" dirty="0" err="1" smtClean="0"/>
              <a:t>Holleman-Wiberg</a:t>
            </a:r>
            <a:r>
              <a:rPr lang="en-US" dirty="0" smtClean="0"/>
              <a:t>, </a:t>
            </a:r>
            <a:r>
              <a:rPr lang="en-US" i="1" dirty="0" smtClean="0"/>
              <a:t>Inorganic Chemistry, Academic Press, 2001</a:t>
            </a:r>
          </a:p>
          <a:p>
            <a:pPr algn="just"/>
            <a:r>
              <a:rPr lang="en-US" dirty="0" err="1" smtClean="0"/>
              <a:t>J.D.Lee</a:t>
            </a:r>
            <a:r>
              <a:rPr lang="en-US" dirty="0" smtClean="0"/>
              <a:t>, </a:t>
            </a:r>
            <a:r>
              <a:rPr lang="en-US" i="1" dirty="0" smtClean="0"/>
              <a:t>Concise Inorganic Chemistry, 5th ed., Blackwell Publishing, 2006</a:t>
            </a:r>
          </a:p>
          <a:p>
            <a:pPr algn="just"/>
            <a:r>
              <a:rPr lang="en-US" dirty="0" smtClean="0"/>
              <a:t>Remington’s Pharmaceutical </a:t>
            </a:r>
            <a:r>
              <a:rPr lang="en-US" dirty="0" err="1" smtClean="0"/>
              <a:t>Sciences,Indian</a:t>
            </a:r>
            <a:r>
              <a:rPr lang="en-US" dirty="0" smtClean="0"/>
              <a:t> ed., 21st ed., Vol. I &amp; Vol. – II, Mack Publishing Co.</a:t>
            </a:r>
          </a:p>
          <a:p>
            <a:pPr algn="just"/>
            <a:r>
              <a:rPr lang="en-US" dirty="0" err="1" smtClean="0"/>
              <a:t>J.H.Block</a:t>
            </a:r>
            <a:r>
              <a:rPr lang="en-US" dirty="0" smtClean="0"/>
              <a:t>, </a:t>
            </a:r>
            <a:r>
              <a:rPr lang="en-US" dirty="0" err="1" smtClean="0"/>
              <a:t>E.Roche</a:t>
            </a:r>
            <a:r>
              <a:rPr lang="en-US" dirty="0" smtClean="0"/>
              <a:t>, </a:t>
            </a:r>
            <a:r>
              <a:rPr lang="en-US" dirty="0" err="1" smtClean="0"/>
              <a:t>T.O.Soine</a:t>
            </a:r>
            <a:r>
              <a:rPr lang="en-US" dirty="0" smtClean="0"/>
              <a:t>, &amp; </a:t>
            </a:r>
            <a:r>
              <a:rPr lang="en-US" dirty="0" err="1" smtClean="0"/>
              <a:t>C.O.Wilson</a:t>
            </a:r>
            <a:r>
              <a:rPr lang="en-US" dirty="0" smtClean="0"/>
              <a:t>, </a:t>
            </a:r>
            <a:r>
              <a:rPr lang="en-US" i="1" dirty="0" smtClean="0"/>
              <a:t>Inorganic Medicinal and Pharmaceutical Chemistry, Lea </a:t>
            </a:r>
            <a:r>
              <a:rPr lang="en-US" dirty="0" smtClean="0"/>
              <a:t>and </a:t>
            </a:r>
            <a:r>
              <a:rPr lang="en-US" dirty="0" err="1" smtClean="0"/>
              <a:t>Febiger</a:t>
            </a:r>
            <a:r>
              <a:rPr lang="en-US" dirty="0" smtClean="0"/>
              <a:t>.</a:t>
            </a:r>
          </a:p>
          <a:p>
            <a:pPr algn="just"/>
            <a:r>
              <a:rPr lang="en-US" dirty="0" smtClean="0"/>
              <a:t>Vogel's qualitative inorganic analysis, revised by </a:t>
            </a:r>
            <a:r>
              <a:rPr lang="en-US" dirty="0" err="1" smtClean="0"/>
              <a:t>G.Svehla</a:t>
            </a:r>
            <a:r>
              <a:rPr lang="en-US" dirty="0" smtClean="0"/>
              <a:t>, 7th ed., Pearson Education Publisher</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be continued……</a:t>
            </a:r>
            <a:endParaRPr lang="en-US" dirty="0"/>
          </a:p>
        </p:txBody>
      </p:sp>
      <p:sp>
        <p:nvSpPr>
          <p:cNvPr id="3" name="Content Placeholder 2"/>
          <p:cNvSpPr>
            <a:spLocks noGrp="1"/>
          </p:cNvSpPr>
          <p:nvPr>
            <p:ph sz="quarter" idx="1"/>
          </p:nvPr>
        </p:nvSpPr>
        <p:spPr>
          <a:xfrm>
            <a:off x="457200" y="1600200"/>
            <a:ext cx="7467600" cy="990600"/>
          </a:xfrm>
        </p:spPr>
        <p:txBody>
          <a:bodyPr/>
          <a:lstStyle/>
          <a:p>
            <a:r>
              <a:rPr lang="en-US" dirty="0" smtClean="0"/>
              <a:t>In next presentation we will learn about different sources of impurities</a:t>
            </a:r>
            <a:endParaRPr lang="en-US" dirty="0"/>
          </a:p>
        </p:txBody>
      </p:sp>
      <p:sp>
        <p:nvSpPr>
          <p:cNvPr id="4" name="Title 1"/>
          <p:cNvSpPr txBox="1">
            <a:spLocks/>
          </p:cNvSpPr>
          <p:nvPr/>
        </p:nvSpPr>
        <p:spPr>
          <a:xfrm>
            <a:off x="2819400" y="3886200"/>
            <a:ext cx="2971800" cy="1249362"/>
          </a:xfrm>
          <a:prstGeom prst="rect">
            <a:avLst/>
          </a:prstGeom>
        </p:spPr>
        <p:txBody>
          <a:bodyPr vert="horz"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small" spc="0" normalizeH="0" baseline="0" noProof="0" smtClean="0">
                <a:ln>
                  <a:noFill/>
                </a:ln>
                <a:solidFill>
                  <a:schemeClr val="tx2"/>
                </a:solidFill>
                <a:effectLst/>
                <a:uLnTx/>
                <a:uFillTx/>
                <a:latin typeface="+mj-lt"/>
                <a:ea typeface="+mj-ea"/>
                <a:cs typeface="+mj-cs"/>
              </a:rPr>
              <a:t>thanks</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sz="quarter" idx="1"/>
          </p:nvPr>
        </p:nvSpPr>
        <p:spPr>
          <a:xfrm>
            <a:off x="457200" y="1600200"/>
            <a:ext cx="8229600" cy="4873752"/>
          </a:xfrm>
        </p:spPr>
        <p:txBody>
          <a:bodyPr/>
          <a:lstStyle/>
          <a:p>
            <a:pPr algn="just"/>
            <a:r>
              <a:rPr lang="en-US" dirty="0" smtClean="0"/>
              <a:t>An impurity in a drug substance as defined by the International Conference on </a:t>
            </a:r>
            <a:r>
              <a:rPr lang="en-US" dirty="0" smtClean="0"/>
              <a:t>Harmonization </a:t>
            </a:r>
            <a:r>
              <a:rPr lang="en-US" dirty="0" smtClean="0"/>
              <a:t>(ICH) Guidelines is any component of the drug substance that is not the chemical entity defined as the drug substance and affects the purity of active ingredient or drug substances.</a:t>
            </a:r>
          </a:p>
          <a:p>
            <a:pPr algn="just"/>
            <a:r>
              <a:rPr lang="en-US" dirty="0" smtClean="0"/>
              <a:t>Therefore, any extraneous material present in the drug substance has to be considered an impurity even if it is totally inert or has superior pharmacological properties.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Common Terms of Impurities</a:t>
            </a:r>
            <a:endParaRPr lang="en-US" dirty="0"/>
          </a:p>
        </p:txBody>
      </p:sp>
      <p:sp>
        <p:nvSpPr>
          <p:cNvPr id="3" name="Content Placeholder 2"/>
          <p:cNvSpPr>
            <a:spLocks noGrp="1"/>
          </p:cNvSpPr>
          <p:nvPr>
            <p:ph sz="quarter" idx="1"/>
          </p:nvPr>
        </p:nvSpPr>
        <p:spPr>
          <a:xfrm>
            <a:off x="457200" y="1600200"/>
            <a:ext cx="8229600" cy="4873752"/>
          </a:xfrm>
        </p:spPr>
        <p:txBody>
          <a:bodyPr/>
          <a:lstStyle/>
          <a:p>
            <a:pPr algn="just">
              <a:buNone/>
            </a:pPr>
            <a:r>
              <a:rPr lang="en-US" dirty="0" smtClean="0"/>
              <a:t>   Following terms are used by various regulatory bodies and ICH to describe the impurities</a:t>
            </a:r>
          </a:p>
          <a:p>
            <a:pPr algn="just"/>
            <a:r>
              <a:rPr lang="en-US" dirty="0" smtClean="0"/>
              <a:t>1. Intermediate</a:t>
            </a:r>
          </a:p>
          <a:p>
            <a:r>
              <a:rPr lang="en-US" dirty="0" smtClean="0"/>
              <a:t>2. Penultimate intermediate</a:t>
            </a:r>
          </a:p>
          <a:p>
            <a:r>
              <a:rPr lang="en-US" dirty="0" smtClean="0"/>
              <a:t>3. By-products</a:t>
            </a:r>
          </a:p>
          <a:p>
            <a:r>
              <a:rPr lang="en-US" dirty="0" smtClean="0"/>
              <a:t>4. Transformation products</a:t>
            </a:r>
          </a:p>
          <a:p>
            <a:r>
              <a:rPr lang="en-US" dirty="0" smtClean="0"/>
              <a:t>5. Interaction products</a:t>
            </a:r>
          </a:p>
          <a:p>
            <a:r>
              <a:rPr lang="en-US" dirty="0" smtClean="0"/>
              <a:t>6. Related products</a:t>
            </a:r>
          </a:p>
          <a:p>
            <a:r>
              <a:rPr lang="en-US" dirty="0" smtClean="0"/>
              <a:t>7. Degradation products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7467600" cy="579438"/>
          </a:xfrm>
        </p:spPr>
        <p:txBody>
          <a:bodyPr/>
          <a:lstStyle/>
          <a:p>
            <a:r>
              <a:rPr lang="en-US" b="1" dirty="0" smtClean="0"/>
              <a:t>Intermediate</a:t>
            </a:r>
            <a:endParaRPr lang="en-US" dirty="0"/>
          </a:p>
        </p:txBody>
      </p:sp>
      <p:sp>
        <p:nvSpPr>
          <p:cNvPr id="3" name="Content Placeholder 2"/>
          <p:cNvSpPr>
            <a:spLocks noGrp="1"/>
          </p:cNvSpPr>
          <p:nvPr>
            <p:ph sz="quarter" idx="1"/>
          </p:nvPr>
        </p:nvSpPr>
        <p:spPr>
          <a:xfrm>
            <a:off x="457200" y="1600200"/>
            <a:ext cx="8229600" cy="1295400"/>
          </a:xfrm>
        </p:spPr>
        <p:txBody>
          <a:bodyPr>
            <a:normAutofit/>
          </a:bodyPr>
          <a:lstStyle/>
          <a:p>
            <a:pPr algn="just"/>
            <a:r>
              <a:rPr lang="en-US" dirty="0" smtClean="0"/>
              <a:t>The compounds produced during synthesis of the desired material or as a part of the route of synthesis.</a:t>
            </a:r>
          </a:p>
          <a:p>
            <a:endParaRPr lang="en-US" dirty="0" smtClean="0"/>
          </a:p>
        </p:txBody>
      </p:sp>
      <p:sp>
        <p:nvSpPr>
          <p:cNvPr id="4" name="Title 1"/>
          <p:cNvSpPr txBox="1">
            <a:spLocks/>
          </p:cNvSpPr>
          <p:nvPr/>
        </p:nvSpPr>
        <p:spPr>
          <a:xfrm>
            <a:off x="533400" y="3200400"/>
            <a:ext cx="7467600" cy="579438"/>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small" spc="0" normalizeH="0" baseline="0" noProof="0" dirty="0" smtClean="0">
                <a:ln>
                  <a:noFill/>
                </a:ln>
                <a:solidFill>
                  <a:schemeClr val="tx2"/>
                </a:solidFill>
                <a:effectLst/>
                <a:uLnTx/>
                <a:uFillTx/>
                <a:latin typeface="+mj-lt"/>
                <a:ea typeface="+mj-ea"/>
                <a:cs typeface="+mj-cs"/>
              </a:rPr>
              <a:t>Penultimate Intermediate</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
        <p:nvSpPr>
          <p:cNvPr id="6" name="Content Placeholder 2"/>
          <p:cNvSpPr txBox="1">
            <a:spLocks/>
          </p:cNvSpPr>
          <p:nvPr/>
        </p:nvSpPr>
        <p:spPr>
          <a:xfrm>
            <a:off x="457200" y="4038600"/>
            <a:ext cx="8229600" cy="2209800"/>
          </a:xfrm>
          <a:prstGeom prst="rect">
            <a:avLst/>
          </a:prstGeom>
        </p:spPr>
        <p:txBody>
          <a:bodyPr vert="horz">
            <a:normAutofit/>
          </a:bodyPr>
          <a:lstStyle/>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penultimate intermediates are the last compound in the synthesis chain prior to the production of the final desired compound. </a:t>
            </a:r>
          </a:p>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It may or may not be possible to theorize all of them.</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7467600" cy="563562"/>
          </a:xfrm>
        </p:spPr>
        <p:txBody>
          <a:bodyPr/>
          <a:lstStyle/>
          <a:p>
            <a:r>
              <a:rPr lang="en-US" b="1" dirty="0" smtClean="0"/>
              <a:t>By-products</a:t>
            </a:r>
            <a:endParaRPr lang="en-US" dirty="0"/>
          </a:p>
        </p:txBody>
      </p:sp>
      <p:sp>
        <p:nvSpPr>
          <p:cNvPr id="3" name="Content Placeholder 2"/>
          <p:cNvSpPr>
            <a:spLocks noGrp="1"/>
          </p:cNvSpPr>
          <p:nvPr>
            <p:ph sz="quarter" idx="1"/>
          </p:nvPr>
        </p:nvSpPr>
        <p:spPr>
          <a:xfrm>
            <a:off x="457200" y="1600200"/>
            <a:ext cx="8305800" cy="4114800"/>
          </a:xfrm>
        </p:spPr>
        <p:txBody>
          <a:bodyPr/>
          <a:lstStyle/>
          <a:p>
            <a:pPr algn="just"/>
            <a:r>
              <a:rPr lang="en-US" dirty="0" smtClean="0"/>
              <a:t>Byproducts are unplanned compounds produced in between the reaction.</a:t>
            </a:r>
          </a:p>
          <a:p>
            <a:pPr algn="just"/>
            <a:r>
              <a:rPr lang="en-US" dirty="0" smtClean="0"/>
              <a:t>The compound produced in the reaction other than the required intermediates. </a:t>
            </a:r>
          </a:p>
          <a:p>
            <a:pPr algn="just"/>
            <a:r>
              <a:rPr lang="en-US" dirty="0" smtClean="0"/>
              <a:t>They can occur through a variety of side reactions, such as overreaction, incomplete reaction, demonization and rearrangement, unwanted reactions between starting materials or intermediates with chemical reagents or catalysts.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467600" cy="609600"/>
          </a:xfrm>
        </p:spPr>
        <p:txBody>
          <a:bodyPr/>
          <a:lstStyle/>
          <a:p>
            <a:r>
              <a:rPr lang="en-US" b="1" dirty="0" smtClean="0"/>
              <a:t>Transformation Products</a:t>
            </a:r>
            <a:endParaRPr lang="en-US" dirty="0"/>
          </a:p>
        </p:txBody>
      </p:sp>
      <p:sp>
        <p:nvSpPr>
          <p:cNvPr id="3" name="Content Placeholder 2"/>
          <p:cNvSpPr>
            <a:spLocks noGrp="1"/>
          </p:cNvSpPr>
          <p:nvPr>
            <p:ph sz="quarter" idx="1"/>
          </p:nvPr>
        </p:nvSpPr>
        <p:spPr>
          <a:xfrm>
            <a:off x="457200" y="1600200"/>
            <a:ext cx="8305800" cy="1752600"/>
          </a:xfrm>
        </p:spPr>
        <p:txBody>
          <a:bodyPr>
            <a:normAutofit/>
          </a:bodyPr>
          <a:lstStyle/>
          <a:p>
            <a:pPr algn="just"/>
            <a:r>
              <a:rPr lang="en-US" dirty="0" smtClean="0"/>
              <a:t>They are related to theorized and </a:t>
            </a:r>
            <a:r>
              <a:rPr lang="en-US" dirty="0" err="1" smtClean="0"/>
              <a:t>nontheorized</a:t>
            </a:r>
            <a:r>
              <a:rPr lang="en-US" dirty="0" smtClean="0"/>
              <a:t> products that can occur in a reaction. </a:t>
            </a:r>
          </a:p>
          <a:p>
            <a:pPr algn="just"/>
            <a:r>
              <a:rPr lang="en-US" dirty="0" smtClean="0"/>
              <a:t>They are similar to by-products except that more is known about these reaction products.</a:t>
            </a:r>
            <a:endParaRPr lang="en-US" dirty="0"/>
          </a:p>
        </p:txBody>
      </p:sp>
      <p:sp>
        <p:nvSpPr>
          <p:cNvPr id="5" name="Title 1"/>
          <p:cNvSpPr txBox="1">
            <a:spLocks/>
          </p:cNvSpPr>
          <p:nvPr/>
        </p:nvSpPr>
        <p:spPr>
          <a:xfrm>
            <a:off x="457200" y="3505200"/>
            <a:ext cx="6934200" cy="579438"/>
          </a:xfrm>
          <a:prstGeom prst="rect">
            <a:avLst/>
          </a:prstGeom>
        </p:spPr>
        <p:txBody>
          <a:bodyPr vert="horz" anchor="b">
            <a:normAutofit/>
          </a:bodyPr>
          <a:lstStyle/>
          <a:p>
            <a:pPr lvl="0">
              <a:spcBef>
                <a:spcPct val="0"/>
              </a:spcBef>
            </a:pPr>
            <a:r>
              <a:rPr kumimoji="0" lang="en-US" sz="3000" b="1" i="0" u="none" strike="noStrike" kern="1200" cap="small" spc="0" normalizeH="0" baseline="0" noProof="0" dirty="0" smtClean="0">
                <a:ln>
                  <a:noFill/>
                </a:ln>
                <a:solidFill>
                  <a:schemeClr val="tx2"/>
                </a:solidFill>
                <a:effectLst/>
                <a:uLnTx/>
                <a:uFillTx/>
                <a:latin typeface="+mj-lt"/>
                <a:ea typeface="+mj-ea"/>
                <a:cs typeface="+mj-cs"/>
              </a:rPr>
              <a:t>Interaction </a:t>
            </a:r>
            <a:r>
              <a:rPr lang="en-US" sz="3000" b="1" cap="small" dirty="0" smtClean="0">
                <a:solidFill>
                  <a:srgbClr val="575F6D"/>
                </a:solidFill>
                <a:ea typeface="+mj-ea"/>
                <a:cs typeface="+mj-cs"/>
              </a:rPr>
              <a:t>Products</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
        <p:nvSpPr>
          <p:cNvPr id="6" name="Content Placeholder 2"/>
          <p:cNvSpPr txBox="1">
            <a:spLocks/>
          </p:cNvSpPr>
          <p:nvPr/>
        </p:nvSpPr>
        <p:spPr>
          <a:xfrm>
            <a:off x="533400" y="4343400"/>
            <a:ext cx="8229600" cy="1295400"/>
          </a:xfrm>
          <a:prstGeom prst="rect">
            <a:avLst/>
          </a:prstGeom>
        </p:spPr>
        <p:txBody>
          <a:bodyPr vert="horz">
            <a:normAutofit/>
          </a:bodyPr>
          <a:lstStyle/>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Interaction products that could occur between various involved chemicals intentionally or unintentionally.</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0"/>
            <a:ext cx="7467600" cy="731838"/>
          </a:xfrm>
        </p:spPr>
        <p:txBody>
          <a:bodyPr/>
          <a:lstStyle/>
          <a:p>
            <a:r>
              <a:rPr lang="en-US" b="1" dirty="0" smtClean="0"/>
              <a:t>Related Products</a:t>
            </a:r>
            <a:endParaRPr lang="en-US" dirty="0"/>
          </a:p>
        </p:txBody>
      </p:sp>
      <p:sp>
        <p:nvSpPr>
          <p:cNvPr id="4" name="Content Placeholder 3"/>
          <p:cNvSpPr>
            <a:spLocks noGrp="1"/>
          </p:cNvSpPr>
          <p:nvPr>
            <p:ph sz="quarter" idx="1"/>
          </p:nvPr>
        </p:nvSpPr>
        <p:spPr>
          <a:xfrm>
            <a:off x="457200" y="1600200"/>
            <a:ext cx="8229600" cy="914400"/>
          </a:xfrm>
        </p:spPr>
        <p:txBody>
          <a:bodyPr>
            <a:normAutofit/>
          </a:bodyPr>
          <a:lstStyle/>
          <a:p>
            <a:pPr algn="just"/>
            <a:r>
              <a:rPr lang="en-US" dirty="0" smtClean="0"/>
              <a:t>These are chemically similar to drug substance and may even possess biological activity.</a:t>
            </a:r>
            <a:endParaRPr lang="en-US" dirty="0"/>
          </a:p>
        </p:txBody>
      </p:sp>
      <p:sp>
        <p:nvSpPr>
          <p:cNvPr id="5" name="Title 1"/>
          <p:cNvSpPr txBox="1">
            <a:spLocks/>
          </p:cNvSpPr>
          <p:nvPr/>
        </p:nvSpPr>
        <p:spPr>
          <a:xfrm>
            <a:off x="304800" y="2971800"/>
            <a:ext cx="7467600" cy="655638"/>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small" spc="0" normalizeH="0" baseline="0" noProof="0" dirty="0" smtClean="0">
                <a:ln>
                  <a:noFill/>
                </a:ln>
                <a:solidFill>
                  <a:schemeClr val="tx2"/>
                </a:solidFill>
                <a:effectLst/>
                <a:uLnTx/>
                <a:uFillTx/>
                <a:latin typeface="+mj-lt"/>
                <a:ea typeface="+mj-ea"/>
                <a:cs typeface="+mj-cs"/>
              </a:rPr>
              <a:t>Degradation products</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
        <p:nvSpPr>
          <p:cNvPr id="6" name="Content Placeholder 2"/>
          <p:cNvSpPr txBox="1">
            <a:spLocks/>
          </p:cNvSpPr>
          <p:nvPr/>
        </p:nvSpPr>
        <p:spPr>
          <a:xfrm>
            <a:off x="533400" y="3886200"/>
            <a:ext cx="8153400" cy="1828800"/>
          </a:xfrm>
          <a:prstGeom prst="rect">
            <a:avLst/>
          </a:prstGeom>
        </p:spPr>
        <p:txBody>
          <a:bodyPr vert="horz">
            <a:normAutofit/>
          </a:bodyPr>
          <a:lstStyle/>
          <a:p>
            <a:pPr marL="274320" marR="0" lvl="0" indent="-274320" algn="just"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These compounds </a:t>
            </a:r>
            <a:r>
              <a:rPr lang="en-US" sz="2400" dirty="0" smtClean="0"/>
              <a:t>are formed by the decomposition of active ingredient or other material of interest by the effect of external factors like heat, light and moisture.</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7467600" cy="944562"/>
          </a:xfrm>
        </p:spPr>
        <p:txBody>
          <a:bodyPr/>
          <a:lstStyle/>
          <a:p>
            <a:r>
              <a:rPr lang="en-US" b="1" dirty="0" smtClean="0"/>
              <a:t>Classification of Impurity</a:t>
            </a:r>
            <a:endParaRPr lang="en-US" dirty="0"/>
          </a:p>
        </p:txBody>
      </p:sp>
      <p:sp>
        <p:nvSpPr>
          <p:cNvPr id="5" name="Content Placeholder 4"/>
          <p:cNvSpPr>
            <a:spLocks noGrp="1"/>
          </p:cNvSpPr>
          <p:nvPr>
            <p:ph sz="quarter" idx="1"/>
          </p:nvPr>
        </p:nvSpPr>
        <p:spPr>
          <a:xfrm>
            <a:off x="457200" y="1600200"/>
            <a:ext cx="8153400" cy="4873752"/>
          </a:xfrm>
        </p:spPr>
        <p:txBody>
          <a:bodyPr/>
          <a:lstStyle/>
          <a:p>
            <a:pPr>
              <a:buNone/>
            </a:pPr>
            <a:r>
              <a:rPr lang="en-US" b="1" dirty="0" smtClean="0"/>
              <a:t>(A) United States Pharmacopoeia (USP)</a:t>
            </a:r>
          </a:p>
          <a:p>
            <a:pPr algn="just"/>
            <a:r>
              <a:rPr lang="en-US" dirty="0" smtClean="0"/>
              <a:t>According to USP impurities are classified into three categories</a:t>
            </a:r>
          </a:p>
          <a:p>
            <a:pPr algn="just">
              <a:buNone/>
            </a:pPr>
            <a:r>
              <a:rPr lang="en-US" dirty="0" smtClean="0"/>
              <a:t>1. Impurities in Official Articles</a:t>
            </a:r>
          </a:p>
          <a:p>
            <a:pPr algn="just">
              <a:buNone/>
            </a:pPr>
            <a:r>
              <a:rPr lang="en-US" dirty="0" smtClean="0"/>
              <a:t>2. Ordinary Impurities</a:t>
            </a:r>
          </a:p>
          <a:p>
            <a:pPr algn="just">
              <a:buNone/>
            </a:pPr>
            <a:r>
              <a:rPr lang="en-US" dirty="0" smtClean="0"/>
              <a:t>3. Organic Volatile Impurities</a:t>
            </a:r>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600200"/>
            <a:ext cx="8229600" cy="4873752"/>
          </a:xfrm>
        </p:spPr>
        <p:txBody>
          <a:bodyPr/>
          <a:lstStyle/>
          <a:p>
            <a:pPr algn="just">
              <a:buNone/>
            </a:pPr>
            <a:r>
              <a:rPr lang="en-US" b="1" dirty="0" smtClean="0"/>
              <a:t>(B) The ICH Terminology</a:t>
            </a:r>
          </a:p>
          <a:p>
            <a:pPr algn="just"/>
            <a:r>
              <a:rPr lang="en-US" dirty="0" smtClean="0"/>
              <a:t>According to ICH guidelines, impurities are broadly classified into following three categories</a:t>
            </a:r>
          </a:p>
          <a:p>
            <a:pPr algn="just">
              <a:buNone/>
            </a:pPr>
            <a:r>
              <a:rPr lang="en-US" dirty="0" smtClean="0"/>
              <a:t>1. Organic Impurities (Process and drug-related)</a:t>
            </a:r>
          </a:p>
          <a:p>
            <a:pPr algn="just">
              <a:buNone/>
            </a:pPr>
            <a:r>
              <a:rPr lang="en-US" dirty="0" smtClean="0"/>
              <a:t>2. Inorganic Impurities (Reagent, </a:t>
            </a:r>
            <a:r>
              <a:rPr lang="en-US" dirty="0" err="1" smtClean="0"/>
              <a:t>ligands</a:t>
            </a:r>
            <a:r>
              <a:rPr lang="en-US" dirty="0" smtClean="0"/>
              <a:t>, catalysts)</a:t>
            </a:r>
          </a:p>
          <a:p>
            <a:pPr algn="just">
              <a:buNone/>
            </a:pPr>
            <a:r>
              <a:rPr lang="en-US" dirty="0" smtClean="0"/>
              <a:t>3. Residual Solvents (Volatile solvents)</a:t>
            </a:r>
            <a:endParaRPr lang="en-US" dirty="0"/>
          </a:p>
        </p:txBody>
      </p:sp>
      <p:sp>
        <p:nvSpPr>
          <p:cNvPr id="4" name="Rectangle 3"/>
          <p:cNvSpPr/>
          <p:nvPr/>
        </p:nvSpPr>
        <p:spPr>
          <a:xfrm>
            <a:off x="457200" y="685800"/>
            <a:ext cx="6019800" cy="553998"/>
          </a:xfrm>
          <a:prstGeom prst="rect">
            <a:avLst/>
          </a:prstGeom>
        </p:spPr>
        <p:txBody>
          <a:bodyPr wrap="square">
            <a:spAutoFit/>
          </a:bodyPr>
          <a:lstStyle/>
          <a:p>
            <a:r>
              <a:rPr lang="en-US" sz="3000" b="1" cap="small" dirty="0" smtClean="0">
                <a:solidFill>
                  <a:srgbClr val="575F6D"/>
                </a:solidFill>
                <a:ea typeface="+mj-ea"/>
                <a:cs typeface="+mj-cs"/>
              </a:rPr>
              <a:t>Classification of Impurity</a:t>
            </a:r>
            <a:endParaRPr lang="en-US" sz="30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360</TotalTime>
  <Words>1008</Words>
  <Application>Microsoft Office PowerPoint</Application>
  <PresentationFormat>On-screen Show (4:3)</PresentationFormat>
  <Paragraphs>84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Oriel</vt:lpstr>
      <vt:lpstr>Pharmaceutical Impurities –I (Introduction and Classification)</vt:lpstr>
      <vt:lpstr>Introduction</vt:lpstr>
      <vt:lpstr>Common Terms of Impurities</vt:lpstr>
      <vt:lpstr>Intermediate</vt:lpstr>
      <vt:lpstr>By-products</vt:lpstr>
      <vt:lpstr>Transformation Products</vt:lpstr>
      <vt:lpstr>Related Products</vt:lpstr>
      <vt:lpstr>Classification of Impurity</vt:lpstr>
      <vt:lpstr>Slide 9</vt:lpstr>
      <vt:lpstr>1. ORGANIC IMPURITIES</vt:lpstr>
      <vt:lpstr>Slide 11</vt:lpstr>
      <vt:lpstr>2. INORGANIC IMPURITIES</vt:lpstr>
      <vt:lpstr>Slide 13</vt:lpstr>
      <vt:lpstr>3. RESIDUAL SOLVENTS</vt:lpstr>
      <vt:lpstr>References:</vt:lpstr>
      <vt:lpstr>To be continued……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Pharmaceutical Impurities</dc:title>
  <dc:creator>Anup</dc:creator>
  <cp:lastModifiedBy>DAKSHESH</cp:lastModifiedBy>
  <cp:revision>22</cp:revision>
  <dcterms:created xsi:type="dcterms:W3CDTF">2006-08-16T00:00:00Z</dcterms:created>
  <dcterms:modified xsi:type="dcterms:W3CDTF">2016-07-14T17:18:23Z</dcterms:modified>
</cp:coreProperties>
</file>